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25"/>
  </p:notesMasterIdLst>
  <p:handoutMasterIdLst>
    <p:handoutMasterId r:id="rId26"/>
  </p:handoutMasterIdLst>
  <p:sldIdLst>
    <p:sldId id="281" r:id="rId5"/>
    <p:sldId id="437" r:id="rId6"/>
    <p:sldId id="419" r:id="rId7"/>
    <p:sldId id="438" r:id="rId8"/>
    <p:sldId id="445" r:id="rId9"/>
    <p:sldId id="446" r:id="rId10"/>
    <p:sldId id="440" r:id="rId11"/>
    <p:sldId id="441" r:id="rId12"/>
    <p:sldId id="447" r:id="rId13"/>
    <p:sldId id="443" r:id="rId14"/>
    <p:sldId id="444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黑体" panose="02010609060101010101" pitchFamily="49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微软雅黑" panose="020B0503020204020204" pitchFamily="34" charset="-122"/>
      <p:regular r:id="rId36"/>
      <p:bold r:id="rId3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FC9"/>
    <a:srgbClr val="800000"/>
    <a:srgbClr val="556074"/>
    <a:srgbClr val="F98B28"/>
    <a:srgbClr val="B7DEE8"/>
    <a:srgbClr val="8BA987"/>
    <a:srgbClr val="CEDBCC"/>
    <a:srgbClr val="6AA4AB"/>
    <a:srgbClr val="F69898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5434" autoAdjust="0"/>
  </p:normalViewPr>
  <p:slideViewPr>
    <p:cSldViewPr>
      <p:cViewPr varScale="1">
        <p:scale>
          <a:sx n="96" d="100"/>
          <a:sy n="96" d="100"/>
        </p:scale>
        <p:origin x="672" y="90"/>
      </p:cViewPr>
      <p:guideLst>
        <p:guide orient="horz" pos="1619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743AC1-571C-4B71-BC29-7530466DA8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51C28-DA47-457B-9326-CE270DC68F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6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9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9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65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1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4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3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4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6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5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、检查预约日期是否做预约设置，如果没有则无法进行预约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、检查预约日期是否已经约满，如果已经约满则无法预约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、检查用户是否为会员，是会员则直接完成预约，不是会员则自动完成注册并进行预约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、检查会员是否重复预约，如果重复预约则无法预约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、预约成功，更新当日的已预约人数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、根据订单条件查询是否有重复预约</a:t>
            </a:r>
            <a:endParaRPr lang="en-US" altLang="zh-CN" dirty="0" smtClean="0"/>
          </a:p>
          <a:p>
            <a:r>
              <a:rPr lang="en-US" altLang="zh-CN" dirty="0" smtClean="0"/>
              <a:t>List&lt;Order&gt; </a:t>
            </a:r>
            <a:r>
              <a:rPr lang="en-US" altLang="zh-CN" dirty="0" err="1" smtClean="0"/>
              <a:t>findByCondition</a:t>
            </a:r>
            <a:r>
              <a:rPr lang="en-US" altLang="zh-CN" dirty="0" smtClean="0"/>
              <a:t>(Order order)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、保存订单信息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add(Order order);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MemberDao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、根据电话查找是否有该会员</a:t>
            </a:r>
            <a:endParaRPr lang="en-US" altLang="zh-CN" dirty="0" smtClean="0"/>
          </a:p>
          <a:p>
            <a:r>
              <a:rPr lang="en-US" altLang="zh-CN" dirty="0" smtClean="0"/>
              <a:t>Member </a:t>
            </a:r>
            <a:r>
              <a:rPr lang="en-US" altLang="zh-CN" dirty="0" err="1" smtClean="0"/>
              <a:t>findByTelephone</a:t>
            </a:r>
            <a:r>
              <a:rPr lang="en-US" altLang="zh-CN" dirty="0" smtClean="0"/>
              <a:t>(String telephone);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、保存会员信息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add(Member member);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OrderSettingDao</a:t>
            </a:r>
            <a:r>
              <a:rPr lang="en-US" altLang="zh-CN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根据预约日期查询预约设置信息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OrderSetting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findByOrderDate</a:t>
            </a:r>
            <a:r>
              <a:rPr lang="en-US" altLang="zh-CN" dirty="0" smtClean="0"/>
              <a:t>(Date </a:t>
            </a:r>
            <a:r>
              <a:rPr lang="en-US" altLang="zh-CN" dirty="0" err="1" smtClean="0"/>
              <a:t>orderDate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、更新预约设置中的预约天数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editReservationsByOrderDate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orderSetting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0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1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9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7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8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2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37"/>
          <p:cNvGrpSpPr/>
          <p:nvPr/>
        </p:nvGrpSpPr>
        <p:grpSpPr bwMode="auto">
          <a:xfrm>
            <a:off x="2586037" y="3022599"/>
            <a:ext cx="185737" cy="185739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latin typeface="+mn-ea"/>
                <a:ea typeface="+mn-ea"/>
              </a:endParaRPr>
            </a:p>
          </p:txBody>
        </p:sp>
        <p:pic>
          <p:nvPicPr>
            <p:cNvPr id="3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131838" y="2067694"/>
            <a:ext cx="29546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智健康项目</a:t>
            </a:r>
            <a:endParaRPr lang="en-US" altLang="zh-CN" sz="3600" b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Spring-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Secuity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认证流程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66904"/>
            <a:ext cx="3752686" cy="3217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699542"/>
            <a:ext cx="4881538" cy="40516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40" y="2139702"/>
            <a:ext cx="5028034" cy="27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90575"/>
            <a:ext cx="77343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779662"/>
            <a:ext cx="7667625" cy="59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382088"/>
            <a:ext cx="520065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09" y="2865988"/>
            <a:ext cx="7115175" cy="466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3447489"/>
            <a:ext cx="65436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56071"/>
            <a:ext cx="1800200" cy="197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2" y="1037957"/>
            <a:ext cx="3616020" cy="7442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923678"/>
            <a:ext cx="2407401" cy="199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48" y="2211710"/>
            <a:ext cx="4936097" cy="28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22898"/>
            <a:ext cx="2232248" cy="191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31590"/>
            <a:ext cx="7286625" cy="1123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372896"/>
            <a:ext cx="7334250" cy="184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81" y="4252176"/>
            <a:ext cx="1022381" cy="204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61" y="4587974"/>
            <a:ext cx="2304256" cy="2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UserDetailService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55526"/>
            <a:ext cx="3636057" cy="442896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09" y="3651870"/>
            <a:ext cx="5760343" cy="1312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790575"/>
            <a:ext cx="5235642" cy="361724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472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UserDetailService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1" y="790575"/>
            <a:ext cx="7306394" cy="39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注解权限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86073"/>
            <a:ext cx="6209756" cy="20523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55699"/>
            <a:ext cx="417195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413423"/>
            <a:ext cx="38576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55" y="3902369"/>
            <a:ext cx="5124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注解权限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27534"/>
            <a:ext cx="3021038" cy="4320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6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密码加密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99542"/>
            <a:ext cx="7915275" cy="28670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19" y="3651870"/>
            <a:ext cx="4648200" cy="13144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7506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使用加密对象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90575"/>
            <a:ext cx="7791450" cy="514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" y="1419622"/>
            <a:ext cx="7284329" cy="3324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4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96" y="699542"/>
            <a:ext cx="2817877" cy="4083347"/>
          </a:xfrm>
          <a:prstGeom prst="rect">
            <a:avLst/>
          </a:prstGeom>
        </p:spPr>
      </p:pic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登录页面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前端分析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47664" y="1267621"/>
            <a:ext cx="228808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40159" y="1642115"/>
            <a:ext cx="228808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12087"/>
          <a:stretch/>
        </p:blipFill>
        <p:spPr>
          <a:xfrm>
            <a:off x="4365541" y="1371318"/>
            <a:ext cx="2563465" cy="4577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113" t="7856" r="1893"/>
          <a:stretch/>
        </p:blipFill>
        <p:spPr>
          <a:xfrm>
            <a:off x="4365541" y="790575"/>
            <a:ext cx="3456384" cy="491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257" y="1906879"/>
            <a:ext cx="1944635" cy="30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案例改进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退出登录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99542"/>
            <a:ext cx="5832648" cy="158994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499742"/>
            <a:ext cx="4276304" cy="231383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864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获取手机验证码请求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1789" y="2931790"/>
            <a:ext cx="2449454" cy="1296144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health_mobile_backend</a:t>
            </a:r>
            <a:endParaRPr lang="en-US" altLang="zh-CN" sz="1600" dirty="0" smtClean="0"/>
          </a:p>
          <a:p>
            <a:pPr algn="ctr"/>
            <a:r>
              <a:rPr lang="en-US" altLang="zh-CN" sz="1400" dirty="0" err="1"/>
              <a:t>ValidateCodeController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send4Login</a:t>
            </a:r>
            <a:r>
              <a:rPr lang="zh-CN" altLang="en-US" sz="1400" dirty="0" smtClean="0"/>
              <a:t>方法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生成</a:t>
            </a:r>
            <a:r>
              <a:rPr lang="zh-CN" altLang="en-US" sz="1200" dirty="0"/>
              <a:t>短</a:t>
            </a:r>
            <a:r>
              <a:rPr lang="zh-CN" altLang="en-US" sz="1200" dirty="0" smtClean="0"/>
              <a:t>信验证码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调用第三方发送短信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验证</a:t>
            </a:r>
            <a:r>
              <a:rPr lang="zh-CN" altLang="en-US" sz="1200" dirty="0" smtClean="0"/>
              <a:t>码存入</a:t>
            </a:r>
            <a:r>
              <a:rPr lang="en-US" altLang="zh-CN" sz="1200" dirty="0" err="1" smtClean="0"/>
              <a:t>Redis</a:t>
            </a:r>
            <a:r>
              <a:rPr lang="zh-CN" altLang="en-US" sz="1200" dirty="0" smtClean="0"/>
              <a:t>，加入过期时间</a:t>
            </a:r>
            <a:endParaRPr lang="en-US" altLang="zh-CN" sz="1200" dirty="0" smtClean="0"/>
          </a:p>
        </p:txBody>
      </p:sp>
      <p:sp>
        <p:nvSpPr>
          <p:cNvPr id="8" name="矩形 7"/>
          <p:cNvSpPr/>
          <p:nvPr/>
        </p:nvSpPr>
        <p:spPr>
          <a:xfrm>
            <a:off x="5940152" y="1613605"/>
            <a:ext cx="2160240" cy="1180484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短信</a:t>
            </a:r>
            <a:r>
              <a:rPr lang="zh-CN" altLang="en-US" sz="1400" dirty="0" smtClean="0"/>
              <a:t>服务提供商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Aliyun</a:t>
            </a:r>
            <a:r>
              <a:rPr lang="en-US" altLang="zh-CN" sz="1400" dirty="0" smtClean="0"/>
              <a:t> SMS</a:t>
            </a:r>
          </a:p>
        </p:txBody>
      </p:sp>
      <p:sp>
        <p:nvSpPr>
          <p:cNvPr id="31" name="矩形 30"/>
          <p:cNvSpPr/>
          <p:nvPr/>
        </p:nvSpPr>
        <p:spPr>
          <a:xfrm>
            <a:off x="1115617" y="855708"/>
            <a:ext cx="2914382" cy="1215132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health_mobile_web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前端页面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发送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/mobile/</a:t>
            </a:r>
            <a:r>
              <a:rPr lang="en-US" altLang="zh-CN" sz="1400" dirty="0" err="1" smtClean="0"/>
              <a:t>validateCode</a:t>
            </a:r>
            <a:r>
              <a:rPr lang="en-US" altLang="zh-CN" sz="1400" dirty="0" smtClean="0"/>
              <a:t>/send4Login.do?</a:t>
            </a:r>
          </a:p>
          <a:p>
            <a:pPr algn="ctr"/>
            <a:r>
              <a:rPr lang="en-US" altLang="zh-CN" sz="1400" dirty="0" smtClean="0"/>
              <a:t>telephone=xxx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333378" y="2309549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053458" y="2309549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形 23"/>
          <p:cNvSpPr/>
          <p:nvPr/>
        </p:nvSpPr>
        <p:spPr>
          <a:xfrm>
            <a:off x="6139509" y="3651870"/>
            <a:ext cx="1761526" cy="1057533"/>
          </a:xfrm>
          <a:prstGeom prst="can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21361" y="2393304"/>
            <a:ext cx="1562729" cy="8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44349" y="3653811"/>
            <a:ext cx="1589429" cy="40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33578" y="2339632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调用三方发送短信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8080" y="398852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验证码缓存</a:t>
            </a:r>
            <a:r>
              <a:rPr lang="en-US" altLang="zh-CN" sz="1050" dirty="0" err="1" smtClean="0">
                <a:solidFill>
                  <a:srgbClr val="FF0000"/>
                </a:solidFill>
                <a:latin typeface="+mn-lt"/>
                <a:ea typeface="+mn-ea"/>
              </a:rPr>
              <a:t>Redis</a:t>
            </a:r>
            <a:endParaRPr lang="en-US" altLang="zh-CN" sz="105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并加入过期时间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41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4" grpId="0" animBg="1"/>
      <p:bldP spid="10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提交预约订单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633076"/>
            <a:ext cx="2611460" cy="173887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health_moblie_backend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MemberController</a:t>
            </a:r>
            <a:endParaRPr lang="en-US" altLang="zh-CN" sz="1400" dirty="0"/>
          </a:p>
          <a:p>
            <a:pPr algn="ctr"/>
            <a:r>
              <a:rPr lang="en-US" altLang="zh-CN" sz="1200" dirty="0" err="1" smtClean="0"/>
              <a:t>smsLogin</a:t>
            </a:r>
            <a:r>
              <a:rPr lang="zh-CN" altLang="en-US" sz="1200" dirty="0" smtClean="0"/>
              <a:t>方法</a:t>
            </a:r>
            <a:r>
              <a:rPr lang="en-US" altLang="zh-CN" sz="1200" dirty="0" smtClean="0"/>
              <a:t>(Map</a:t>
            </a:r>
            <a:r>
              <a:rPr lang="zh-CN" altLang="en-US" sz="1200" dirty="0" smtClean="0"/>
              <a:t>接收表单数据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验证短信验证码</a:t>
            </a:r>
            <a:endParaRPr lang="en-US" altLang="zh-CN" sz="1200" dirty="0" smtClean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调用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完成会员登录</a:t>
            </a:r>
            <a:endParaRPr lang="en-US" altLang="zh-CN" sz="12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698266" y="3379938"/>
            <a:ext cx="1514145" cy="7920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</a:t>
            </a:r>
            <a:r>
              <a:rPr lang="en-US" altLang="zh-CN" dirty="0"/>
              <a:t>e</a:t>
            </a:r>
            <a:r>
              <a:rPr lang="en-US" altLang="zh-CN" dirty="0" smtClean="0"/>
              <a:t>r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16579" y="1245475"/>
            <a:ext cx="2913192" cy="2054525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health_service_provider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服务提供者</a:t>
            </a:r>
            <a:endParaRPr lang="en-US" altLang="zh-CN" sz="1400" dirty="0"/>
          </a:p>
          <a:p>
            <a:r>
              <a:rPr lang="en-US" altLang="zh-CN" sz="1200" dirty="0" err="1" smtClean="0"/>
              <a:t>MemberService</a:t>
            </a:r>
            <a:r>
              <a:rPr lang="zh-CN" altLang="en-US" sz="1200" dirty="0" smtClean="0"/>
              <a:t>实现类</a:t>
            </a:r>
            <a:endParaRPr lang="en-US" altLang="zh-CN" sz="1200" dirty="0" smtClean="0"/>
          </a:p>
          <a:p>
            <a:r>
              <a:rPr lang="zh-CN" altLang="en-US" sz="900" dirty="0" smtClean="0">
                <a:solidFill>
                  <a:schemeClr val="bg1"/>
                </a:solidFill>
              </a:rPr>
              <a:t>基于会员手机号获取会员信息</a:t>
            </a:r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</a:rPr>
              <a:t>如果不是会员，自动注册</a:t>
            </a:r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/>
              <a:t>Dao</a:t>
            </a:r>
            <a:r>
              <a:rPr lang="zh-CN" altLang="en-US" sz="1200" dirty="0" smtClean="0"/>
              <a:t>接口及实现</a:t>
            </a:r>
            <a:endParaRPr lang="en-US" altLang="zh-CN" sz="1200" dirty="0" smtClean="0"/>
          </a:p>
          <a:p>
            <a:r>
              <a:rPr lang="en-US" altLang="zh-CN" sz="1000" dirty="0" err="1" smtClean="0"/>
              <a:t>MemberDao</a:t>
            </a:r>
            <a:endParaRPr lang="en-US" altLang="zh-CN" sz="1000" dirty="0"/>
          </a:p>
          <a:p>
            <a:r>
              <a:rPr lang="en-US" altLang="zh-CN" sz="1000" dirty="0"/>
              <a:t>1</a:t>
            </a:r>
            <a:r>
              <a:rPr lang="zh-CN" altLang="en-US" sz="1000" dirty="0"/>
              <a:t>、根据电话查找</a:t>
            </a:r>
            <a:r>
              <a:rPr lang="zh-CN" altLang="en-US" sz="1000" dirty="0" smtClean="0"/>
              <a:t>是否会员</a:t>
            </a:r>
            <a:endParaRPr lang="en-US" altLang="zh-CN" sz="1000" dirty="0"/>
          </a:p>
          <a:p>
            <a:r>
              <a:rPr lang="en-US" altLang="zh-CN" sz="1000" dirty="0" smtClean="0"/>
              <a:t>    Member </a:t>
            </a:r>
            <a:r>
              <a:rPr lang="en-US" altLang="zh-CN" sz="1000" dirty="0" err="1"/>
              <a:t>findByTelephone</a:t>
            </a:r>
            <a:r>
              <a:rPr lang="en-US" altLang="zh-CN" sz="1000" dirty="0"/>
              <a:t>(String telephone);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、保存会员信息</a:t>
            </a:r>
            <a:endParaRPr lang="en-US" altLang="zh-CN" sz="1000" dirty="0"/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     void </a:t>
            </a:r>
            <a:r>
              <a:rPr lang="en-US" altLang="zh-CN" sz="1000" dirty="0">
                <a:solidFill>
                  <a:schemeClr val="bg1"/>
                </a:solidFill>
              </a:rPr>
              <a:t>add(Member member</a:t>
            </a:r>
            <a:r>
              <a:rPr lang="en-US" altLang="zh-CN" sz="1000" dirty="0" smtClean="0">
                <a:solidFill>
                  <a:schemeClr val="bg1"/>
                </a:solidFill>
              </a:rPr>
              <a:t>);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98266" y="656651"/>
            <a:ext cx="1809837" cy="107673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health_interface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MemberService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smsLogin</a:t>
            </a:r>
            <a:r>
              <a:rPr lang="en-US" altLang="zh-CN" sz="1400" dirty="0" smtClean="0"/>
              <a:t>(String)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513132" y="1236358"/>
            <a:ext cx="562554" cy="50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871333" y="1284188"/>
            <a:ext cx="72008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26163" y="2955490"/>
            <a:ext cx="764256" cy="59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364088" y="3037109"/>
            <a:ext cx="656551" cy="68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36363" y="300514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85063" y="298131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查找服务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88584" y="18160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实现接口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76136" y="161513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引用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97342" y="2469627"/>
            <a:ext cx="2410762" cy="3011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8761" y="2546315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基于</a:t>
            </a:r>
            <a:r>
              <a:rPr lang="en-US" altLang="zh-CN" sz="1050" dirty="0" err="1" smtClean="0">
                <a:solidFill>
                  <a:srgbClr val="FF0000"/>
                </a:solidFill>
                <a:latin typeface="+mn-lt"/>
                <a:ea typeface="+mn-ea"/>
              </a:rPr>
              <a:t>dubbo</a:t>
            </a: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协议远程调用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8023" y="726528"/>
            <a:ext cx="2542949" cy="1215132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health_moible_web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前端页面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发送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/mobile/login/smsLogin.do?</a:t>
            </a:r>
          </a:p>
          <a:p>
            <a:pPr algn="ctr"/>
            <a:r>
              <a:rPr lang="zh-CN" altLang="en-US" sz="1400" dirty="0"/>
              <a:t>表</a:t>
            </a:r>
            <a:r>
              <a:rPr lang="zh-CN" altLang="en-US" sz="1400" dirty="0" smtClean="0"/>
              <a:t>单数据</a:t>
            </a:r>
            <a:endParaRPr lang="en-US" altLang="zh-CN" sz="1400" dirty="0" smtClean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7624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763688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1" grpId="0" animBg="1"/>
      <p:bldP spid="22" grpId="0"/>
      <p:bldP spid="23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认证与授权概念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0" y="1267641"/>
            <a:ext cx="4438650" cy="32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85" y="1779662"/>
            <a:ext cx="4581525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260283"/>
            <a:ext cx="766762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4" y="2894117"/>
            <a:ext cx="7724775" cy="51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71" y="3612427"/>
            <a:ext cx="5905500" cy="276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597" y="844783"/>
            <a:ext cx="5610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RBAC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43558"/>
            <a:ext cx="7905750" cy="1285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210195"/>
            <a:ext cx="5305425" cy="25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45" y="2680535"/>
            <a:ext cx="7629525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291830"/>
            <a:ext cx="7477125" cy="504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031" y="3962195"/>
            <a:ext cx="7581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授权数据模型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1" y="3555665"/>
            <a:ext cx="7886700" cy="552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02" y="4227934"/>
            <a:ext cx="7724775" cy="695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83" y="643502"/>
            <a:ext cx="7851918" cy="288294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966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认证授权框架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Security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9281"/>
          <a:stretch/>
        </p:blipFill>
        <p:spPr>
          <a:xfrm>
            <a:off x="755576" y="1779662"/>
            <a:ext cx="5410200" cy="2808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777259"/>
            <a:ext cx="779145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911" y="1333786"/>
            <a:ext cx="4207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官网：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https://spring.io/projects/spring-security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6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Spring-Secuity.xml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8" y="644057"/>
            <a:ext cx="2781300" cy="409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011340"/>
            <a:ext cx="4391025" cy="523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8" y="1561397"/>
            <a:ext cx="3152775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8" y="1837622"/>
            <a:ext cx="5762625" cy="100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35380"/>
            <a:ext cx="6175598" cy="1893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25" y="2819932"/>
            <a:ext cx="47720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8710</TotalTime>
  <Words>426</Words>
  <Application>Microsoft Office PowerPoint</Application>
  <PresentationFormat>全屏显示(16:9)</PresentationFormat>
  <Paragraphs>113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Segoe UI</vt:lpstr>
      <vt:lpstr>黑体</vt:lpstr>
      <vt:lpstr>Calibri</vt:lpstr>
      <vt:lpstr>微软雅黑</vt:lpstr>
      <vt:lpstr>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seanyang</cp:lastModifiedBy>
  <cp:revision>875</cp:revision>
  <dcterms:created xsi:type="dcterms:W3CDTF">2015-06-29T07:19:00Z</dcterms:created>
  <dcterms:modified xsi:type="dcterms:W3CDTF">2019-07-24T04:33:15Z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