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17"/>
  </p:notesMasterIdLst>
  <p:handoutMasterIdLst>
    <p:handoutMasterId r:id="rId18"/>
  </p:handoutMasterIdLst>
  <p:sldIdLst>
    <p:sldId id="281" r:id="rId5"/>
    <p:sldId id="445" r:id="rId6"/>
    <p:sldId id="446" r:id="rId7"/>
    <p:sldId id="448" r:id="rId8"/>
    <p:sldId id="449" r:id="rId9"/>
    <p:sldId id="450" r:id="rId10"/>
    <p:sldId id="451" r:id="rId11"/>
    <p:sldId id="447" r:id="rId12"/>
    <p:sldId id="437" r:id="rId13"/>
    <p:sldId id="444" r:id="rId14"/>
    <p:sldId id="419" r:id="rId15"/>
    <p:sldId id="43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  <p:embeddedFont>
      <p:font typeface="黑体" panose="02010609060101010101" pitchFamily="49" charset="-122"/>
      <p:regular r:id="rId29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56074"/>
    <a:srgbClr val="F98B28"/>
    <a:srgbClr val="5B8FC9"/>
    <a:srgbClr val="B7DEE8"/>
    <a:srgbClr val="8BA987"/>
    <a:srgbClr val="CEDBCC"/>
    <a:srgbClr val="6AA4AB"/>
    <a:srgbClr val="F69898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0" autoAdjust="0"/>
    <p:restoredTop sz="95434" autoAdjust="0"/>
  </p:normalViewPr>
  <p:slideViewPr>
    <p:cSldViewPr>
      <p:cViewPr varScale="1">
        <p:scale>
          <a:sx n="120" d="100"/>
          <a:sy n="120" d="100"/>
        </p:scale>
        <p:origin x="582" y="108"/>
      </p:cViewPr>
      <p:guideLst>
        <p:guide orient="horz" pos="1619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743AC1-571C-4B71-BC29-7530466DA8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51C28-DA47-457B-9326-CE270DC68F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4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、检查预约日期是否做预约设置，如果没有则无法进行预约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、检查预约日期是否已经约满，如果已经约满则无法预约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、检查用户是否为会员，是会员则直接完成预约，不是会员则自动完成注册并进行预约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、检查会员是否重复预约，如果重复预约则无法预约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、预约成功，更新当日的已预约人数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、根据订单条件查询是否有重复预约</a:t>
            </a:r>
            <a:endParaRPr lang="en-US" altLang="zh-CN" dirty="0" smtClean="0"/>
          </a:p>
          <a:p>
            <a:r>
              <a:rPr lang="en-US" altLang="zh-CN" dirty="0" smtClean="0"/>
              <a:t>List&lt;Order&gt; </a:t>
            </a:r>
            <a:r>
              <a:rPr lang="en-US" altLang="zh-CN" dirty="0" err="1" smtClean="0"/>
              <a:t>findByCondition</a:t>
            </a:r>
            <a:r>
              <a:rPr lang="en-US" altLang="zh-CN" dirty="0" smtClean="0"/>
              <a:t>(Order order)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、保存订单信息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add(Order order);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MemberDao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、根据电话查找是否有该会员</a:t>
            </a:r>
            <a:endParaRPr lang="en-US" altLang="zh-CN" dirty="0" smtClean="0"/>
          </a:p>
          <a:p>
            <a:r>
              <a:rPr lang="en-US" altLang="zh-CN" dirty="0" smtClean="0"/>
              <a:t>Member </a:t>
            </a:r>
            <a:r>
              <a:rPr lang="en-US" altLang="zh-CN" dirty="0" err="1" smtClean="0"/>
              <a:t>findByTelephone</a:t>
            </a:r>
            <a:r>
              <a:rPr lang="en-US" altLang="zh-CN" dirty="0" smtClean="0"/>
              <a:t>(String telephone);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、保存会员信息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add(Member member);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OrderSettingDao</a:t>
            </a:r>
            <a:r>
              <a:rPr lang="en-US" altLang="zh-CN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根据预约日期查询预约设置信息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OrderSetting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findByOrderDate</a:t>
            </a:r>
            <a:r>
              <a:rPr lang="en-US" altLang="zh-CN" dirty="0" smtClean="0"/>
              <a:t>(Date </a:t>
            </a:r>
            <a:r>
              <a:rPr lang="en-US" altLang="zh-CN" dirty="0" err="1" smtClean="0"/>
              <a:t>orderDate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、更新预约设置中的预约天数</a:t>
            </a:r>
            <a:r>
              <a:rPr lang="en-US" altLang="zh-CN" dirty="0" smtClean="0"/>
              <a:t>+1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editReservationsByOrderDate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orderSetting</a:t>
            </a:r>
            <a:r>
              <a:rPr lang="en-US" altLang="zh-CN" dirty="0" smtClean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0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6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8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0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7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5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4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2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9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8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28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4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37"/>
          <p:cNvGrpSpPr/>
          <p:nvPr/>
        </p:nvGrpSpPr>
        <p:grpSpPr bwMode="auto">
          <a:xfrm>
            <a:off x="2586037" y="3022599"/>
            <a:ext cx="185737" cy="185739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latin typeface="+mn-ea"/>
                <a:ea typeface="+mn-ea"/>
              </a:endParaRPr>
            </a:p>
          </p:txBody>
        </p:sp>
        <p:pic>
          <p:nvPicPr>
            <p:cNvPr id="3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 smtClean="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901938 w 1180531"/>
              <a:gd name="T1" fmla="*/ 0 h 577560"/>
              <a:gd name="T2" fmla="*/ 2901938 w 1180531"/>
              <a:gd name="T3" fmla="*/ 1141665 h 577560"/>
              <a:gd name="T4" fmla="*/ 2617983 w 1180531"/>
              <a:gd name="T5" fmla="*/ 1427093 h 577560"/>
              <a:gd name="T6" fmla="*/ 283954 w 1180531"/>
              <a:gd name="T7" fmla="*/ 1427093 h 577560"/>
              <a:gd name="T8" fmla="*/ 0 w 1180531"/>
              <a:gd name="T9" fmla="*/ 114166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901938 w 1180531"/>
              <a:gd name="T1" fmla="*/ 0 h 577560"/>
              <a:gd name="T2" fmla="*/ 2901938 w 1180531"/>
              <a:gd name="T3" fmla="*/ 1141665 h 577560"/>
              <a:gd name="T4" fmla="*/ 2617983 w 1180531"/>
              <a:gd name="T5" fmla="*/ 1427093 h 577560"/>
              <a:gd name="T6" fmla="*/ 283954 w 1180531"/>
              <a:gd name="T7" fmla="*/ 1427093 h 577560"/>
              <a:gd name="T8" fmla="*/ 0 w 1180531"/>
              <a:gd name="T9" fmla="*/ 114166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echarts.baidu.com/" TargetMode="External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echarts.baidu.com/examples/index.html" TargetMode="External"/><Relationship Id="rId4" Type="http://schemas.openxmlformats.org/officeDocument/2006/relationships/hyperlink" Target="https://echarts.baidu.com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131838" y="2067694"/>
            <a:ext cx="29546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智健康项目</a:t>
            </a:r>
            <a:endParaRPr lang="en-US" altLang="zh-CN" sz="3600" b="1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83568" y="-324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TW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Echarts</a:t>
            </a: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echarts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9543"/>
            <a:ext cx="3461674" cy="18722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71751"/>
            <a:ext cx="4176463" cy="11023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699543"/>
            <a:ext cx="4609793" cy="4357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8" y="2571751"/>
            <a:ext cx="4976704" cy="2376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54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运营后台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会员数量折现图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15566"/>
            <a:ext cx="5112568" cy="3378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136479"/>
            <a:ext cx="3100189" cy="2936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894234"/>
            <a:ext cx="7660531" cy="38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获取月份成员数据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2633077"/>
            <a:ext cx="2683468" cy="1594858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health_oms_backend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ReportController</a:t>
            </a:r>
            <a:endParaRPr lang="en-US" altLang="zh-CN" sz="1400" dirty="0" smtClean="0"/>
          </a:p>
          <a:p>
            <a:pPr algn="ctr"/>
            <a:r>
              <a:rPr lang="en-US" altLang="zh-CN" sz="1200" dirty="0" err="1"/>
              <a:t>getMemberReport</a:t>
            </a:r>
            <a:r>
              <a:rPr lang="zh-CN" altLang="en-US" sz="1200" dirty="0" smtClean="0"/>
              <a:t>方法</a:t>
            </a:r>
            <a:endParaRPr lang="en-US" altLang="zh-CN" sz="1200" dirty="0" smtClean="0"/>
          </a:p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构建月份列表</a:t>
            </a:r>
            <a:endParaRPr lang="en-US" altLang="zh-CN" sz="1200" dirty="0" smtClean="0"/>
          </a:p>
          <a:p>
            <a:r>
              <a:rPr lang="en-US" altLang="zh-CN" sz="1100" dirty="0" smtClean="0"/>
              <a:t>2. </a:t>
            </a:r>
            <a:r>
              <a:rPr lang="zh-CN" altLang="en-US" sz="1100" dirty="0" smtClean="0"/>
              <a:t>调用</a:t>
            </a:r>
            <a:r>
              <a:rPr lang="en-US" altLang="zh-CN" sz="1100" dirty="0" smtClean="0"/>
              <a:t>Service</a:t>
            </a:r>
            <a:r>
              <a:rPr lang="zh-CN" altLang="en-US" sz="1100" dirty="0" smtClean="0"/>
              <a:t>，获取月份列表的会员数量</a:t>
            </a:r>
            <a:endParaRPr lang="en-US" altLang="zh-CN" sz="1100" dirty="0" smtClean="0"/>
          </a:p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返回报表数据</a:t>
            </a:r>
            <a:endParaRPr lang="en-US" altLang="zh-CN" sz="12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698266" y="3379938"/>
            <a:ext cx="1514145" cy="79208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</a:t>
            </a:r>
            <a:r>
              <a:rPr lang="en-US" altLang="zh-CN" dirty="0"/>
              <a:t>e</a:t>
            </a:r>
            <a:r>
              <a:rPr lang="en-US" altLang="zh-CN" dirty="0" smtClean="0"/>
              <a:t>r</a:t>
            </a:r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00072" y="1506586"/>
            <a:ext cx="2764416" cy="1814801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/>
              <a:t>health_service_provider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服务提供者</a:t>
            </a:r>
            <a:endParaRPr lang="en-US" altLang="zh-CN" sz="1400" dirty="0"/>
          </a:p>
          <a:p>
            <a:r>
              <a:rPr lang="en-US" altLang="zh-CN" sz="1200" dirty="0" err="1" smtClean="0"/>
              <a:t>MemberService</a:t>
            </a:r>
            <a:r>
              <a:rPr lang="zh-CN" altLang="en-US" sz="1200" dirty="0" smtClean="0"/>
              <a:t>实现类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调用</a:t>
            </a:r>
            <a:r>
              <a:rPr lang="en-US" altLang="zh-CN" sz="1200" dirty="0" smtClean="0"/>
              <a:t>Dao</a:t>
            </a:r>
            <a:r>
              <a:rPr lang="zh-CN" altLang="en-US" sz="1200" dirty="0" smtClean="0"/>
              <a:t>获取单月数据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</a:t>
            </a:r>
            <a:r>
              <a:rPr lang="zh-CN" altLang="en-US" sz="1200" dirty="0" smtClean="0"/>
              <a:t>封装成月份列表返回控制器</a:t>
            </a:r>
            <a:endParaRPr lang="en-US" altLang="zh-CN" sz="1200" dirty="0" smtClean="0"/>
          </a:p>
          <a:p>
            <a:r>
              <a:rPr lang="en-US" altLang="zh-CN" sz="1200" dirty="0" smtClean="0"/>
              <a:t>Dao</a:t>
            </a:r>
            <a:r>
              <a:rPr lang="zh-CN" altLang="en-US" sz="1200" dirty="0" smtClean="0"/>
              <a:t>接口及实现</a:t>
            </a:r>
            <a:endParaRPr lang="en-US" altLang="zh-CN" sz="1200" dirty="0" smtClean="0"/>
          </a:p>
          <a:p>
            <a:r>
              <a:rPr lang="en-US" altLang="zh-CN" sz="1000" dirty="0" err="1" smtClean="0"/>
              <a:t>MemberDao</a:t>
            </a:r>
            <a:endParaRPr lang="en-US" altLang="zh-CN" sz="1000" dirty="0"/>
          </a:p>
          <a:p>
            <a:r>
              <a:rPr lang="zh-CN" altLang="en-US" sz="1000" dirty="0" smtClean="0"/>
              <a:t>      获取某月之前会员总人数</a:t>
            </a:r>
            <a:endParaRPr lang="en-US" altLang="zh-CN" sz="1000" dirty="0"/>
          </a:p>
          <a:p>
            <a:r>
              <a:rPr lang="en-US" altLang="zh-CN" sz="1000" dirty="0" smtClean="0"/>
              <a:t>    </a:t>
            </a:r>
            <a:r>
              <a:rPr lang="en-US" altLang="zh-CN" sz="1000" dirty="0"/>
              <a:t>  Integer </a:t>
            </a:r>
            <a:r>
              <a:rPr lang="en-US" altLang="zh-CN" sz="1000" dirty="0" err="1"/>
              <a:t>findMemberCountBeforeDate</a:t>
            </a:r>
            <a:r>
              <a:rPr lang="en-US" altLang="zh-CN" sz="1000" dirty="0"/>
              <a:t>(String date);</a:t>
            </a:r>
          </a:p>
        </p:txBody>
      </p:sp>
      <p:sp>
        <p:nvSpPr>
          <p:cNvPr id="11" name="矩形 10"/>
          <p:cNvSpPr/>
          <p:nvPr/>
        </p:nvSpPr>
        <p:spPr>
          <a:xfrm>
            <a:off x="3610547" y="655316"/>
            <a:ext cx="1836329" cy="1076733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health_interface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MemberService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findMemberCountByMonth</a:t>
            </a:r>
            <a:r>
              <a:rPr lang="en-US" altLang="zh-CN" sz="1400" dirty="0" smtClean="0"/>
              <a:t>(List </a:t>
            </a:r>
            <a:r>
              <a:rPr lang="en-US" altLang="zh-CN" sz="1400" dirty="0" err="1" smtClean="0"/>
              <a:t>monthList</a:t>
            </a:r>
            <a:r>
              <a:rPr lang="en-US" altLang="zh-CN" sz="1400" dirty="0" smtClean="0"/>
              <a:t>)</a:t>
            </a:r>
            <a:endParaRPr lang="en-US" altLang="zh-CN" sz="1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522134" y="1579187"/>
            <a:ext cx="618482" cy="25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806056" y="1608224"/>
            <a:ext cx="72008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844082" y="3037109"/>
            <a:ext cx="764256" cy="59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271867" y="3235229"/>
            <a:ext cx="847838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11172" y="306222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85063" y="298131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查找服务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62370" y="195837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实现接口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05486" y="194777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引用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097342" y="2469627"/>
            <a:ext cx="2410762" cy="3011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28761" y="2546315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基于</a:t>
            </a:r>
            <a:r>
              <a:rPr lang="en-US" altLang="zh-CN" sz="1050" dirty="0" err="1" smtClean="0">
                <a:solidFill>
                  <a:srgbClr val="FF0000"/>
                </a:solidFill>
                <a:latin typeface="+mn-lt"/>
                <a:ea typeface="+mn-ea"/>
              </a:rPr>
              <a:t>dubbo</a:t>
            </a: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协议远程调用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8023" y="726528"/>
            <a:ext cx="2542949" cy="1215132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health_oms_web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前端页面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发送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/report/getMemberReport.do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87624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763688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1" grpId="0" animBg="1"/>
      <p:bldP spid="22" grpId="0"/>
      <p:bldP spid="23" grpId="0"/>
      <p:bldP spid="25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认证与授权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04159"/>
            <a:ext cx="8267650" cy="27755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81" y="3435846"/>
            <a:ext cx="7886700" cy="552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81" y="4170756"/>
            <a:ext cx="7724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授权登录需求分析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66900"/>
            <a:ext cx="7920880" cy="3106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395536" y="547265"/>
            <a:ext cx="6120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、在未登陆的情况下，不允许访问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checkitem.html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、访问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pages/login.html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，进行登录访问，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登录，可以访问所有资源，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zhangsan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，可以浏览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checkitem.html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页面，不能进行编辑操作，比如删除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、登录成功后，在右上角显示用户名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、加入退出功能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57433"/>
            <a:ext cx="4968552" cy="32383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21" y="3342374"/>
            <a:ext cx="7953375" cy="1714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60" y="1888750"/>
            <a:ext cx="6629400" cy="1466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t="3447" r="2319"/>
          <a:stretch/>
        </p:blipFill>
        <p:spPr>
          <a:xfrm>
            <a:off x="7174999" y="1892299"/>
            <a:ext cx="1811724" cy="14842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96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83568" y="-324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授权认证实现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2421"/>
          <a:stretch/>
        </p:blipFill>
        <p:spPr>
          <a:xfrm>
            <a:off x="323528" y="777201"/>
            <a:ext cx="7562850" cy="219392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45987"/>
            <a:ext cx="5795169" cy="385026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8713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83568" y="-324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获取数据库用户信息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2389"/>
          <a:stretch/>
        </p:blipFill>
        <p:spPr>
          <a:xfrm>
            <a:off x="539552" y="777201"/>
            <a:ext cx="6962775" cy="6246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8422"/>
          <a:stretch/>
        </p:blipFill>
        <p:spPr>
          <a:xfrm>
            <a:off x="1043608" y="1468234"/>
            <a:ext cx="5112568" cy="337925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515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83568" y="-324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注解权限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49" y="777201"/>
            <a:ext cx="5810250" cy="26479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49" y="1234401"/>
            <a:ext cx="6686550" cy="30003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49" y="1707654"/>
            <a:ext cx="6276975" cy="26670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49" y="2355726"/>
            <a:ext cx="5124450" cy="26765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52" y="2536701"/>
            <a:ext cx="6743700" cy="24955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72" y="782830"/>
            <a:ext cx="7820025" cy="175387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1113" y="1492479"/>
            <a:ext cx="4955777" cy="339989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972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83568" y="-324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显示用户名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29854"/>
            <a:ext cx="7743825" cy="885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38" y="1707654"/>
            <a:ext cx="6381750" cy="1866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27" y="1632829"/>
            <a:ext cx="6048672" cy="33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83568" y="-324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授权认证时序图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1" y="667875"/>
            <a:ext cx="6120680" cy="43060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2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83568" y="-324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en-US" altLang="zh-TW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Echarts</a:t>
            </a: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图形报表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762" y="1586288"/>
            <a:ext cx="37444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官网：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hlinkClick r:id="rId3"/>
              </a:rPr>
              <a:t>https://echarts.baidu.com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下载地址：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echarts.baidu.com/download.html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样例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en-US" altLang="zh-CN" sz="1050" dirty="0" smtClean="0">
                <a:hlinkClick r:id="rId5"/>
              </a:rPr>
              <a:t>https</a:t>
            </a:r>
            <a:r>
              <a:rPr lang="en-US" altLang="zh-CN" sz="1050" dirty="0">
                <a:hlinkClick r:id="rId5"/>
              </a:rPr>
              <a:t>://echarts.baidu.com/examples/index.html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62" y="776663"/>
            <a:ext cx="7820025" cy="809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/>
          <a:srcRect r="42200"/>
          <a:stretch/>
        </p:blipFill>
        <p:spPr>
          <a:xfrm>
            <a:off x="827584" y="2394919"/>
            <a:ext cx="2986955" cy="20882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/>
          <a:srcRect l="-298" t="9635" r="298" b="10474"/>
          <a:stretch/>
        </p:blipFill>
        <p:spPr>
          <a:xfrm>
            <a:off x="3995936" y="1779662"/>
            <a:ext cx="4993184" cy="27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382</Words>
  <Application>Microsoft Office PowerPoint</Application>
  <PresentationFormat>全屏显示(16:9)</PresentationFormat>
  <Paragraphs>85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Calibri</vt:lpstr>
      <vt:lpstr>微软雅黑</vt:lpstr>
      <vt:lpstr>宋体</vt:lpstr>
      <vt:lpstr>Arial</vt:lpstr>
      <vt:lpstr>Segoe UI</vt:lpstr>
      <vt:lpstr>黑体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seanyang</cp:lastModifiedBy>
  <cp:revision>909</cp:revision>
  <dcterms:created xsi:type="dcterms:W3CDTF">2015-06-29T07:19:00Z</dcterms:created>
  <dcterms:modified xsi:type="dcterms:W3CDTF">2019-07-25T23:45:01Z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