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42" r:id="rId1"/>
  </p:sldMasterIdLst>
  <p:notesMasterIdLst>
    <p:notesMasterId r:id="rId40"/>
  </p:notesMasterIdLst>
  <p:handoutMasterIdLst>
    <p:handoutMasterId r:id="rId41"/>
  </p:handoutMasterIdLst>
  <p:sldIdLst>
    <p:sldId id="874" r:id="rId2"/>
    <p:sldId id="1231" r:id="rId3"/>
    <p:sldId id="1260" r:id="rId4"/>
    <p:sldId id="1288" r:id="rId5"/>
    <p:sldId id="1262" r:id="rId6"/>
    <p:sldId id="1317" r:id="rId7"/>
    <p:sldId id="1297" r:id="rId8"/>
    <p:sldId id="1294" r:id="rId9"/>
    <p:sldId id="1292" r:id="rId10"/>
    <p:sldId id="1267" r:id="rId11"/>
    <p:sldId id="1289" r:id="rId12"/>
    <p:sldId id="1263" r:id="rId13"/>
    <p:sldId id="1298" r:id="rId14"/>
    <p:sldId id="1300" r:id="rId15"/>
    <p:sldId id="1299" r:id="rId16"/>
    <p:sldId id="1271" r:id="rId17"/>
    <p:sldId id="1272" r:id="rId18"/>
    <p:sldId id="1273" r:id="rId19"/>
    <p:sldId id="1274" r:id="rId20"/>
    <p:sldId id="1290" r:id="rId21"/>
    <p:sldId id="1276" r:id="rId22"/>
    <p:sldId id="1301" r:id="rId23"/>
    <p:sldId id="1302" r:id="rId24"/>
    <p:sldId id="1303" r:id="rId25"/>
    <p:sldId id="1304" r:id="rId26"/>
    <p:sldId id="1305" r:id="rId27"/>
    <p:sldId id="1306" r:id="rId28"/>
    <p:sldId id="1307" r:id="rId29"/>
    <p:sldId id="1308" r:id="rId30"/>
    <p:sldId id="1309" r:id="rId31"/>
    <p:sldId id="1318" r:id="rId32"/>
    <p:sldId id="1313" r:id="rId33"/>
    <p:sldId id="1310" r:id="rId34"/>
    <p:sldId id="1311" r:id="rId35"/>
    <p:sldId id="1312" r:id="rId36"/>
    <p:sldId id="1286" r:id="rId37"/>
    <p:sldId id="1291" r:id="rId38"/>
    <p:sldId id="1316" r:id="rId39"/>
  </p:sldIdLst>
  <p:sldSz cx="9144000" cy="5143500" type="screen16x9"/>
  <p:notesSz cx="6858000" cy="9144000"/>
  <p:defaultTextStyle>
    <a:defPPr>
      <a:defRPr lang="zh-CN"/>
    </a:defPPr>
    <a:lvl1pPr algn="l" rtl="0" fontAlgn="base">
      <a:spcBef>
        <a:spcPct val="0"/>
      </a:spcBef>
      <a:spcAft>
        <a:spcPct val="0"/>
      </a:spcAft>
      <a:defRPr sz="2000" kern="1200">
        <a:solidFill>
          <a:schemeClr val="tx1"/>
        </a:solidFill>
        <a:latin typeface="宋体" charset="-122"/>
        <a:ea typeface="宋体" charset="-122"/>
        <a:cs typeface="+mn-cs"/>
      </a:defRPr>
    </a:lvl1pPr>
    <a:lvl2pPr marL="457200" algn="l" rtl="0" fontAlgn="base">
      <a:spcBef>
        <a:spcPct val="0"/>
      </a:spcBef>
      <a:spcAft>
        <a:spcPct val="0"/>
      </a:spcAft>
      <a:defRPr sz="2000" kern="1200">
        <a:solidFill>
          <a:schemeClr val="tx1"/>
        </a:solidFill>
        <a:latin typeface="宋体" charset="-122"/>
        <a:ea typeface="宋体" charset="-122"/>
        <a:cs typeface="+mn-cs"/>
      </a:defRPr>
    </a:lvl2pPr>
    <a:lvl3pPr marL="914400" algn="l" rtl="0" fontAlgn="base">
      <a:spcBef>
        <a:spcPct val="0"/>
      </a:spcBef>
      <a:spcAft>
        <a:spcPct val="0"/>
      </a:spcAft>
      <a:defRPr sz="2000" kern="1200">
        <a:solidFill>
          <a:schemeClr val="tx1"/>
        </a:solidFill>
        <a:latin typeface="宋体" charset="-122"/>
        <a:ea typeface="宋体" charset="-122"/>
        <a:cs typeface="+mn-cs"/>
      </a:defRPr>
    </a:lvl3pPr>
    <a:lvl4pPr marL="1371600" algn="l" rtl="0" fontAlgn="base">
      <a:spcBef>
        <a:spcPct val="0"/>
      </a:spcBef>
      <a:spcAft>
        <a:spcPct val="0"/>
      </a:spcAft>
      <a:defRPr sz="2000" kern="1200">
        <a:solidFill>
          <a:schemeClr val="tx1"/>
        </a:solidFill>
        <a:latin typeface="宋体" charset="-122"/>
        <a:ea typeface="宋体" charset="-122"/>
        <a:cs typeface="+mn-cs"/>
      </a:defRPr>
    </a:lvl4pPr>
    <a:lvl5pPr marL="1828800" algn="l" rtl="0" fontAlgn="base">
      <a:spcBef>
        <a:spcPct val="0"/>
      </a:spcBef>
      <a:spcAft>
        <a:spcPct val="0"/>
      </a:spcAft>
      <a:defRPr sz="2000" kern="1200">
        <a:solidFill>
          <a:schemeClr val="tx1"/>
        </a:solidFill>
        <a:latin typeface="宋体" charset="-122"/>
        <a:ea typeface="宋体" charset="-122"/>
        <a:cs typeface="+mn-cs"/>
      </a:defRPr>
    </a:lvl5pPr>
    <a:lvl6pPr marL="2286000" algn="l" defTabSz="914400" rtl="0" eaLnBrk="1" latinLnBrk="0" hangingPunct="1">
      <a:defRPr sz="2000" kern="1200">
        <a:solidFill>
          <a:schemeClr val="tx1"/>
        </a:solidFill>
        <a:latin typeface="宋体" charset="-122"/>
        <a:ea typeface="宋体" charset="-122"/>
        <a:cs typeface="+mn-cs"/>
      </a:defRPr>
    </a:lvl6pPr>
    <a:lvl7pPr marL="2743200" algn="l" defTabSz="914400" rtl="0" eaLnBrk="1" latinLnBrk="0" hangingPunct="1">
      <a:defRPr sz="2000" kern="1200">
        <a:solidFill>
          <a:schemeClr val="tx1"/>
        </a:solidFill>
        <a:latin typeface="宋体" charset="-122"/>
        <a:ea typeface="宋体" charset="-122"/>
        <a:cs typeface="+mn-cs"/>
      </a:defRPr>
    </a:lvl7pPr>
    <a:lvl8pPr marL="3200400" algn="l" defTabSz="914400" rtl="0" eaLnBrk="1" latinLnBrk="0" hangingPunct="1">
      <a:defRPr sz="2000" kern="1200">
        <a:solidFill>
          <a:schemeClr val="tx1"/>
        </a:solidFill>
        <a:latin typeface="宋体" charset="-122"/>
        <a:ea typeface="宋体" charset="-122"/>
        <a:cs typeface="+mn-cs"/>
      </a:defRPr>
    </a:lvl8pPr>
    <a:lvl9pPr marL="3657600" algn="l" defTabSz="914400" rtl="0" eaLnBrk="1" latinLnBrk="0" hangingPunct="1">
      <a:defRPr sz="2000" kern="1200">
        <a:solidFill>
          <a:schemeClr val="tx1"/>
        </a:solidFill>
        <a:latin typeface="宋体" charset="-122"/>
        <a:ea typeface="宋体" charset="-122"/>
        <a:cs typeface="+mn-cs"/>
      </a:defRPr>
    </a:lvl9pPr>
  </p:defaultTextStyle>
  <p:extLst>
    <p:ext uri="{EFAFB233-063F-42B5-8137-9DF3F51BA10A}">
      <p15:sldGuideLst xmlns="" xmlns:p15="http://schemas.microsoft.com/office/powerpoint/2012/main">
        <p15:guide id="1" orient="horz" pos="3162">
          <p15:clr>
            <a:srgbClr val="A4A3A4"/>
          </p15:clr>
        </p15:guide>
        <p15:guide id="2" pos="551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558ED5"/>
    <a:srgbClr val="FF6600"/>
    <a:srgbClr val="99FFCC"/>
    <a:srgbClr val="FF9900"/>
    <a:srgbClr val="005092"/>
    <a:srgbClr val="FFFF00"/>
    <a:srgbClr val="002C59"/>
    <a:srgbClr val="0033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1556" autoAdjust="0"/>
  </p:normalViewPr>
  <p:slideViewPr>
    <p:cSldViewPr>
      <p:cViewPr>
        <p:scale>
          <a:sx n="116" d="100"/>
          <a:sy n="116" d="100"/>
        </p:scale>
        <p:origin x="-276" y="-102"/>
      </p:cViewPr>
      <p:guideLst>
        <p:guide orient="horz" pos="3162"/>
        <p:guide pos="5511"/>
      </p:guideLst>
    </p:cSldViewPr>
  </p:slideViewPr>
  <p:outlineViewPr>
    <p:cViewPr>
      <p:scale>
        <a:sx n="33" d="100"/>
        <a:sy n="33" d="100"/>
      </p:scale>
      <p:origin x="0" y="54"/>
    </p:cViewPr>
  </p:outlineViewPr>
  <p:notesTextViewPr>
    <p:cViewPr>
      <p:scale>
        <a:sx n="100" d="100"/>
        <a:sy n="100" d="100"/>
      </p:scale>
      <p:origin x="0" y="0"/>
    </p:cViewPr>
  </p:notesTextViewPr>
  <p:sorterViewPr>
    <p:cViewPr>
      <p:scale>
        <a:sx n="100" d="100"/>
        <a:sy n="100" d="100"/>
      </p:scale>
      <p:origin x="0" y="6264"/>
    </p:cViewPr>
  </p:sorterViewPr>
  <p:notesViewPr>
    <p:cSldViewPr>
      <p:cViewPr varScale="1">
        <p:scale>
          <a:sx n="48" d="100"/>
          <a:sy n="48" d="100"/>
        </p:scale>
        <p:origin x="-1661" y="-6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60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a:effectLst/>
                <a:latin typeface="Arial" charset="0"/>
                <a:ea typeface="宋体" pitchFamily="2" charset="-122"/>
              </a:defRPr>
            </a:lvl1pPr>
          </a:lstStyle>
          <a:p>
            <a:pPr>
              <a:defRPr/>
            </a:pPr>
            <a:endParaRPr lang="en-US" altLang="zh-CN" dirty="0"/>
          </a:p>
        </p:txBody>
      </p:sp>
      <p:sp>
        <p:nvSpPr>
          <p:cNvPr id="2160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effectLst/>
                <a:latin typeface="Arial" charset="0"/>
                <a:ea typeface="宋体" pitchFamily="2" charset="-122"/>
              </a:defRPr>
            </a:lvl1pPr>
          </a:lstStyle>
          <a:p>
            <a:pPr>
              <a:defRPr/>
            </a:pPr>
            <a:endParaRPr lang="en-US" altLang="zh-CN" dirty="0"/>
          </a:p>
        </p:txBody>
      </p:sp>
      <p:sp>
        <p:nvSpPr>
          <p:cNvPr id="2160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a:effectLst/>
                <a:latin typeface="Arial" charset="0"/>
                <a:ea typeface="宋体" pitchFamily="2" charset="-122"/>
              </a:defRPr>
            </a:lvl1pPr>
          </a:lstStyle>
          <a:p>
            <a:pPr>
              <a:defRPr/>
            </a:pPr>
            <a:endParaRPr lang="en-US" altLang="zh-CN" dirty="0"/>
          </a:p>
        </p:txBody>
      </p:sp>
      <p:sp>
        <p:nvSpPr>
          <p:cNvPr id="2160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effectLst/>
                <a:latin typeface="Arial" charset="0"/>
                <a:ea typeface="宋体" pitchFamily="2" charset="-122"/>
              </a:defRPr>
            </a:lvl1pPr>
          </a:lstStyle>
          <a:p>
            <a:pPr>
              <a:defRPr/>
            </a:pPr>
            <a:fld id="{F374D668-D138-4503-8038-BF417F930298}" type="slidenum">
              <a:rPr lang="en-US" altLang="zh-CN"/>
              <a:pPr>
                <a:defRPr/>
              </a:pPr>
              <a:t>‹#›</a:t>
            </a:fld>
            <a:endParaRPr lang="en-US" altLang="zh-CN" dirty="0"/>
          </a:p>
        </p:txBody>
      </p:sp>
    </p:spTree>
    <p:extLst>
      <p:ext uri="{BB962C8B-B14F-4D97-AF65-F5344CB8AC3E}">
        <p14:creationId xmlns:p14="http://schemas.microsoft.com/office/powerpoint/2010/main" val="28143437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a:effectLst/>
                <a:latin typeface="Arial" charset="0"/>
                <a:ea typeface="宋体" pitchFamily="2" charset="-122"/>
              </a:defRPr>
            </a:lvl1pPr>
          </a:lstStyle>
          <a:p>
            <a:pPr>
              <a:defRPr/>
            </a:pPr>
            <a:endParaRPr lang="en-US" altLang="zh-CN" dirty="0"/>
          </a:p>
        </p:txBody>
      </p:sp>
      <p:sp>
        <p:nvSpPr>
          <p:cNvPr id="276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effectLst/>
                <a:latin typeface="Arial" charset="0"/>
                <a:ea typeface="宋体" pitchFamily="2" charset="-122"/>
              </a:defRPr>
            </a:lvl1pPr>
          </a:lstStyle>
          <a:p>
            <a:pPr>
              <a:defRPr/>
            </a:pPr>
            <a:endParaRPr lang="en-US" altLang="zh-CN" dirty="0"/>
          </a:p>
        </p:txBody>
      </p:sp>
      <p:sp>
        <p:nvSpPr>
          <p:cNvPr id="553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76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a:effectLst/>
                <a:latin typeface="Arial" charset="0"/>
                <a:ea typeface="宋体" pitchFamily="2" charset="-122"/>
              </a:defRPr>
            </a:lvl1pPr>
          </a:lstStyle>
          <a:p>
            <a:pPr>
              <a:defRPr/>
            </a:pPr>
            <a:endParaRPr lang="en-US" altLang="zh-CN" dirty="0"/>
          </a:p>
        </p:txBody>
      </p:sp>
      <p:sp>
        <p:nvSpPr>
          <p:cNvPr id="276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effectLst/>
                <a:latin typeface="Arial" charset="0"/>
                <a:ea typeface="宋体" pitchFamily="2" charset="-122"/>
              </a:defRPr>
            </a:lvl1pPr>
          </a:lstStyle>
          <a:p>
            <a:pPr>
              <a:defRPr/>
            </a:pPr>
            <a:fld id="{447C3CA4-1A3F-43E3-944D-8257F97CD276}" type="slidenum">
              <a:rPr lang="en-US" altLang="zh-CN"/>
              <a:pPr>
                <a:defRPr/>
              </a:pPr>
              <a:t>‹#›</a:t>
            </a:fld>
            <a:endParaRPr lang="en-US" altLang="zh-CN" dirty="0"/>
          </a:p>
        </p:txBody>
      </p:sp>
    </p:spTree>
    <p:extLst>
      <p:ext uri="{BB962C8B-B14F-4D97-AF65-F5344CB8AC3E}">
        <p14:creationId xmlns:p14="http://schemas.microsoft.com/office/powerpoint/2010/main" val="861224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47C3CA4-1A3F-43E3-944D-8257F97CD276}" type="slidenum">
              <a:rPr lang="en-US" altLang="zh-CN" smtClean="0"/>
              <a:pPr>
                <a:defRPr/>
              </a:pPr>
              <a:t>1</a:t>
            </a:fld>
            <a:endParaRPr lang="en-US" altLang="zh-CN" dirty="0"/>
          </a:p>
        </p:txBody>
      </p:sp>
    </p:spTree>
    <p:extLst>
      <p:ext uri="{BB962C8B-B14F-4D97-AF65-F5344CB8AC3E}">
        <p14:creationId xmlns:p14="http://schemas.microsoft.com/office/powerpoint/2010/main" val="3473172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文件传输功能架设在</a:t>
            </a:r>
            <a:r>
              <a:rPr lang="en-US" altLang="zh-CN" dirty="0" smtClean="0"/>
              <a:t>TCP/IP</a:t>
            </a:r>
            <a:r>
              <a:rPr lang="zh-CN" altLang="en-US" dirty="0" smtClean="0"/>
              <a:t>上，需要了解</a:t>
            </a:r>
            <a:r>
              <a:rPr lang="en-US" altLang="zh-CN" dirty="0" smtClean="0"/>
              <a:t>TCP/IP</a:t>
            </a:r>
            <a:r>
              <a:rPr lang="zh-CN" altLang="en-US" dirty="0" smtClean="0"/>
              <a:t>能够</a:t>
            </a:r>
            <a:r>
              <a:rPr lang="zh-CN" altLang="en-US" baseline="0" dirty="0" smtClean="0"/>
              <a:t>提供哪些支撑。以便更好的利用底层特性。</a:t>
            </a:r>
            <a:endParaRPr lang="zh-CN" altLang="en-US" dirty="0"/>
          </a:p>
        </p:txBody>
      </p:sp>
      <p:sp>
        <p:nvSpPr>
          <p:cNvPr id="4" name="灯片编号占位符 3"/>
          <p:cNvSpPr>
            <a:spLocks noGrp="1"/>
          </p:cNvSpPr>
          <p:nvPr>
            <p:ph type="sldNum" sz="quarter" idx="10"/>
          </p:nvPr>
        </p:nvSpPr>
        <p:spPr/>
        <p:txBody>
          <a:bodyPr/>
          <a:lstStyle/>
          <a:p>
            <a:pPr>
              <a:defRPr/>
            </a:pPr>
            <a:fld id="{447C3CA4-1A3F-43E3-944D-8257F97CD276}" type="slidenum">
              <a:rPr lang="en-US" altLang="zh-CN" smtClean="0"/>
              <a:pPr>
                <a:defRPr/>
              </a:pPr>
              <a:t>4</a:t>
            </a:fld>
            <a:endParaRPr lang="en-US" altLang="zh-CN" dirty="0"/>
          </a:p>
        </p:txBody>
      </p:sp>
    </p:spTree>
    <p:extLst>
      <p:ext uri="{BB962C8B-B14F-4D97-AF65-F5344CB8AC3E}">
        <p14:creationId xmlns:p14="http://schemas.microsoft.com/office/powerpoint/2010/main" val="785131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47C3CA4-1A3F-43E3-944D-8257F97CD276}" type="slidenum">
              <a:rPr lang="en-US" altLang="zh-CN" smtClean="0"/>
              <a:pPr>
                <a:defRPr/>
              </a:pPr>
              <a:t>6</a:t>
            </a:fld>
            <a:endParaRPr lang="en-US" altLang="zh-CN" dirty="0"/>
          </a:p>
        </p:txBody>
      </p:sp>
    </p:spTree>
    <p:extLst>
      <p:ext uri="{BB962C8B-B14F-4D97-AF65-F5344CB8AC3E}">
        <p14:creationId xmlns:p14="http://schemas.microsoft.com/office/powerpoint/2010/main" val="49744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协议</a:t>
            </a:r>
            <a:r>
              <a:rPr lang="en-US" altLang="zh-CN" dirty="0" smtClean="0"/>
              <a:t>/</a:t>
            </a:r>
            <a:r>
              <a:rPr lang="zh-CN" altLang="en-US" dirty="0" smtClean="0"/>
              <a:t>接口</a:t>
            </a:r>
            <a:r>
              <a:rPr lang="en-US" altLang="zh-CN" dirty="0" smtClean="0"/>
              <a:t>/</a:t>
            </a:r>
            <a:r>
              <a:rPr lang="zh-CN" altLang="en-US" dirty="0" smtClean="0"/>
              <a:t>缓存</a:t>
            </a:r>
            <a:r>
              <a:rPr lang="en-US" altLang="zh-CN" dirty="0" smtClean="0"/>
              <a:t>/</a:t>
            </a:r>
            <a:r>
              <a:rPr lang="zh-CN" altLang="en-US" dirty="0" smtClean="0"/>
              <a:t>算法</a:t>
            </a:r>
            <a:endParaRPr lang="zh-CN" altLang="en-US" dirty="0"/>
          </a:p>
        </p:txBody>
      </p:sp>
      <p:sp>
        <p:nvSpPr>
          <p:cNvPr id="4" name="灯片编号占位符 3"/>
          <p:cNvSpPr>
            <a:spLocks noGrp="1"/>
          </p:cNvSpPr>
          <p:nvPr>
            <p:ph type="sldNum" sz="quarter" idx="10"/>
          </p:nvPr>
        </p:nvSpPr>
        <p:spPr/>
        <p:txBody>
          <a:bodyPr/>
          <a:lstStyle/>
          <a:p>
            <a:pPr>
              <a:defRPr/>
            </a:pPr>
            <a:fld id="{447C3CA4-1A3F-43E3-944D-8257F97CD276}" type="slidenum">
              <a:rPr lang="en-US" altLang="zh-CN" smtClean="0"/>
              <a:pPr>
                <a:defRPr/>
              </a:pPr>
              <a:t>19</a:t>
            </a:fld>
            <a:endParaRPr lang="en-US" altLang="zh-CN" dirty="0"/>
          </a:p>
        </p:txBody>
      </p:sp>
    </p:spTree>
    <p:extLst>
      <p:ext uri="{BB962C8B-B14F-4D97-AF65-F5344CB8AC3E}">
        <p14:creationId xmlns:p14="http://schemas.microsoft.com/office/powerpoint/2010/main" val="10391810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0"/>
            <a:ext cx="9146777" cy="5143500"/>
          </a:xfrm>
          <a:prstGeom prst="rect">
            <a:avLst/>
          </a:prstGeom>
        </p:spPr>
      </p:pic>
      <p:sp>
        <p:nvSpPr>
          <p:cNvPr id="2" name="标题 1"/>
          <p:cNvSpPr>
            <a:spLocks noGrp="1"/>
          </p:cNvSpPr>
          <p:nvPr>
            <p:ph type="ctrTitle"/>
          </p:nvPr>
        </p:nvSpPr>
        <p:spPr>
          <a:xfrm>
            <a:off x="760040" y="1206388"/>
            <a:ext cx="7772400" cy="857514"/>
          </a:xfrm>
        </p:spPr>
        <p:txBody>
          <a:bodyPr>
            <a:normAutofit/>
          </a:bodyPr>
          <a:lstStyle>
            <a:lvl1pPr algn="l">
              <a:defRPr lang="zh-CN" altLang="en-US" sz="3600" b="1" i="0" kern="1200" dirty="0">
                <a:solidFill>
                  <a:srgbClr val="00549A"/>
                </a:solidFill>
                <a:latin typeface="Arial Black" pitchFamily="34" charset="0"/>
                <a:ea typeface="微软雅黑" pitchFamily="34" charset="-122"/>
                <a:cs typeface="微软雅黑"/>
              </a:defRPr>
            </a:lvl1pPr>
          </a:lstStyle>
          <a:p>
            <a:r>
              <a:rPr kumimoji="1" lang="zh-CN" altLang="en-US" smtClean="0"/>
              <a:t>单击此处编辑母版标题样式</a:t>
            </a:r>
            <a:endParaRPr kumimoji="1" lang="zh-CN" altLang="en-US" dirty="0"/>
          </a:p>
        </p:txBody>
      </p:sp>
      <p:sp>
        <p:nvSpPr>
          <p:cNvPr id="3" name="副标题 2"/>
          <p:cNvSpPr>
            <a:spLocks noGrp="1"/>
          </p:cNvSpPr>
          <p:nvPr>
            <p:ph type="subTitle" idx="1"/>
          </p:nvPr>
        </p:nvSpPr>
        <p:spPr>
          <a:xfrm>
            <a:off x="4945421" y="2312522"/>
            <a:ext cx="3587021" cy="1022626"/>
          </a:xfrm>
        </p:spPr>
        <p:txBody>
          <a:bodyPr>
            <a:normAutofit/>
          </a:bodyPr>
          <a:lstStyle>
            <a:lvl1pPr marL="342900" indent="-342900" algn="l" rtl="0" eaLnBrk="0" fontAlgn="base" hangingPunct="0">
              <a:spcBef>
                <a:spcPct val="20000"/>
              </a:spcBef>
              <a:spcAft>
                <a:spcPct val="0"/>
              </a:spcAft>
              <a:buClr>
                <a:srgbClr val="003399"/>
              </a:buClr>
              <a:buSzPct val="80000"/>
              <a:buFont typeface="Wingdings" pitchFamily="2" charset="2"/>
              <a:buNone/>
              <a:defRPr lang="zh-CN" altLang="en-US" sz="2000" kern="1200" dirty="0">
                <a:solidFill>
                  <a:schemeClr val="tx1"/>
                </a:solidFill>
                <a:latin typeface="黑体" pitchFamily="2" charset="-122"/>
                <a:ea typeface="微软雅黑" pitchFamily="34" charset="-122"/>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dirty="0"/>
          </a:p>
        </p:txBody>
      </p:sp>
      <p:sp>
        <p:nvSpPr>
          <p:cNvPr id="9" name="Rectangle 37"/>
          <p:cNvSpPr>
            <a:spLocks/>
          </p:cNvSpPr>
          <p:nvPr userDrawn="1"/>
        </p:nvSpPr>
        <p:spPr bwMode="auto">
          <a:xfrm>
            <a:off x="256460" y="4767758"/>
            <a:ext cx="287538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zh-CN" altLang="en-US" sz="900" b="0" i="0" spc="0" baseline="0" dirty="0">
                <a:solidFill>
                  <a:srgbClr val="4D4D4D"/>
                </a:solidFill>
                <a:latin typeface="微软雅黑" pitchFamily="34" charset="-122"/>
                <a:ea typeface="微软雅黑" pitchFamily="34" charset="-122"/>
                <a:cs typeface="微软雅黑"/>
                <a:sym typeface="Microsoft YaHei Bold" charset="0"/>
              </a:rPr>
              <a:t>版权所有</a:t>
            </a:r>
            <a:r>
              <a:rPr lang="en-US" altLang="zh-CN" sz="900" b="0" i="0" spc="0" baseline="0" dirty="0" smtClean="0">
                <a:solidFill>
                  <a:srgbClr val="4D4D4D"/>
                </a:solidFill>
                <a:latin typeface="微软雅黑" pitchFamily="34" charset="-122"/>
                <a:ea typeface="微软雅黑" pitchFamily="34" charset="-122"/>
                <a:cs typeface="微软雅黑"/>
                <a:sym typeface="Helvetica Neue" charset="0"/>
              </a:rPr>
              <a:t>©2001-2014</a:t>
            </a:r>
            <a:r>
              <a:rPr lang="zh-CN" altLang="en-US" sz="900" b="0" i="0" spc="0" baseline="0" dirty="0" smtClean="0">
                <a:solidFill>
                  <a:srgbClr val="4D4D4D"/>
                </a:solidFill>
                <a:latin typeface="微软雅黑" pitchFamily="34" charset="-122"/>
                <a:ea typeface="微软雅黑" pitchFamily="34" charset="-122"/>
                <a:cs typeface="微软雅黑"/>
                <a:sym typeface="Microsoft YaHei Bold" charset="0"/>
              </a:rPr>
              <a:t>深圳市金蝶中间件有限公司</a:t>
            </a:r>
            <a:endParaRPr lang="zh-CN" altLang="en-US" sz="900" b="0" i="0" spc="0" baseline="0" dirty="0">
              <a:solidFill>
                <a:srgbClr val="4D4D4D"/>
              </a:solidFill>
              <a:latin typeface="微软雅黑" pitchFamily="34" charset="-122"/>
              <a:ea typeface="微软雅黑" pitchFamily="34" charset="-122"/>
              <a:cs typeface="微软雅黑"/>
              <a:sym typeface="Microsoft YaHei Bold" charset="0"/>
            </a:endParaRPr>
          </a:p>
        </p:txBody>
      </p:sp>
      <p:grpSp>
        <p:nvGrpSpPr>
          <p:cNvPr id="8" name="组合 7"/>
          <p:cNvGrpSpPr/>
          <p:nvPr userDrawn="1"/>
        </p:nvGrpSpPr>
        <p:grpSpPr>
          <a:xfrm>
            <a:off x="144962" y="1958309"/>
            <a:ext cx="6371254" cy="3058908"/>
            <a:chOff x="395536" y="2897458"/>
            <a:chExt cx="4549883" cy="2184448"/>
          </a:xfrm>
        </p:grpSpPr>
        <p:pic>
          <p:nvPicPr>
            <p:cNvPr id="10" name="Picture 2" descr="C:\Users\yibo_wang\Desktop\素材\閲戣澏PPT姣嶇増瑙嗚鍏冪礌\灏忔柟鐮栦晶瑙嗗浘\PPT C-orange.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395536" y="2897458"/>
              <a:ext cx="2122564" cy="212256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7" descr="K:\201203盛世确认可用输出\PPT\素材\玻璃砖素材\PPT C Lego.png"/>
            <p:cNvPicPr>
              <a:picLocks noChangeAspect="1" noChangeArrowheads="1"/>
            </p:cNvPicPr>
            <p:nvPr userDrawn="1"/>
          </p:nvPicPr>
          <p:blipFill rotWithShape="1">
            <a:blip r:embed="rId4" cstate="screen">
              <a:extLst>
                <a:ext uri="{28A0092B-C50C-407E-A947-70E740481C1C}">
                  <a14:useLocalDpi xmlns:a14="http://schemas.microsoft.com/office/drawing/2010/main"/>
                </a:ext>
              </a:extLst>
            </a:blip>
            <a:srcRect/>
            <a:stretch/>
          </p:blipFill>
          <p:spPr bwMode="auto">
            <a:xfrm>
              <a:off x="1966894" y="2930672"/>
              <a:ext cx="2978525" cy="2151234"/>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图片 10" descr="apusic_ENandCN(1).png"/>
          <p:cNvPicPr>
            <a:picLocks noChangeAspect="1"/>
          </p:cNvPicPr>
          <p:nvPr userDrawn="1"/>
        </p:nvPicPr>
        <p:blipFill>
          <a:blip r:embed="rId5" cstate="print"/>
          <a:srcRect/>
          <a:stretch>
            <a:fillRect/>
          </a:stretch>
        </p:blipFill>
        <p:spPr bwMode="auto">
          <a:xfrm>
            <a:off x="7774427" y="106608"/>
            <a:ext cx="1233202" cy="363046"/>
          </a:xfrm>
          <a:prstGeom prst="rect">
            <a:avLst/>
          </a:prstGeom>
          <a:noFill/>
          <a:ln w="9525">
            <a:noFill/>
            <a:miter lim="800000"/>
            <a:headEnd/>
            <a:tailEnd/>
          </a:ln>
        </p:spPr>
      </p:pic>
      <p:sp>
        <p:nvSpPr>
          <p:cNvPr id="13" name="矩形 12"/>
          <p:cNvSpPr/>
          <p:nvPr userDrawn="1"/>
        </p:nvSpPr>
        <p:spPr>
          <a:xfrm>
            <a:off x="6420325" y="4655349"/>
            <a:ext cx="1569660" cy="276999"/>
          </a:xfrm>
          <a:prstGeom prst="rect">
            <a:avLst/>
          </a:prstGeom>
        </p:spPr>
        <p:txBody>
          <a:bodyPr wrap="none">
            <a:spAutoFit/>
          </a:bodyPr>
          <a:lstStyle/>
          <a:p>
            <a:r>
              <a:rPr lang="en-US" altLang="zh-CN" sz="1200" kern="1200" dirty="0" smtClean="0">
                <a:solidFill>
                  <a:schemeClr val="tx1"/>
                </a:solidFill>
                <a:latin typeface="宋体" charset="-122"/>
                <a:ea typeface="宋体" charset="-122"/>
                <a:cs typeface="+mn-cs"/>
              </a:rPr>
              <a:t>①</a:t>
            </a:r>
            <a:r>
              <a:rPr lang="zh-CN" altLang="en-US" sz="1200" kern="1200" dirty="0" smtClean="0">
                <a:solidFill>
                  <a:schemeClr val="tx1"/>
                </a:solidFill>
                <a:latin typeface="宋体" charset="-122"/>
                <a:ea typeface="宋体" charset="-122"/>
                <a:cs typeface="+mn-cs"/>
              </a:rPr>
              <a:t>绝密信息严禁泄露</a:t>
            </a:r>
            <a:endParaRPr lang="zh-CN" altLang="en-US" sz="1200" dirty="0"/>
          </a:p>
        </p:txBody>
      </p:sp>
    </p:spTree>
    <p:extLst>
      <p:ext uri="{BB962C8B-B14F-4D97-AF65-F5344CB8AC3E}">
        <p14:creationId xmlns:p14="http://schemas.microsoft.com/office/powerpoint/2010/main" val="273904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741974"/>
            <a:ext cx="8424936" cy="3852651"/>
          </a:xfrm>
        </p:spPr>
        <p:txBody>
          <a:bodyPr>
            <a:normAutofit/>
          </a:bodyPr>
          <a:lstStyle>
            <a:lvl1pPr marL="342900" indent="-342900">
              <a:buSzPct val="100000"/>
              <a:buFontTx/>
              <a:buBlip>
                <a:blip r:embed="rId2"/>
              </a:buBlip>
              <a:defRPr sz="2000" b="0" i="0">
                <a:solidFill>
                  <a:schemeClr val="tx1">
                    <a:lumMod val="85000"/>
                    <a:lumOff val="15000"/>
                  </a:schemeClr>
                </a:solidFill>
                <a:latin typeface="微软雅黑"/>
                <a:ea typeface="微软雅黑"/>
                <a:cs typeface="微软雅黑"/>
              </a:defRPr>
            </a:lvl1pPr>
            <a:lvl2pPr>
              <a:defRPr sz="1800" b="0" i="0">
                <a:solidFill>
                  <a:schemeClr val="tx1">
                    <a:lumMod val="85000"/>
                    <a:lumOff val="15000"/>
                  </a:schemeClr>
                </a:solidFill>
                <a:latin typeface="微软雅黑"/>
                <a:ea typeface="微软雅黑"/>
                <a:cs typeface="微软雅黑"/>
              </a:defRPr>
            </a:lvl2pPr>
            <a:lvl3pPr>
              <a:defRPr sz="1600" b="0" i="0">
                <a:solidFill>
                  <a:schemeClr val="tx1">
                    <a:lumMod val="85000"/>
                    <a:lumOff val="15000"/>
                  </a:schemeClr>
                </a:solidFill>
                <a:latin typeface="微软雅黑"/>
                <a:ea typeface="微软雅黑"/>
                <a:cs typeface="微软雅黑"/>
              </a:defRPr>
            </a:lvl3pPr>
            <a:lvl4pPr>
              <a:defRPr sz="1400" b="0" i="0">
                <a:solidFill>
                  <a:schemeClr val="tx1">
                    <a:lumMod val="85000"/>
                    <a:lumOff val="15000"/>
                  </a:schemeClr>
                </a:solidFill>
                <a:latin typeface="微软雅黑"/>
                <a:ea typeface="微软雅黑"/>
                <a:cs typeface="微软雅黑"/>
              </a:defRPr>
            </a:lvl4pPr>
            <a:lvl5pPr>
              <a:defRPr sz="1400" b="0" i="0">
                <a:solidFill>
                  <a:schemeClr val="tx1">
                    <a:lumMod val="85000"/>
                    <a:lumOff val="15000"/>
                  </a:schemeClr>
                </a:solidFill>
                <a:latin typeface="微软雅黑"/>
                <a:ea typeface="微软雅黑"/>
                <a:cs typeface="微软雅黑"/>
              </a:defRPr>
            </a:lvl5pPr>
          </a:lstStyle>
          <a:p>
            <a:pPr lvl="0"/>
            <a:r>
              <a:rPr kumimoji="1" lang="zh-CN" altLang="en-US" smtClean="0"/>
              <a:t>单击此处编辑母版文本样式</a:t>
            </a:r>
          </a:p>
          <a:p>
            <a:pPr lvl="1"/>
            <a:r>
              <a:rPr kumimoji="1" lang="zh-CN" altLang="en-US" smtClean="0"/>
              <a:t>第二级</a:t>
            </a:r>
          </a:p>
          <a:p>
            <a:pPr lvl="2"/>
            <a:r>
              <a:rPr kumimoji="1" lang="zh-CN" altLang="en-US" smtClean="0"/>
              <a:t>第三级</a:t>
            </a:r>
          </a:p>
          <a:p>
            <a:pPr lvl="3"/>
            <a:r>
              <a:rPr kumimoji="1" lang="zh-CN" altLang="en-US" smtClean="0"/>
              <a:t>第四级</a:t>
            </a:r>
          </a:p>
          <a:p>
            <a:pPr lvl="4"/>
            <a:r>
              <a:rPr kumimoji="1" lang="zh-CN" altLang="en-US" smtClean="0"/>
              <a:t>第五级</a:t>
            </a:r>
            <a:endParaRPr kumimoji="1" lang="zh-CN" altLang="en-US" dirty="0"/>
          </a:p>
        </p:txBody>
      </p:sp>
      <p:sp>
        <p:nvSpPr>
          <p:cNvPr id="2" name="标题 1"/>
          <p:cNvSpPr>
            <a:spLocks noGrp="1"/>
          </p:cNvSpPr>
          <p:nvPr>
            <p:ph type="title"/>
          </p:nvPr>
        </p:nvSpPr>
        <p:spPr>
          <a:xfrm>
            <a:off x="323529" y="2"/>
            <a:ext cx="7128197" cy="520095"/>
          </a:xfrm>
        </p:spPr>
        <p:txBody>
          <a:bodyPr>
            <a:normAutofit/>
          </a:bodyPr>
          <a:lstStyle>
            <a:lvl1pPr algn="l">
              <a:defRPr sz="2600" b="0" i="0">
                <a:latin typeface="微软雅黑"/>
                <a:ea typeface="微软雅黑"/>
                <a:cs typeface="微软雅黑"/>
              </a:defRPr>
            </a:lvl1pPr>
          </a:lstStyle>
          <a:p>
            <a:r>
              <a:rPr kumimoji="1" lang="zh-CN" altLang="en-US" smtClean="0"/>
              <a:t>单击此处编辑母版标题样式</a:t>
            </a:r>
            <a:endParaRPr kumimoji="1" lang="zh-CN" altLang="en-US" dirty="0"/>
          </a:p>
        </p:txBody>
      </p:sp>
      <p:sp>
        <p:nvSpPr>
          <p:cNvPr id="4" name="矩形 3"/>
          <p:cNvSpPr/>
          <p:nvPr userDrawn="1"/>
        </p:nvSpPr>
        <p:spPr>
          <a:xfrm>
            <a:off x="6444208" y="4726473"/>
            <a:ext cx="1569660" cy="276999"/>
          </a:xfrm>
          <a:prstGeom prst="rect">
            <a:avLst/>
          </a:prstGeom>
        </p:spPr>
        <p:txBody>
          <a:bodyPr wrap="none">
            <a:spAutoFit/>
          </a:bodyPr>
          <a:lstStyle/>
          <a:p>
            <a:r>
              <a:rPr lang="en-US" altLang="zh-CN" sz="1200" kern="1200" dirty="0" smtClean="0">
                <a:solidFill>
                  <a:schemeClr val="tx1"/>
                </a:solidFill>
                <a:latin typeface="宋体" charset="-122"/>
                <a:ea typeface="宋体" charset="-122"/>
                <a:cs typeface="+mn-cs"/>
              </a:rPr>
              <a:t>①</a:t>
            </a:r>
            <a:r>
              <a:rPr lang="zh-CN" altLang="en-US" sz="1200" kern="1200" dirty="0" smtClean="0">
                <a:solidFill>
                  <a:schemeClr val="tx1"/>
                </a:solidFill>
                <a:latin typeface="宋体" charset="-122"/>
                <a:ea typeface="宋体" charset="-122"/>
                <a:cs typeface="+mn-cs"/>
              </a:rPr>
              <a:t>绝密信息严禁泄露</a:t>
            </a:r>
            <a:endParaRPr lang="zh-CN" altLang="en-US" sz="1200" dirty="0"/>
          </a:p>
        </p:txBody>
      </p:sp>
    </p:spTree>
    <p:extLst>
      <p:ext uri="{BB962C8B-B14F-4D97-AF65-F5344CB8AC3E}">
        <p14:creationId xmlns:p14="http://schemas.microsoft.com/office/powerpoint/2010/main" val="37006062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15" name="图片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0"/>
            <a:ext cx="9146777" cy="5143500"/>
          </a:xfrm>
          <a:prstGeom prst="rect">
            <a:avLst/>
          </a:prstGeom>
        </p:spPr>
      </p:pic>
      <p:sp>
        <p:nvSpPr>
          <p:cNvPr id="6" name="Rectangle 4"/>
          <p:cNvSpPr>
            <a:spLocks/>
          </p:cNvSpPr>
          <p:nvPr/>
        </p:nvSpPr>
        <p:spPr bwMode="auto">
          <a:xfrm>
            <a:off x="4521566" y="1436546"/>
            <a:ext cx="181139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r>
              <a:rPr lang="en-US" altLang="zh-CN" sz="4800" dirty="0">
                <a:solidFill>
                  <a:schemeClr val="tx1">
                    <a:lumMod val="75000"/>
                    <a:lumOff val="25000"/>
                  </a:schemeClr>
                </a:solidFill>
                <a:latin typeface="Goudy Old Style" pitchFamily="18" charset="0"/>
                <a:ea typeface="宋体" charset="0"/>
                <a:cs typeface="Helvetica Neue UltraLight" charset="0"/>
                <a:sym typeface="Helvetica Neue UltraLight" charset="0"/>
              </a:rPr>
              <a:t>Thanks</a:t>
            </a:r>
          </a:p>
        </p:txBody>
      </p:sp>
      <p:sp>
        <p:nvSpPr>
          <p:cNvPr id="7" name="Rectangle 5"/>
          <p:cNvSpPr>
            <a:spLocks/>
          </p:cNvSpPr>
          <p:nvPr/>
        </p:nvSpPr>
        <p:spPr bwMode="auto">
          <a:xfrm>
            <a:off x="4050688" y="2190146"/>
            <a:ext cx="10211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lgn="l"/>
            <a:r>
              <a:rPr lang="en-US" altLang="zh-CN" sz="1800" dirty="0">
                <a:solidFill>
                  <a:schemeClr val="tx1">
                    <a:lumMod val="75000"/>
                    <a:lumOff val="25000"/>
                  </a:schemeClr>
                </a:solidFill>
                <a:latin typeface="Arial Narrow" charset="0"/>
                <a:ea typeface="宋体" charset="0"/>
                <a:cs typeface="Arial Narrow" charset="0"/>
                <a:sym typeface="Arial Narrow" charset="0"/>
              </a:rPr>
              <a:t>terima kasih</a:t>
            </a:r>
          </a:p>
        </p:txBody>
      </p:sp>
      <p:sp>
        <p:nvSpPr>
          <p:cNvPr id="8" name="Rectangle 6"/>
          <p:cNvSpPr>
            <a:spLocks/>
          </p:cNvSpPr>
          <p:nvPr/>
        </p:nvSpPr>
        <p:spPr bwMode="auto">
          <a:xfrm>
            <a:off x="3491880" y="1275606"/>
            <a:ext cx="92333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lgn="l"/>
            <a:r>
              <a:rPr lang="zh-CN" altLang="en-US" sz="3600" dirty="0">
                <a:solidFill>
                  <a:schemeClr val="tx1">
                    <a:lumMod val="75000"/>
                    <a:lumOff val="25000"/>
                  </a:schemeClr>
                </a:solidFill>
                <a:latin typeface="Arial" charset="0"/>
                <a:sym typeface="Arial" charset="0"/>
              </a:rPr>
              <a:t>感謝</a:t>
            </a:r>
          </a:p>
        </p:txBody>
      </p:sp>
      <p:sp>
        <p:nvSpPr>
          <p:cNvPr id="9" name="Rectangle 7"/>
          <p:cNvSpPr>
            <a:spLocks/>
          </p:cNvSpPr>
          <p:nvPr/>
        </p:nvSpPr>
        <p:spPr bwMode="auto">
          <a:xfrm>
            <a:off x="5199183" y="2097810"/>
            <a:ext cx="123110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lgn="l"/>
            <a:r>
              <a:rPr lang="zh-CN" altLang="en-US" sz="4800" dirty="0">
                <a:solidFill>
                  <a:schemeClr val="tx1">
                    <a:lumMod val="75000"/>
                    <a:lumOff val="25000"/>
                  </a:schemeClr>
                </a:solidFill>
                <a:latin typeface="微软雅黑" pitchFamily="34" charset="-122"/>
                <a:ea typeface="微软雅黑" pitchFamily="34" charset="-122"/>
                <a:cs typeface="Microsoft YaHei Bold" charset="0"/>
                <a:sym typeface="Microsoft YaHei Bold" charset="0"/>
              </a:rPr>
              <a:t>谢谢</a:t>
            </a:r>
          </a:p>
        </p:txBody>
      </p:sp>
      <p:sp>
        <p:nvSpPr>
          <p:cNvPr id="10" name="Rectangle 8"/>
          <p:cNvSpPr>
            <a:spLocks/>
          </p:cNvSpPr>
          <p:nvPr/>
        </p:nvSpPr>
        <p:spPr bwMode="auto">
          <a:xfrm>
            <a:off x="5404367" y="1336086"/>
            <a:ext cx="102592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lgn="l"/>
            <a:r>
              <a:rPr lang="zh-CN" altLang="en-US" sz="1600" dirty="0">
                <a:solidFill>
                  <a:schemeClr val="tx1">
                    <a:lumMod val="75000"/>
                    <a:lumOff val="25000"/>
                  </a:schemeClr>
                </a:solidFill>
                <a:latin typeface="Arial" charset="0"/>
                <a:sym typeface="Arial" charset="0"/>
              </a:rPr>
              <a:t>ありがとう</a:t>
            </a:r>
          </a:p>
        </p:txBody>
      </p:sp>
      <p:sp>
        <p:nvSpPr>
          <p:cNvPr id="11" name="Rectangle 9"/>
          <p:cNvSpPr>
            <a:spLocks/>
          </p:cNvSpPr>
          <p:nvPr/>
        </p:nvSpPr>
        <p:spPr bwMode="auto">
          <a:xfrm>
            <a:off x="3491887" y="1875390"/>
            <a:ext cx="8511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lgn="l"/>
            <a:r>
              <a:rPr lang="en-US" altLang="zh-CN" sz="2000" dirty="0">
                <a:solidFill>
                  <a:schemeClr val="tx1">
                    <a:lumMod val="75000"/>
                    <a:lumOff val="25000"/>
                  </a:schemeClr>
                </a:solidFill>
                <a:latin typeface="Arial" charset="0"/>
                <a:ea typeface="宋体" charset="0"/>
                <a:cs typeface="Thonburi" charset="0"/>
                <a:sym typeface="Arial" charset="0"/>
              </a:rPr>
              <a:t>ขอบคุณ</a:t>
            </a:r>
          </a:p>
        </p:txBody>
      </p:sp>
      <p:grpSp>
        <p:nvGrpSpPr>
          <p:cNvPr id="12" name="组合 11"/>
          <p:cNvGrpSpPr/>
          <p:nvPr userDrawn="1"/>
        </p:nvGrpSpPr>
        <p:grpSpPr>
          <a:xfrm>
            <a:off x="122463" y="1955846"/>
            <a:ext cx="6371254" cy="3058908"/>
            <a:chOff x="395536" y="2897458"/>
            <a:chExt cx="4549883" cy="2184448"/>
          </a:xfrm>
        </p:grpSpPr>
        <p:pic>
          <p:nvPicPr>
            <p:cNvPr id="13" name="Picture 2" descr="C:\Users\yibo_wang\Desktop\素材\閲戣澏PPT姣嶇増瑙嗚鍏冪礌\灏忔柟鐮栦晶瑙嗗浘\PPT C-orange.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395536" y="2897458"/>
              <a:ext cx="2122564" cy="212256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7" descr="K:\201203盛世确认可用输出\PPT\素材\玻璃砖素材\PPT C Lego.png"/>
            <p:cNvPicPr>
              <a:picLocks noChangeAspect="1" noChangeArrowheads="1"/>
            </p:cNvPicPr>
            <p:nvPr userDrawn="1"/>
          </p:nvPicPr>
          <p:blipFill rotWithShape="1">
            <a:blip r:embed="rId4" cstate="screen">
              <a:extLst>
                <a:ext uri="{28A0092B-C50C-407E-A947-70E740481C1C}">
                  <a14:useLocalDpi xmlns:a14="http://schemas.microsoft.com/office/drawing/2010/main"/>
                </a:ext>
              </a:extLst>
            </a:blip>
            <a:srcRect/>
            <a:stretch/>
          </p:blipFill>
          <p:spPr bwMode="auto">
            <a:xfrm>
              <a:off x="1966894" y="2930672"/>
              <a:ext cx="2978525" cy="2151234"/>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Rectangle 37"/>
          <p:cNvSpPr>
            <a:spLocks/>
          </p:cNvSpPr>
          <p:nvPr userDrawn="1"/>
        </p:nvSpPr>
        <p:spPr bwMode="auto">
          <a:xfrm>
            <a:off x="256460" y="4767758"/>
            <a:ext cx="287538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zh-CN" altLang="en-US" sz="900" b="0" i="0" spc="0" baseline="0" dirty="0">
                <a:solidFill>
                  <a:srgbClr val="4D4D4D"/>
                </a:solidFill>
                <a:latin typeface="微软雅黑" pitchFamily="34" charset="-122"/>
                <a:ea typeface="微软雅黑" pitchFamily="34" charset="-122"/>
                <a:cs typeface="微软雅黑"/>
                <a:sym typeface="Microsoft YaHei Bold" charset="0"/>
              </a:rPr>
              <a:t>版权所有</a:t>
            </a:r>
            <a:r>
              <a:rPr lang="en-US" altLang="zh-CN" sz="900" b="0" i="0" spc="0" baseline="0" dirty="0" smtClean="0">
                <a:solidFill>
                  <a:srgbClr val="4D4D4D"/>
                </a:solidFill>
                <a:latin typeface="微软雅黑" pitchFamily="34" charset="-122"/>
                <a:ea typeface="微软雅黑" pitchFamily="34" charset="-122"/>
                <a:cs typeface="微软雅黑"/>
                <a:sym typeface="Helvetica Neue" charset="0"/>
              </a:rPr>
              <a:t>©2001-2014</a:t>
            </a:r>
            <a:r>
              <a:rPr lang="zh-CN" altLang="en-US" sz="900" b="0" i="0" spc="0" baseline="0" dirty="0" smtClean="0">
                <a:solidFill>
                  <a:srgbClr val="4D4D4D"/>
                </a:solidFill>
                <a:latin typeface="微软雅黑" pitchFamily="34" charset="-122"/>
                <a:ea typeface="微软雅黑" pitchFamily="34" charset="-122"/>
                <a:cs typeface="微软雅黑"/>
                <a:sym typeface="Microsoft YaHei Bold" charset="0"/>
              </a:rPr>
              <a:t>深圳市金蝶中间件有限公司</a:t>
            </a:r>
            <a:endParaRPr lang="zh-CN" altLang="en-US" sz="900" b="0" i="0" spc="0" baseline="0" dirty="0">
              <a:solidFill>
                <a:srgbClr val="4D4D4D"/>
              </a:solidFill>
              <a:latin typeface="微软雅黑" pitchFamily="34" charset="-122"/>
              <a:ea typeface="微软雅黑" pitchFamily="34" charset="-122"/>
              <a:cs typeface="微软雅黑"/>
              <a:sym typeface="Microsoft YaHei Bold" charset="0"/>
            </a:endParaRPr>
          </a:p>
        </p:txBody>
      </p:sp>
      <p:pic>
        <p:nvPicPr>
          <p:cNvPr id="17" name="图片 16" descr="apusic_ENandCN(1).png"/>
          <p:cNvPicPr>
            <a:picLocks noChangeAspect="1"/>
          </p:cNvPicPr>
          <p:nvPr userDrawn="1"/>
        </p:nvPicPr>
        <p:blipFill>
          <a:blip r:embed="rId5" cstate="print"/>
          <a:srcRect/>
          <a:stretch>
            <a:fillRect/>
          </a:stretch>
        </p:blipFill>
        <p:spPr bwMode="auto">
          <a:xfrm>
            <a:off x="7774427" y="106608"/>
            <a:ext cx="1233202" cy="363046"/>
          </a:xfrm>
          <a:prstGeom prst="rect">
            <a:avLst/>
          </a:prstGeom>
          <a:noFill/>
          <a:ln w="9525">
            <a:noFill/>
            <a:miter lim="800000"/>
            <a:headEnd/>
            <a:tailEnd/>
          </a:ln>
        </p:spPr>
      </p:pic>
      <p:sp>
        <p:nvSpPr>
          <p:cNvPr id="18" name="矩形 17"/>
          <p:cNvSpPr/>
          <p:nvPr userDrawn="1"/>
        </p:nvSpPr>
        <p:spPr>
          <a:xfrm>
            <a:off x="6372200" y="4587974"/>
            <a:ext cx="1569660" cy="276999"/>
          </a:xfrm>
          <a:prstGeom prst="rect">
            <a:avLst/>
          </a:prstGeom>
        </p:spPr>
        <p:txBody>
          <a:bodyPr wrap="none">
            <a:spAutoFit/>
          </a:bodyPr>
          <a:lstStyle/>
          <a:p>
            <a:r>
              <a:rPr lang="en-US" altLang="zh-CN" sz="1200" kern="1200" dirty="0" smtClean="0">
                <a:solidFill>
                  <a:schemeClr val="tx1"/>
                </a:solidFill>
                <a:latin typeface="宋体" charset="-122"/>
                <a:ea typeface="宋体" charset="-122"/>
                <a:cs typeface="+mn-cs"/>
              </a:rPr>
              <a:t>①</a:t>
            </a:r>
            <a:r>
              <a:rPr lang="zh-CN" altLang="en-US" sz="1200" kern="1200" dirty="0" smtClean="0">
                <a:solidFill>
                  <a:schemeClr val="tx1"/>
                </a:solidFill>
                <a:latin typeface="宋体" charset="-122"/>
                <a:ea typeface="宋体" charset="-122"/>
                <a:cs typeface="+mn-cs"/>
              </a:rPr>
              <a:t>绝密信息严禁泄露</a:t>
            </a:r>
            <a:endParaRPr lang="zh-CN" altLang="en-US" sz="1200" dirty="0"/>
          </a:p>
        </p:txBody>
      </p:sp>
    </p:spTree>
    <p:extLst>
      <p:ext uri="{BB962C8B-B14F-4D97-AF65-F5344CB8AC3E}">
        <p14:creationId xmlns:p14="http://schemas.microsoft.com/office/powerpoint/2010/main" val="2485975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323528" y="757149"/>
            <a:ext cx="8408219" cy="3837475"/>
          </a:xfrm>
          <a:prstGeom prst="rect">
            <a:avLst/>
          </a:prstGeom>
        </p:spPr>
        <p:txBody>
          <a:bodyPr vert="horz" lIns="91440" tIns="45720" rIns="91440" bIns="45720" rtlCol="0">
            <a:normAutofit/>
          </a:bodyPr>
          <a:lstStyle/>
          <a:p>
            <a:pPr lvl="0"/>
            <a:r>
              <a:rPr kumimoji="1" lang="zh-CN" altLang="en-US" dirty="0" smtClean="0"/>
              <a:t>单击此处编辑母版文本样式</a:t>
            </a:r>
          </a:p>
          <a:p>
            <a:pPr lvl="1"/>
            <a:r>
              <a:rPr kumimoji="1" lang="zh-CN" altLang="en-US" dirty="0" smtClean="0"/>
              <a:t>第二级</a:t>
            </a:r>
          </a:p>
          <a:p>
            <a:pPr lvl="2"/>
            <a:r>
              <a:rPr kumimoji="1" lang="zh-CN" altLang="en-US" dirty="0" smtClean="0"/>
              <a:t>第三级</a:t>
            </a:r>
            <a:endParaRPr kumimoji="1" lang="en-US" altLang="zh-CN" dirty="0" smtClean="0"/>
          </a:p>
          <a:p>
            <a:pPr lvl="3"/>
            <a:r>
              <a:rPr kumimoji="1" lang="zh-CN" altLang="en-US" dirty="0" smtClean="0"/>
              <a:t>第四级</a:t>
            </a:r>
            <a:endParaRPr kumimoji="1" lang="en-US" altLang="zh-CN" dirty="0" smtClean="0"/>
          </a:p>
          <a:p>
            <a:pPr lvl="4"/>
            <a:r>
              <a:rPr kumimoji="1" lang="zh-CN" altLang="en-US" dirty="0" smtClean="0"/>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F7BE859-18DA-AA47-857F-8A8E3938ED6C}" type="datetimeFigureOut">
              <a:rPr kumimoji="1" lang="zh-CN" altLang="en-US" smtClean="0"/>
              <a:pPr/>
              <a:t>2015/10/29</a:t>
            </a:fld>
            <a:endParaRPr kumimoji="1"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pic>
        <p:nvPicPr>
          <p:cNvPr id="12" name="图片 11" descr="卷页.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0" y="3"/>
            <a:ext cx="9144000" cy="520095"/>
          </a:xfrm>
          <a:prstGeom prst="rect">
            <a:avLst/>
          </a:prstGeom>
          <a:effectLst>
            <a:outerShdw blurRad="50800" dist="38100" dir="6000000" sx="101000" sy="101000" algn="tl" rotWithShape="0">
              <a:prstClr val="black">
                <a:alpha val="40000"/>
              </a:prstClr>
            </a:outerShdw>
          </a:effectLst>
        </p:spPr>
      </p:pic>
      <p:sp>
        <p:nvSpPr>
          <p:cNvPr id="2" name="标题占位符 1"/>
          <p:cNvSpPr>
            <a:spLocks noGrp="1"/>
          </p:cNvSpPr>
          <p:nvPr>
            <p:ph type="title"/>
          </p:nvPr>
        </p:nvSpPr>
        <p:spPr>
          <a:xfrm>
            <a:off x="323529" y="2"/>
            <a:ext cx="7108327" cy="520096"/>
          </a:xfrm>
          <a:prstGeom prst="rect">
            <a:avLst/>
          </a:prstGeom>
        </p:spPr>
        <p:txBody>
          <a:bodyPr vert="horz" lIns="91440" tIns="45720" rIns="91440" bIns="45720" rtlCol="0" anchor="ctr">
            <a:normAutofit/>
          </a:bodyPr>
          <a:lstStyle/>
          <a:p>
            <a:r>
              <a:rPr kumimoji="1" lang="zh-CN" altLang="en-US" dirty="0" smtClean="0"/>
              <a:t>单击此处编辑母版标题样式</a:t>
            </a:r>
            <a:endParaRPr kumimoji="1" lang="zh-CN" altLang="en-US" dirty="0"/>
          </a:p>
        </p:txBody>
      </p:sp>
      <p:sp>
        <p:nvSpPr>
          <p:cNvPr id="13" name="TextBox 12"/>
          <p:cNvSpPr txBox="1"/>
          <p:nvPr/>
        </p:nvSpPr>
        <p:spPr>
          <a:xfrm>
            <a:off x="8532441" y="4800206"/>
            <a:ext cx="512895" cy="230832"/>
          </a:xfrm>
          <a:prstGeom prst="rect">
            <a:avLst/>
          </a:prstGeom>
          <a:noFill/>
        </p:spPr>
        <p:txBody>
          <a:bodyPr wrap="square" rtlCol="0">
            <a:spAutoFit/>
          </a:bodyPr>
          <a:lstStyle/>
          <a:p>
            <a:r>
              <a:rPr lang="en-US" altLang="zh-CN" sz="900" b="1" i="0" kern="1200" spc="0" baseline="0" dirty="0" smtClean="0">
                <a:solidFill>
                  <a:srgbClr val="4D4D4D"/>
                </a:solidFill>
                <a:latin typeface="微软雅黑" pitchFamily="34" charset="-122"/>
                <a:ea typeface="微软雅黑" pitchFamily="34" charset="-122"/>
                <a:cs typeface="微软雅黑"/>
              </a:rPr>
              <a:t>P</a:t>
            </a:r>
            <a:fld id="{FED1A94F-D130-4010-A83B-0DB519D7607E}" type="slidenum">
              <a:rPr lang="en-US" altLang="zh-CN" sz="900" b="1" i="0" kern="1200" spc="0" baseline="0" smtClean="0">
                <a:solidFill>
                  <a:srgbClr val="4D4D4D"/>
                </a:solidFill>
                <a:latin typeface="微软雅黑" pitchFamily="34" charset="-122"/>
                <a:ea typeface="微软雅黑" pitchFamily="34" charset="-122"/>
                <a:cs typeface="微软雅黑"/>
              </a:rPr>
              <a:pPr/>
              <a:t>‹#›</a:t>
            </a:fld>
            <a:endParaRPr lang="zh-CN" altLang="en-US" sz="900" b="1" i="0" kern="1200" spc="0" baseline="0" dirty="0">
              <a:solidFill>
                <a:srgbClr val="4D4D4D"/>
              </a:solidFill>
              <a:latin typeface="微软雅黑" pitchFamily="34" charset="-122"/>
              <a:ea typeface="微软雅黑" pitchFamily="34" charset="-122"/>
              <a:cs typeface="微软雅黑"/>
            </a:endParaRPr>
          </a:p>
        </p:txBody>
      </p:sp>
      <p:pic>
        <p:nvPicPr>
          <p:cNvPr id="1026"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26291" y="88600"/>
            <a:ext cx="14668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1994135"/>
      </p:ext>
    </p:extLst>
  </p:cSld>
  <p:clrMap bg1="lt1" tx1="dk1" bg2="lt2" tx2="dk2" accent1="accent1" accent2="accent2" accent3="accent3" accent4="accent4" accent5="accent5" accent6="accent6" hlink="hlink" folHlink="folHlink"/>
  <p:sldLayoutIdLst>
    <p:sldLayoutId id="2147484543" r:id="rId1"/>
    <p:sldLayoutId id="2147484544" r:id="rId2"/>
    <p:sldLayoutId id="2147484545" r:id="rId3"/>
  </p:sldLayoutIdLst>
  <p:transition/>
  <p:timing>
    <p:tnLst>
      <p:par>
        <p:cTn id="1" dur="indefinite" restart="never" nodeType="tmRoot"/>
      </p:par>
    </p:tnLst>
  </p:timing>
  <p:txStyles>
    <p:titleStyle>
      <a:lvl1pPr algn="l" defTabSz="457200" rtl="0" eaLnBrk="1" latinLnBrk="0" hangingPunct="1">
        <a:spcBef>
          <a:spcPct val="0"/>
        </a:spcBef>
        <a:buNone/>
        <a:defRPr kumimoji="1" lang="zh-CN" altLang="en-US" sz="2600" b="0" i="0" kern="1200" dirty="0">
          <a:solidFill>
            <a:schemeClr val="tx1"/>
          </a:solidFill>
          <a:latin typeface="微软雅黑"/>
          <a:ea typeface="微软雅黑"/>
          <a:cs typeface="+mj-cs"/>
        </a:defRPr>
      </a:lvl1pPr>
    </p:titleStyle>
    <p:bodyStyle>
      <a:lvl1pPr marL="342900" indent="-342900" algn="l" defTabSz="457200" rtl="0" eaLnBrk="1" fontAlgn="base" latinLnBrk="0" hangingPunct="1">
        <a:spcBef>
          <a:spcPct val="20000"/>
        </a:spcBef>
        <a:spcAft>
          <a:spcPct val="0"/>
        </a:spcAft>
        <a:buFontTx/>
        <a:buBlip>
          <a:blip r:embed="rId7"/>
        </a:buBlip>
        <a:defRPr kumimoji="1" lang="zh-CN" altLang="en-US" sz="2400" b="0" i="0" kern="1200" dirty="0" smtClean="0">
          <a:solidFill>
            <a:schemeClr val="tx1">
              <a:lumMod val="85000"/>
              <a:lumOff val="15000"/>
            </a:schemeClr>
          </a:solidFill>
          <a:latin typeface="微软雅黑"/>
          <a:ea typeface="微软雅黑"/>
          <a:cs typeface="+mn-cs"/>
        </a:defRPr>
      </a:lvl1pPr>
      <a:lvl2pPr marL="742950" indent="-285750" algn="l" defTabSz="457200" rtl="0" eaLnBrk="1" fontAlgn="base" latinLnBrk="0" hangingPunct="1">
        <a:spcBef>
          <a:spcPct val="20000"/>
        </a:spcBef>
        <a:spcAft>
          <a:spcPct val="0"/>
        </a:spcAft>
        <a:buFont typeface="Arial"/>
        <a:buChar char="–"/>
        <a:defRPr kumimoji="1" lang="zh-CN" altLang="en-US" sz="2000" b="0" i="0" kern="1200" dirty="0" smtClean="0">
          <a:solidFill>
            <a:schemeClr val="tx1">
              <a:lumMod val="85000"/>
              <a:lumOff val="15000"/>
            </a:schemeClr>
          </a:solidFill>
          <a:latin typeface="微软雅黑"/>
          <a:ea typeface="微软雅黑"/>
          <a:cs typeface="+mn-cs"/>
        </a:defRPr>
      </a:lvl2pPr>
      <a:lvl3pPr marL="1143000" indent="-228600" algn="l" defTabSz="457200" rtl="0" eaLnBrk="1" fontAlgn="base" latinLnBrk="0" hangingPunct="1">
        <a:spcBef>
          <a:spcPct val="20000"/>
        </a:spcBef>
        <a:spcAft>
          <a:spcPct val="0"/>
        </a:spcAft>
        <a:buFont typeface="Arial"/>
        <a:buChar char="•"/>
        <a:defRPr kumimoji="1" lang="zh-CN" altLang="en-US" sz="1800" b="0" i="0" kern="1200" dirty="0" smtClean="0">
          <a:solidFill>
            <a:schemeClr val="tx1">
              <a:lumMod val="85000"/>
              <a:lumOff val="15000"/>
            </a:schemeClr>
          </a:solidFill>
          <a:latin typeface="微软雅黑"/>
          <a:ea typeface="微软雅黑"/>
          <a:cs typeface="+mn-cs"/>
        </a:defRPr>
      </a:lvl3pPr>
      <a:lvl4pPr marL="1600200" indent="-228600" algn="l" defTabSz="457200" rtl="0" eaLnBrk="1" fontAlgn="base" latinLnBrk="0" hangingPunct="1">
        <a:spcBef>
          <a:spcPct val="20000"/>
        </a:spcBef>
        <a:spcAft>
          <a:spcPct val="0"/>
        </a:spcAft>
        <a:buFont typeface="Arial"/>
        <a:buChar char="–"/>
        <a:defRPr kumimoji="1" lang="zh-CN" altLang="en-US" sz="1800" b="0" i="0" kern="1200" dirty="0" smtClean="0">
          <a:solidFill>
            <a:schemeClr val="tx1">
              <a:lumMod val="85000"/>
              <a:lumOff val="15000"/>
            </a:schemeClr>
          </a:solidFill>
          <a:latin typeface="微软雅黑"/>
          <a:ea typeface="微软雅黑"/>
          <a:cs typeface="+mn-cs"/>
        </a:defRPr>
      </a:lvl4pPr>
      <a:lvl5pPr marL="2057400" indent="-228600" algn="l" defTabSz="457200" rtl="0" eaLnBrk="1" fontAlgn="base" latinLnBrk="0" hangingPunct="1">
        <a:spcBef>
          <a:spcPct val="20000"/>
        </a:spcBef>
        <a:spcAft>
          <a:spcPct val="0"/>
        </a:spcAft>
        <a:buFont typeface="Arial"/>
        <a:buChar char="»"/>
        <a:defRPr kumimoji="1" lang="zh-CN" altLang="en-US" sz="1800" b="0" i="0" kern="1200" dirty="0">
          <a:solidFill>
            <a:schemeClr val="tx1">
              <a:lumMod val="85000"/>
              <a:lumOff val="15000"/>
            </a:schemeClr>
          </a:solidFill>
          <a:latin typeface="微软雅黑"/>
          <a:ea typeface="微软雅黑"/>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31.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baike.baidu.com/view/1341477.htm" TargetMode="External"/><Relationship Id="rId7" Type="http://schemas.openxmlformats.org/officeDocument/2006/relationships/hyperlink" Target="http://www.sxt.cn/info-2871-u-324.html" TargetMode="External"/><Relationship Id="rId2" Type="http://schemas.openxmlformats.org/officeDocument/2006/relationships/hyperlink" Target="http://elf8848.iteye.com/blog/2089414" TargetMode="External"/><Relationship Id="rId1" Type="http://schemas.openxmlformats.org/officeDocument/2006/relationships/slideLayout" Target="../slideLayouts/slideLayout2.xml"/><Relationship Id="rId6" Type="http://schemas.openxmlformats.org/officeDocument/2006/relationships/hyperlink" Target="http://blog.sina.com.cn/s/blog_48eef8410100b1gw.html" TargetMode="External"/><Relationship Id="rId5" Type="http://schemas.openxmlformats.org/officeDocument/2006/relationships/hyperlink" Target="http://www.cnblogs.com/zhuxiongfeng/archive/2011/05/08/2040534.html" TargetMode="External"/><Relationship Id="rId4" Type="http://schemas.openxmlformats.org/officeDocument/2006/relationships/hyperlink" Target="http://baike.baidu.com/view/392730.ht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3528" y="750832"/>
            <a:ext cx="8352928" cy="1368152"/>
          </a:xfrm>
        </p:spPr>
        <p:txBody>
          <a:bodyPr>
            <a:noAutofit/>
          </a:bodyPr>
          <a:lstStyle/>
          <a:p>
            <a:pPr algn="ctr" eaLnBrk="0" hangingPunct="0">
              <a:lnSpc>
                <a:spcPct val="150000"/>
              </a:lnSpc>
            </a:pPr>
            <a:r>
              <a:rPr lang="en-US" altLang="zh-CN" sz="3200" dirty="0">
                <a:solidFill>
                  <a:schemeClr val="tx1"/>
                </a:solidFill>
                <a:latin typeface="微软雅黑" pitchFamily="34" charset="-122"/>
              </a:rPr>
              <a:t>ADXP</a:t>
            </a:r>
            <a:r>
              <a:rPr lang="zh-CN" altLang="en-US" sz="3200" dirty="0">
                <a:solidFill>
                  <a:schemeClr val="tx1"/>
                </a:solidFill>
                <a:latin typeface="微软雅黑" pitchFamily="34" charset="-122"/>
              </a:rPr>
              <a:t>文件传输实现</a:t>
            </a:r>
          </a:p>
        </p:txBody>
      </p:sp>
      <p:pic>
        <p:nvPicPr>
          <p:cNvPr id="5" name="Picture 2" descr="K:\201203盛世确认可用输出\PPT\素材\金蝶PPT母版视觉元素\五彩云\五彩雲.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6923074" y="951638"/>
            <a:ext cx="1033302" cy="612000"/>
          </a:xfrm>
          <a:prstGeom prst="rect">
            <a:avLst/>
          </a:prstGeom>
          <a:noFill/>
          <a:extLst>
            <a:ext uri="{909E8E84-426E-40DD-AFC4-6F175D3DCCD1}">
              <a14:hiddenFill xmlns:a14="http://schemas.microsoft.com/office/drawing/2010/main">
                <a:solidFill>
                  <a:srgbClr val="FFFFFF"/>
                </a:solidFill>
              </a14:hiddenFill>
            </a:ext>
          </a:extLst>
        </p:spPr>
      </p:pic>
      <p:sp>
        <p:nvSpPr>
          <p:cNvPr id="6" name="副标题 5"/>
          <p:cNvSpPr>
            <a:spLocks noGrp="1"/>
          </p:cNvSpPr>
          <p:nvPr>
            <p:ph type="subTitle" idx="1"/>
          </p:nvPr>
        </p:nvSpPr>
        <p:spPr>
          <a:xfrm>
            <a:off x="5940152" y="2355726"/>
            <a:ext cx="2290875" cy="1022626"/>
          </a:xfrm>
        </p:spPr>
        <p:txBody>
          <a:bodyPr>
            <a:normAutofit fontScale="77500" lnSpcReduction="20000"/>
          </a:bodyPr>
          <a:lstStyle/>
          <a:p>
            <a:pPr algn="r"/>
            <a:r>
              <a:rPr lang="zh-CN" altLang="en-US" dirty="0"/>
              <a:t>数据</a:t>
            </a:r>
            <a:r>
              <a:rPr lang="zh-CN" altLang="en-US" dirty="0" smtClean="0"/>
              <a:t>产品部</a:t>
            </a:r>
            <a:endParaRPr lang="en-US" altLang="zh-CN" dirty="0" smtClean="0"/>
          </a:p>
          <a:p>
            <a:pPr algn="r"/>
            <a:r>
              <a:rPr lang="zh-CN" altLang="en-US" dirty="0" smtClean="0"/>
              <a:t>陈洪</a:t>
            </a:r>
            <a:endParaRPr lang="en-US" altLang="zh-CN" dirty="0" smtClean="0"/>
          </a:p>
          <a:p>
            <a:pPr algn="r"/>
            <a:fld id="{4DD6C28D-706E-4C3E-AD0A-4DB57F1672DC}" type="datetime3">
              <a:rPr lang="zh-CN" altLang="en-US" smtClean="0"/>
              <a:pPr algn="r"/>
              <a:t>2015年10月29日星期四</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solidFill>
                  <a:schemeClr val="tx1"/>
                </a:solidFill>
              </a:rPr>
              <a:t>前言</a:t>
            </a:r>
            <a:endParaRPr lang="en-US" altLang="zh-CN" dirty="0" smtClean="0">
              <a:solidFill>
                <a:schemeClr val="tx1"/>
              </a:solidFill>
            </a:endParaRPr>
          </a:p>
          <a:p>
            <a:pPr>
              <a:buNone/>
            </a:pPr>
            <a:endParaRPr lang="en-US" altLang="zh-CN" dirty="0" smtClean="0"/>
          </a:p>
          <a:p>
            <a:r>
              <a:rPr lang="zh-CN" altLang="en-US" dirty="0" smtClean="0">
                <a:solidFill>
                  <a:schemeClr val="tx1"/>
                </a:solidFill>
              </a:rPr>
              <a:t>网络传输基础</a:t>
            </a:r>
            <a:endParaRPr lang="en-US" altLang="zh-CN" dirty="0" smtClean="0">
              <a:solidFill>
                <a:schemeClr val="tx1"/>
              </a:solidFill>
            </a:endParaRPr>
          </a:p>
          <a:p>
            <a:endParaRPr lang="en-US" altLang="zh-CN" dirty="0"/>
          </a:p>
          <a:p>
            <a:r>
              <a:rPr lang="en-US" altLang="zh-CN" dirty="0" smtClean="0">
                <a:solidFill>
                  <a:srgbClr val="FF0000"/>
                </a:solidFill>
              </a:rPr>
              <a:t>TCP/IP</a:t>
            </a:r>
            <a:r>
              <a:rPr lang="zh-CN" altLang="en-US" dirty="0" smtClean="0">
                <a:solidFill>
                  <a:srgbClr val="FF0000"/>
                </a:solidFill>
              </a:rPr>
              <a:t>协议分析</a:t>
            </a:r>
            <a:endParaRPr lang="en-US" altLang="zh-CN" dirty="0" smtClean="0">
              <a:solidFill>
                <a:srgbClr val="FF0000"/>
              </a:solidFill>
            </a:endParaRPr>
          </a:p>
          <a:p>
            <a:endParaRPr lang="en-US" altLang="zh-CN" dirty="0"/>
          </a:p>
          <a:p>
            <a:r>
              <a:rPr lang="zh-CN" altLang="en-US" dirty="0" smtClean="0"/>
              <a:t>自定义文件传输实现</a:t>
            </a:r>
            <a:endParaRPr lang="en-US" altLang="zh-CN" dirty="0" smtClean="0"/>
          </a:p>
          <a:p>
            <a:endParaRPr lang="en-US" altLang="zh-CN" dirty="0"/>
          </a:p>
          <a:p>
            <a:r>
              <a:rPr lang="en-US" altLang="zh-CN" dirty="0" smtClean="0"/>
              <a:t>Kafka</a:t>
            </a:r>
            <a:r>
              <a:rPr lang="zh-CN" altLang="en-US" dirty="0" smtClean="0"/>
              <a:t>要点</a:t>
            </a:r>
            <a:endParaRPr lang="en-US" altLang="zh-CN" dirty="0" smtClean="0"/>
          </a:p>
          <a:p>
            <a:endParaRPr lang="en-US" altLang="zh-CN" dirty="0"/>
          </a:p>
          <a:p>
            <a:r>
              <a:rPr lang="zh-CN" altLang="en-US" dirty="0" smtClean="0"/>
              <a:t>参考文献</a:t>
            </a:r>
            <a:endParaRPr lang="en-US" altLang="zh-CN" dirty="0"/>
          </a:p>
        </p:txBody>
      </p:sp>
      <p:sp>
        <p:nvSpPr>
          <p:cNvPr id="3" name="标题 2"/>
          <p:cNvSpPr>
            <a:spLocks noGrp="1"/>
          </p:cNvSpPr>
          <p:nvPr>
            <p:ph type="title"/>
          </p:nvPr>
        </p:nvSpPr>
        <p:spPr/>
        <p:txBody>
          <a:bodyPr/>
          <a:lstStyle/>
          <a:p>
            <a:r>
              <a:rPr lang="zh-CN" altLang="en-US" dirty="0" smtClean="0"/>
              <a:t>目录</a:t>
            </a:r>
            <a:endParaRPr lang="zh-CN" altLang="en-US" dirty="0"/>
          </a:p>
        </p:txBody>
      </p:sp>
    </p:spTree>
    <p:extLst>
      <p:ext uri="{BB962C8B-B14F-4D97-AF65-F5344CB8AC3E}">
        <p14:creationId xmlns:p14="http://schemas.microsoft.com/office/powerpoint/2010/main" val="21422543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网络基础</a:t>
            </a:r>
            <a:r>
              <a:rPr lang="zh-CN" altLang="en-US" dirty="0" smtClean="0"/>
              <a:t>总纲</a:t>
            </a:r>
            <a:r>
              <a:rPr lang="en-US" altLang="zh-CN" dirty="0" smtClean="0"/>
              <a:t>-TCP</a:t>
            </a:r>
            <a:r>
              <a:rPr lang="zh-CN" altLang="en-US" dirty="0" smtClean="0"/>
              <a:t>是什么</a:t>
            </a:r>
            <a:endParaRPr lang="zh-CN" altLang="en-US" dirty="0"/>
          </a:p>
        </p:txBody>
      </p:sp>
      <p:pic>
        <p:nvPicPr>
          <p:cNvPr id="4" name="Picture 2" descr="http://images.cnitblog.com/blog/349217/201312/05230830-04807bb739954461a8bfc7513707f253.jpg"/>
          <p:cNvPicPr>
            <a:picLocks noChangeAspect="1" noChangeArrowheads="1"/>
          </p:cNvPicPr>
          <p:nvPr/>
        </p:nvPicPr>
        <p:blipFill>
          <a:blip r:embed="rId2" cstate="print"/>
          <a:srcRect/>
          <a:stretch>
            <a:fillRect/>
          </a:stretch>
        </p:blipFill>
        <p:spPr bwMode="auto">
          <a:xfrm>
            <a:off x="323528" y="915566"/>
            <a:ext cx="4579257" cy="3240360"/>
          </a:xfrm>
          <a:prstGeom prst="rect">
            <a:avLst/>
          </a:prstGeom>
          <a:noFill/>
        </p:spPr>
      </p:pic>
      <p:sp>
        <p:nvSpPr>
          <p:cNvPr id="5" name="TextBox 4"/>
          <p:cNvSpPr txBox="1"/>
          <p:nvPr/>
        </p:nvSpPr>
        <p:spPr>
          <a:xfrm>
            <a:off x="5076056" y="915567"/>
            <a:ext cx="3744416" cy="3231654"/>
          </a:xfrm>
          <a:prstGeom prst="rect">
            <a:avLst/>
          </a:prstGeom>
          <a:noFill/>
        </p:spPr>
        <p:txBody>
          <a:bodyPr wrap="square" rtlCol="0">
            <a:spAutoFit/>
          </a:bodyPr>
          <a:lstStyle/>
          <a:p>
            <a:r>
              <a:rPr lang="en-US" altLang="zh-CN" sz="1200" b="1" dirty="0" smtClean="0">
                <a:latin typeface="微软雅黑" pitchFamily="34" charset="-122"/>
                <a:ea typeface="微软雅黑" pitchFamily="34" charset="-122"/>
              </a:rPr>
              <a:t>TCP/IP</a:t>
            </a:r>
            <a:r>
              <a:rPr lang="zh-CN" altLang="en-US" sz="1200" b="1" dirty="0">
                <a:latin typeface="微软雅黑" pitchFamily="34" charset="-122"/>
                <a:ea typeface="微软雅黑" pitchFamily="34" charset="-122"/>
              </a:rPr>
              <a:t>与</a:t>
            </a:r>
            <a:r>
              <a:rPr lang="en-US" altLang="zh-CN" sz="1200" b="1" dirty="0" smtClean="0">
                <a:latin typeface="微软雅黑" pitchFamily="34" charset="-122"/>
                <a:ea typeface="微软雅黑" pitchFamily="34" charset="-122"/>
              </a:rPr>
              <a:t>Socket</a:t>
            </a:r>
          </a:p>
          <a:p>
            <a:endParaRPr lang="en-US" altLang="zh-CN" sz="1200" dirty="0" smtClean="0">
              <a:latin typeface="微软雅黑" pitchFamily="34" charset="-122"/>
              <a:ea typeface="微软雅黑" pitchFamily="34" charset="-122"/>
            </a:endParaRPr>
          </a:p>
          <a:p>
            <a:r>
              <a:rPr lang="en-US" altLang="zh-CN" sz="1200" dirty="0" smtClean="0">
                <a:latin typeface="微软雅黑" pitchFamily="34" charset="-122"/>
                <a:ea typeface="微软雅黑" pitchFamily="34" charset="-122"/>
              </a:rPr>
              <a:t>“TCP/IP</a:t>
            </a:r>
            <a:r>
              <a:rPr lang="zh-CN" altLang="en-US" sz="1200" dirty="0" smtClean="0">
                <a:latin typeface="微软雅黑" pitchFamily="34" charset="-122"/>
                <a:ea typeface="微软雅黑" pitchFamily="34" charset="-122"/>
              </a:rPr>
              <a:t>只是一个协议栈，就像操作系统的运行机制一样，必须要具体实现，同时还要提供对外的操作接口。</a:t>
            </a:r>
          </a:p>
          <a:p>
            <a:r>
              <a:rPr lang="zh-CN" altLang="en-US" sz="1200" dirty="0" smtClean="0">
                <a:latin typeface="微软雅黑" pitchFamily="34" charset="-122"/>
                <a:ea typeface="微软雅黑" pitchFamily="34" charset="-122"/>
              </a:rPr>
              <a:t>　　这个就像操作系统会提供标准的编程接口，比如</a:t>
            </a:r>
            <a:r>
              <a:rPr lang="en-US" altLang="zh-CN" sz="1200" dirty="0" smtClean="0">
                <a:latin typeface="微软雅黑" pitchFamily="34" charset="-122"/>
                <a:ea typeface="微软雅黑" pitchFamily="34" charset="-122"/>
              </a:rPr>
              <a:t>win32</a:t>
            </a:r>
            <a:r>
              <a:rPr lang="zh-CN" altLang="en-US" sz="1200" dirty="0" smtClean="0">
                <a:latin typeface="微软雅黑" pitchFamily="34" charset="-122"/>
                <a:ea typeface="微软雅黑" pitchFamily="34" charset="-122"/>
              </a:rPr>
              <a:t>编程接口一样，</a:t>
            </a:r>
          </a:p>
          <a:p>
            <a:r>
              <a:rPr lang="zh-CN" altLang="en-US" sz="1200" dirty="0" smtClean="0">
                <a:latin typeface="微软雅黑" pitchFamily="34" charset="-122"/>
                <a:ea typeface="微软雅黑" pitchFamily="34" charset="-122"/>
              </a:rPr>
              <a:t>　　</a:t>
            </a:r>
            <a:r>
              <a:rPr lang="en-US" altLang="zh-CN" sz="1200" dirty="0" smtClean="0">
                <a:latin typeface="微软雅黑" pitchFamily="34" charset="-122"/>
                <a:ea typeface="微软雅黑" pitchFamily="34" charset="-122"/>
              </a:rPr>
              <a:t>TCP/IP</a:t>
            </a:r>
            <a:r>
              <a:rPr lang="zh-CN" altLang="en-US" sz="1200" dirty="0" smtClean="0">
                <a:latin typeface="微软雅黑" pitchFamily="34" charset="-122"/>
                <a:ea typeface="微软雅黑" pitchFamily="34" charset="-122"/>
              </a:rPr>
              <a:t>也要提供可供程序员做网络开发所用的接口，这就是</a:t>
            </a:r>
            <a:r>
              <a:rPr lang="en-US" altLang="zh-CN" sz="1200" dirty="0" smtClean="0">
                <a:latin typeface="微软雅黑" pitchFamily="34" charset="-122"/>
                <a:ea typeface="微软雅黑" pitchFamily="34" charset="-122"/>
              </a:rPr>
              <a:t>Socket</a:t>
            </a:r>
            <a:r>
              <a:rPr lang="zh-CN" altLang="en-US" sz="1200" dirty="0" smtClean="0">
                <a:latin typeface="微软雅黑" pitchFamily="34" charset="-122"/>
                <a:ea typeface="微软雅黑" pitchFamily="34" charset="-122"/>
              </a:rPr>
              <a:t>编程接口。”</a:t>
            </a:r>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r>
              <a:rPr lang="zh-CN" altLang="en-US" sz="1200" b="1" dirty="0" smtClean="0">
                <a:latin typeface="微软雅黑" pitchFamily="34" charset="-122"/>
                <a:ea typeface="微软雅黑" pitchFamily="34" charset="-122"/>
              </a:rPr>
              <a:t>底层传输依托于物理设备</a:t>
            </a:r>
            <a:endParaRPr lang="en-US" altLang="zh-CN" sz="1200" b="1" dirty="0" smtClean="0">
              <a:latin typeface="微软雅黑" pitchFamily="34" charset="-122"/>
              <a:ea typeface="微软雅黑" pitchFamily="34" charset="-122"/>
            </a:endParaRPr>
          </a:p>
          <a:p>
            <a:r>
              <a:rPr lang="en-US" altLang="zh-CN" sz="1200" b="1"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底层传输基于模拟信号，限制了传输性能的上限</a:t>
            </a:r>
            <a:endParaRPr lang="en-US" altLang="zh-CN" sz="1200" b="1"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1553514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目标</a:t>
            </a:r>
            <a:endParaRPr lang="en-US" altLang="zh-CN" dirty="0" smtClean="0"/>
          </a:p>
          <a:p>
            <a:pPr lvl="1"/>
            <a:r>
              <a:rPr lang="zh-CN" altLang="en-US" dirty="0" smtClean="0"/>
              <a:t>在</a:t>
            </a:r>
            <a:r>
              <a:rPr lang="en-US" altLang="zh-CN" dirty="0" smtClean="0"/>
              <a:t>TCP</a:t>
            </a:r>
            <a:r>
              <a:rPr lang="zh-CN" altLang="en-US" dirty="0" smtClean="0"/>
              <a:t>的基础上，建立可靠的文件传输机制。</a:t>
            </a:r>
            <a:endParaRPr lang="en-US" altLang="zh-CN" dirty="0" smtClean="0"/>
          </a:p>
          <a:p>
            <a:pPr lvl="1"/>
            <a:endParaRPr lang="en-US" altLang="zh-CN" dirty="0"/>
          </a:p>
          <a:p>
            <a:pPr lvl="1"/>
            <a:endParaRPr lang="en-US" altLang="zh-CN" dirty="0" smtClean="0"/>
          </a:p>
          <a:p>
            <a:r>
              <a:rPr lang="zh-CN" altLang="en-US" dirty="0" smtClean="0"/>
              <a:t>需要了解的内容</a:t>
            </a:r>
            <a:endParaRPr lang="en-US" altLang="zh-CN" dirty="0"/>
          </a:p>
          <a:p>
            <a:pPr lvl="1"/>
            <a:r>
              <a:rPr lang="zh-CN" altLang="en-US" dirty="0" smtClean="0"/>
              <a:t>了解底层传输机制</a:t>
            </a:r>
            <a:endParaRPr lang="en-US" altLang="zh-CN" dirty="0" smtClean="0"/>
          </a:p>
          <a:p>
            <a:pPr lvl="1"/>
            <a:r>
              <a:rPr lang="zh-CN" altLang="en-US" dirty="0" smtClean="0"/>
              <a:t>了解</a:t>
            </a:r>
            <a:r>
              <a:rPr lang="en-US" altLang="zh-CN" dirty="0" smtClean="0"/>
              <a:t>TCP</a:t>
            </a:r>
            <a:r>
              <a:rPr lang="zh-CN" altLang="en-US" dirty="0" smtClean="0"/>
              <a:t>的可靠性机制，以建立自己的可靠传输保障</a:t>
            </a:r>
            <a:endParaRPr lang="en-US" altLang="zh-CN" dirty="0" smtClean="0"/>
          </a:p>
          <a:p>
            <a:pPr lvl="1"/>
            <a:r>
              <a:rPr lang="zh-CN" altLang="en-US" dirty="0" smtClean="0"/>
              <a:t>参考</a:t>
            </a:r>
            <a:r>
              <a:rPr lang="en-US" altLang="zh-CN" dirty="0" smtClean="0"/>
              <a:t>TCP</a:t>
            </a:r>
            <a:r>
              <a:rPr lang="zh-CN" altLang="en-US" dirty="0" smtClean="0"/>
              <a:t>的传输机制：容错</a:t>
            </a:r>
            <a:r>
              <a:rPr lang="en-US" altLang="zh-CN" dirty="0" smtClean="0"/>
              <a:t>/</a:t>
            </a:r>
            <a:r>
              <a:rPr lang="zh-CN" altLang="en-US" dirty="0" smtClean="0"/>
              <a:t>续传</a:t>
            </a:r>
            <a:r>
              <a:rPr lang="en-US" altLang="zh-CN" dirty="0" smtClean="0"/>
              <a:t>/</a:t>
            </a:r>
            <a:r>
              <a:rPr lang="zh-CN" altLang="en-US" dirty="0"/>
              <a:t>流</a:t>
            </a:r>
            <a:r>
              <a:rPr lang="zh-CN" altLang="en-US" dirty="0" smtClean="0"/>
              <a:t>控</a:t>
            </a:r>
            <a:r>
              <a:rPr lang="zh-CN" altLang="en-US" dirty="0"/>
              <a:t>等</a:t>
            </a:r>
            <a:endParaRPr lang="en-US" altLang="zh-CN" dirty="0" smtClean="0"/>
          </a:p>
          <a:p>
            <a:pPr lvl="1"/>
            <a:r>
              <a:rPr lang="zh-CN" altLang="en-US" dirty="0" smtClean="0"/>
              <a:t>学习</a:t>
            </a:r>
            <a:r>
              <a:rPr lang="en-US" altLang="zh-CN" dirty="0" smtClean="0"/>
              <a:t>TCP</a:t>
            </a:r>
            <a:r>
              <a:rPr lang="zh-CN" altLang="en-US" dirty="0" smtClean="0"/>
              <a:t>对</a:t>
            </a:r>
            <a:r>
              <a:rPr lang="en-US" altLang="zh-CN" dirty="0" smtClean="0"/>
              <a:t>IP</a:t>
            </a:r>
            <a:r>
              <a:rPr lang="zh-CN" altLang="en-US" dirty="0" smtClean="0"/>
              <a:t>层的包装方法，形成对</a:t>
            </a:r>
            <a:r>
              <a:rPr lang="en-US" altLang="zh-CN" dirty="0" smtClean="0"/>
              <a:t>TCP</a:t>
            </a:r>
            <a:r>
              <a:rPr lang="zh-CN" altLang="en-US" dirty="0" smtClean="0"/>
              <a:t>的包装</a:t>
            </a:r>
            <a:endParaRPr lang="en-US" altLang="zh-CN" dirty="0" smtClean="0"/>
          </a:p>
          <a:p>
            <a:pPr marL="457200" lvl="1" indent="0">
              <a:buNone/>
            </a:pPr>
            <a:endParaRPr lang="zh-CN" altLang="en-US" dirty="0"/>
          </a:p>
        </p:txBody>
      </p:sp>
      <p:sp>
        <p:nvSpPr>
          <p:cNvPr id="3" name="标题 2"/>
          <p:cNvSpPr>
            <a:spLocks noGrp="1"/>
          </p:cNvSpPr>
          <p:nvPr>
            <p:ph type="title"/>
          </p:nvPr>
        </p:nvSpPr>
        <p:spPr/>
        <p:txBody>
          <a:bodyPr/>
          <a:lstStyle/>
          <a:p>
            <a:r>
              <a:rPr lang="zh-CN" altLang="en-US" dirty="0" smtClean="0"/>
              <a:t>网络基础总纲</a:t>
            </a:r>
            <a:r>
              <a:rPr lang="en-US" altLang="zh-CN" dirty="0" smtClean="0"/>
              <a:t>-</a:t>
            </a:r>
            <a:r>
              <a:rPr lang="zh-CN" altLang="en-US" dirty="0" smtClean="0"/>
              <a:t>目的与方向</a:t>
            </a:r>
            <a:endParaRPr lang="zh-CN" altLang="en-US" dirty="0"/>
          </a:p>
        </p:txBody>
      </p:sp>
    </p:spTree>
    <p:extLst>
      <p:ext uri="{BB962C8B-B14F-4D97-AF65-F5344CB8AC3E}">
        <p14:creationId xmlns:p14="http://schemas.microsoft.com/office/powerpoint/2010/main" val="3091794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TCP</a:t>
            </a:r>
            <a:r>
              <a:rPr lang="zh-CN" altLang="en-US" dirty="0" smtClean="0"/>
              <a:t>的三次握手</a:t>
            </a:r>
            <a:endParaRPr lang="zh-CN" altLang="en-US" dirty="0"/>
          </a:p>
        </p:txBody>
      </p:sp>
      <p:pic>
        <p:nvPicPr>
          <p:cNvPr id="4" name="Picture 3"/>
          <p:cNvPicPr>
            <a:picLocks noGrp="1" noChangeAspect="1" noChangeArrowheads="1"/>
          </p:cNvPicPr>
          <p:nvPr>
            <p:ph idx="1"/>
          </p:nvPr>
        </p:nvPicPr>
        <p:blipFill>
          <a:blip r:embed="rId2" cstate="print"/>
          <a:srcRect/>
          <a:stretch>
            <a:fillRect/>
          </a:stretch>
        </p:blipFill>
        <p:spPr bwMode="auto">
          <a:xfrm>
            <a:off x="971600" y="555526"/>
            <a:ext cx="6419850" cy="3143250"/>
          </a:xfrm>
          <a:prstGeom prst="rect">
            <a:avLst/>
          </a:prstGeom>
          <a:noFill/>
          <a:ln w="9525">
            <a:noFill/>
            <a:miter lim="800000"/>
            <a:headEnd/>
            <a:tailEnd/>
          </a:ln>
        </p:spPr>
      </p:pic>
      <p:sp>
        <p:nvSpPr>
          <p:cNvPr id="6" name="TextBox 5"/>
          <p:cNvSpPr txBox="1"/>
          <p:nvPr/>
        </p:nvSpPr>
        <p:spPr>
          <a:xfrm>
            <a:off x="1026876" y="3875769"/>
            <a:ext cx="4747453" cy="400110"/>
          </a:xfrm>
          <a:prstGeom prst="rect">
            <a:avLst/>
          </a:prstGeom>
          <a:noFill/>
        </p:spPr>
        <p:txBody>
          <a:bodyPr wrap="square" rtlCol="0">
            <a:spAutoFit/>
          </a:bodyPr>
          <a:lstStyle/>
          <a:p>
            <a:r>
              <a:rPr lang="zh-CN" altLang="en-US" dirty="0">
                <a:solidFill>
                  <a:srgbClr val="FF0000"/>
                </a:solidFill>
              </a:rPr>
              <a:t>问题</a:t>
            </a:r>
            <a:r>
              <a:rPr lang="zh-CN" altLang="en-US" dirty="0" smtClean="0">
                <a:solidFill>
                  <a:srgbClr val="FF0000"/>
                </a:solidFill>
              </a:rPr>
              <a:t>：</a:t>
            </a:r>
            <a:r>
              <a:rPr lang="zh-CN" altLang="en-US" dirty="0">
                <a:solidFill>
                  <a:srgbClr val="FF0000"/>
                </a:solidFill>
              </a:rPr>
              <a:t>三次握手能否改成两次？</a:t>
            </a:r>
          </a:p>
        </p:txBody>
      </p:sp>
    </p:spTree>
    <p:extLst>
      <p:ext uri="{BB962C8B-B14F-4D97-AF65-F5344CB8AC3E}">
        <p14:creationId xmlns:p14="http://schemas.microsoft.com/office/powerpoint/2010/main" val="38598873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三次握手可以改为两次握手吗？</a:t>
            </a:r>
          </a:p>
        </p:txBody>
      </p:sp>
      <p:sp>
        <p:nvSpPr>
          <p:cNvPr id="2" name="内容占位符 1"/>
          <p:cNvSpPr>
            <a:spLocks noGrp="1"/>
          </p:cNvSpPr>
          <p:nvPr>
            <p:ph idx="1"/>
          </p:nvPr>
        </p:nvSpPr>
        <p:spPr/>
        <p:txBody>
          <a:bodyPr>
            <a:normAutofit/>
          </a:bodyPr>
          <a:lstStyle/>
          <a:p>
            <a:r>
              <a:rPr lang="zh-CN" altLang="en-US" dirty="0"/>
              <a:t>防止已过期的连接再次传到被连接的</a:t>
            </a:r>
            <a:r>
              <a:rPr lang="zh-CN" altLang="en-US" dirty="0" smtClean="0"/>
              <a:t>主机</a:t>
            </a:r>
            <a:endParaRPr lang="en-US" altLang="zh-CN" dirty="0" smtClean="0"/>
          </a:p>
          <a:p>
            <a:pPr marL="0" indent="0">
              <a:buNone/>
            </a:pPr>
            <a:r>
              <a:rPr lang="en-US" altLang="zh-CN" dirty="0" smtClean="0"/>
              <a:t>	</a:t>
            </a:r>
            <a:r>
              <a:rPr lang="zh-CN" altLang="en-US" sz="1600" dirty="0"/>
              <a:t>比如是</a:t>
            </a:r>
            <a:r>
              <a:rPr lang="en-US" altLang="zh-CN" sz="1600" dirty="0"/>
              <a:t>A</a:t>
            </a:r>
            <a:r>
              <a:rPr lang="zh-CN" altLang="en-US" sz="1600" dirty="0"/>
              <a:t>机要连到</a:t>
            </a:r>
            <a:r>
              <a:rPr lang="en-US" altLang="zh-CN" sz="1600" dirty="0"/>
              <a:t>B</a:t>
            </a:r>
            <a:r>
              <a:rPr lang="zh-CN" altLang="en-US" sz="1600" dirty="0"/>
              <a:t>机，结果发送的连接信息由于某种原因没有到达</a:t>
            </a:r>
            <a:r>
              <a:rPr lang="en-US" altLang="zh-CN" sz="1600" dirty="0"/>
              <a:t>B</a:t>
            </a:r>
            <a:r>
              <a:rPr lang="zh-CN" altLang="en-US" sz="1600" dirty="0"/>
              <a:t>机。于是，</a:t>
            </a:r>
            <a:r>
              <a:rPr lang="en-US" altLang="zh-CN" sz="1600" dirty="0"/>
              <a:t>A</a:t>
            </a:r>
            <a:r>
              <a:rPr lang="zh-CN" altLang="en-US" sz="1600" dirty="0"/>
              <a:t>机又发了一次，结果这次</a:t>
            </a:r>
            <a:r>
              <a:rPr lang="en-US" altLang="zh-CN" sz="1600" dirty="0"/>
              <a:t>B</a:t>
            </a:r>
            <a:r>
              <a:rPr lang="zh-CN" altLang="en-US" sz="1600" dirty="0"/>
              <a:t>收到了，于是就发信息回来，两机就连接</a:t>
            </a:r>
            <a:r>
              <a:rPr lang="zh-CN" altLang="en-US" sz="1600" dirty="0" smtClean="0"/>
              <a:t>。传</a:t>
            </a:r>
            <a:r>
              <a:rPr lang="zh-CN" altLang="en-US" sz="1600" dirty="0"/>
              <a:t>完东西后，断开。结果这时候，原先没有到达的连接信息突然又传到了</a:t>
            </a:r>
            <a:r>
              <a:rPr lang="en-US" altLang="zh-CN" sz="1600" dirty="0"/>
              <a:t>B</a:t>
            </a:r>
            <a:r>
              <a:rPr lang="zh-CN" altLang="en-US" sz="1600" dirty="0"/>
              <a:t>机</a:t>
            </a:r>
            <a:r>
              <a:rPr lang="zh-CN" altLang="en-US" sz="1600" dirty="0" smtClean="0"/>
              <a:t>，</a:t>
            </a:r>
            <a:r>
              <a:rPr lang="en-US" altLang="zh-CN" sz="1600" dirty="0" smtClean="0"/>
              <a:t>B</a:t>
            </a:r>
            <a:r>
              <a:rPr lang="zh-CN" altLang="en-US" sz="1600" dirty="0" smtClean="0"/>
              <a:t>会以为是</a:t>
            </a:r>
            <a:r>
              <a:rPr lang="en-US" altLang="zh-CN" sz="1600" dirty="0" smtClean="0"/>
              <a:t>A</a:t>
            </a:r>
            <a:r>
              <a:rPr lang="zh-CN" altLang="en-US" sz="1600" dirty="0" smtClean="0"/>
              <a:t>发来的新连接请求，</a:t>
            </a:r>
            <a:r>
              <a:rPr lang="en-US" altLang="zh-CN" sz="1600" dirty="0" smtClean="0"/>
              <a:t>B</a:t>
            </a:r>
            <a:r>
              <a:rPr lang="zh-CN" altLang="en-US" sz="1600" dirty="0" smtClean="0"/>
              <a:t>发出确认，新的连接就建立了。</a:t>
            </a:r>
            <a:endParaRPr lang="en-US" altLang="zh-CN" sz="1600" dirty="0" smtClean="0"/>
          </a:p>
          <a:p>
            <a:pPr marL="0" indent="0">
              <a:buNone/>
            </a:pPr>
            <a:endParaRPr lang="en-US" altLang="zh-CN" sz="1600" dirty="0"/>
          </a:p>
          <a:p>
            <a:r>
              <a:rPr lang="zh-CN" altLang="en-US" dirty="0"/>
              <a:t>死锁是可能</a:t>
            </a:r>
            <a:r>
              <a:rPr lang="zh-CN" altLang="en-US" dirty="0" smtClean="0"/>
              <a:t>发生</a:t>
            </a:r>
            <a:endParaRPr lang="en-US" altLang="zh-CN" dirty="0" smtClean="0"/>
          </a:p>
          <a:p>
            <a:pPr marL="0" indent="0">
              <a:buNone/>
            </a:pPr>
            <a:r>
              <a:rPr lang="en-US" altLang="zh-CN" sz="1600" dirty="0" smtClean="0"/>
              <a:t>	</a:t>
            </a:r>
            <a:r>
              <a:rPr lang="zh-CN" altLang="en-US" sz="1600" dirty="0" smtClean="0"/>
              <a:t>考虑</a:t>
            </a:r>
            <a:r>
              <a:rPr lang="zh-CN" altLang="en-US" sz="1600" dirty="0"/>
              <a:t>计算机</a:t>
            </a:r>
            <a:r>
              <a:rPr lang="en-US" altLang="zh-CN" sz="1600" dirty="0"/>
              <a:t>A</a:t>
            </a:r>
            <a:r>
              <a:rPr lang="zh-CN" altLang="en-US" sz="1600" dirty="0"/>
              <a:t>和</a:t>
            </a:r>
            <a:r>
              <a:rPr lang="en-US" altLang="zh-CN" sz="1600" dirty="0"/>
              <a:t>B</a:t>
            </a:r>
            <a:r>
              <a:rPr lang="zh-CN" altLang="en-US" sz="1600" dirty="0"/>
              <a:t>之间的通信，假定</a:t>
            </a:r>
            <a:r>
              <a:rPr lang="en-US" altLang="zh-CN" sz="1600" dirty="0"/>
              <a:t>B</a:t>
            </a:r>
            <a:r>
              <a:rPr lang="zh-CN" altLang="en-US" sz="1600" dirty="0"/>
              <a:t>给</a:t>
            </a:r>
            <a:r>
              <a:rPr lang="en-US" altLang="zh-CN" sz="1600" dirty="0"/>
              <a:t>A</a:t>
            </a:r>
            <a:r>
              <a:rPr lang="zh-CN" altLang="en-US" sz="1600" dirty="0"/>
              <a:t>发送一个连接请求分组，</a:t>
            </a:r>
            <a:r>
              <a:rPr lang="en-US" altLang="zh-CN" sz="1600" dirty="0"/>
              <a:t>A</a:t>
            </a:r>
            <a:r>
              <a:rPr lang="zh-CN" altLang="en-US" sz="1600" dirty="0"/>
              <a:t>收到了这个分组，并发送了确认应答分组。按照两次握手的协定，</a:t>
            </a:r>
            <a:r>
              <a:rPr lang="en-US" altLang="zh-CN" sz="1600" dirty="0"/>
              <a:t>A</a:t>
            </a:r>
            <a:r>
              <a:rPr lang="zh-CN" altLang="en-US" sz="1600" dirty="0"/>
              <a:t>认为连接已经成功地建立了，可以开始发送数据分组。可是，</a:t>
            </a:r>
            <a:r>
              <a:rPr lang="en-US" altLang="zh-CN" sz="1600" dirty="0"/>
              <a:t>B</a:t>
            </a:r>
            <a:r>
              <a:rPr lang="zh-CN" altLang="en-US" sz="1600" dirty="0"/>
              <a:t>在</a:t>
            </a:r>
            <a:r>
              <a:rPr lang="en-US" altLang="zh-CN" sz="1600" dirty="0"/>
              <a:t>A</a:t>
            </a:r>
            <a:r>
              <a:rPr lang="zh-CN" altLang="en-US" sz="1600" dirty="0"/>
              <a:t>的应答分组在传输中被丢失的情况下，将不知道</a:t>
            </a:r>
            <a:r>
              <a:rPr lang="en-US" altLang="zh-CN" sz="1600" dirty="0"/>
              <a:t>A</a:t>
            </a:r>
            <a:r>
              <a:rPr lang="zh-CN" altLang="en-US" sz="1600" dirty="0"/>
              <a:t>是否已准备好，不知道</a:t>
            </a:r>
            <a:r>
              <a:rPr lang="en-US" altLang="zh-CN" sz="1600" dirty="0"/>
              <a:t>A</a:t>
            </a:r>
            <a:r>
              <a:rPr lang="zh-CN" altLang="en-US" sz="1600" dirty="0"/>
              <a:t>建议什么样的序列号，</a:t>
            </a:r>
            <a:r>
              <a:rPr lang="en-US" altLang="zh-CN" sz="1600" dirty="0"/>
              <a:t>B</a:t>
            </a:r>
            <a:r>
              <a:rPr lang="zh-CN" altLang="en-US" sz="1600" dirty="0"/>
              <a:t>甚至怀疑</a:t>
            </a:r>
            <a:r>
              <a:rPr lang="en-US" altLang="zh-CN" sz="1600" dirty="0"/>
              <a:t>A</a:t>
            </a:r>
            <a:r>
              <a:rPr lang="zh-CN" altLang="en-US" sz="1600" dirty="0"/>
              <a:t>是否收到自己的连接请求分组。在这种情况下，</a:t>
            </a:r>
            <a:r>
              <a:rPr lang="en-US" altLang="zh-CN" sz="1600" dirty="0"/>
              <a:t>B</a:t>
            </a:r>
            <a:r>
              <a:rPr lang="zh-CN" altLang="en-US" sz="1600" dirty="0"/>
              <a:t>认为连接还未建立成功，将忽略</a:t>
            </a:r>
            <a:r>
              <a:rPr lang="en-US" altLang="zh-CN" sz="1600" dirty="0"/>
              <a:t>A</a:t>
            </a:r>
            <a:r>
              <a:rPr lang="zh-CN" altLang="en-US" sz="1600" dirty="0"/>
              <a:t>发来的任何数据分组，只等待连接确认应答分组。而</a:t>
            </a:r>
            <a:r>
              <a:rPr lang="en-US" altLang="zh-CN" sz="1600" dirty="0"/>
              <a:t>A</a:t>
            </a:r>
            <a:r>
              <a:rPr lang="zh-CN" altLang="en-US" sz="1600" dirty="0"/>
              <a:t>在发出的分组超时后，重复发送同样的分组。这样就形成了死锁</a:t>
            </a:r>
          </a:p>
        </p:txBody>
      </p:sp>
    </p:spTree>
    <p:extLst>
      <p:ext uri="{BB962C8B-B14F-4D97-AF65-F5344CB8AC3E}">
        <p14:creationId xmlns:p14="http://schemas.microsoft.com/office/powerpoint/2010/main" val="1186132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TCP</a:t>
            </a:r>
            <a:r>
              <a:rPr lang="zh-CN" altLang="en-US" dirty="0" smtClean="0"/>
              <a:t>的三次握手</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257" y="1059582"/>
            <a:ext cx="8424936" cy="3324686"/>
          </a:xfrm>
        </p:spPr>
      </p:pic>
      <p:sp>
        <p:nvSpPr>
          <p:cNvPr id="9" name="TextBox 8"/>
          <p:cNvSpPr txBox="1"/>
          <p:nvPr/>
        </p:nvSpPr>
        <p:spPr>
          <a:xfrm>
            <a:off x="191257" y="637207"/>
            <a:ext cx="1261884" cy="276999"/>
          </a:xfrm>
          <a:prstGeom prst="rect">
            <a:avLst/>
          </a:prstGeom>
          <a:noFill/>
        </p:spPr>
        <p:txBody>
          <a:bodyPr wrap="none" rtlCol="0">
            <a:spAutoFit/>
          </a:bodyPr>
          <a:lstStyle/>
          <a:p>
            <a:r>
              <a:rPr lang="zh-CN" altLang="en-US" sz="1200" dirty="0" smtClean="0"/>
              <a:t>正常发送关闭：</a:t>
            </a:r>
            <a:endParaRPr lang="zh-CN" altLang="en-US" sz="1200" dirty="0"/>
          </a:p>
        </p:txBody>
      </p:sp>
      <p:sp>
        <p:nvSpPr>
          <p:cNvPr id="2" name="矩形 1"/>
          <p:cNvSpPr/>
          <p:nvPr/>
        </p:nvSpPr>
        <p:spPr>
          <a:xfrm>
            <a:off x="1187624" y="1419622"/>
            <a:ext cx="7416824" cy="72008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solidFill>
                <a:srgbClr val="FF0000"/>
              </a:solidFill>
            </a:endParaRPr>
          </a:p>
        </p:txBody>
      </p:sp>
    </p:spTree>
    <p:extLst>
      <p:ext uri="{BB962C8B-B14F-4D97-AF65-F5344CB8AC3E}">
        <p14:creationId xmlns:p14="http://schemas.microsoft.com/office/powerpoint/2010/main" val="6034816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TCP</a:t>
            </a:r>
            <a:r>
              <a:rPr lang="zh-CN" altLang="en-US" dirty="0" smtClean="0"/>
              <a:t>如何做到有序可靠</a:t>
            </a:r>
            <a:endParaRPr lang="zh-CN" altLang="en-US" dirty="0"/>
          </a:p>
        </p:txBody>
      </p:sp>
      <p:pic>
        <p:nvPicPr>
          <p:cNvPr id="1026" name="Picture 2" descr="FASTIncast0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793645"/>
            <a:ext cx="4286250" cy="2771776"/>
          </a:xfrm>
          <a:prstGeom prst="rect">
            <a:avLst/>
          </a:prstGeom>
          <a:noFill/>
          <a:extLst>
            <a:ext uri="{909E8E84-426E-40DD-AFC4-6F175D3DCCD1}">
              <a14:hiddenFill xmlns:a14="http://schemas.microsoft.com/office/drawing/2010/main">
                <a:solidFill>
                  <a:srgbClr val="FFFFFF"/>
                </a:solidFill>
              </a14:hiddenFill>
            </a:ext>
          </a:extLst>
        </p:spPr>
      </p:pic>
      <p:sp>
        <p:nvSpPr>
          <p:cNvPr id="9" name="内容占位符 8"/>
          <p:cNvSpPr>
            <a:spLocks noGrp="1"/>
          </p:cNvSpPr>
          <p:nvPr>
            <p:ph idx="1"/>
          </p:nvPr>
        </p:nvSpPr>
        <p:spPr>
          <a:xfrm>
            <a:off x="467544" y="699542"/>
            <a:ext cx="4248472" cy="3852651"/>
          </a:xfrm>
        </p:spPr>
        <p:txBody>
          <a:bodyPr/>
          <a:lstStyle/>
          <a:p>
            <a:r>
              <a:rPr lang="en-US" altLang="zh-CN" dirty="0" smtClean="0"/>
              <a:t>TCP</a:t>
            </a:r>
            <a:r>
              <a:rPr lang="zh-CN" altLang="en-US" dirty="0" smtClean="0"/>
              <a:t>传输过程中可能发生丢包或者，延迟的情况。</a:t>
            </a:r>
            <a:endParaRPr lang="en-US" altLang="zh-CN" dirty="0" smtClean="0"/>
          </a:p>
          <a:p>
            <a:endParaRPr lang="en-US" altLang="zh-CN" dirty="0"/>
          </a:p>
          <a:p>
            <a:r>
              <a:rPr lang="zh-CN" altLang="en-US" dirty="0" smtClean="0"/>
              <a:t>接收端不断要求丢失的包，发送端连续接收到三次这样的请求时，则启动重传。</a:t>
            </a:r>
            <a:endParaRPr lang="en-US" altLang="zh-CN" dirty="0" smtClean="0"/>
          </a:p>
          <a:p>
            <a:endParaRPr lang="en-US" altLang="zh-CN" dirty="0"/>
          </a:p>
          <a:p>
            <a:r>
              <a:rPr lang="zh-CN" altLang="en-US" dirty="0" smtClean="0">
                <a:solidFill>
                  <a:srgbClr val="FF0000"/>
                </a:solidFill>
              </a:rPr>
              <a:t>问题：</a:t>
            </a:r>
            <a:endParaRPr lang="en-US" altLang="zh-CN" dirty="0" smtClean="0">
              <a:solidFill>
                <a:srgbClr val="FF0000"/>
              </a:solidFill>
            </a:endParaRPr>
          </a:p>
          <a:p>
            <a:pPr lvl="1"/>
            <a:r>
              <a:rPr lang="zh-CN" altLang="en-US" dirty="0" smtClean="0">
                <a:solidFill>
                  <a:srgbClr val="FF0000"/>
                </a:solidFill>
              </a:rPr>
              <a:t>如果发送端已经发送到了</a:t>
            </a:r>
            <a:r>
              <a:rPr lang="en-US" altLang="zh-CN" dirty="0" smtClean="0">
                <a:solidFill>
                  <a:srgbClr val="FF0000"/>
                </a:solidFill>
              </a:rPr>
              <a:t>1000</a:t>
            </a:r>
            <a:r>
              <a:rPr lang="zh-CN" altLang="en-US" dirty="0" smtClean="0">
                <a:solidFill>
                  <a:srgbClr val="FF0000"/>
                </a:solidFill>
              </a:rPr>
              <a:t>，这时需要重发</a:t>
            </a:r>
            <a:r>
              <a:rPr lang="en-US" altLang="zh-CN" dirty="0" smtClean="0">
                <a:solidFill>
                  <a:srgbClr val="FF0000"/>
                </a:solidFill>
              </a:rPr>
              <a:t>2</a:t>
            </a:r>
            <a:r>
              <a:rPr lang="zh-CN" altLang="en-US" dirty="0" smtClean="0">
                <a:solidFill>
                  <a:srgbClr val="FF0000"/>
                </a:solidFill>
              </a:rPr>
              <a:t>，那</a:t>
            </a:r>
            <a:r>
              <a:rPr lang="en-US" altLang="zh-CN" dirty="0" smtClean="0">
                <a:solidFill>
                  <a:srgbClr val="FF0000"/>
                </a:solidFill>
              </a:rPr>
              <a:t>3-1000</a:t>
            </a:r>
            <a:r>
              <a:rPr lang="zh-CN" altLang="en-US" dirty="0" smtClean="0">
                <a:solidFill>
                  <a:srgbClr val="FF0000"/>
                </a:solidFill>
              </a:rPr>
              <a:t>的数据要如何处理？</a:t>
            </a:r>
            <a:endParaRPr lang="zh-CN" altLang="en-US" dirty="0">
              <a:solidFill>
                <a:srgbClr val="FF0000"/>
              </a:solidFill>
            </a:endParaRPr>
          </a:p>
        </p:txBody>
      </p:sp>
    </p:spTree>
    <p:extLst>
      <p:ext uri="{BB962C8B-B14F-4D97-AF65-F5344CB8AC3E}">
        <p14:creationId xmlns:p14="http://schemas.microsoft.com/office/powerpoint/2010/main" val="40925845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3291830"/>
            <a:ext cx="8424936" cy="1512168"/>
          </a:xfrm>
        </p:spPr>
        <p:txBody>
          <a:bodyPr>
            <a:normAutofit fontScale="85000" lnSpcReduction="20000"/>
          </a:bodyPr>
          <a:lstStyle/>
          <a:p>
            <a:r>
              <a:rPr lang="en-US" altLang="zh-CN" dirty="0" smtClean="0"/>
              <a:t>TCP</a:t>
            </a:r>
            <a:r>
              <a:rPr lang="zh-CN" altLang="en-US" dirty="0" smtClean="0"/>
              <a:t>会开放出一定的内存区域，用于缓冲数据，通过</a:t>
            </a:r>
            <a:r>
              <a:rPr lang="en-US" altLang="zh-CN" dirty="0" smtClean="0"/>
              <a:t>socket</a:t>
            </a:r>
            <a:r>
              <a:rPr lang="zh-CN" altLang="en-US" dirty="0" smtClean="0"/>
              <a:t>可以对其进行</a:t>
            </a:r>
            <a:r>
              <a:rPr lang="zh-CN" altLang="en-US" dirty="0"/>
              <a:t>设置，系统默认的是</a:t>
            </a:r>
            <a:r>
              <a:rPr lang="en-US" altLang="zh-CN" dirty="0"/>
              <a:t>8</a:t>
            </a:r>
            <a:r>
              <a:rPr lang="zh-CN" altLang="en-US" dirty="0"/>
              <a:t>*</a:t>
            </a:r>
            <a:r>
              <a:rPr lang="en-US" altLang="zh-CN" dirty="0" smtClean="0"/>
              <a:t>1024</a:t>
            </a:r>
            <a:r>
              <a:rPr lang="zh-CN" altLang="en-US" dirty="0" smtClean="0"/>
              <a:t>，不超过</a:t>
            </a:r>
            <a:r>
              <a:rPr lang="en-US" altLang="zh-CN" dirty="0" smtClean="0"/>
              <a:t>64K</a:t>
            </a:r>
            <a:r>
              <a:rPr lang="zh-CN" altLang="en-US" dirty="0" smtClean="0"/>
              <a:t>。</a:t>
            </a:r>
            <a:endParaRPr lang="en-US" altLang="zh-CN" dirty="0" smtClean="0"/>
          </a:p>
          <a:p>
            <a:pPr lvl="1"/>
            <a:r>
              <a:rPr lang="en-US" altLang="zh-CN" dirty="0" err="1" smtClean="0"/>
              <a:t>socket.setSendBufferSize</a:t>
            </a:r>
            <a:r>
              <a:rPr lang="en-US" altLang="zh-CN" dirty="0" smtClean="0"/>
              <a:t>(1024*32</a:t>
            </a:r>
            <a:r>
              <a:rPr lang="en-US" altLang="zh-CN" dirty="0"/>
              <a:t>);</a:t>
            </a:r>
            <a:endParaRPr lang="en-US" altLang="zh-CN" sz="4600" dirty="0"/>
          </a:p>
          <a:p>
            <a:pPr lvl="1"/>
            <a:r>
              <a:rPr lang="en-US" altLang="zh-CN" dirty="0" err="1" smtClean="0"/>
              <a:t>socket.setReceiveBufferSize</a:t>
            </a:r>
            <a:r>
              <a:rPr lang="en-US" altLang="zh-CN" dirty="0" smtClean="0"/>
              <a:t>(1024*32);</a:t>
            </a:r>
          </a:p>
          <a:p>
            <a:r>
              <a:rPr lang="zh-CN" altLang="en-US" sz="2200" dirty="0" smtClean="0">
                <a:solidFill>
                  <a:srgbClr val="FF0000"/>
                </a:solidFill>
              </a:rPr>
              <a:t>问题：</a:t>
            </a:r>
            <a:endParaRPr lang="en-US" altLang="zh-CN" sz="2200" dirty="0" smtClean="0">
              <a:solidFill>
                <a:srgbClr val="FF0000"/>
              </a:solidFill>
            </a:endParaRPr>
          </a:p>
          <a:p>
            <a:pPr lvl="1"/>
            <a:r>
              <a:rPr lang="zh-CN" altLang="en-US" dirty="0" smtClean="0">
                <a:solidFill>
                  <a:srgbClr val="FF0000"/>
                </a:solidFill>
              </a:rPr>
              <a:t>如果发送端持续发送数据，而接收端处理速度很慢时，缓冲区被写满怎么办？</a:t>
            </a:r>
            <a:endParaRPr lang="en-US" altLang="zh-CN" dirty="0">
              <a:solidFill>
                <a:srgbClr val="FF0000"/>
              </a:solidFill>
            </a:endParaRPr>
          </a:p>
          <a:p>
            <a:pPr lvl="1"/>
            <a:endParaRPr lang="zh-CN" altLang="en-US" dirty="0"/>
          </a:p>
        </p:txBody>
      </p:sp>
      <p:sp>
        <p:nvSpPr>
          <p:cNvPr id="3" name="标题 2"/>
          <p:cNvSpPr>
            <a:spLocks noGrp="1"/>
          </p:cNvSpPr>
          <p:nvPr>
            <p:ph type="title"/>
          </p:nvPr>
        </p:nvSpPr>
        <p:spPr/>
        <p:txBody>
          <a:bodyPr/>
          <a:lstStyle/>
          <a:p>
            <a:r>
              <a:rPr lang="en-US" altLang="zh-CN" dirty="0" smtClean="0"/>
              <a:t>TCP</a:t>
            </a:r>
            <a:r>
              <a:rPr lang="zh-CN" altLang="en-US" dirty="0" smtClean="0"/>
              <a:t>读写缓存机制</a:t>
            </a:r>
            <a:endParaRPr lang="zh-CN" altLang="en-US" dirty="0"/>
          </a:p>
        </p:txBody>
      </p:sp>
      <p:pic>
        <p:nvPicPr>
          <p:cNvPr id="2050" name="Picture 2" descr="sliding_wind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671721"/>
            <a:ext cx="5976664" cy="2381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0641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11960" y="771550"/>
            <a:ext cx="4320480" cy="3672408"/>
          </a:xfrm>
        </p:spPr>
        <p:txBody>
          <a:bodyPr>
            <a:normAutofit/>
          </a:bodyPr>
          <a:lstStyle/>
          <a:p>
            <a:r>
              <a:rPr lang="zh-CN" altLang="en-US" dirty="0" smtClean="0"/>
              <a:t>可用窗口大小</a:t>
            </a:r>
            <a:r>
              <a:rPr lang="en-US" altLang="zh-CN" dirty="0" smtClean="0"/>
              <a:t>=</a:t>
            </a:r>
            <a:r>
              <a:rPr lang="zh-CN" altLang="en-US" dirty="0" smtClean="0"/>
              <a:t>总的缓冲区</a:t>
            </a:r>
            <a:r>
              <a:rPr lang="en-US" altLang="zh-CN" dirty="0" smtClean="0"/>
              <a:t>-</a:t>
            </a:r>
            <a:r>
              <a:rPr lang="zh-CN" altLang="en-US" dirty="0" smtClean="0"/>
              <a:t>待读数据</a:t>
            </a:r>
            <a:r>
              <a:rPr lang="en-US" altLang="zh-CN" dirty="0" smtClean="0"/>
              <a:t>-</a:t>
            </a:r>
            <a:r>
              <a:rPr lang="zh-CN" altLang="en-US" dirty="0" smtClean="0"/>
              <a:t>在接收数据</a:t>
            </a:r>
            <a:endParaRPr lang="en-US" altLang="zh-CN" dirty="0" smtClean="0"/>
          </a:p>
          <a:p>
            <a:endParaRPr lang="en-US" altLang="zh-CN" dirty="0"/>
          </a:p>
          <a:p>
            <a:r>
              <a:rPr lang="zh-CN" altLang="en-US" dirty="0" smtClean="0"/>
              <a:t>发送端每次最大递送可用窗口大小的数据</a:t>
            </a:r>
            <a:endParaRPr lang="en-US" altLang="zh-CN" dirty="0" smtClean="0"/>
          </a:p>
          <a:p>
            <a:endParaRPr lang="en-US" altLang="zh-CN" dirty="0"/>
          </a:p>
          <a:p>
            <a:r>
              <a:rPr lang="zh-CN" altLang="en-US" dirty="0" smtClean="0">
                <a:solidFill>
                  <a:srgbClr val="FF0000"/>
                </a:solidFill>
              </a:rPr>
              <a:t>问题：</a:t>
            </a:r>
            <a:endParaRPr lang="en-US" altLang="zh-CN" dirty="0" smtClean="0">
              <a:solidFill>
                <a:srgbClr val="FF0000"/>
              </a:solidFill>
            </a:endParaRPr>
          </a:p>
          <a:p>
            <a:pPr lvl="1"/>
            <a:r>
              <a:rPr lang="zh-CN" altLang="en-US" dirty="0" smtClean="0">
                <a:solidFill>
                  <a:srgbClr val="FF0000"/>
                </a:solidFill>
              </a:rPr>
              <a:t>如果窗口为</a:t>
            </a:r>
            <a:r>
              <a:rPr lang="en-US" altLang="zh-CN" dirty="0" smtClean="0">
                <a:solidFill>
                  <a:srgbClr val="FF0000"/>
                </a:solidFill>
              </a:rPr>
              <a:t>0</a:t>
            </a:r>
            <a:r>
              <a:rPr lang="zh-CN" altLang="en-US" dirty="0" smtClean="0">
                <a:solidFill>
                  <a:srgbClr val="FF0000"/>
                </a:solidFill>
              </a:rPr>
              <a:t>了怎么办？</a:t>
            </a:r>
            <a:endParaRPr lang="en-US" altLang="zh-CN" dirty="0" smtClean="0">
              <a:solidFill>
                <a:srgbClr val="FF0000"/>
              </a:solidFill>
            </a:endParaRPr>
          </a:p>
          <a:p>
            <a:pPr lvl="1"/>
            <a:r>
              <a:rPr lang="zh-CN" altLang="en-US" dirty="0" smtClean="0">
                <a:solidFill>
                  <a:srgbClr val="FF0000"/>
                </a:solidFill>
              </a:rPr>
              <a:t>如果经过一段时间缓冲区有空间了，发送端如何得知。</a:t>
            </a:r>
            <a:endParaRPr lang="en-US" altLang="zh-CN" dirty="0">
              <a:solidFill>
                <a:srgbClr val="FF0000"/>
              </a:solidFill>
            </a:endParaRPr>
          </a:p>
          <a:p>
            <a:endParaRPr lang="zh-CN" altLang="en-US" dirty="0"/>
          </a:p>
        </p:txBody>
      </p:sp>
      <p:sp>
        <p:nvSpPr>
          <p:cNvPr id="3" name="标题 2"/>
          <p:cNvSpPr>
            <a:spLocks noGrp="1"/>
          </p:cNvSpPr>
          <p:nvPr>
            <p:ph type="title"/>
          </p:nvPr>
        </p:nvSpPr>
        <p:spPr/>
        <p:txBody>
          <a:bodyPr/>
          <a:lstStyle/>
          <a:p>
            <a:r>
              <a:rPr lang="en-US" altLang="zh-CN" dirty="0" smtClean="0"/>
              <a:t>TCP</a:t>
            </a:r>
            <a:r>
              <a:rPr lang="zh-CN" altLang="en-US" dirty="0" smtClean="0"/>
              <a:t>如何进行流控</a:t>
            </a:r>
            <a:r>
              <a:rPr lang="en-US" altLang="zh-CN" dirty="0" smtClean="0"/>
              <a:t>-</a:t>
            </a:r>
            <a:r>
              <a:rPr lang="zh-CN" altLang="en-US" dirty="0" smtClean="0"/>
              <a:t>滑动窗口</a:t>
            </a:r>
            <a:endParaRPr lang="zh-CN" altLang="en-US" dirty="0"/>
          </a:p>
        </p:txBody>
      </p:sp>
      <p:pic>
        <p:nvPicPr>
          <p:cNvPr id="3074" name="Picture 2" descr="tcpsw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675404"/>
            <a:ext cx="3452241" cy="4333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6136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3075806"/>
            <a:ext cx="8784976" cy="1944216"/>
          </a:xfrm>
        </p:spPr>
        <p:txBody>
          <a:bodyPr/>
          <a:lstStyle/>
          <a:p>
            <a:r>
              <a:rPr lang="zh-CN" altLang="en-US" dirty="0" smtClean="0"/>
              <a:t>缓存（可选）：可靠传输，如果带有持久化缓存，则可实现宕机容错。</a:t>
            </a:r>
            <a:endParaRPr lang="en-US" altLang="zh-CN" dirty="0" smtClean="0"/>
          </a:p>
          <a:p>
            <a:r>
              <a:rPr lang="zh-CN" altLang="en-US" dirty="0" smtClean="0"/>
              <a:t>包协议：提供消息顺序，底层通道复用。</a:t>
            </a:r>
            <a:endParaRPr lang="en-US" altLang="zh-CN" dirty="0" smtClean="0"/>
          </a:p>
          <a:p>
            <a:r>
              <a:rPr lang="zh-CN" altLang="en-US" dirty="0" smtClean="0"/>
              <a:t>接口：帮助上层更好的使用。</a:t>
            </a:r>
            <a:endParaRPr lang="en-US" altLang="zh-CN" dirty="0" smtClean="0"/>
          </a:p>
          <a:p>
            <a:r>
              <a:rPr lang="zh-CN" altLang="en-US" dirty="0"/>
              <a:t>处理算法</a:t>
            </a:r>
            <a:r>
              <a:rPr lang="zh-CN" altLang="en-US" dirty="0" smtClean="0"/>
              <a:t>：保障传输调度，</a:t>
            </a:r>
            <a:endParaRPr lang="en-US" altLang="zh-CN" dirty="0"/>
          </a:p>
        </p:txBody>
      </p:sp>
      <p:sp>
        <p:nvSpPr>
          <p:cNvPr id="3" name="标题 2"/>
          <p:cNvSpPr>
            <a:spLocks noGrp="1"/>
          </p:cNvSpPr>
          <p:nvPr>
            <p:ph type="title"/>
          </p:nvPr>
        </p:nvSpPr>
        <p:spPr/>
        <p:txBody>
          <a:bodyPr/>
          <a:lstStyle/>
          <a:p>
            <a:r>
              <a:rPr lang="zh-CN" altLang="en-US" dirty="0" smtClean="0"/>
              <a:t>传输层实现要点</a:t>
            </a:r>
            <a:endParaRPr lang="zh-CN" altLang="en-US" dirty="0"/>
          </a:p>
        </p:txBody>
      </p:sp>
      <p:sp>
        <p:nvSpPr>
          <p:cNvPr id="5" name="圆角矩形 4"/>
          <p:cNvSpPr/>
          <p:nvPr/>
        </p:nvSpPr>
        <p:spPr>
          <a:xfrm>
            <a:off x="2232669" y="1998012"/>
            <a:ext cx="1008112" cy="504056"/>
          </a:xfrm>
          <a:prstGeom prst="round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100" dirty="0" smtClean="0"/>
              <a:t>缓冲</a:t>
            </a:r>
            <a:endParaRPr lang="zh-CN" altLang="en-US" sz="1100" dirty="0"/>
          </a:p>
        </p:txBody>
      </p:sp>
      <p:sp>
        <p:nvSpPr>
          <p:cNvPr id="6" name="圆角矩形 5"/>
          <p:cNvSpPr/>
          <p:nvPr/>
        </p:nvSpPr>
        <p:spPr>
          <a:xfrm>
            <a:off x="1522033" y="1131590"/>
            <a:ext cx="1008112" cy="504056"/>
          </a:xfrm>
          <a:prstGeom prst="round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100" dirty="0" smtClean="0"/>
              <a:t>Socket</a:t>
            </a:r>
            <a:r>
              <a:rPr lang="zh-CN" altLang="en-US" sz="1100" dirty="0" smtClean="0"/>
              <a:t>接口</a:t>
            </a:r>
            <a:endParaRPr lang="zh-CN" altLang="en-US" sz="1100" dirty="0"/>
          </a:p>
        </p:txBody>
      </p:sp>
      <p:sp>
        <p:nvSpPr>
          <p:cNvPr id="7" name="圆角矩形 6"/>
          <p:cNvSpPr/>
          <p:nvPr/>
        </p:nvSpPr>
        <p:spPr>
          <a:xfrm>
            <a:off x="811397" y="2006177"/>
            <a:ext cx="1008112" cy="504056"/>
          </a:xfrm>
          <a:prstGeom prst="round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100" dirty="0" smtClean="0"/>
              <a:t>TCP</a:t>
            </a:r>
            <a:r>
              <a:rPr lang="zh-CN" altLang="en-US" sz="1100" dirty="0" smtClean="0"/>
              <a:t>包协议</a:t>
            </a:r>
            <a:endParaRPr lang="zh-CN" altLang="en-US" sz="1100" dirty="0"/>
          </a:p>
        </p:txBody>
      </p:sp>
      <p:sp>
        <p:nvSpPr>
          <p:cNvPr id="8" name="圆角矩形 7"/>
          <p:cNvSpPr/>
          <p:nvPr/>
        </p:nvSpPr>
        <p:spPr>
          <a:xfrm>
            <a:off x="1315453" y="1560768"/>
            <a:ext cx="1421272" cy="504056"/>
          </a:xfrm>
          <a:prstGeom prst="round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100" dirty="0" smtClean="0"/>
              <a:t>处理算法</a:t>
            </a:r>
            <a:endParaRPr lang="zh-CN" altLang="en-US" sz="1100" dirty="0"/>
          </a:p>
        </p:txBody>
      </p:sp>
      <p:sp>
        <p:nvSpPr>
          <p:cNvPr id="9" name="圆角矩形 8"/>
          <p:cNvSpPr/>
          <p:nvPr/>
        </p:nvSpPr>
        <p:spPr>
          <a:xfrm>
            <a:off x="5514847" y="1998556"/>
            <a:ext cx="1008112" cy="504056"/>
          </a:xfrm>
          <a:prstGeom prst="round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100" dirty="0" smtClean="0"/>
              <a:t>缓冲</a:t>
            </a:r>
            <a:endParaRPr lang="zh-CN" altLang="en-US" sz="1100" dirty="0"/>
          </a:p>
        </p:txBody>
      </p:sp>
      <p:sp>
        <p:nvSpPr>
          <p:cNvPr id="10" name="圆角矩形 9"/>
          <p:cNvSpPr/>
          <p:nvPr/>
        </p:nvSpPr>
        <p:spPr>
          <a:xfrm>
            <a:off x="6281304" y="1172730"/>
            <a:ext cx="1008112" cy="504056"/>
          </a:xfrm>
          <a:prstGeom prst="round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100" dirty="0" smtClean="0"/>
              <a:t>Socket</a:t>
            </a:r>
            <a:r>
              <a:rPr lang="zh-CN" altLang="en-US" sz="1100" dirty="0" smtClean="0"/>
              <a:t>接口</a:t>
            </a:r>
            <a:endParaRPr lang="zh-CN" altLang="en-US" sz="1100" dirty="0"/>
          </a:p>
        </p:txBody>
      </p:sp>
      <p:sp>
        <p:nvSpPr>
          <p:cNvPr id="11" name="圆角矩形 10"/>
          <p:cNvSpPr/>
          <p:nvPr/>
        </p:nvSpPr>
        <p:spPr>
          <a:xfrm>
            <a:off x="7152143" y="1998556"/>
            <a:ext cx="1008112" cy="504056"/>
          </a:xfrm>
          <a:prstGeom prst="round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100" dirty="0" smtClean="0"/>
              <a:t>TCP</a:t>
            </a:r>
            <a:r>
              <a:rPr lang="zh-CN" altLang="en-US" sz="1100" dirty="0" smtClean="0"/>
              <a:t>包协议</a:t>
            </a:r>
            <a:endParaRPr lang="zh-CN" altLang="en-US" sz="1100" dirty="0"/>
          </a:p>
        </p:txBody>
      </p:sp>
      <p:sp>
        <p:nvSpPr>
          <p:cNvPr id="12" name="圆角矩形 11"/>
          <p:cNvSpPr/>
          <p:nvPr/>
        </p:nvSpPr>
        <p:spPr>
          <a:xfrm>
            <a:off x="6074724" y="1601908"/>
            <a:ext cx="1421272" cy="504056"/>
          </a:xfrm>
          <a:prstGeom prst="round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100" dirty="0" smtClean="0"/>
              <a:t>处理算法</a:t>
            </a:r>
            <a:endParaRPr lang="zh-CN" altLang="en-US" sz="1100" dirty="0"/>
          </a:p>
        </p:txBody>
      </p:sp>
      <p:cxnSp>
        <p:nvCxnSpPr>
          <p:cNvPr id="18" name="直接箭头连接符 17"/>
          <p:cNvCxnSpPr/>
          <p:nvPr/>
        </p:nvCxnSpPr>
        <p:spPr>
          <a:xfrm>
            <a:off x="3240781" y="1601364"/>
            <a:ext cx="2274066" cy="544"/>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1576038" y="731480"/>
            <a:ext cx="954107" cy="400110"/>
          </a:xfrm>
          <a:prstGeom prst="rect">
            <a:avLst/>
          </a:prstGeom>
          <a:noFill/>
        </p:spPr>
        <p:txBody>
          <a:bodyPr wrap="none" rtlCol="0">
            <a:spAutoFit/>
          </a:bodyPr>
          <a:lstStyle/>
          <a:p>
            <a:r>
              <a:rPr lang="zh-CN" altLang="en-US" dirty="0" smtClean="0"/>
              <a:t>发送端</a:t>
            </a:r>
            <a:endParaRPr lang="zh-CN" altLang="en-US" dirty="0"/>
          </a:p>
        </p:txBody>
      </p:sp>
      <p:sp>
        <p:nvSpPr>
          <p:cNvPr id="20" name="TextBox 19"/>
          <p:cNvSpPr txBox="1"/>
          <p:nvPr/>
        </p:nvSpPr>
        <p:spPr>
          <a:xfrm>
            <a:off x="6281304" y="699542"/>
            <a:ext cx="954107" cy="400110"/>
          </a:xfrm>
          <a:prstGeom prst="rect">
            <a:avLst/>
          </a:prstGeom>
          <a:noFill/>
        </p:spPr>
        <p:txBody>
          <a:bodyPr wrap="none" rtlCol="0">
            <a:spAutoFit/>
          </a:bodyPr>
          <a:lstStyle/>
          <a:p>
            <a:r>
              <a:rPr lang="zh-CN" altLang="en-US" dirty="0" smtClean="0"/>
              <a:t>接收端</a:t>
            </a:r>
            <a:endParaRPr lang="zh-CN" altLang="en-US" dirty="0"/>
          </a:p>
        </p:txBody>
      </p:sp>
    </p:spTree>
    <p:extLst>
      <p:ext uri="{BB962C8B-B14F-4D97-AF65-F5344CB8AC3E}">
        <p14:creationId xmlns:p14="http://schemas.microsoft.com/office/powerpoint/2010/main" val="17322156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solidFill>
                  <a:srgbClr val="FF0000"/>
                </a:solidFill>
              </a:rPr>
              <a:t>前言</a:t>
            </a:r>
            <a:endParaRPr lang="en-US" altLang="zh-CN" dirty="0" smtClean="0">
              <a:solidFill>
                <a:srgbClr val="FF0000"/>
              </a:solidFill>
            </a:endParaRPr>
          </a:p>
          <a:p>
            <a:pPr>
              <a:buNone/>
            </a:pPr>
            <a:endParaRPr lang="en-US" altLang="zh-CN" dirty="0" smtClean="0"/>
          </a:p>
          <a:p>
            <a:r>
              <a:rPr lang="zh-CN" altLang="en-US" dirty="0" smtClean="0"/>
              <a:t>网络传输基础</a:t>
            </a:r>
            <a:endParaRPr lang="en-US" altLang="zh-CN" dirty="0" smtClean="0"/>
          </a:p>
          <a:p>
            <a:endParaRPr lang="en-US" altLang="zh-CN" dirty="0"/>
          </a:p>
          <a:p>
            <a:r>
              <a:rPr lang="en-US" altLang="zh-CN" dirty="0" smtClean="0"/>
              <a:t>TCP/IP</a:t>
            </a:r>
            <a:r>
              <a:rPr lang="zh-CN" altLang="en-US" dirty="0" smtClean="0"/>
              <a:t>协议分析</a:t>
            </a:r>
            <a:endParaRPr lang="en-US" altLang="zh-CN" dirty="0" smtClean="0"/>
          </a:p>
          <a:p>
            <a:endParaRPr lang="en-US" altLang="zh-CN" dirty="0"/>
          </a:p>
          <a:p>
            <a:r>
              <a:rPr lang="zh-CN" altLang="en-US" dirty="0" smtClean="0"/>
              <a:t>自定义文件传输实现</a:t>
            </a:r>
            <a:endParaRPr lang="en-US" altLang="zh-CN" dirty="0" smtClean="0"/>
          </a:p>
          <a:p>
            <a:endParaRPr lang="en-US" altLang="zh-CN" dirty="0"/>
          </a:p>
          <a:p>
            <a:r>
              <a:rPr lang="en-US" altLang="zh-CN" dirty="0" smtClean="0"/>
              <a:t>Kafka</a:t>
            </a:r>
            <a:r>
              <a:rPr lang="zh-CN" altLang="en-US" dirty="0" smtClean="0"/>
              <a:t>要点</a:t>
            </a:r>
            <a:endParaRPr lang="en-US" altLang="zh-CN" dirty="0" smtClean="0"/>
          </a:p>
          <a:p>
            <a:endParaRPr lang="en-US" altLang="zh-CN" dirty="0"/>
          </a:p>
          <a:p>
            <a:r>
              <a:rPr lang="zh-CN" altLang="en-US" dirty="0" smtClean="0"/>
              <a:t>参考文献</a:t>
            </a:r>
            <a:endParaRPr lang="en-US" altLang="zh-CN" dirty="0"/>
          </a:p>
        </p:txBody>
      </p:sp>
      <p:sp>
        <p:nvSpPr>
          <p:cNvPr id="3" name="标题 2"/>
          <p:cNvSpPr>
            <a:spLocks noGrp="1"/>
          </p:cNvSpPr>
          <p:nvPr>
            <p:ph type="title"/>
          </p:nvPr>
        </p:nvSpPr>
        <p:spPr/>
        <p:txBody>
          <a:bodyPr/>
          <a:lstStyle/>
          <a:p>
            <a:r>
              <a:rPr lang="zh-CN" altLang="en-US" dirty="0" smtClean="0"/>
              <a:t>目录</a:t>
            </a:r>
            <a:endParaRPr lang="zh-CN" altLang="en-US" dirty="0"/>
          </a:p>
        </p:txBody>
      </p:sp>
    </p:spTree>
    <p:extLst>
      <p:ext uri="{BB962C8B-B14F-4D97-AF65-F5344CB8AC3E}">
        <p14:creationId xmlns:p14="http://schemas.microsoft.com/office/powerpoint/2010/main" val="42107621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传输层实现要点</a:t>
            </a:r>
          </a:p>
        </p:txBody>
      </p:sp>
      <p:sp>
        <p:nvSpPr>
          <p:cNvPr id="24" name="圆角矩形 23"/>
          <p:cNvSpPr/>
          <p:nvPr/>
        </p:nvSpPr>
        <p:spPr>
          <a:xfrm>
            <a:off x="2519888" y="3435894"/>
            <a:ext cx="1044000" cy="432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000" dirty="0" smtClean="0"/>
              <a:t>IP</a:t>
            </a:r>
            <a:r>
              <a:rPr lang="zh-CN" altLang="en-US" sz="1000" dirty="0" smtClean="0"/>
              <a:t>层</a:t>
            </a:r>
            <a:endParaRPr lang="zh-CN" altLang="en-US" sz="1000" dirty="0"/>
          </a:p>
        </p:txBody>
      </p:sp>
      <p:sp>
        <p:nvSpPr>
          <p:cNvPr id="25" name="圆角矩形 24"/>
          <p:cNvSpPr/>
          <p:nvPr/>
        </p:nvSpPr>
        <p:spPr>
          <a:xfrm>
            <a:off x="5436328" y="3435894"/>
            <a:ext cx="1044000" cy="432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000" dirty="0"/>
              <a:t>IP</a:t>
            </a:r>
            <a:r>
              <a:rPr lang="zh-CN" altLang="en-US" sz="1000" dirty="0"/>
              <a:t>层</a:t>
            </a:r>
          </a:p>
        </p:txBody>
      </p:sp>
      <p:sp>
        <p:nvSpPr>
          <p:cNvPr id="26" name="圆角矩形 25"/>
          <p:cNvSpPr/>
          <p:nvPr/>
        </p:nvSpPr>
        <p:spPr>
          <a:xfrm>
            <a:off x="3167960" y="4083966"/>
            <a:ext cx="1044000" cy="432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000" dirty="0" smtClean="0"/>
              <a:t>Ethernet</a:t>
            </a:r>
            <a:endParaRPr lang="zh-CN" altLang="en-US" sz="1000" dirty="0"/>
          </a:p>
        </p:txBody>
      </p:sp>
      <p:sp>
        <p:nvSpPr>
          <p:cNvPr id="27" name="圆角矩形 26"/>
          <p:cNvSpPr/>
          <p:nvPr/>
        </p:nvSpPr>
        <p:spPr>
          <a:xfrm>
            <a:off x="4752136" y="4083966"/>
            <a:ext cx="1044000" cy="432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000" dirty="0" smtClean="0"/>
              <a:t>Ethernet</a:t>
            </a:r>
            <a:endParaRPr lang="zh-CN" altLang="en-US" sz="1000" dirty="0"/>
          </a:p>
        </p:txBody>
      </p:sp>
      <p:sp>
        <p:nvSpPr>
          <p:cNvPr id="28" name="圆角矩形 27"/>
          <p:cNvSpPr/>
          <p:nvPr/>
        </p:nvSpPr>
        <p:spPr>
          <a:xfrm>
            <a:off x="1763920" y="2859830"/>
            <a:ext cx="1044000" cy="432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000" dirty="0" smtClean="0"/>
              <a:t>TCP</a:t>
            </a:r>
            <a:r>
              <a:rPr lang="zh-CN" altLang="en-US" sz="1000" dirty="0" smtClean="0"/>
              <a:t>层</a:t>
            </a:r>
            <a:endParaRPr lang="zh-CN" altLang="en-US" sz="1000" dirty="0"/>
          </a:p>
        </p:txBody>
      </p:sp>
      <p:sp>
        <p:nvSpPr>
          <p:cNvPr id="29" name="圆角矩形 28"/>
          <p:cNvSpPr/>
          <p:nvPr/>
        </p:nvSpPr>
        <p:spPr>
          <a:xfrm>
            <a:off x="6984384" y="2283766"/>
            <a:ext cx="1044000" cy="4320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000" dirty="0" smtClean="0"/>
              <a:t>文件传输层</a:t>
            </a:r>
            <a:endParaRPr lang="zh-CN" altLang="en-US" sz="1000" dirty="0"/>
          </a:p>
        </p:txBody>
      </p:sp>
      <p:sp>
        <p:nvSpPr>
          <p:cNvPr id="30" name="圆角矩形 29"/>
          <p:cNvSpPr/>
          <p:nvPr/>
        </p:nvSpPr>
        <p:spPr>
          <a:xfrm>
            <a:off x="1007720" y="2283766"/>
            <a:ext cx="1044000" cy="4320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000" dirty="0" smtClean="0"/>
              <a:t>文件传输层</a:t>
            </a:r>
            <a:endParaRPr lang="zh-CN" altLang="en-US" sz="1000" dirty="0"/>
          </a:p>
        </p:txBody>
      </p:sp>
      <p:sp>
        <p:nvSpPr>
          <p:cNvPr id="31" name="圆角矩形 30"/>
          <p:cNvSpPr/>
          <p:nvPr/>
        </p:nvSpPr>
        <p:spPr>
          <a:xfrm>
            <a:off x="6228416" y="2859830"/>
            <a:ext cx="1044000" cy="432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000" dirty="0" smtClean="0"/>
              <a:t>TCP</a:t>
            </a:r>
            <a:r>
              <a:rPr lang="zh-CN" altLang="en-US" sz="1000" dirty="0" smtClean="0"/>
              <a:t>层</a:t>
            </a:r>
            <a:endParaRPr lang="zh-CN" altLang="en-US" sz="1000" dirty="0"/>
          </a:p>
        </p:txBody>
      </p:sp>
      <p:cxnSp>
        <p:nvCxnSpPr>
          <p:cNvPr id="33" name="肘形连接符 32"/>
          <p:cNvCxnSpPr>
            <a:stCxn id="24" idx="3"/>
            <a:endCxn id="26" idx="0"/>
          </p:cNvCxnSpPr>
          <p:nvPr/>
        </p:nvCxnSpPr>
        <p:spPr>
          <a:xfrm>
            <a:off x="3563888" y="3651894"/>
            <a:ext cx="126072" cy="432072"/>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肘形连接符 34"/>
          <p:cNvCxnSpPr>
            <a:stCxn id="28" idx="3"/>
            <a:endCxn id="24" idx="0"/>
          </p:cNvCxnSpPr>
          <p:nvPr/>
        </p:nvCxnSpPr>
        <p:spPr>
          <a:xfrm>
            <a:off x="2807920" y="3075830"/>
            <a:ext cx="233968" cy="36006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肘形连接符 36"/>
          <p:cNvCxnSpPr>
            <a:stCxn id="30" idx="3"/>
            <a:endCxn id="28" idx="0"/>
          </p:cNvCxnSpPr>
          <p:nvPr/>
        </p:nvCxnSpPr>
        <p:spPr>
          <a:xfrm>
            <a:off x="2051720" y="2499766"/>
            <a:ext cx="234200" cy="36006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直接箭头连接符 38"/>
          <p:cNvCxnSpPr>
            <a:stCxn id="26" idx="3"/>
            <a:endCxn id="27" idx="1"/>
          </p:cNvCxnSpPr>
          <p:nvPr/>
        </p:nvCxnSpPr>
        <p:spPr>
          <a:xfrm>
            <a:off x="4211960" y="4299966"/>
            <a:ext cx="54017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肘形连接符 42"/>
          <p:cNvCxnSpPr>
            <a:stCxn id="27" idx="0"/>
            <a:endCxn id="25" idx="1"/>
          </p:cNvCxnSpPr>
          <p:nvPr/>
        </p:nvCxnSpPr>
        <p:spPr>
          <a:xfrm rot="5400000" flipH="1" flipV="1">
            <a:off x="5139196" y="3786834"/>
            <a:ext cx="432072" cy="162192"/>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肘形连接符 44"/>
          <p:cNvCxnSpPr>
            <a:stCxn id="25" idx="0"/>
            <a:endCxn id="31" idx="1"/>
          </p:cNvCxnSpPr>
          <p:nvPr/>
        </p:nvCxnSpPr>
        <p:spPr>
          <a:xfrm rot="5400000" flipH="1" flipV="1">
            <a:off x="5913340" y="3120818"/>
            <a:ext cx="360064" cy="27008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肘形连接符 48"/>
          <p:cNvCxnSpPr>
            <a:stCxn id="31" idx="0"/>
            <a:endCxn id="29" idx="1"/>
          </p:cNvCxnSpPr>
          <p:nvPr/>
        </p:nvCxnSpPr>
        <p:spPr>
          <a:xfrm rot="5400000" flipH="1" flipV="1">
            <a:off x="6687368" y="2562814"/>
            <a:ext cx="360064" cy="23396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53" name="圆角矩形 52"/>
          <p:cNvSpPr/>
          <p:nvPr/>
        </p:nvSpPr>
        <p:spPr>
          <a:xfrm>
            <a:off x="4688628" y="1655248"/>
            <a:ext cx="1008112" cy="50405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100" dirty="0" smtClean="0"/>
              <a:t>缓冲</a:t>
            </a:r>
            <a:endParaRPr lang="en-US" altLang="zh-CN" sz="1100" dirty="0" smtClean="0"/>
          </a:p>
          <a:p>
            <a:pPr algn="ctr"/>
            <a:r>
              <a:rPr lang="en-US" altLang="zh-CN" sz="1100" dirty="0" smtClean="0"/>
              <a:t>(</a:t>
            </a:r>
            <a:r>
              <a:rPr lang="zh-CN" altLang="en-US" sz="1100" dirty="0" smtClean="0"/>
              <a:t>可选</a:t>
            </a:r>
            <a:r>
              <a:rPr lang="en-US" altLang="zh-CN" sz="1100" dirty="0" smtClean="0"/>
              <a:t>)</a:t>
            </a:r>
            <a:endParaRPr lang="zh-CN" altLang="en-US" sz="1100" dirty="0"/>
          </a:p>
        </p:txBody>
      </p:sp>
      <p:sp>
        <p:nvSpPr>
          <p:cNvPr id="54" name="圆角矩形 53"/>
          <p:cNvSpPr/>
          <p:nvPr/>
        </p:nvSpPr>
        <p:spPr>
          <a:xfrm>
            <a:off x="3977992" y="788826"/>
            <a:ext cx="1008112" cy="50405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100" dirty="0" smtClean="0"/>
              <a:t>接口</a:t>
            </a:r>
            <a:endParaRPr lang="zh-CN" altLang="en-US" sz="1100" dirty="0"/>
          </a:p>
        </p:txBody>
      </p:sp>
      <p:sp>
        <p:nvSpPr>
          <p:cNvPr id="55" name="圆角矩形 54"/>
          <p:cNvSpPr/>
          <p:nvPr/>
        </p:nvSpPr>
        <p:spPr>
          <a:xfrm>
            <a:off x="3267356" y="1663413"/>
            <a:ext cx="1008112" cy="50405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100" dirty="0" smtClean="0"/>
              <a:t>包协议</a:t>
            </a:r>
            <a:endParaRPr lang="en-US" altLang="zh-CN" sz="1100" dirty="0" smtClean="0"/>
          </a:p>
          <a:p>
            <a:pPr algn="ctr"/>
            <a:r>
              <a:rPr lang="en-US" altLang="zh-CN" sz="1100" dirty="0"/>
              <a:t>(</a:t>
            </a:r>
            <a:r>
              <a:rPr lang="zh-CN" altLang="en-US" sz="1100" dirty="0"/>
              <a:t>可选</a:t>
            </a:r>
            <a:r>
              <a:rPr lang="en-US" altLang="zh-CN" sz="1100" dirty="0"/>
              <a:t>)</a:t>
            </a:r>
            <a:endParaRPr lang="zh-CN" altLang="en-US" sz="1100" dirty="0"/>
          </a:p>
        </p:txBody>
      </p:sp>
      <p:sp>
        <p:nvSpPr>
          <p:cNvPr id="56" name="圆角矩形 55"/>
          <p:cNvSpPr/>
          <p:nvPr/>
        </p:nvSpPr>
        <p:spPr>
          <a:xfrm>
            <a:off x="3771412" y="1218004"/>
            <a:ext cx="1421272" cy="50405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100" dirty="0" smtClean="0"/>
              <a:t>处理算法</a:t>
            </a:r>
            <a:endParaRPr lang="en-US" altLang="zh-CN" sz="1100" dirty="0" smtClean="0"/>
          </a:p>
          <a:p>
            <a:pPr algn="ctr"/>
            <a:r>
              <a:rPr lang="en-US" altLang="zh-CN" sz="1100" dirty="0"/>
              <a:t>(</a:t>
            </a:r>
            <a:r>
              <a:rPr lang="zh-CN" altLang="en-US" sz="1100" dirty="0"/>
              <a:t>可选</a:t>
            </a:r>
            <a:r>
              <a:rPr lang="en-US" altLang="zh-CN" sz="1100" dirty="0"/>
              <a:t>)</a:t>
            </a:r>
            <a:endParaRPr lang="zh-CN" altLang="en-US" sz="1100" dirty="0"/>
          </a:p>
        </p:txBody>
      </p:sp>
      <p:sp>
        <p:nvSpPr>
          <p:cNvPr id="58" name="圆角矩形 57"/>
          <p:cNvSpPr/>
          <p:nvPr/>
        </p:nvSpPr>
        <p:spPr>
          <a:xfrm>
            <a:off x="251520" y="1631405"/>
            <a:ext cx="1044000" cy="4320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000" dirty="0" smtClean="0"/>
              <a:t>数据传输层</a:t>
            </a:r>
            <a:endParaRPr lang="zh-CN" altLang="en-US" sz="1000" dirty="0"/>
          </a:p>
        </p:txBody>
      </p:sp>
      <p:sp>
        <p:nvSpPr>
          <p:cNvPr id="59" name="圆角矩形 58"/>
          <p:cNvSpPr/>
          <p:nvPr/>
        </p:nvSpPr>
        <p:spPr>
          <a:xfrm>
            <a:off x="7668344" y="1610205"/>
            <a:ext cx="1044000" cy="4320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000" dirty="0" smtClean="0"/>
              <a:t>数据传输层</a:t>
            </a:r>
            <a:endParaRPr lang="zh-CN" altLang="en-US" sz="1000" dirty="0"/>
          </a:p>
        </p:txBody>
      </p:sp>
      <p:cxnSp>
        <p:nvCxnSpPr>
          <p:cNvPr id="60" name="肘形连接符 59"/>
          <p:cNvCxnSpPr>
            <a:stCxn id="58" idx="3"/>
            <a:endCxn id="30" idx="0"/>
          </p:cNvCxnSpPr>
          <p:nvPr/>
        </p:nvCxnSpPr>
        <p:spPr>
          <a:xfrm>
            <a:off x="1295520" y="1847405"/>
            <a:ext cx="234200" cy="436361"/>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3" name="肘形连接符 62"/>
          <p:cNvCxnSpPr>
            <a:stCxn id="29" idx="0"/>
            <a:endCxn id="59" idx="1"/>
          </p:cNvCxnSpPr>
          <p:nvPr/>
        </p:nvCxnSpPr>
        <p:spPr>
          <a:xfrm rot="5400000" flipH="1" flipV="1">
            <a:off x="7358584" y="1974006"/>
            <a:ext cx="457561" cy="16196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06779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0" grpId="0" animBg="1"/>
      <p:bldP spid="31" grpId="0" animBg="1"/>
      <p:bldP spid="58" grpId="0" animBg="1"/>
      <p:bldP spid="5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solidFill>
                  <a:schemeClr val="tx1"/>
                </a:solidFill>
              </a:rPr>
              <a:t>前言</a:t>
            </a:r>
            <a:endParaRPr lang="en-US" altLang="zh-CN" dirty="0" smtClean="0">
              <a:solidFill>
                <a:schemeClr val="tx1"/>
              </a:solidFill>
            </a:endParaRPr>
          </a:p>
          <a:p>
            <a:pPr>
              <a:buNone/>
            </a:pPr>
            <a:endParaRPr lang="en-US" altLang="zh-CN" dirty="0" smtClean="0"/>
          </a:p>
          <a:p>
            <a:r>
              <a:rPr lang="zh-CN" altLang="en-US" dirty="0" smtClean="0">
                <a:solidFill>
                  <a:schemeClr val="tx1"/>
                </a:solidFill>
              </a:rPr>
              <a:t>网络传输基础</a:t>
            </a:r>
            <a:endParaRPr lang="en-US" altLang="zh-CN" dirty="0" smtClean="0">
              <a:solidFill>
                <a:schemeClr val="tx1"/>
              </a:solidFill>
            </a:endParaRPr>
          </a:p>
          <a:p>
            <a:endParaRPr lang="en-US" altLang="zh-CN" dirty="0"/>
          </a:p>
          <a:p>
            <a:r>
              <a:rPr lang="en-US" altLang="zh-CN" dirty="0" smtClean="0">
                <a:solidFill>
                  <a:schemeClr val="tx1"/>
                </a:solidFill>
              </a:rPr>
              <a:t>TCP/IP</a:t>
            </a:r>
            <a:r>
              <a:rPr lang="zh-CN" altLang="en-US" dirty="0" smtClean="0">
                <a:solidFill>
                  <a:schemeClr val="tx1"/>
                </a:solidFill>
              </a:rPr>
              <a:t>协议分析</a:t>
            </a:r>
            <a:endParaRPr lang="en-US" altLang="zh-CN" dirty="0" smtClean="0">
              <a:solidFill>
                <a:schemeClr val="tx1"/>
              </a:solidFill>
            </a:endParaRPr>
          </a:p>
          <a:p>
            <a:endParaRPr lang="en-US" altLang="zh-CN" dirty="0"/>
          </a:p>
          <a:p>
            <a:r>
              <a:rPr lang="zh-CN" altLang="en-US" dirty="0" smtClean="0">
                <a:solidFill>
                  <a:srgbClr val="FF0000"/>
                </a:solidFill>
              </a:rPr>
              <a:t>自定义文件传输实现</a:t>
            </a:r>
            <a:endParaRPr lang="en-US" altLang="zh-CN" dirty="0" smtClean="0">
              <a:solidFill>
                <a:srgbClr val="FF0000"/>
              </a:solidFill>
            </a:endParaRPr>
          </a:p>
          <a:p>
            <a:endParaRPr lang="en-US" altLang="zh-CN" dirty="0"/>
          </a:p>
          <a:p>
            <a:r>
              <a:rPr lang="en-US" altLang="zh-CN" dirty="0" smtClean="0"/>
              <a:t>Kafka</a:t>
            </a:r>
            <a:r>
              <a:rPr lang="zh-CN" altLang="en-US" dirty="0" smtClean="0"/>
              <a:t>要点</a:t>
            </a:r>
            <a:endParaRPr lang="en-US" altLang="zh-CN" dirty="0" smtClean="0"/>
          </a:p>
          <a:p>
            <a:endParaRPr lang="en-US" altLang="zh-CN" dirty="0"/>
          </a:p>
          <a:p>
            <a:r>
              <a:rPr lang="zh-CN" altLang="en-US" dirty="0" smtClean="0"/>
              <a:t>参考文献</a:t>
            </a:r>
            <a:endParaRPr lang="en-US" altLang="zh-CN" dirty="0"/>
          </a:p>
        </p:txBody>
      </p:sp>
      <p:sp>
        <p:nvSpPr>
          <p:cNvPr id="3" name="标题 2"/>
          <p:cNvSpPr>
            <a:spLocks noGrp="1"/>
          </p:cNvSpPr>
          <p:nvPr>
            <p:ph type="title"/>
          </p:nvPr>
        </p:nvSpPr>
        <p:spPr/>
        <p:txBody>
          <a:bodyPr/>
          <a:lstStyle/>
          <a:p>
            <a:r>
              <a:rPr lang="zh-CN" altLang="en-US" dirty="0" smtClean="0"/>
              <a:t>目录</a:t>
            </a:r>
            <a:endParaRPr lang="zh-CN" altLang="en-US" dirty="0"/>
          </a:p>
        </p:txBody>
      </p:sp>
    </p:spTree>
    <p:extLst>
      <p:ext uri="{BB962C8B-B14F-4D97-AF65-F5344CB8AC3E}">
        <p14:creationId xmlns:p14="http://schemas.microsoft.com/office/powerpoint/2010/main" val="1910031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6372200" y="3291830"/>
            <a:ext cx="2160240" cy="11521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192.168.101.17</a:t>
            </a:r>
          </a:p>
          <a:p>
            <a:pPr algn="ctr"/>
            <a:r>
              <a:rPr lang="zh-CN" altLang="en-US" dirty="0" smtClean="0">
                <a:solidFill>
                  <a:srgbClr val="FF0000"/>
                </a:solidFill>
              </a:rPr>
              <a:t>变更</a:t>
            </a:r>
            <a:endParaRPr lang="en-US" altLang="zh-CN" dirty="0" smtClean="0">
              <a:solidFill>
                <a:srgbClr val="FF0000"/>
              </a:solidFill>
            </a:endParaRPr>
          </a:p>
          <a:p>
            <a:pPr algn="ctr"/>
            <a:r>
              <a:rPr lang="en-US" altLang="zh-CN" dirty="0" smtClean="0">
                <a:solidFill>
                  <a:srgbClr val="FF0000"/>
                </a:solidFill>
              </a:rPr>
              <a:t>192.168.101.18</a:t>
            </a:r>
          </a:p>
        </p:txBody>
      </p:sp>
      <p:sp>
        <p:nvSpPr>
          <p:cNvPr id="23" name="矩形 22"/>
          <p:cNvSpPr/>
          <p:nvPr/>
        </p:nvSpPr>
        <p:spPr>
          <a:xfrm>
            <a:off x="3635896" y="3291830"/>
            <a:ext cx="2160240" cy="11521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192.168.101.16</a:t>
            </a:r>
            <a:endParaRPr lang="zh-CN" altLang="en-US" dirty="0"/>
          </a:p>
        </p:txBody>
      </p:sp>
      <p:sp>
        <p:nvSpPr>
          <p:cNvPr id="22" name="矩形 21"/>
          <p:cNvSpPr/>
          <p:nvPr/>
        </p:nvSpPr>
        <p:spPr>
          <a:xfrm>
            <a:off x="755576" y="3291830"/>
            <a:ext cx="2160240" cy="11521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192.168.101.15</a:t>
            </a:r>
          </a:p>
          <a:p>
            <a:pPr algn="ctr"/>
            <a:r>
              <a:rPr lang="zh-CN" altLang="en-US" dirty="0" smtClean="0">
                <a:solidFill>
                  <a:srgbClr val="FF0000"/>
                </a:solidFill>
              </a:rPr>
              <a:t>变更</a:t>
            </a:r>
            <a:endParaRPr lang="en-US" altLang="zh-CN" dirty="0" smtClean="0">
              <a:solidFill>
                <a:srgbClr val="FF0000"/>
              </a:solidFill>
            </a:endParaRPr>
          </a:p>
          <a:p>
            <a:pPr algn="ctr"/>
            <a:r>
              <a:rPr lang="en-US" altLang="zh-CN" dirty="0" smtClean="0">
                <a:solidFill>
                  <a:srgbClr val="FF0000"/>
                </a:solidFill>
              </a:rPr>
              <a:t>192.168.101.14</a:t>
            </a:r>
          </a:p>
        </p:txBody>
      </p:sp>
      <p:sp>
        <p:nvSpPr>
          <p:cNvPr id="3" name="标题 2"/>
          <p:cNvSpPr>
            <a:spLocks noGrp="1"/>
          </p:cNvSpPr>
          <p:nvPr>
            <p:ph type="title"/>
          </p:nvPr>
        </p:nvSpPr>
        <p:spPr/>
        <p:txBody>
          <a:bodyPr/>
          <a:lstStyle/>
          <a:p>
            <a:r>
              <a:rPr lang="zh-CN" altLang="en-US" dirty="0" smtClean="0"/>
              <a:t>路由表</a:t>
            </a:r>
            <a:endParaRPr lang="zh-CN" altLang="en-US" dirty="0"/>
          </a:p>
        </p:txBody>
      </p:sp>
      <p:pic>
        <p:nvPicPr>
          <p:cNvPr id="1026" name="Picture 2" descr="D:\用户目录\下载\server_128px_1169715_easyicon.net.png"/>
          <p:cNvPicPr>
            <a:picLocks noChangeAspect="1" noChangeArrowheads="1"/>
          </p:cNvPicPr>
          <p:nvPr/>
        </p:nvPicPr>
        <p:blipFill>
          <a:blip r:embed="rId2" cstate="print"/>
          <a:srcRect/>
          <a:stretch>
            <a:fillRect/>
          </a:stretch>
        </p:blipFill>
        <p:spPr bwMode="auto">
          <a:xfrm>
            <a:off x="1403648" y="1707654"/>
            <a:ext cx="864096" cy="864096"/>
          </a:xfrm>
          <a:prstGeom prst="rect">
            <a:avLst/>
          </a:prstGeom>
          <a:noFill/>
        </p:spPr>
      </p:pic>
      <p:pic>
        <p:nvPicPr>
          <p:cNvPr id="5" name="Picture 2" descr="D:\用户目录\下载\server_128px_1169715_easyicon.net.png"/>
          <p:cNvPicPr>
            <a:picLocks noChangeAspect="1" noChangeArrowheads="1"/>
          </p:cNvPicPr>
          <p:nvPr/>
        </p:nvPicPr>
        <p:blipFill>
          <a:blip r:embed="rId2" cstate="print"/>
          <a:srcRect/>
          <a:stretch>
            <a:fillRect/>
          </a:stretch>
        </p:blipFill>
        <p:spPr bwMode="auto">
          <a:xfrm>
            <a:off x="4211960" y="1707654"/>
            <a:ext cx="864096" cy="864096"/>
          </a:xfrm>
          <a:prstGeom prst="rect">
            <a:avLst/>
          </a:prstGeom>
          <a:noFill/>
        </p:spPr>
      </p:pic>
      <p:pic>
        <p:nvPicPr>
          <p:cNvPr id="6" name="Picture 2" descr="D:\用户目录\下载\server_128px_1169715_easyicon.net.png"/>
          <p:cNvPicPr>
            <a:picLocks noChangeAspect="1" noChangeArrowheads="1"/>
          </p:cNvPicPr>
          <p:nvPr/>
        </p:nvPicPr>
        <p:blipFill>
          <a:blip r:embed="rId2" cstate="print"/>
          <a:srcRect/>
          <a:stretch>
            <a:fillRect/>
          </a:stretch>
        </p:blipFill>
        <p:spPr bwMode="auto">
          <a:xfrm>
            <a:off x="6876256" y="1707654"/>
            <a:ext cx="864096" cy="864096"/>
          </a:xfrm>
          <a:prstGeom prst="rect">
            <a:avLst/>
          </a:prstGeom>
          <a:noFill/>
        </p:spPr>
      </p:pic>
      <p:cxnSp>
        <p:nvCxnSpPr>
          <p:cNvPr id="11" name="直接箭头连接符 10"/>
          <p:cNvCxnSpPr>
            <a:stCxn id="1026" idx="3"/>
            <a:endCxn id="5" idx="1"/>
          </p:cNvCxnSpPr>
          <p:nvPr/>
        </p:nvCxnSpPr>
        <p:spPr>
          <a:xfrm>
            <a:off x="2267744" y="2139702"/>
            <a:ext cx="194421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接箭头连接符 13"/>
          <p:cNvCxnSpPr>
            <a:stCxn id="5" idx="3"/>
            <a:endCxn id="6" idx="1"/>
          </p:cNvCxnSpPr>
          <p:nvPr/>
        </p:nvCxnSpPr>
        <p:spPr>
          <a:xfrm>
            <a:off x="5076056" y="2139702"/>
            <a:ext cx="1800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027" name="Picture 3" descr="D:\用户目录\下载\ZIP_File_Extension_128px_1140232_easyicon.net.png"/>
          <p:cNvPicPr>
            <a:picLocks noChangeAspect="1" noChangeArrowheads="1"/>
          </p:cNvPicPr>
          <p:nvPr/>
        </p:nvPicPr>
        <p:blipFill>
          <a:blip r:embed="rId3" cstate="print"/>
          <a:srcRect/>
          <a:stretch>
            <a:fillRect/>
          </a:stretch>
        </p:blipFill>
        <p:spPr bwMode="auto">
          <a:xfrm>
            <a:off x="1475656" y="987574"/>
            <a:ext cx="427112" cy="427112"/>
          </a:xfrm>
          <a:prstGeom prst="rect">
            <a:avLst/>
          </a:prstGeom>
          <a:noFill/>
        </p:spPr>
      </p:pic>
      <p:pic>
        <p:nvPicPr>
          <p:cNvPr id="16" name="Picture 3" descr="D:\用户目录\下载\ZIP_File_Extension_128px_1140232_easyicon.net.png"/>
          <p:cNvPicPr>
            <a:picLocks noChangeAspect="1" noChangeArrowheads="1"/>
          </p:cNvPicPr>
          <p:nvPr/>
        </p:nvPicPr>
        <p:blipFill>
          <a:blip r:embed="rId3" cstate="print"/>
          <a:srcRect/>
          <a:stretch>
            <a:fillRect/>
          </a:stretch>
        </p:blipFill>
        <p:spPr bwMode="auto">
          <a:xfrm>
            <a:off x="7020272" y="987574"/>
            <a:ext cx="427112" cy="427112"/>
          </a:xfrm>
          <a:prstGeom prst="rect">
            <a:avLst/>
          </a:prstGeom>
          <a:noFill/>
        </p:spPr>
      </p:pic>
      <p:sp>
        <p:nvSpPr>
          <p:cNvPr id="19" name="TextBox 18"/>
          <p:cNvSpPr txBox="1"/>
          <p:nvPr/>
        </p:nvSpPr>
        <p:spPr>
          <a:xfrm>
            <a:off x="899592" y="2715766"/>
            <a:ext cx="1851789" cy="400110"/>
          </a:xfrm>
          <a:prstGeom prst="rect">
            <a:avLst/>
          </a:prstGeom>
          <a:noFill/>
        </p:spPr>
        <p:txBody>
          <a:bodyPr wrap="none" rtlCol="0">
            <a:spAutoFit/>
          </a:bodyPr>
          <a:lstStyle/>
          <a:p>
            <a:r>
              <a:rPr lang="zh-CN" altLang="en-US" dirty="0" smtClean="0"/>
              <a:t>路由名</a:t>
            </a:r>
            <a:r>
              <a:rPr lang="en-US" altLang="zh-CN" dirty="0" smtClean="0"/>
              <a:t>:Agent1</a:t>
            </a:r>
            <a:endParaRPr lang="zh-CN" altLang="en-US" dirty="0"/>
          </a:p>
        </p:txBody>
      </p:sp>
      <p:sp>
        <p:nvSpPr>
          <p:cNvPr id="20" name="TextBox 19"/>
          <p:cNvSpPr txBox="1"/>
          <p:nvPr/>
        </p:nvSpPr>
        <p:spPr>
          <a:xfrm>
            <a:off x="3707904" y="2715766"/>
            <a:ext cx="1851789" cy="400110"/>
          </a:xfrm>
          <a:prstGeom prst="rect">
            <a:avLst/>
          </a:prstGeom>
          <a:noFill/>
        </p:spPr>
        <p:txBody>
          <a:bodyPr wrap="none" rtlCol="0">
            <a:spAutoFit/>
          </a:bodyPr>
          <a:lstStyle/>
          <a:p>
            <a:r>
              <a:rPr lang="zh-CN" altLang="en-US" dirty="0" smtClean="0"/>
              <a:t>路由名</a:t>
            </a:r>
            <a:r>
              <a:rPr lang="en-US" altLang="zh-CN" dirty="0" smtClean="0"/>
              <a:t>:Agent2</a:t>
            </a:r>
            <a:endParaRPr lang="zh-CN" altLang="en-US" dirty="0"/>
          </a:p>
        </p:txBody>
      </p:sp>
      <p:sp>
        <p:nvSpPr>
          <p:cNvPr id="21" name="TextBox 20"/>
          <p:cNvSpPr txBox="1"/>
          <p:nvPr/>
        </p:nvSpPr>
        <p:spPr>
          <a:xfrm>
            <a:off x="6516216" y="2715766"/>
            <a:ext cx="1851789" cy="400110"/>
          </a:xfrm>
          <a:prstGeom prst="rect">
            <a:avLst/>
          </a:prstGeom>
          <a:noFill/>
        </p:spPr>
        <p:txBody>
          <a:bodyPr wrap="none" rtlCol="0">
            <a:spAutoFit/>
          </a:bodyPr>
          <a:lstStyle/>
          <a:p>
            <a:r>
              <a:rPr lang="zh-CN" altLang="en-US" dirty="0" smtClean="0"/>
              <a:t>路由名</a:t>
            </a:r>
            <a:r>
              <a:rPr lang="en-US" altLang="zh-CN" dirty="0" smtClean="0"/>
              <a:t>:Agent3</a:t>
            </a:r>
            <a:endParaRPr lang="zh-CN" altLang="en-US" dirty="0"/>
          </a:p>
        </p:txBody>
      </p:sp>
      <p:sp>
        <p:nvSpPr>
          <p:cNvPr id="25" name="TextBox 24"/>
          <p:cNvSpPr txBox="1"/>
          <p:nvPr/>
        </p:nvSpPr>
        <p:spPr>
          <a:xfrm>
            <a:off x="3131840" y="1059582"/>
            <a:ext cx="2877711" cy="400110"/>
          </a:xfrm>
          <a:prstGeom prst="rect">
            <a:avLst/>
          </a:prstGeom>
          <a:noFill/>
        </p:spPr>
        <p:txBody>
          <a:bodyPr wrap="none" rtlCol="0">
            <a:spAutoFit/>
          </a:bodyPr>
          <a:lstStyle/>
          <a:p>
            <a:r>
              <a:rPr lang="en-US" altLang="zh-CN" dirty="0" smtClean="0"/>
              <a:t>Agent1 send to Agent3</a:t>
            </a:r>
            <a:endParaRPr lang="zh-CN" altLang="en-US" dirty="0"/>
          </a:p>
        </p:txBody>
      </p:sp>
    </p:spTree>
    <p:extLst>
      <p:ext uri="{BB962C8B-B14F-4D97-AF65-F5344CB8AC3E}">
        <p14:creationId xmlns:p14="http://schemas.microsoft.com/office/powerpoint/2010/main" val="8750985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wipe(down)">
                                      <p:cBhvr>
                                        <p:cTn id="7" dur="500"/>
                                        <p:tgtEl>
                                          <p:spTgt spid="1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0">
                                            <p:txEl>
                                              <p:pRg st="0" end="0"/>
                                            </p:txEl>
                                          </p:spTgt>
                                        </p:tgtEl>
                                        <p:attrNameLst>
                                          <p:attrName>style.visibility</p:attrName>
                                        </p:attrNameLst>
                                      </p:cBhvr>
                                      <p:to>
                                        <p:strVal val="visible"/>
                                      </p:to>
                                    </p:set>
                                    <p:animEffect transition="in" filter="wipe(down)">
                                      <p:cBhvr>
                                        <p:cTn id="10" dur="500"/>
                                        <p:tgtEl>
                                          <p:spTgt spid="20">
                                            <p:txEl>
                                              <p:pRg st="0" end="0"/>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wipe(down)">
                                      <p:cBhvr>
                                        <p:cTn id="13" dur="500"/>
                                        <p:tgtEl>
                                          <p:spTgt spid="2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5">
                                            <p:txEl>
                                              <p:pRg st="0" end="0"/>
                                            </p:txEl>
                                          </p:spTgt>
                                        </p:tgtEl>
                                        <p:attrNameLst>
                                          <p:attrName>style.visibility</p:attrName>
                                        </p:attrNameLst>
                                      </p:cBhvr>
                                      <p:to>
                                        <p:strVal val="visible"/>
                                      </p:to>
                                    </p:set>
                                    <p:anim calcmode="lin" valueType="num">
                                      <p:cBhvr additive="base">
                                        <p:cTn id="18"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allAtOnce"/>
      <p:bldP spid="20" grpId="0" build="allAtOnce"/>
      <p:bldP spid="21" grpId="0" build="allAtOnce"/>
      <p:bldP spid="25"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2987824" y="2067694"/>
            <a:ext cx="5184576" cy="900100"/>
          </a:xfrm>
          <a:prstGeom prst="rect">
            <a:avLst/>
          </a:prstGeom>
          <a:ln>
            <a:prstDash val="dash"/>
          </a:ln>
        </p:spPr>
        <p:style>
          <a:lnRef idx="2">
            <a:schemeClr val="accent6"/>
          </a:lnRef>
          <a:fillRef idx="1">
            <a:schemeClr val="lt1"/>
          </a:fillRef>
          <a:effectRef idx="0">
            <a:schemeClr val="accent6"/>
          </a:effectRef>
          <a:fontRef idx="minor">
            <a:schemeClr val="dk1"/>
          </a:fontRef>
        </p:style>
        <p:txBody>
          <a:bodyPr rtlCol="0" anchor="b"/>
          <a:lstStyle/>
          <a:p>
            <a:pPr algn="ctr"/>
            <a:endParaRPr lang="zh-CN" altLang="en-US" dirty="0"/>
          </a:p>
        </p:txBody>
      </p:sp>
      <p:sp>
        <p:nvSpPr>
          <p:cNvPr id="2" name="内容占位符 1"/>
          <p:cNvSpPr>
            <a:spLocks noGrp="1"/>
          </p:cNvSpPr>
          <p:nvPr>
            <p:ph idx="1"/>
          </p:nvPr>
        </p:nvSpPr>
        <p:spPr>
          <a:xfrm>
            <a:off x="35496" y="3291830"/>
            <a:ext cx="3960440" cy="1656184"/>
          </a:xfrm>
        </p:spPr>
        <p:txBody>
          <a:bodyPr>
            <a:normAutofit lnSpcReduction="10000"/>
          </a:bodyPr>
          <a:lstStyle/>
          <a:p>
            <a:r>
              <a:rPr lang="zh-CN" altLang="en-US" dirty="0" smtClean="0"/>
              <a:t>参数</a:t>
            </a:r>
            <a:endParaRPr lang="en-US" altLang="zh-CN" dirty="0" smtClean="0"/>
          </a:p>
          <a:p>
            <a:pPr lvl="1"/>
            <a:r>
              <a:rPr lang="en-US" altLang="zh-CN" dirty="0" err="1" smtClean="0"/>
              <a:t>InputStream</a:t>
            </a:r>
            <a:r>
              <a:rPr lang="en-US" altLang="zh-CN" dirty="0" smtClean="0"/>
              <a:t> in</a:t>
            </a:r>
            <a:r>
              <a:rPr lang="zh-CN" altLang="en-US" dirty="0" smtClean="0"/>
              <a:t>：数据</a:t>
            </a:r>
            <a:endParaRPr lang="en-US" altLang="zh-CN" dirty="0" smtClean="0"/>
          </a:p>
          <a:p>
            <a:pPr lvl="1"/>
            <a:r>
              <a:rPr lang="en-US" altLang="zh-CN" dirty="0" smtClean="0"/>
              <a:t>String[] Agents</a:t>
            </a:r>
            <a:r>
              <a:rPr lang="zh-CN" altLang="en-US" dirty="0" smtClean="0"/>
              <a:t>：目标节点</a:t>
            </a:r>
            <a:endParaRPr lang="en-US" altLang="zh-CN" dirty="0" smtClean="0"/>
          </a:p>
          <a:p>
            <a:pPr lvl="1"/>
            <a:r>
              <a:rPr lang="en-US" altLang="zh-CN" dirty="0" smtClean="0"/>
              <a:t>String </a:t>
            </a:r>
            <a:r>
              <a:rPr lang="en-US" altLang="zh-CN" dirty="0" err="1" smtClean="0"/>
              <a:t>targetPath</a:t>
            </a:r>
            <a:r>
              <a:rPr lang="zh-CN" altLang="en-US" dirty="0" smtClean="0"/>
              <a:t>：目标路径</a:t>
            </a:r>
            <a:endParaRPr lang="en-US" altLang="zh-CN" dirty="0" smtClean="0"/>
          </a:p>
          <a:p>
            <a:pPr lvl="1"/>
            <a:r>
              <a:rPr lang="en-US" altLang="zh-CN" dirty="0" smtClean="0"/>
              <a:t>Other </a:t>
            </a:r>
            <a:r>
              <a:rPr lang="en-US" altLang="zh-CN" dirty="0" err="1" smtClean="0"/>
              <a:t>param</a:t>
            </a:r>
            <a:r>
              <a:rPr lang="zh-CN" altLang="en-US" dirty="0" smtClean="0"/>
              <a:t>：控制参数</a:t>
            </a:r>
            <a:endParaRPr lang="en-US" altLang="zh-CN" dirty="0" smtClean="0"/>
          </a:p>
        </p:txBody>
      </p:sp>
      <p:sp>
        <p:nvSpPr>
          <p:cNvPr id="3" name="标题 2"/>
          <p:cNvSpPr>
            <a:spLocks noGrp="1"/>
          </p:cNvSpPr>
          <p:nvPr>
            <p:ph type="title"/>
          </p:nvPr>
        </p:nvSpPr>
        <p:spPr/>
        <p:txBody>
          <a:bodyPr/>
          <a:lstStyle/>
          <a:p>
            <a:r>
              <a:rPr lang="zh-CN" altLang="en-US" dirty="0" smtClean="0"/>
              <a:t>定义接口</a:t>
            </a:r>
            <a:endParaRPr lang="zh-CN" altLang="en-US" dirty="0"/>
          </a:p>
        </p:txBody>
      </p:sp>
      <p:sp>
        <p:nvSpPr>
          <p:cNvPr id="5" name="圆角矩形 4"/>
          <p:cNvSpPr/>
          <p:nvPr/>
        </p:nvSpPr>
        <p:spPr>
          <a:xfrm>
            <a:off x="155448" y="627534"/>
            <a:ext cx="1296144" cy="504056"/>
          </a:xfrm>
          <a:prstGeom prst="round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任务调度</a:t>
            </a:r>
            <a:endParaRPr lang="zh-CN" altLang="en-US" sz="1200" dirty="0"/>
          </a:p>
        </p:txBody>
      </p:sp>
      <p:sp>
        <p:nvSpPr>
          <p:cNvPr id="6" name="圆角矩形 5"/>
          <p:cNvSpPr/>
          <p:nvPr/>
        </p:nvSpPr>
        <p:spPr>
          <a:xfrm>
            <a:off x="155448" y="1383526"/>
            <a:ext cx="1296144" cy="504056"/>
          </a:xfrm>
          <a:prstGeom prst="round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扫描文件</a:t>
            </a:r>
            <a:endParaRPr lang="zh-CN" altLang="en-US" sz="1200" dirty="0"/>
          </a:p>
        </p:txBody>
      </p:sp>
      <p:sp>
        <p:nvSpPr>
          <p:cNvPr id="7" name="圆角矩形 6"/>
          <p:cNvSpPr/>
          <p:nvPr/>
        </p:nvSpPr>
        <p:spPr>
          <a:xfrm>
            <a:off x="3059832" y="2247622"/>
            <a:ext cx="1584176" cy="504056"/>
          </a:xfrm>
          <a:prstGeom prst="round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发送流</a:t>
            </a:r>
            <a:endParaRPr lang="en-US" altLang="zh-CN" sz="1200" dirty="0" smtClean="0"/>
          </a:p>
          <a:p>
            <a:pPr algn="ctr"/>
            <a:r>
              <a:rPr lang="en-US" altLang="zh-CN" sz="1200" dirty="0" smtClean="0"/>
              <a:t>Send(</a:t>
            </a:r>
            <a:r>
              <a:rPr lang="en-US" altLang="zh-CN" sz="1200" dirty="0" err="1" smtClean="0"/>
              <a:t>stream,agents</a:t>
            </a:r>
            <a:r>
              <a:rPr lang="en-US" altLang="zh-CN" sz="1200" dirty="0" smtClean="0"/>
              <a:t>)</a:t>
            </a:r>
            <a:endParaRPr lang="zh-CN" altLang="en-US" sz="1200" dirty="0"/>
          </a:p>
        </p:txBody>
      </p:sp>
      <p:sp>
        <p:nvSpPr>
          <p:cNvPr id="16" name="圆角矩形 15"/>
          <p:cNvSpPr/>
          <p:nvPr/>
        </p:nvSpPr>
        <p:spPr>
          <a:xfrm>
            <a:off x="1187624" y="2571750"/>
            <a:ext cx="1224136" cy="576064"/>
          </a:xfrm>
          <a:prstGeom prst="round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原始文件迁移</a:t>
            </a:r>
            <a:endParaRPr lang="zh-CN" altLang="en-US" sz="1200" dirty="0"/>
          </a:p>
        </p:txBody>
      </p:sp>
      <p:cxnSp>
        <p:nvCxnSpPr>
          <p:cNvPr id="18" name="形状 17"/>
          <p:cNvCxnSpPr>
            <a:stCxn id="7" idx="2"/>
            <a:endCxn id="16" idx="3"/>
          </p:cNvCxnSpPr>
          <p:nvPr/>
        </p:nvCxnSpPr>
        <p:spPr>
          <a:xfrm rot="5400000">
            <a:off x="3077788" y="2085650"/>
            <a:ext cx="108104" cy="144016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圆角矩形 19"/>
          <p:cNvSpPr/>
          <p:nvPr/>
        </p:nvSpPr>
        <p:spPr>
          <a:xfrm>
            <a:off x="6156176" y="2247622"/>
            <a:ext cx="1956432" cy="504056"/>
          </a:xfrm>
          <a:prstGeom prst="round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接收流</a:t>
            </a:r>
            <a:endParaRPr lang="en-US" altLang="zh-CN" sz="1200" dirty="0" smtClean="0"/>
          </a:p>
          <a:p>
            <a:pPr algn="ctr"/>
            <a:r>
              <a:rPr lang="en-US" altLang="zh-CN" sz="1200" dirty="0" err="1" smtClean="0"/>
              <a:t>onComplete</a:t>
            </a:r>
            <a:r>
              <a:rPr lang="en-US" altLang="zh-CN" sz="1200" dirty="0" smtClean="0"/>
              <a:t>(stream)  </a:t>
            </a:r>
            <a:endParaRPr lang="zh-CN" altLang="en-US" sz="1200" dirty="0"/>
          </a:p>
        </p:txBody>
      </p:sp>
      <p:cxnSp>
        <p:nvCxnSpPr>
          <p:cNvPr id="48" name="直接箭头连接符 47"/>
          <p:cNvCxnSpPr>
            <a:stCxn id="7" idx="3"/>
            <a:endCxn id="20" idx="1"/>
          </p:cNvCxnSpPr>
          <p:nvPr/>
        </p:nvCxnSpPr>
        <p:spPr>
          <a:xfrm>
            <a:off x="4644008" y="2499650"/>
            <a:ext cx="151216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0" name="内容占位符 1"/>
          <p:cNvSpPr txBox="1">
            <a:spLocks/>
          </p:cNvSpPr>
          <p:nvPr/>
        </p:nvSpPr>
        <p:spPr>
          <a:xfrm>
            <a:off x="3959424" y="3363838"/>
            <a:ext cx="5184576" cy="1440160"/>
          </a:xfrm>
          <a:prstGeom prst="rect">
            <a:avLst/>
          </a:prstGeom>
        </p:spPr>
        <p:txBody>
          <a:bodyPr vert="horz" lIns="91440" tIns="45720" rIns="91440" bIns="45720" rtlCol="0">
            <a:normAutofit/>
          </a:bodyPr>
          <a:lstStyle/>
          <a:p>
            <a:pPr marL="342900" marR="0" lvl="0" indent="-342900" algn="l" defTabSz="457200" rtl="0" eaLnBrk="1" fontAlgn="base" latinLnBrk="0" hangingPunct="1">
              <a:lnSpc>
                <a:spcPct val="100000"/>
              </a:lnSpc>
              <a:spcBef>
                <a:spcPct val="20000"/>
              </a:spcBef>
              <a:spcAft>
                <a:spcPct val="0"/>
              </a:spcAft>
              <a:buClrTx/>
              <a:buSzPct val="100000"/>
              <a:buFontTx/>
              <a:buBlip>
                <a:blip r:embed="rId2"/>
              </a:buBlip>
              <a:tabLst/>
              <a:defRPr/>
            </a:pPr>
            <a:r>
              <a:rPr kumimoji="1" lang="zh-CN" altLang="en-US" noProof="0" dirty="0" smtClean="0">
                <a:solidFill>
                  <a:schemeClr val="tx1">
                    <a:lumMod val="85000"/>
                    <a:lumOff val="15000"/>
                  </a:schemeClr>
                </a:solidFill>
                <a:latin typeface="微软雅黑"/>
                <a:ea typeface="微软雅黑"/>
                <a:cs typeface="微软雅黑"/>
              </a:rPr>
              <a:t>要点</a:t>
            </a:r>
            <a:endParaRPr kumimoji="1" lang="en-US" altLang="zh-CN" sz="2000" b="0" i="0" u="none" strike="noStrike" kern="1200" cap="none" spc="0" normalizeH="0" baseline="0" noProof="0" dirty="0" smtClean="0">
              <a:ln>
                <a:noFill/>
              </a:ln>
              <a:solidFill>
                <a:schemeClr val="tx1">
                  <a:lumMod val="85000"/>
                  <a:lumOff val="15000"/>
                </a:schemeClr>
              </a:solidFill>
              <a:effectLst/>
              <a:uLnTx/>
              <a:uFillTx/>
              <a:latin typeface="微软雅黑"/>
              <a:ea typeface="微软雅黑"/>
              <a:cs typeface="微软雅黑"/>
            </a:endParaRPr>
          </a:p>
          <a:p>
            <a:pPr marL="742950" marR="0" lvl="1" indent="-285750" algn="l" defTabSz="457200" rtl="0" eaLnBrk="1" fontAlgn="base" latinLnBrk="0" hangingPunct="1">
              <a:lnSpc>
                <a:spcPct val="100000"/>
              </a:lnSpc>
              <a:spcBef>
                <a:spcPct val="20000"/>
              </a:spcBef>
              <a:spcAft>
                <a:spcPct val="0"/>
              </a:spcAft>
              <a:buClrTx/>
              <a:buSzTx/>
              <a:buFont typeface="Arial"/>
              <a:buChar char="–"/>
              <a:tabLst/>
              <a:defRPr/>
            </a:pPr>
            <a:r>
              <a:rPr kumimoji="1" lang="zh-CN" altLang="en-US" sz="1800" noProof="0" dirty="0" smtClean="0">
                <a:solidFill>
                  <a:schemeClr val="tx1">
                    <a:lumMod val="85000"/>
                    <a:lumOff val="15000"/>
                  </a:schemeClr>
                </a:solidFill>
                <a:latin typeface="微软雅黑"/>
                <a:ea typeface="微软雅黑"/>
                <a:cs typeface="微软雅黑"/>
              </a:rPr>
              <a:t>明确参数与控制参数，确定个接口</a:t>
            </a:r>
            <a:endParaRPr kumimoji="1" lang="en-US" altLang="zh-CN" sz="1800" noProof="0" dirty="0" smtClean="0">
              <a:solidFill>
                <a:schemeClr val="tx1">
                  <a:lumMod val="85000"/>
                  <a:lumOff val="15000"/>
                </a:schemeClr>
              </a:solidFill>
              <a:latin typeface="微软雅黑"/>
              <a:ea typeface="微软雅黑"/>
              <a:cs typeface="微软雅黑"/>
            </a:endParaRPr>
          </a:p>
          <a:p>
            <a:pPr marL="742950" marR="0" lvl="1" indent="-285750" algn="l" defTabSz="457200" rtl="0" eaLnBrk="1" fontAlgn="base" latinLnBrk="0" hangingPunct="1">
              <a:lnSpc>
                <a:spcPct val="100000"/>
              </a:lnSpc>
              <a:spcBef>
                <a:spcPct val="20000"/>
              </a:spcBef>
              <a:spcAft>
                <a:spcPct val="0"/>
              </a:spcAft>
              <a:buClrTx/>
              <a:buSzTx/>
              <a:buFont typeface="Arial"/>
              <a:buChar char="–"/>
              <a:tabLst/>
              <a:defRPr/>
            </a:pPr>
            <a:r>
              <a:rPr kumimoji="1" lang="zh-CN" altLang="en-US" sz="1800" noProof="0" dirty="0" smtClean="0">
                <a:solidFill>
                  <a:schemeClr val="tx1">
                    <a:lumMod val="85000"/>
                    <a:lumOff val="15000"/>
                  </a:schemeClr>
                </a:solidFill>
                <a:latin typeface="微软雅黑"/>
                <a:ea typeface="微软雅黑"/>
                <a:cs typeface="微软雅黑"/>
              </a:rPr>
              <a:t>功能单一，必要时在外部再包装</a:t>
            </a:r>
            <a:endParaRPr kumimoji="1" lang="en-US" altLang="zh-CN" sz="1800" b="0" i="0" u="none" strike="noStrike" kern="1200" cap="none" spc="0" normalizeH="0" baseline="0" noProof="0" dirty="0" smtClean="0">
              <a:ln>
                <a:noFill/>
              </a:ln>
              <a:solidFill>
                <a:schemeClr val="tx1">
                  <a:lumMod val="85000"/>
                  <a:lumOff val="15000"/>
                </a:schemeClr>
              </a:solidFill>
              <a:effectLst/>
              <a:uLnTx/>
              <a:uFillTx/>
              <a:latin typeface="微软雅黑"/>
              <a:ea typeface="微软雅黑"/>
              <a:cs typeface="微软雅黑"/>
            </a:endParaRPr>
          </a:p>
          <a:p>
            <a:pPr marL="742950" marR="0" lvl="1" indent="-285750" algn="l" defTabSz="457200" rtl="0" eaLnBrk="1" fontAlgn="base" latinLnBrk="0" hangingPunct="1">
              <a:lnSpc>
                <a:spcPct val="100000"/>
              </a:lnSpc>
              <a:spcBef>
                <a:spcPct val="20000"/>
              </a:spcBef>
              <a:spcAft>
                <a:spcPct val="0"/>
              </a:spcAft>
              <a:buClrTx/>
              <a:buSzTx/>
              <a:buFont typeface="Arial"/>
              <a:buChar char="–"/>
              <a:tabLst/>
              <a:defRPr/>
            </a:pPr>
            <a:r>
              <a:rPr kumimoji="1" lang="zh-CN" altLang="en-US" sz="1800" dirty="0" smtClean="0">
                <a:solidFill>
                  <a:schemeClr val="tx1">
                    <a:lumMod val="85000"/>
                    <a:lumOff val="15000"/>
                  </a:schemeClr>
                </a:solidFill>
                <a:latin typeface="微软雅黑"/>
                <a:ea typeface="微软雅黑"/>
                <a:cs typeface="微软雅黑"/>
              </a:rPr>
              <a:t>发起与接收端，必须形成对应关系</a:t>
            </a:r>
            <a:endParaRPr kumimoji="1" lang="en-US" altLang="zh-CN" sz="1800" b="0" i="0" u="none" strike="noStrike" kern="1200" cap="none" spc="0" normalizeH="0" baseline="0" noProof="0" dirty="0" smtClean="0">
              <a:ln>
                <a:noFill/>
              </a:ln>
              <a:solidFill>
                <a:schemeClr val="tx1">
                  <a:lumMod val="85000"/>
                  <a:lumOff val="15000"/>
                </a:schemeClr>
              </a:solidFill>
              <a:effectLst/>
              <a:uLnTx/>
              <a:uFillTx/>
              <a:latin typeface="微软雅黑"/>
              <a:ea typeface="微软雅黑"/>
              <a:cs typeface="微软雅黑"/>
            </a:endParaRPr>
          </a:p>
        </p:txBody>
      </p:sp>
      <p:sp>
        <p:nvSpPr>
          <p:cNvPr id="53" name="圆角矩形 52"/>
          <p:cNvSpPr/>
          <p:nvPr/>
        </p:nvSpPr>
        <p:spPr>
          <a:xfrm>
            <a:off x="1907704" y="1275606"/>
            <a:ext cx="1296144" cy="720080"/>
          </a:xfrm>
          <a:prstGeom prst="round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文件发送</a:t>
            </a:r>
            <a:endParaRPr lang="en-US" altLang="zh-CN" sz="1200" dirty="0" smtClean="0"/>
          </a:p>
          <a:p>
            <a:pPr algn="ctr"/>
            <a:r>
              <a:rPr lang="en-US" altLang="zh-CN" sz="1200" dirty="0" smtClean="0"/>
              <a:t>Send(</a:t>
            </a:r>
            <a:r>
              <a:rPr lang="en-US" altLang="zh-CN" sz="1200" dirty="0" err="1" smtClean="0"/>
              <a:t>stream,targetPath</a:t>
            </a:r>
            <a:r>
              <a:rPr lang="en-US" altLang="zh-CN" sz="1200" dirty="0" smtClean="0"/>
              <a:t>)</a:t>
            </a:r>
            <a:endParaRPr lang="zh-CN" altLang="en-US" sz="1200" dirty="0"/>
          </a:p>
        </p:txBody>
      </p:sp>
      <p:cxnSp>
        <p:nvCxnSpPr>
          <p:cNvPr id="77" name="直接箭头连接符 76"/>
          <p:cNvCxnSpPr>
            <a:stCxn id="6" idx="3"/>
            <a:endCxn id="53" idx="1"/>
          </p:cNvCxnSpPr>
          <p:nvPr/>
        </p:nvCxnSpPr>
        <p:spPr>
          <a:xfrm>
            <a:off x="1451592" y="1635554"/>
            <a:ext cx="456112" cy="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8" name="圆角矩形 77"/>
          <p:cNvSpPr/>
          <p:nvPr/>
        </p:nvSpPr>
        <p:spPr>
          <a:xfrm>
            <a:off x="7452320" y="1275606"/>
            <a:ext cx="1512168" cy="648072"/>
          </a:xfrm>
          <a:prstGeom prst="round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文件落地</a:t>
            </a:r>
            <a:endParaRPr lang="en-US" altLang="zh-CN" sz="1200" dirty="0" smtClean="0"/>
          </a:p>
          <a:p>
            <a:pPr algn="ctr"/>
            <a:r>
              <a:rPr lang="en-US" altLang="zh-CN" sz="1200" dirty="0" smtClean="0"/>
              <a:t>Receive(</a:t>
            </a:r>
            <a:r>
              <a:rPr lang="en-US" altLang="zh-CN" sz="1200" dirty="0" err="1" smtClean="0"/>
              <a:t>stream,TargetPath</a:t>
            </a:r>
            <a:r>
              <a:rPr lang="en-US" altLang="zh-CN" sz="1200" dirty="0" smtClean="0"/>
              <a:t>)</a:t>
            </a:r>
            <a:endParaRPr lang="zh-CN" altLang="en-US" sz="1200" dirty="0"/>
          </a:p>
        </p:txBody>
      </p:sp>
      <p:cxnSp>
        <p:nvCxnSpPr>
          <p:cNvPr id="80" name="形状 79"/>
          <p:cNvCxnSpPr>
            <a:stCxn id="53" idx="3"/>
            <a:endCxn id="7" idx="0"/>
          </p:cNvCxnSpPr>
          <p:nvPr/>
        </p:nvCxnSpPr>
        <p:spPr>
          <a:xfrm>
            <a:off x="3203848" y="1635646"/>
            <a:ext cx="648072" cy="611976"/>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2" name="形状 81"/>
          <p:cNvCxnSpPr>
            <a:stCxn id="20" idx="0"/>
            <a:endCxn id="78" idx="1"/>
          </p:cNvCxnSpPr>
          <p:nvPr/>
        </p:nvCxnSpPr>
        <p:spPr>
          <a:xfrm rot="5400000" flipH="1" flipV="1">
            <a:off x="6969366" y="1764668"/>
            <a:ext cx="647980" cy="31792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直接箭头连接符 111"/>
          <p:cNvCxnSpPr>
            <a:stCxn id="5" idx="2"/>
            <a:endCxn id="6" idx="0"/>
          </p:cNvCxnSpPr>
          <p:nvPr/>
        </p:nvCxnSpPr>
        <p:spPr>
          <a:xfrm>
            <a:off x="803520" y="1131590"/>
            <a:ext cx="0" cy="2519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4932040" y="1995686"/>
            <a:ext cx="954107" cy="400110"/>
          </a:xfrm>
          <a:prstGeom prst="rect">
            <a:avLst/>
          </a:prstGeom>
          <a:noFill/>
        </p:spPr>
        <p:txBody>
          <a:bodyPr wrap="none" rtlCol="0">
            <a:spAutoFit/>
          </a:bodyPr>
          <a:lstStyle/>
          <a:p>
            <a:r>
              <a:rPr lang="zh-CN" altLang="en-US" dirty="0" smtClean="0"/>
              <a:t>传输层</a:t>
            </a:r>
            <a:endParaRPr lang="zh-CN" altLang="en-US" dirty="0"/>
          </a:p>
        </p:txBody>
      </p:sp>
      <p:sp>
        <p:nvSpPr>
          <p:cNvPr id="126" name="矩形 125"/>
          <p:cNvSpPr/>
          <p:nvPr/>
        </p:nvSpPr>
        <p:spPr>
          <a:xfrm>
            <a:off x="3635896" y="1491630"/>
            <a:ext cx="825867" cy="400110"/>
          </a:xfrm>
          <a:prstGeom prst="rect">
            <a:avLst/>
          </a:prstGeom>
        </p:spPr>
        <p:txBody>
          <a:bodyPr wrap="square">
            <a:spAutoFit/>
          </a:bodyPr>
          <a:lstStyle/>
          <a:p>
            <a:r>
              <a:rPr lang="en-US" altLang="zh-CN" dirty="0" err="1" smtClean="0"/>
              <a:t>param</a:t>
            </a:r>
            <a:endParaRPr lang="zh-CN" altLang="en-US" dirty="0"/>
          </a:p>
        </p:txBody>
      </p:sp>
    </p:spTree>
    <p:extLst>
      <p:ext uri="{BB962C8B-B14F-4D97-AF65-F5344CB8AC3E}">
        <p14:creationId xmlns:p14="http://schemas.microsoft.com/office/powerpoint/2010/main" val="30812586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a:off x="1187624" y="3651870"/>
            <a:ext cx="3888432" cy="864096"/>
          </a:xfrm>
          <a:prstGeom prst="round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p>
        </p:txBody>
      </p:sp>
      <p:sp>
        <p:nvSpPr>
          <p:cNvPr id="3" name="标题 2"/>
          <p:cNvSpPr>
            <a:spLocks noGrp="1"/>
          </p:cNvSpPr>
          <p:nvPr>
            <p:ph type="title"/>
          </p:nvPr>
        </p:nvSpPr>
        <p:spPr/>
        <p:txBody>
          <a:bodyPr/>
          <a:lstStyle/>
          <a:p>
            <a:r>
              <a:rPr lang="zh-CN" altLang="en-US" dirty="0" smtClean="0"/>
              <a:t>定义协议</a:t>
            </a:r>
            <a:endParaRPr lang="zh-CN" altLang="en-US" dirty="0"/>
          </a:p>
        </p:txBody>
      </p:sp>
      <p:sp>
        <p:nvSpPr>
          <p:cNvPr id="4" name="矩形 3"/>
          <p:cNvSpPr/>
          <p:nvPr/>
        </p:nvSpPr>
        <p:spPr>
          <a:xfrm>
            <a:off x="251704" y="1455718"/>
            <a:ext cx="3024336" cy="2880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流</a:t>
            </a:r>
            <a:endParaRPr lang="zh-CN" altLang="en-US" dirty="0"/>
          </a:p>
        </p:txBody>
      </p:sp>
      <p:sp>
        <p:nvSpPr>
          <p:cNvPr id="6" name="矩形 5"/>
          <p:cNvSpPr/>
          <p:nvPr/>
        </p:nvSpPr>
        <p:spPr>
          <a:xfrm>
            <a:off x="251520" y="1995686"/>
            <a:ext cx="237626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流</a:t>
            </a:r>
            <a:endParaRPr lang="zh-CN" altLang="en-US" dirty="0"/>
          </a:p>
        </p:txBody>
      </p:sp>
      <p:sp>
        <p:nvSpPr>
          <p:cNvPr id="7" name="矩形 6"/>
          <p:cNvSpPr/>
          <p:nvPr/>
        </p:nvSpPr>
        <p:spPr>
          <a:xfrm>
            <a:off x="251520" y="2499742"/>
            <a:ext cx="1944216"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流</a:t>
            </a:r>
            <a:endParaRPr lang="zh-CN" altLang="en-US" dirty="0"/>
          </a:p>
        </p:txBody>
      </p:sp>
      <p:sp>
        <p:nvSpPr>
          <p:cNvPr id="8" name="矩形 7"/>
          <p:cNvSpPr/>
          <p:nvPr/>
        </p:nvSpPr>
        <p:spPr>
          <a:xfrm>
            <a:off x="4644008" y="3939902"/>
            <a:ext cx="288032" cy="2880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1</a:t>
            </a:r>
            <a:endParaRPr lang="zh-CN" altLang="en-US" dirty="0"/>
          </a:p>
        </p:txBody>
      </p:sp>
      <p:sp>
        <p:nvSpPr>
          <p:cNvPr id="9" name="矩形 8"/>
          <p:cNvSpPr/>
          <p:nvPr/>
        </p:nvSpPr>
        <p:spPr>
          <a:xfrm>
            <a:off x="4264485" y="3939902"/>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10" name="矩形 9"/>
          <p:cNvSpPr/>
          <p:nvPr/>
        </p:nvSpPr>
        <p:spPr>
          <a:xfrm>
            <a:off x="3884962" y="3939902"/>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11" name="矩形 10"/>
          <p:cNvSpPr/>
          <p:nvPr/>
        </p:nvSpPr>
        <p:spPr>
          <a:xfrm>
            <a:off x="3505439" y="3939902"/>
            <a:ext cx="288032" cy="2880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4</a:t>
            </a:r>
            <a:endParaRPr lang="zh-CN" altLang="en-US" dirty="0"/>
          </a:p>
        </p:txBody>
      </p:sp>
      <p:sp>
        <p:nvSpPr>
          <p:cNvPr id="12" name="矩形 11"/>
          <p:cNvSpPr/>
          <p:nvPr/>
        </p:nvSpPr>
        <p:spPr>
          <a:xfrm>
            <a:off x="3125916" y="3939902"/>
            <a:ext cx="288032"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5</a:t>
            </a:r>
            <a:endParaRPr lang="zh-CN" altLang="en-US" dirty="0"/>
          </a:p>
        </p:txBody>
      </p:sp>
      <p:sp>
        <p:nvSpPr>
          <p:cNvPr id="13" name="矩形 12"/>
          <p:cNvSpPr/>
          <p:nvPr/>
        </p:nvSpPr>
        <p:spPr>
          <a:xfrm>
            <a:off x="2746393" y="3939902"/>
            <a:ext cx="288032" cy="2880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6</a:t>
            </a:r>
            <a:endParaRPr lang="zh-CN" altLang="en-US" dirty="0"/>
          </a:p>
        </p:txBody>
      </p:sp>
      <p:cxnSp>
        <p:nvCxnSpPr>
          <p:cNvPr id="16" name="形状 15"/>
          <p:cNvCxnSpPr>
            <a:stCxn id="4" idx="3"/>
          </p:cNvCxnSpPr>
          <p:nvPr/>
        </p:nvCxnSpPr>
        <p:spPr>
          <a:xfrm>
            <a:off x="3276040" y="1599734"/>
            <a:ext cx="215840" cy="198012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形状 17"/>
          <p:cNvCxnSpPr>
            <a:stCxn id="6" idx="3"/>
          </p:cNvCxnSpPr>
          <p:nvPr/>
        </p:nvCxnSpPr>
        <p:spPr>
          <a:xfrm>
            <a:off x="2627784" y="2139702"/>
            <a:ext cx="360040" cy="144016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形状 19"/>
          <p:cNvCxnSpPr>
            <a:stCxn id="7" idx="3"/>
          </p:cNvCxnSpPr>
          <p:nvPr/>
        </p:nvCxnSpPr>
        <p:spPr>
          <a:xfrm>
            <a:off x="2195736" y="2643758"/>
            <a:ext cx="360040" cy="93610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4139952" y="915566"/>
            <a:ext cx="3744416" cy="2554545"/>
          </a:xfrm>
          <a:prstGeom prst="rect">
            <a:avLst/>
          </a:prstGeom>
          <a:noFill/>
        </p:spPr>
        <p:txBody>
          <a:bodyPr wrap="square" rtlCol="0">
            <a:spAutoFit/>
          </a:bodyPr>
          <a:lstStyle/>
          <a:p>
            <a:r>
              <a:rPr lang="zh-CN" altLang="en-US" dirty="0" smtClean="0"/>
              <a:t>    直接发送流在宕机时，会导致整个流重传，所以需要采用分组交换的概念。进行流转包。</a:t>
            </a:r>
            <a:endParaRPr lang="en-US" altLang="zh-CN" dirty="0" smtClean="0"/>
          </a:p>
          <a:p>
            <a:r>
              <a:rPr lang="en-US" altLang="zh-CN" dirty="0" smtClean="0"/>
              <a:t>    </a:t>
            </a:r>
            <a:r>
              <a:rPr lang="zh-CN" altLang="en-US" dirty="0" smtClean="0"/>
              <a:t>也可以复用传输通道，避免大量连接的出现。</a:t>
            </a:r>
            <a:endParaRPr lang="en-US" altLang="zh-CN" dirty="0" smtClean="0"/>
          </a:p>
          <a:p>
            <a:r>
              <a:rPr lang="en-US" altLang="zh-CN" dirty="0" smtClean="0"/>
              <a:t>    </a:t>
            </a:r>
          </a:p>
          <a:p>
            <a:r>
              <a:rPr lang="zh-CN" altLang="en-US" dirty="0" smtClean="0">
                <a:solidFill>
                  <a:srgbClr val="FF0000"/>
                </a:solidFill>
              </a:rPr>
              <a:t>问题：为了使接收端能够识别，数据包需要包含哪些信息？</a:t>
            </a:r>
            <a:endParaRPr lang="zh-CN" altLang="en-US" dirty="0">
              <a:solidFill>
                <a:srgbClr val="FF0000"/>
              </a:solidFill>
            </a:endParaRPr>
          </a:p>
        </p:txBody>
      </p:sp>
      <p:sp>
        <p:nvSpPr>
          <p:cNvPr id="24" name="右箭头 23"/>
          <p:cNvSpPr/>
          <p:nvPr/>
        </p:nvSpPr>
        <p:spPr>
          <a:xfrm>
            <a:off x="5076056" y="3867894"/>
            <a:ext cx="648072" cy="432048"/>
          </a:xfrm>
          <a:prstGeom prst="rightArrow">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p>
        </p:txBody>
      </p:sp>
      <p:sp>
        <p:nvSpPr>
          <p:cNvPr id="25" name="TextBox 24"/>
          <p:cNvSpPr txBox="1"/>
          <p:nvPr/>
        </p:nvSpPr>
        <p:spPr>
          <a:xfrm>
            <a:off x="5796136" y="3867894"/>
            <a:ext cx="1082348" cy="400110"/>
          </a:xfrm>
          <a:prstGeom prst="rect">
            <a:avLst/>
          </a:prstGeom>
          <a:noFill/>
        </p:spPr>
        <p:txBody>
          <a:bodyPr wrap="none" rtlCol="0">
            <a:spAutoFit/>
          </a:bodyPr>
          <a:lstStyle/>
          <a:p>
            <a:r>
              <a:rPr lang="en-US" altLang="zh-CN" dirty="0" smtClean="0"/>
              <a:t>TCP</a:t>
            </a:r>
            <a:r>
              <a:rPr lang="zh-CN" altLang="en-US" dirty="0" smtClean="0"/>
              <a:t>发送</a:t>
            </a:r>
            <a:endParaRPr lang="zh-CN" altLang="en-US" dirty="0"/>
          </a:p>
        </p:txBody>
      </p:sp>
      <p:sp>
        <p:nvSpPr>
          <p:cNvPr id="26" name="矩形 25"/>
          <p:cNvSpPr/>
          <p:nvPr/>
        </p:nvSpPr>
        <p:spPr>
          <a:xfrm>
            <a:off x="2366870" y="3939902"/>
            <a:ext cx="288032" cy="2880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7</a:t>
            </a:r>
            <a:endParaRPr lang="zh-CN" altLang="en-US" dirty="0"/>
          </a:p>
        </p:txBody>
      </p:sp>
      <p:sp>
        <p:nvSpPr>
          <p:cNvPr id="27" name="矩形 26"/>
          <p:cNvSpPr/>
          <p:nvPr/>
        </p:nvSpPr>
        <p:spPr>
          <a:xfrm>
            <a:off x="1987347" y="3939902"/>
            <a:ext cx="288032"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8</a:t>
            </a:r>
            <a:endParaRPr lang="zh-CN" altLang="en-US" dirty="0"/>
          </a:p>
        </p:txBody>
      </p:sp>
      <p:sp>
        <p:nvSpPr>
          <p:cNvPr id="28" name="矩形 27"/>
          <p:cNvSpPr/>
          <p:nvPr/>
        </p:nvSpPr>
        <p:spPr>
          <a:xfrm>
            <a:off x="1607824" y="3939902"/>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9</a:t>
            </a:r>
            <a:endParaRPr lang="zh-CN" altLang="en-US" dirty="0"/>
          </a:p>
        </p:txBody>
      </p:sp>
    </p:spTree>
    <p:extLst>
      <p:ext uri="{BB962C8B-B14F-4D97-AF65-F5344CB8AC3E}">
        <p14:creationId xmlns:p14="http://schemas.microsoft.com/office/powerpoint/2010/main" val="4222397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641" y="627534"/>
            <a:ext cx="5544616" cy="4515965"/>
          </a:xfrm>
        </p:spPr>
      </p:pic>
      <p:sp>
        <p:nvSpPr>
          <p:cNvPr id="3" name="标题 2"/>
          <p:cNvSpPr>
            <a:spLocks noGrp="1"/>
          </p:cNvSpPr>
          <p:nvPr>
            <p:ph type="title"/>
          </p:nvPr>
        </p:nvSpPr>
        <p:spPr/>
        <p:txBody>
          <a:bodyPr/>
          <a:lstStyle/>
          <a:p>
            <a:r>
              <a:rPr lang="zh-CN" altLang="en-US" dirty="0" smtClean="0"/>
              <a:t>协议包</a:t>
            </a:r>
            <a:endParaRPr lang="zh-CN" altLang="en-US" dirty="0"/>
          </a:p>
        </p:txBody>
      </p:sp>
    </p:spTree>
    <p:extLst>
      <p:ext uri="{BB962C8B-B14F-4D97-AF65-F5344CB8AC3E}">
        <p14:creationId xmlns:p14="http://schemas.microsoft.com/office/powerpoint/2010/main" val="3713978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圆角矩形 45"/>
          <p:cNvSpPr/>
          <p:nvPr/>
        </p:nvSpPr>
        <p:spPr>
          <a:xfrm>
            <a:off x="2341973" y="3219822"/>
            <a:ext cx="2016224" cy="864096"/>
          </a:xfrm>
          <a:prstGeom prst="round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t"/>
          <a:lstStyle/>
          <a:p>
            <a:pPr algn="r"/>
            <a:r>
              <a:rPr lang="zh-CN" altLang="en-US" sz="1400" dirty="0" smtClean="0"/>
              <a:t>文件组</a:t>
            </a:r>
            <a:r>
              <a:rPr lang="en-US" altLang="zh-CN" sz="1400" dirty="0" smtClean="0"/>
              <a:t>2</a:t>
            </a:r>
            <a:endParaRPr lang="zh-CN" altLang="en-US" sz="1400" dirty="0"/>
          </a:p>
        </p:txBody>
      </p:sp>
      <p:sp>
        <p:nvSpPr>
          <p:cNvPr id="2" name="内容占位符 1"/>
          <p:cNvSpPr>
            <a:spLocks noGrp="1"/>
          </p:cNvSpPr>
          <p:nvPr>
            <p:ph idx="1"/>
          </p:nvPr>
        </p:nvSpPr>
        <p:spPr>
          <a:xfrm>
            <a:off x="323528" y="741974"/>
            <a:ext cx="8424936" cy="1109695"/>
          </a:xfrm>
        </p:spPr>
        <p:txBody>
          <a:bodyPr>
            <a:normAutofit/>
          </a:bodyPr>
          <a:lstStyle/>
          <a:p>
            <a:r>
              <a:rPr lang="zh-CN" altLang="en-US" dirty="0" smtClean="0"/>
              <a:t>当出现宕机时，已压入</a:t>
            </a:r>
            <a:r>
              <a:rPr lang="en-US" altLang="zh-CN" dirty="0" smtClean="0"/>
              <a:t>TCP</a:t>
            </a:r>
            <a:r>
              <a:rPr lang="zh-CN" altLang="en-US" dirty="0" smtClean="0"/>
              <a:t>缓存的数据会丢失，必须重新发送。数据包需要有持久化缓存。</a:t>
            </a:r>
            <a:endParaRPr lang="en-US" altLang="zh-CN" dirty="0" smtClean="0"/>
          </a:p>
          <a:p>
            <a:r>
              <a:rPr lang="zh-CN" altLang="en-US" dirty="0" smtClean="0"/>
              <a:t>如果系统宕机重启或网络中断，从确认标记位置重新开始发送</a:t>
            </a:r>
            <a:endParaRPr lang="zh-CN" altLang="en-US" dirty="0"/>
          </a:p>
        </p:txBody>
      </p:sp>
      <p:sp>
        <p:nvSpPr>
          <p:cNvPr id="3" name="标题 2"/>
          <p:cNvSpPr>
            <a:spLocks noGrp="1"/>
          </p:cNvSpPr>
          <p:nvPr>
            <p:ph type="title"/>
          </p:nvPr>
        </p:nvSpPr>
        <p:spPr/>
        <p:txBody>
          <a:bodyPr/>
          <a:lstStyle/>
          <a:p>
            <a:r>
              <a:rPr lang="zh-CN" altLang="en-US" dirty="0" smtClean="0"/>
              <a:t>持久缓存</a:t>
            </a:r>
            <a:endParaRPr lang="zh-CN" altLang="en-US" dirty="0"/>
          </a:p>
        </p:txBody>
      </p:sp>
      <p:sp>
        <p:nvSpPr>
          <p:cNvPr id="18" name="矩形 17"/>
          <p:cNvSpPr/>
          <p:nvPr/>
        </p:nvSpPr>
        <p:spPr>
          <a:xfrm>
            <a:off x="1120065" y="2139702"/>
            <a:ext cx="1152128"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流</a:t>
            </a:r>
            <a:endParaRPr lang="zh-CN" altLang="en-US" dirty="0"/>
          </a:p>
        </p:txBody>
      </p:sp>
      <p:sp>
        <p:nvSpPr>
          <p:cNvPr id="36" name="圆角矩形 35"/>
          <p:cNvSpPr/>
          <p:nvPr/>
        </p:nvSpPr>
        <p:spPr>
          <a:xfrm>
            <a:off x="4478149" y="3219822"/>
            <a:ext cx="2016224" cy="864096"/>
          </a:xfrm>
          <a:prstGeom prst="round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t"/>
          <a:lstStyle/>
          <a:p>
            <a:r>
              <a:rPr lang="zh-CN" altLang="en-US" sz="1400" dirty="0" smtClean="0"/>
              <a:t>文件组</a:t>
            </a:r>
            <a:r>
              <a:rPr lang="en-US" altLang="zh-CN" sz="1400" dirty="0" smtClean="0"/>
              <a:t>1</a:t>
            </a:r>
            <a:endParaRPr lang="zh-CN" altLang="en-US" sz="1400" dirty="0"/>
          </a:p>
        </p:txBody>
      </p:sp>
      <p:sp>
        <p:nvSpPr>
          <p:cNvPr id="37" name="矩形 36"/>
          <p:cNvSpPr/>
          <p:nvPr/>
        </p:nvSpPr>
        <p:spPr>
          <a:xfrm>
            <a:off x="6086389" y="3651870"/>
            <a:ext cx="288032" cy="2880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1</a:t>
            </a:r>
            <a:endParaRPr lang="zh-CN" altLang="en-US" dirty="0"/>
          </a:p>
        </p:txBody>
      </p:sp>
      <p:sp>
        <p:nvSpPr>
          <p:cNvPr id="38" name="矩形 37"/>
          <p:cNvSpPr/>
          <p:nvPr/>
        </p:nvSpPr>
        <p:spPr>
          <a:xfrm>
            <a:off x="5706866" y="3651870"/>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39" name="矩形 38"/>
          <p:cNvSpPr/>
          <p:nvPr/>
        </p:nvSpPr>
        <p:spPr>
          <a:xfrm>
            <a:off x="5327343" y="3651870"/>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40" name="矩形 39"/>
          <p:cNvSpPr/>
          <p:nvPr/>
        </p:nvSpPr>
        <p:spPr>
          <a:xfrm>
            <a:off x="4947820" y="3651870"/>
            <a:ext cx="288032" cy="2880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4</a:t>
            </a:r>
            <a:endParaRPr lang="zh-CN" altLang="en-US" dirty="0"/>
          </a:p>
        </p:txBody>
      </p:sp>
      <p:sp>
        <p:nvSpPr>
          <p:cNvPr id="41" name="矩形 40"/>
          <p:cNvSpPr/>
          <p:nvPr/>
        </p:nvSpPr>
        <p:spPr>
          <a:xfrm>
            <a:off x="4568297" y="3651870"/>
            <a:ext cx="288032"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5</a:t>
            </a:r>
            <a:endParaRPr lang="zh-CN" altLang="en-US" dirty="0"/>
          </a:p>
        </p:txBody>
      </p:sp>
      <p:sp>
        <p:nvSpPr>
          <p:cNvPr id="42" name="矩形 41"/>
          <p:cNvSpPr/>
          <p:nvPr/>
        </p:nvSpPr>
        <p:spPr>
          <a:xfrm>
            <a:off x="3900558" y="3651870"/>
            <a:ext cx="288032" cy="2880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6</a:t>
            </a:r>
            <a:endParaRPr lang="zh-CN" altLang="en-US" dirty="0"/>
          </a:p>
        </p:txBody>
      </p:sp>
      <p:sp>
        <p:nvSpPr>
          <p:cNvPr id="43" name="矩形 42"/>
          <p:cNvSpPr/>
          <p:nvPr/>
        </p:nvSpPr>
        <p:spPr>
          <a:xfrm>
            <a:off x="3521035" y="3651870"/>
            <a:ext cx="288032" cy="2880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7</a:t>
            </a:r>
            <a:endParaRPr lang="zh-CN" altLang="en-US" dirty="0"/>
          </a:p>
        </p:txBody>
      </p:sp>
      <p:sp>
        <p:nvSpPr>
          <p:cNvPr id="44" name="矩形 43"/>
          <p:cNvSpPr/>
          <p:nvPr/>
        </p:nvSpPr>
        <p:spPr>
          <a:xfrm>
            <a:off x="3141512" y="3651870"/>
            <a:ext cx="288032"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8</a:t>
            </a:r>
            <a:endParaRPr lang="zh-CN" altLang="en-US" dirty="0"/>
          </a:p>
        </p:txBody>
      </p:sp>
      <p:sp>
        <p:nvSpPr>
          <p:cNvPr id="45" name="矩形 44"/>
          <p:cNvSpPr/>
          <p:nvPr/>
        </p:nvSpPr>
        <p:spPr>
          <a:xfrm>
            <a:off x="2761989" y="3651870"/>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9</a:t>
            </a:r>
            <a:endParaRPr lang="zh-CN" altLang="en-US" dirty="0"/>
          </a:p>
        </p:txBody>
      </p:sp>
      <p:cxnSp>
        <p:nvCxnSpPr>
          <p:cNvPr id="52" name="形状 51"/>
          <p:cNvCxnSpPr>
            <a:stCxn id="18" idx="3"/>
          </p:cNvCxnSpPr>
          <p:nvPr/>
        </p:nvCxnSpPr>
        <p:spPr>
          <a:xfrm>
            <a:off x="2272193" y="2283718"/>
            <a:ext cx="216024" cy="129614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9" name="形状 58"/>
          <p:cNvCxnSpPr>
            <a:stCxn id="39" idx="0"/>
          </p:cNvCxnSpPr>
          <p:nvPr/>
        </p:nvCxnSpPr>
        <p:spPr>
          <a:xfrm rot="5400000" flipH="1" flipV="1">
            <a:off x="5961123" y="2226004"/>
            <a:ext cx="936103" cy="1915631"/>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8395101" y="2643758"/>
            <a:ext cx="569387" cy="400110"/>
          </a:xfrm>
          <a:prstGeom prst="rect">
            <a:avLst/>
          </a:prstGeom>
          <a:noFill/>
        </p:spPr>
        <p:txBody>
          <a:bodyPr wrap="none" rtlCol="0">
            <a:spAutoFit/>
          </a:bodyPr>
          <a:lstStyle/>
          <a:p>
            <a:r>
              <a:rPr lang="en-US" altLang="zh-CN" dirty="0" smtClean="0"/>
              <a:t>TCP</a:t>
            </a:r>
            <a:endParaRPr lang="zh-CN" altLang="en-US" dirty="0"/>
          </a:p>
        </p:txBody>
      </p:sp>
      <p:sp>
        <p:nvSpPr>
          <p:cNvPr id="62" name="TextBox 61"/>
          <p:cNvSpPr txBox="1"/>
          <p:nvPr/>
        </p:nvSpPr>
        <p:spPr>
          <a:xfrm>
            <a:off x="5658797" y="2427734"/>
            <a:ext cx="723275" cy="307777"/>
          </a:xfrm>
          <a:prstGeom prst="rect">
            <a:avLst/>
          </a:prstGeom>
          <a:noFill/>
        </p:spPr>
        <p:txBody>
          <a:bodyPr wrap="none" rtlCol="0">
            <a:spAutoFit/>
          </a:bodyPr>
          <a:lstStyle/>
          <a:p>
            <a:r>
              <a:rPr lang="zh-CN" altLang="en-US" sz="1400" dirty="0" smtClean="0"/>
              <a:t>读标记</a:t>
            </a:r>
            <a:endParaRPr lang="zh-CN" altLang="en-US" sz="1400" dirty="0"/>
          </a:p>
        </p:txBody>
      </p:sp>
      <p:sp>
        <p:nvSpPr>
          <p:cNvPr id="67" name="TextBox 66"/>
          <p:cNvSpPr txBox="1"/>
          <p:nvPr/>
        </p:nvSpPr>
        <p:spPr>
          <a:xfrm>
            <a:off x="1842373" y="2787774"/>
            <a:ext cx="723275" cy="307777"/>
          </a:xfrm>
          <a:prstGeom prst="rect">
            <a:avLst/>
          </a:prstGeom>
          <a:noFill/>
        </p:spPr>
        <p:txBody>
          <a:bodyPr wrap="none" rtlCol="0">
            <a:spAutoFit/>
          </a:bodyPr>
          <a:lstStyle/>
          <a:p>
            <a:r>
              <a:rPr lang="zh-CN" altLang="en-US" sz="1400" dirty="0" smtClean="0"/>
              <a:t>写标记</a:t>
            </a:r>
            <a:endParaRPr lang="zh-CN" altLang="en-US" sz="1400" dirty="0"/>
          </a:p>
        </p:txBody>
      </p:sp>
      <p:sp>
        <p:nvSpPr>
          <p:cNvPr id="72" name="TextBox 71"/>
          <p:cNvSpPr txBox="1"/>
          <p:nvPr/>
        </p:nvSpPr>
        <p:spPr>
          <a:xfrm>
            <a:off x="2994501" y="2787774"/>
            <a:ext cx="1800493" cy="307777"/>
          </a:xfrm>
          <a:prstGeom prst="rect">
            <a:avLst/>
          </a:prstGeom>
          <a:noFill/>
        </p:spPr>
        <p:txBody>
          <a:bodyPr wrap="none" rtlCol="0">
            <a:spAutoFit/>
          </a:bodyPr>
          <a:lstStyle/>
          <a:p>
            <a:r>
              <a:rPr lang="zh-CN" altLang="en-US" sz="1400" b="1" dirty="0" smtClean="0"/>
              <a:t>同组内读不能超过写</a:t>
            </a:r>
            <a:endParaRPr lang="zh-CN" altLang="en-US" sz="1400" b="1" dirty="0"/>
          </a:p>
        </p:txBody>
      </p:sp>
      <p:cxnSp>
        <p:nvCxnSpPr>
          <p:cNvPr id="74" name="形状 73"/>
          <p:cNvCxnSpPr>
            <a:endCxn id="38" idx="0"/>
          </p:cNvCxnSpPr>
          <p:nvPr/>
        </p:nvCxnSpPr>
        <p:spPr>
          <a:xfrm rot="10800000" flipV="1">
            <a:off x="5850883" y="3075806"/>
            <a:ext cx="1608115" cy="57606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6444208" y="3075806"/>
            <a:ext cx="902811" cy="307777"/>
          </a:xfrm>
          <a:prstGeom prst="rect">
            <a:avLst/>
          </a:prstGeom>
          <a:noFill/>
        </p:spPr>
        <p:txBody>
          <a:bodyPr wrap="none" rtlCol="0">
            <a:spAutoFit/>
          </a:bodyPr>
          <a:lstStyle/>
          <a:p>
            <a:r>
              <a:rPr lang="zh-CN" altLang="en-US" sz="1400" dirty="0" smtClean="0"/>
              <a:t>确认标记</a:t>
            </a:r>
            <a:endParaRPr lang="zh-CN" altLang="en-US" sz="1400" dirty="0"/>
          </a:p>
        </p:txBody>
      </p:sp>
      <p:sp>
        <p:nvSpPr>
          <p:cNvPr id="77" name="左右箭头 76"/>
          <p:cNvSpPr/>
          <p:nvPr/>
        </p:nvSpPr>
        <p:spPr>
          <a:xfrm>
            <a:off x="7531005" y="2643758"/>
            <a:ext cx="792088" cy="504056"/>
          </a:xfrm>
          <a:prstGeom prst="leftRightArrow">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p>
        </p:txBody>
      </p:sp>
      <p:sp>
        <p:nvSpPr>
          <p:cNvPr id="78" name="圆角矩形 77"/>
          <p:cNvSpPr/>
          <p:nvPr/>
        </p:nvSpPr>
        <p:spPr>
          <a:xfrm>
            <a:off x="690245" y="3219822"/>
            <a:ext cx="1548680" cy="864096"/>
          </a:xfrm>
          <a:prstGeom prst="round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a:ln w="38100">
            <a:prstDash val="dash"/>
          </a:ln>
        </p:spPr>
        <p:style>
          <a:lnRef idx="1">
            <a:schemeClr val="accent5"/>
          </a:lnRef>
          <a:fillRef idx="2">
            <a:schemeClr val="accent5"/>
          </a:fillRef>
          <a:effectRef idx="1">
            <a:schemeClr val="accent5"/>
          </a:effectRef>
          <a:fontRef idx="minor">
            <a:schemeClr val="dk1"/>
          </a:fontRef>
        </p:style>
        <p:txBody>
          <a:bodyPr rtlCol="0" anchor="t"/>
          <a:lstStyle/>
          <a:p>
            <a:pPr algn="r"/>
            <a:r>
              <a:rPr lang="zh-CN" altLang="en-US" sz="1400" dirty="0" smtClean="0"/>
              <a:t>文件组</a:t>
            </a:r>
            <a:r>
              <a:rPr lang="en-US" altLang="zh-CN" sz="1400" dirty="0" smtClean="0"/>
              <a:t>3</a:t>
            </a:r>
            <a:endParaRPr lang="zh-CN" altLang="en-US" sz="1400" dirty="0"/>
          </a:p>
        </p:txBody>
      </p:sp>
    </p:spTree>
    <p:extLst>
      <p:ext uri="{BB962C8B-B14F-4D97-AF65-F5344CB8AC3E}">
        <p14:creationId xmlns:p14="http://schemas.microsoft.com/office/powerpoint/2010/main" val="41222879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3899864" y="2859782"/>
            <a:ext cx="1584176" cy="504056"/>
          </a:xfrm>
          <a:prstGeom prst="round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p>
        </p:txBody>
      </p:sp>
      <p:sp>
        <p:nvSpPr>
          <p:cNvPr id="2" name="内容占位符 1"/>
          <p:cNvSpPr>
            <a:spLocks noGrp="1"/>
          </p:cNvSpPr>
          <p:nvPr>
            <p:ph idx="1"/>
          </p:nvPr>
        </p:nvSpPr>
        <p:spPr>
          <a:xfrm>
            <a:off x="323528" y="741974"/>
            <a:ext cx="8424936" cy="821663"/>
          </a:xfrm>
        </p:spPr>
        <p:txBody>
          <a:bodyPr>
            <a:normAutofit/>
          </a:bodyPr>
          <a:lstStyle/>
          <a:p>
            <a:r>
              <a:rPr lang="zh-CN" altLang="en-US" dirty="0" smtClean="0"/>
              <a:t>当所有包到齐后，可向上层推送这个流。</a:t>
            </a:r>
            <a:endParaRPr lang="en-US" altLang="zh-CN" dirty="0" smtClean="0"/>
          </a:p>
          <a:p>
            <a:r>
              <a:rPr lang="zh-CN" altLang="en-US" dirty="0" smtClean="0"/>
              <a:t>由于文件处理过程可能失败，这里允许多次推送。</a:t>
            </a:r>
            <a:endParaRPr lang="zh-CN" altLang="en-US" dirty="0"/>
          </a:p>
        </p:txBody>
      </p:sp>
      <p:sp>
        <p:nvSpPr>
          <p:cNvPr id="3" name="标题 2"/>
          <p:cNvSpPr>
            <a:spLocks noGrp="1"/>
          </p:cNvSpPr>
          <p:nvPr>
            <p:ph type="title"/>
          </p:nvPr>
        </p:nvSpPr>
        <p:spPr/>
        <p:txBody>
          <a:bodyPr/>
          <a:lstStyle/>
          <a:p>
            <a:r>
              <a:rPr lang="zh-CN" altLang="en-US" dirty="0" smtClean="0"/>
              <a:t>接收算法</a:t>
            </a:r>
            <a:endParaRPr lang="zh-CN" altLang="en-US" dirty="0"/>
          </a:p>
        </p:txBody>
      </p:sp>
      <p:sp>
        <p:nvSpPr>
          <p:cNvPr id="4" name="矩形 3"/>
          <p:cNvSpPr/>
          <p:nvPr/>
        </p:nvSpPr>
        <p:spPr>
          <a:xfrm>
            <a:off x="5076056" y="3003798"/>
            <a:ext cx="288032" cy="2880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1</a:t>
            </a:r>
            <a:endParaRPr lang="zh-CN" altLang="en-US" dirty="0"/>
          </a:p>
        </p:txBody>
      </p:sp>
      <p:sp>
        <p:nvSpPr>
          <p:cNvPr id="5" name="矩形 4"/>
          <p:cNvSpPr/>
          <p:nvPr/>
        </p:nvSpPr>
        <p:spPr>
          <a:xfrm>
            <a:off x="5076056" y="3435846"/>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6" name="矩形 5"/>
          <p:cNvSpPr/>
          <p:nvPr/>
        </p:nvSpPr>
        <p:spPr>
          <a:xfrm>
            <a:off x="4716016" y="3435846"/>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7" name="矩形 6"/>
          <p:cNvSpPr/>
          <p:nvPr/>
        </p:nvSpPr>
        <p:spPr>
          <a:xfrm>
            <a:off x="4716016" y="3003798"/>
            <a:ext cx="288032" cy="2880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4</a:t>
            </a:r>
            <a:endParaRPr lang="zh-CN" altLang="en-US" dirty="0"/>
          </a:p>
        </p:txBody>
      </p:sp>
      <p:sp>
        <p:nvSpPr>
          <p:cNvPr id="8" name="矩形 7"/>
          <p:cNvSpPr/>
          <p:nvPr/>
        </p:nvSpPr>
        <p:spPr>
          <a:xfrm>
            <a:off x="5076056" y="3867894"/>
            <a:ext cx="288032"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5</a:t>
            </a:r>
            <a:endParaRPr lang="zh-CN" altLang="en-US" dirty="0"/>
          </a:p>
        </p:txBody>
      </p:sp>
      <p:sp>
        <p:nvSpPr>
          <p:cNvPr id="9" name="矩形 8"/>
          <p:cNvSpPr/>
          <p:nvPr/>
        </p:nvSpPr>
        <p:spPr>
          <a:xfrm>
            <a:off x="4355976" y="3003798"/>
            <a:ext cx="288032" cy="2880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6</a:t>
            </a:r>
            <a:endParaRPr lang="zh-CN" altLang="en-US" dirty="0"/>
          </a:p>
        </p:txBody>
      </p:sp>
      <p:sp>
        <p:nvSpPr>
          <p:cNvPr id="10" name="矩形 9"/>
          <p:cNvSpPr/>
          <p:nvPr/>
        </p:nvSpPr>
        <p:spPr>
          <a:xfrm>
            <a:off x="3995936" y="3003798"/>
            <a:ext cx="288032" cy="2880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7</a:t>
            </a:r>
            <a:endParaRPr lang="zh-CN" altLang="en-US" dirty="0"/>
          </a:p>
        </p:txBody>
      </p:sp>
      <p:sp>
        <p:nvSpPr>
          <p:cNvPr id="11" name="矩形 10"/>
          <p:cNvSpPr/>
          <p:nvPr/>
        </p:nvSpPr>
        <p:spPr>
          <a:xfrm>
            <a:off x="1907704" y="2643758"/>
            <a:ext cx="288032"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8</a:t>
            </a:r>
            <a:endParaRPr lang="zh-CN" altLang="en-US" dirty="0"/>
          </a:p>
        </p:txBody>
      </p:sp>
      <p:sp>
        <p:nvSpPr>
          <p:cNvPr id="12" name="矩形 11"/>
          <p:cNvSpPr/>
          <p:nvPr/>
        </p:nvSpPr>
        <p:spPr>
          <a:xfrm>
            <a:off x="1528181" y="264375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9</a:t>
            </a:r>
            <a:endParaRPr lang="zh-CN" altLang="en-US" dirty="0"/>
          </a:p>
        </p:txBody>
      </p:sp>
      <p:sp>
        <p:nvSpPr>
          <p:cNvPr id="13" name="TextBox 12"/>
          <p:cNvSpPr txBox="1"/>
          <p:nvPr/>
        </p:nvSpPr>
        <p:spPr>
          <a:xfrm>
            <a:off x="892915" y="2067694"/>
            <a:ext cx="569387" cy="400110"/>
          </a:xfrm>
          <a:prstGeom prst="rect">
            <a:avLst/>
          </a:prstGeom>
          <a:noFill/>
        </p:spPr>
        <p:txBody>
          <a:bodyPr wrap="none" rtlCol="0">
            <a:spAutoFit/>
          </a:bodyPr>
          <a:lstStyle/>
          <a:p>
            <a:r>
              <a:rPr lang="en-US" altLang="zh-CN" dirty="0" smtClean="0"/>
              <a:t>TCP</a:t>
            </a:r>
            <a:endParaRPr lang="zh-CN" altLang="en-US" dirty="0"/>
          </a:p>
        </p:txBody>
      </p:sp>
      <p:sp>
        <p:nvSpPr>
          <p:cNvPr id="14" name="左右箭头 13"/>
          <p:cNvSpPr/>
          <p:nvPr/>
        </p:nvSpPr>
        <p:spPr>
          <a:xfrm>
            <a:off x="1475656" y="1995686"/>
            <a:ext cx="1224136" cy="504056"/>
          </a:xfrm>
          <a:prstGeom prst="leftRightArrow">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p>
        </p:txBody>
      </p:sp>
      <p:cxnSp>
        <p:nvCxnSpPr>
          <p:cNvPr id="16" name="肘形连接符 15"/>
          <p:cNvCxnSpPr>
            <a:stCxn id="14" idx="7"/>
            <a:endCxn id="10" idx="1"/>
          </p:cNvCxnSpPr>
          <p:nvPr/>
        </p:nvCxnSpPr>
        <p:spPr>
          <a:xfrm>
            <a:off x="2699792" y="2247714"/>
            <a:ext cx="1296144" cy="900100"/>
          </a:xfrm>
          <a:prstGeom prst="bentConnector3">
            <a:avLst>
              <a:gd name="adj1" fmla="val 69493"/>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18" name="肘形连接符 17"/>
          <p:cNvCxnSpPr>
            <a:stCxn id="14" idx="7"/>
            <a:endCxn id="6" idx="1"/>
          </p:cNvCxnSpPr>
          <p:nvPr/>
        </p:nvCxnSpPr>
        <p:spPr>
          <a:xfrm>
            <a:off x="2699792" y="2247714"/>
            <a:ext cx="2016224" cy="1332148"/>
          </a:xfrm>
          <a:prstGeom prst="bentConnector3">
            <a:avLst>
              <a:gd name="adj1" fmla="val 3269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肘形连接符 19"/>
          <p:cNvCxnSpPr>
            <a:stCxn id="14" idx="7"/>
            <a:endCxn id="8" idx="1"/>
          </p:cNvCxnSpPr>
          <p:nvPr/>
        </p:nvCxnSpPr>
        <p:spPr>
          <a:xfrm>
            <a:off x="2699792" y="2247714"/>
            <a:ext cx="2376264" cy="1764196"/>
          </a:xfrm>
          <a:prstGeom prst="bentConnector3">
            <a:avLst>
              <a:gd name="adj1" fmla="val 17595"/>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圆角矩形 28"/>
          <p:cNvSpPr/>
          <p:nvPr/>
        </p:nvSpPr>
        <p:spPr>
          <a:xfrm>
            <a:off x="6119712" y="2859966"/>
            <a:ext cx="1620640" cy="504056"/>
          </a:xfrm>
          <a:prstGeom prst="round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t>流推送</a:t>
            </a:r>
            <a:endParaRPr lang="zh-CN" altLang="en-US" dirty="0"/>
          </a:p>
        </p:txBody>
      </p:sp>
      <p:cxnSp>
        <p:nvCxnSpPr>
          <p:cNvPr id="34" name="直接箭头连接符 33"/>
          <p:cNvCxnSpPr>
            <a:stCxn id="27" idx="3"/>
            <a:endCxn id="29" idx="1"/>
          </p:cNvCxnSpPr>
          <p:nvPr/>
        </p:nvCxnSpPr>
        <p:spPr>
          <a:xfrm>
            <a:off x="5484040" y="3111810"/>
            <a:ext cx="635672" cy="1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圆角矩形 37"/>
          <p:cNvSpPr/>
          <p:nvPr/>
        </p:nvSpPr>
        <p:spPr>
          <a:xfrm>
            <a:off x="6132296" y="2067694"/>
            <a:ext cx="1584176" cy="432048"/>
          </a:xfrm>
          <a:prstGeom prst="round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t>文件落地</a:t>
            </a:r>
            <a:endParaRPr lang="zh-CN" altLang="en-US" dirty="0"/>
          </a:p>
        </p:txBody>
      </p:sp>
      <p:cxnSp>
        <p:nvCxnSpPr>
          <p:cNvPr id="40" name="直接箭头连接符 39"/>
          <p:cNvCxnSpPr>
            <a:stCxn id="29" idx="0"/>
            <a:endCxn id="38" idx="2"/>
          </p:cNvCxnSpPr>
          <p:nvPr/>
        </p:nvCxnSpPr>
        <p:spPr>
          <a:xfrm flipH="1" flipV="1">
            <a:off x="6924384" y="2499742"/>
            <a:ext cx="5648" cy="3602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3136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741975"/>
            <a:ext cx="8424936" cy="533632"/>
          </a:xfrm>
        </p:spPr>
        <p:txBody>
          <a:bodyPr/>
          <a:lstStyle/>
          <a:p>
            <a:r>
              <a:rPr lang="zh-CN" altLang="en-US" dirty="0" smtClean="0"/>
              <a:t>与</a:t>
            </a:r>
            <a:r>
              <a:rPr lang="en-US" altLang="zh-CN" dirty="0" smtClean="0"/>
              <a:t>TCP</a:t>
            </a:r>
            <a:r>
              <a:rPr lang="zh-CN" altLang="en-US" dirty="0" smtClean="0"/>
              <a:t>类似，采用包序号</a:t>
            </a:r>
            <a:r>
              <a:rPr lang="en-US" altLang="zh-CN" dirty="0" smtClean="0"/>
              <a:t>+</a:t>
            </a:r>
            <a:r>
              <a:rPr lang="zh-CN" altLang="en-US" dirty="0" smtClean="0"/>
              <a:t>确认机制进行顺序控制与重发</a:t>
            </a:r>
            <a:endParaRPr lang="zh-CN" altLang="en-US" dirty="0"/>
          </a:p>
        </p:txBody>
      </p:sp>
      <p:sp>
        <p:nvSpPr>
          <p:cNvPr id="3" name="标题 2"/>
          <p:cNvSpPr>
            <a:spLocks noGrp="1"/>
          </p:cNvSpPr>
          <p:nvPr>
            <p:ph type="title"/>
          </p:nvPr>
        </p:nvSpPr>
        <p:spPr/>
        <p:txBody>
          <a:bodyPr/>
          <a:lstStyle/>
          <a:p>
            <a:r>
              <a:rPr lang="zh-CN" altLang="en-US" dirty="0" smtClean="0"/>
              <a:t>包顺序处理算法</a:t>
            </a:r>
            <a:endParaRPr lang="zh-CN" altLang="en-US" dirty="0"/>
          </a:p>
        </p:txBody>
      </p:sp>
      <p:sp>
        <p:nvSpPr>
          <p:cNvPr id="4" name="圆角矩形 3"/>
          <p:cNvSpPr/>
          <p:nvPr/>
        </p:nvSpPr>
        <p:spPr>
          <a:xfrm>
            <a:off x="755576" y="1419622"/>
            <a:ext cx="792088" cy="2952328"/>
          </a:xfrm>
          <a:prstGeom prst="round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发送端</a:t>
            </a:r>
            <a:endParaRPr lang="zh-CN" altLang="en-US" sz="1200" dirty="0"/>
          </a:p>
        </p:txBody>
      </p:sp>
      <p:sp>
        <p:nvSpPr>
          <p:cNvPr id="5" name="圆角矩形 4"/>
          <p:cNvSpPr/>
          <p:nvPr/>
        </p:nvSpPr>
        <p:spPr>
          <a:xfrm>
            <a:off x="4716016" y="1491630"/>
            <a:ext cx="792088" cy="2952328"/>
          </a:xfrm>
          <a:prstGeom prst="round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接收端</a:t>
            </a:r>
            <a:endParaRPr lang="zh-CN" altLang="en-US" sz="1200" dirty="0"/>
          </a:p>
        </p:txBody>
      </p:sp>
      <p:cxnSp>
        <p:nvCxnSpPr>
          <p:cNvPr id="7" name="直接箭头连接符 6"/>
          <p:cNvCxnSpPr/>
          <p:nvPr/>
        </p:nvCxnSpPr>
        <p:spPr>
          <a:xfrm>
            <a:off x="1547664" y="1635646"/>
            <a:ext cx="316835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979712" y="1347614"/>
            <a:ext cx="1954381" cy="276999"/>
          </a:xfrm>
          <a:prstGeom prst="rect">
            <a:avLst/>
          </a:prstGeom>
          <a:noFill/>
        </p:spPr>
        <p:txBody>
          <a:bodyPr wrap="none" rtlCol="0">
            <a:spAutoFit/>
          </a:bodyPr>
          <a:lstStyle/>
          <a:p>
            <a:r>
              <a:rPr lang="zh-CN" altLang="en-US" sz="1200" dirty="0" smtClean="0"/>
              <a:t>首次连接推送上次确认号</a:t>
            </a:r>
            <a:r>
              <a:rPr lang="en-US" altLang="zh-CN" sz="1200" dirty="0" smtClean="0"/>
              <a:t>X</a:t>
            </a:r>
            <a:endParaRPr lang="zh-CN" altLang="en-US" sz="1200" dirty="0"/>
          </a:p>
        </p:txBody>
      </p:sp>
      <p:cxnSp>
        <p:nvCxnSpPr>
          <p:cNvPr id="10" name="直接箭头连接符 9"/>
          <p:cNvCxnSpPr/>
          <p:nvPr/>
        </p:nvCxnSpPr>
        <p:spPr>
          <a:xfrm>
            <a:off x="1547664" y="2067694"/>
            <a:ext cx="316835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843808" y="1779662"/>
            <a:ext cx="415498" cy="276999"/>
          </a:xfrm>
          <a:prstGeom prst="rect">
            <a:avLst/>
          </a:prstGeom>
          <a:noFill/>
        </p:spPr>
        <p:txBody>
          <a:bodyPr wrap="none" rtlCol="0">
            <a:spAutoFit/>
          </a:bodyPr>
          <a:lstStyle/>
          <a:p>
            <a:r>
              <a:rPr lang="en-US" altLang="zh-CN" sz="1200" dirty="0" smtClean="0"/>
              <a:t>X+1</a:t>
            </a:r>
          </a:p>
        </p:txBody>
      </p:sp>
      <p:cxnSp>
        <p:nvCxnSpPr>
          <p:cNvPr id="12" name="直接箭头连接符 11"/>
          <p:cNvCxnSpPr/>
          <p:nvPr/>
        </p:nvCxnSpPr>
        <p:spPr>
          <a:xfrm>
            <a:off x="1547664" y="2416701"/>
            <a:ext cx="3168352" cy="110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843808" y="2139702"/>
            <a:ext cx="415498" cy="276999"/>
          </a:xfrm>
          <a:prstGeom prst="rect">
            <a:avLst/>
          </a:prstGeom>
          <a:noFill/>
        </p:spPr>
        <p:txBody>
          <a:bodyPr wrap="none" rtlCol="0">
            <a:spAutoFit/>
          </a:bodyPr>
          <a:lstStyle/>
          <a:p>
            <a:r>
              <a:rPr lang="en-US" altLang="zh-CN" sz="1200" dirty="0" smtClean="0"/>
              <a:t>X+2</a:t>
            </a:r>
          </a:p>
        </p:txBody>
      </p:sp>
      <p:cxnSp>
        <p:nvCxnSpPr>
          <p:cNvPr id="14" name="直接箭头连接符 13"/>
          <p:cNvCxnSpPr/>
          <p:nvPr/>
        </p:nvCxnSpPr>
        <p:spPr>
          <a:xfrm>
            <a:off x="1547664" y="2859782"/>
            <a:ext cx="18002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5" name="TextBox 14"/>
          <p:cNvSpPr txBox="1"/>
          <p:nvPr/>
        </p:nvSpPr>
        <p:spPr>
          <a:xfrm>
            <a:off x="2843808" y="2582783"/>
            <a:ext cx="415498" cy="276999"/>
          </a:xfrm>
          <a:prstGeom prst="rect">
            <a:avLst/>
          </a:prstGeom>
          <a:noFill/>
        </p:spPr>
        <p:txBody>
          <a:bodyPr wrap="none" rtlCol="0">
            <a:spAutoFit/>
          </a:bodyPr>
          <a:lstStyle/>
          <a:p>
            <a:r>
              <a:rPr lang="en-US" altLang="zh-CN" sz="1200" dirty="0" smtClean="0"/>
              <a:t>X+3</a:t>
            </a:r>
          </a:p>
        </p:txBody>
      </p:sp>
      <p:cxnSp>
        <p:nvCxnSpPr>
          <p:cNvPr id="18" name="直接箭头连接符 17"/>
          <p:cNvCxnSpPr/>
          <p:nvPr/>
        </p:nvCxnSpPr>
        <p:spPr>
          <a:xfrm flipH="1">
            <a:off x="1547664" y="3611800"/>
            <a:ext cx="3168352"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9" name="矩形 18"/>
          <p:cNvSpPr/>
          <p:nvPr/>
        </p:nvSpPr>
        <p:spPr>
          <a:xfrm>
            <a:off x="2843808" y="3374871"/>
            <a:ext cx="415498" cy="276999"/>
          </a:xfrm>
          <a:prstGeom prst="rect">
            <a:avLst/>
          </a:prstGeom>
        </p:spPr>
        <p:txBody>
          <a:bodyPr wrap="none">
            <a:spAutoFit/>
          </a:bodyPr>
          <a:lstStyle/>
          <a:p>
            <a:r>
              <a:rPr lang="en-US" altLang="zh-CN" sz="1200" dirty="0" smtClean="0"/>
              <a:t>X+3</a:t>
            </a:r>
          </a:p>
        </p:txBody>
      </p:sp>
      <p:cxnSp>
        <p:nvCxnSpPr>
          <p:cNvPr id="20" name="直接箭头连接符 19"/>
          <p:cNvCxnSpPr/>
          <p:nvPr/>
        </p:nvCxnSpPr>
        <p:spPr>
          <a:xfrm>
            <a:off x="1547664" y="3219822"/>
            <a:ext cx="316835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843808" y="2942823"/>
            <a:ext cx="415498" cy="276999"/>
          </a:xfrm>
          <a:prstGeom prst="rect">
            <a:avLst/>
          </a:prstGeom>
          <a:noFill/>
        </p:spPr>
        <p:txBody>
          <a:bodyPr wrap="none" rtlCol="0">
            <a:spAutoFit/>
          </a:bodyPr>
          <a:lstStyle/>
          <a:p>
            <a:r>
              <a:rPr lang="en-US" altLang="zh-CN" sz="1200" dirty="0" smtClean="0"/>
              <a:t>X+4</a:t>
            </a:r>
          </a:p>
        </p:txBody>
      </p:sp>
      <p:cxnSp>
        <p:nvCxnSpPr>
          <p:cNvPr id="25" name="直接箭头连接符 24"/>
          <p:cNvCxnSpPr/>
          <p:nvPr/>
        </p:nvCxnSpPr>
        <p:spPr>
          <a:xfrm>
            <a:off x="1619672" y="4083918"/>
            <a:ext cx="309634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2843808" y="3795886"/>
            <a:ext cx="415498" cy="276999"/>
          </a:xfrm>
          <a:prstGeom prst="rect">
            <a:avLst/>
          </a:prstGeom>
          <a:noFill/>
        </p:spPr>
        <p:txBody>
          <a:bodyPr wrap="none" rtlCol="0">
            <a:spAutoFit/>
          </a:bodyPr>
          <a:lstStyle/>
          <a:p>
            <a:r>
              <a:rPr lang="en-US" altLang="zh-CN" sz="1200" dirty="0" smtClean="0"/>
              <a:t>X+3</a:t>
            </a:r>
          </a:p>
        </p:txBody>
      </p:sp>
      <p:sp>
        <p:nvSpPr>
          <p:cNvPr id="27" name="TextBox 26"/>
          <p:cNvSpPr txBox="1"/>
          <p:nvPr/>
        </p:nvSpPr>
        <p:spPr>
          <a:xfrm>
            <a:off x="4139952" y="3003798"/>
            <a:ext cx="492443" cy="276999"/>
          </a:xfrm>
          <a:prstGeom prst="rect">
            <a:avLst/>
          </a:prstGeom>
          <a:noFill/>
        </p:spPr>
        <p:txBody>
          <a:bodyPr wrap="none" rtlCol="0">
            <a:spAutoFit/>
          </a:bodyPr>
          <a:lstStyle/>
          <a:p>
            <a:r>
              <a:rPr lang="zh-CN" altLang="en-US" sz="1200" dirty="0" smtClean="0">
                <a:solidFill>
                  <a:srgbClr val="FF0000"/>
                </a:solidFill>
              </a:rPr>
              <a:t>丢弃</a:t>
            </a:r>
            <a:endParaRPr lang="zh-CN" altLang="en-US" sz="1200" dirty="0">
              <a:solidFill>
                <a:srgbClr val="FF0000"/>
              </a:solidFill>
            </a:endParaRPr>
          </a:p>
        </p:txBody>
      </p:sp>
      <p:sp>
        <p:nvSpPr>
          <p:cNvPr id="33" name="TextBox 32"/>
          <p:cNvSpPr txBox="1"/>
          <p:nvPr/>
        </p:nvSpPr>
        <p:spPr>
          <a:xfrm>
            <a:off x="5868144" y="1563638"/>
            <a:ext cx="2952327" cy="1938992"/>
          </a:xfrm>
          <a:prstGeom prst="rect">
            <a:avLst/>
          </a:prstGeom>
          <a:noFill/>
        </p:spPr>
        <p:txBody>
          <a:bodyPr wrap="square" rtlCol="0">
            <a:spAutoFit/>
          </a:bodyPr>
          <a:lstStyle/>
          <a:p>
            <a:r>
              <a:rPr lang="zh-CN" altLang="en-US" dirty="0" smtClean="0"/>
              <a:t>跳号数据可以丢弃，因后续会重发</a:t>
            </a:r>
            <a:endParaRPr lang="en-US" altLang="zh-CN" dirty="0" smtClean="0"/>
          </a:p>
          <a:p>
            <a:endParaRPr lang="en-US" altLang="zh-CN" dirty="0" smtClean="0"/>
          </a:p>
          <a:p>
            <a:r>
              <a:rPr lang="zh-CN" altLang="en-US" dirty="0" smtClean="0"/>
              <a:t>但也可以直接保存，因本地流存在缓存，可以进行处理</a:t>
            </a:r>
            <a:endParaRPr lang="zh-CN" altLang="en-US" dirty="0"/>
          </a:p>
        </p:txBody>
      </p:sp>
    </p:spTree>
    <p:extLst>
      <p:ext uri="{BB962C8B-B14F-4D97-AF65-F5344CB8AC3E}">
        <p14:creationId xmlns:p14="http://schemas.microsoft.com/office/powerpoint/2010/main" val="19006129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总体架构</a:t>
            </a:r>
            <a:endParaRPr lang="zh-CN" altLang="en-US" dirty="0"/>
          </a:p>
        </p:txBody>
      </p:sp>
      <p:sp>
        <p:nvSpPr>
          <p:cNvPr id="5" name="圆角矩形 4"/>
          <p:cNvSpPr/>
          <p:nvPr/>
        </p:nvSpPr>
        <p:spPr>
          <a:xfrm>
            <a:off x="179512" y="771550"/>
            <a:ext cx="1296144" cy="504056"/>
          </a:xfrm>
          <a:prstGeom prst="round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扫描文件发送</a:t>
            </a:r>
            <a:endParaRPr lang="zh-CN" altLang="en-US" sz="1200" dirty="0"/>
          </a:p>
        </p:txBody>
      </p:sp>
      <p:sp>
        <p:nvSpPr>
          <p:cNvPr id="6" name="圆角矩形 5"/>
          <p:cNvSpPr/>
          <p:nvPr/>
        </p:nvSpPr>
        <p:spPr>
          <a:xfrm>
            <a:off x="1043608" y="2715766"/>
            <a:ext cx="1296144" cy="504056"/>
          </a:xfrm>
          <a:prstGeom prst="round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文件发送接口</a:t>
            </a:r>
            <a:endParaRPr lang="en-US" altLang="zh-CN" sz="1200" dirty="0" smtClean="0"/>
          </a:p>
        </p:txBody>
      </p:sp>
      <p:sp>
        <p:nvSpPr>
          <p:cNvPr id="9" name="圆角矩形 8"/>
          <p:cNvSpPr/>
          <p:nvPr/>
        </p:nvSpPr>
        <p:spPr>
          <a:xfrm>
            <a:off x="2339752" y="3723878"/>
            <a:ext cx="2016224" cy="864096"/>
          </a:xfrm>
          <a:prstGeom prst="round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t"/>
          <a:lstStyle/>
          <a:p>
            <a:r>
              <a:rPr lang="zh-CN" altLang="en-US" sz="1400" dirty="0" smtClean="0"/>
              <a:t>发送文件池</a:t>
            </a:r>
            <a:endParaRPr lang="zh-CN" altLang="en-US" sz="1400" dirty="0"/>
          </a:p>
        </p:txBody>
      </p:sp>
      <p:sp>
        <p:nvSpPr>
          <p:cNvPr id="10" name="矩形 9"/>
          <p:cNvSpPr/>
          <p:nvPr/>
        </p:nvSpPr>
        <p:spPr>
          <a:xfrm>
            <a:off x="3947992" y="4155926"/>
            <a:ext cx="288032" cy="2880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6</a:t>
            </a:r>
            <a:endParaRPr lang="zh-CN" altLang="en-US" dirty="0"/>
          </a:p>
        </p:txBody>
      </p:sp>
      <p:sp>
        <p:nvSpPr>
          <p:cNvPr id="11" name="矩形 10"/>
          <p:cNvSpPr/>
          <p:nvPr/>
        </p:nvSpPr>
        <p:spPr>
          <a:xfrm>
            <a:off x="3568469" y="4155926"/>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a:t>
            </a:r>
            <a:endParaRPr lang="zh-CN" altLang="en-US" dirty="0"/>
          </a:p>
        </p:txBody>
      </p:sp>
      <p:sp>
        <p:nvSpPr>
          <p:cNvPr id="12" name="矩形 11"/>
          <p:cNvSpPr/>
          <p:nvPr/>
        </p:nvSpPr>
        <p:spPr>
          <a:xfrm>
            <a:off x="3188946" y="4155926"/>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8</a:t>
            </a:r>
            <a:endParaRPr lang="zh-CN" altLang="en-US" dirty="0"/>
          </a:p>
        </p:txBody>
      </p:sp>
      <p:sp>
        <p:nvSpPr>
          <p:cNvPr id="13" name="矩形 12"/>
          <p:cNvSpPr/>
          <p:nvPr/>
        </p:nvSpPr>
        <p:spPr>
          <a:xfrm>
            <a:off x="2809423" y="4155926"/>
            <a:ext cx="288032" cy="2880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9</a:t>
            </a:r>
            <a:endParaRPr lang="zh-CN" altLang="en-US" dirty="0"/>
          </a:p>
        </p:txBody>
      </p:sp>
      <p:sp>
        <p:nvSpPr>
          <p:cNvPr id="15" name="圆角矩形 14"/>
          <p:cNvSpPr/>
          <p:nvPr/>
        </p:nvSpPr>
        <p:spPr>
          <a:xfrm>
            <a:off x="2699792" y="2715766"/>
            <a:ext cx="1296144" cy="504056"/>
          </a:xfrm>
          <a:prstGeom prst="round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dirty="0" err="1" smtClean="0"/>
              <a:t>Netty</a:t>
            </a:r>
            <a:endParaRPr lang="zh-CN" altLang="en-US" sz="1200" dirty="0"/>
          </a:p>
        </p:txBody>
      </p:sp>
      <p:sp>
        <p:nvSpPr>
          <p:cNvPr id="16" name="圆角矩形 15"/>
          <p:cNvSpPr/>
          <p:nvPr/>
        </p:nvSpPr>
        <p:spPr>
          <a:xfrm>
            <a:off x="5004048" y="2715766"/>
            <a:ext cx="1296144" cy="504056"/>
          </a:xfrm>
          <a:prstGeom prst="round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dirty="0" err="1" smtClean="0"/>
              <a:t>Netty</a:t>
            </a:r>
            <a:endParaRPr lang="zh-CN" altLang="en-US" sz="1200" dirty="0"/>
          </a:p>
        </p:txBody>
      </p:sp>
      <p:sp>
        <p:nvSpPr>
          <p:cNvPr id="17" name="圆角矩形 16"/>
          <p:cNvSpPr/>
          <p:nvPr/>
        </p:nvSpPr>
        <p:spPr>
          <a:xfrm>
            <a:off x="4967952" y="3507854"/>
            <a:ext cx="1368152" cy="1224136"/>
          </a:xfrm>
          <a:prstGeom prst="round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t"/>
          <a:lstStyle/>
          <a:p>
            <a:r>
              <a:rPr lang="zh-CN" altLang="en-US" sz="1400" dirty="0" smtClean="0"/>
              <a:t>接收池</a:t>
            </a:r>
            <a:endParaRPr lang="zh-CN" altLang="en-US" sz="1400" dirty="0"/>
          </a:p>
        </p:txBody>
      </p:sp>
      <p:sp>
        <p:nvSpPr>
          <p:cNvPr id="18" name="矩形 17"/>
          <p:cNvSpPr/>
          <p:nvPr/>
        </p:nvSpPr>
        <p:spPr>
          <a:xfrm>
            <a:off x="5183976" y="3867894"/>
            <a:ext cx="288032" cy="2880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4</a:t>
            </a:r>
            <a:endParaRPr lang="zh-CN" altLang="en-US" dirty="0"/>
          </a:p>
        </p:txBody>
      </p:sp>
      <p:sp>
        <p:nvSpPr>
          <p:cNvPr id="19" name="矩形 18"/>
          <p:cNvSpPr/>
          <p:nvPr/>
        </p:nvSpPr>
        <p:spPr>
          <a:xfrm>
            <a:off x="4427984" y="3075806"/>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cxnSp>
        <p:nvCxnSpPr>
          <p:cNvPr id="24" name="直接箭头连接符 23"/>
          <p:cNvCxnSpPr>
            <a:stCxn id="15" idx="3"/>
            <a:endCxn id="16" idx="1"/>
          </p:cNvCxnSpPr>
          <p:nvPr/>
        </p:nvCxnSpPr>
        <p:spPr>
          <a:xfrm>
            <a:off x="3995936" y="2967794"/>
            <a:ext cx="10081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211960" y="2603688"/>
            <a:ext cx="569387" cy="400110"/>
          </a:xfrm>
          <a:prstGeom prst="rect">
            <a:avLst/>
          </a:prstGeom>
          <a:noFill/>
        </p:spPr>
        <p:txBody>
          <a:bodyPr wrap="none" rtlCol="0">
            <a:spAutoFit/>
          </a:bodyPr>
          <a:lstStyle/>
          <a:p>
            <a:r>
              <a:rPr lang="en-US" altLang="zh-CN" dirty="0" smtClean="0"/>
              <a:t>TCP</a:t>
            </a:r>
            <a:endParaRPr lang="zh-CN" altLang="en-US" dirty="0"/>
          </a:p>
        </p:txBody>
      </p:sp>
      <p:sp>
        <p:nvSpPr>
          <p:cNvPr id="26" name="矩形 25"/>
          <p:cNvSpPr/>
          <p:nvPr/>
        </p:nvSpPr>
        <p:spPr>
          <a:xfrm>
            <a:off x="5904056" y="3867894"/>
            <a:ext cx="288032" cy="2880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1</a:t>
            </a:r>
            <a:endParaRPr lang="zh-CN" altLang="en-US" dirty="0"/>
          </a:p>
        </p:txBody>
      </p:sp>
      <p:sp>
        <p:nvSpPr>
          <p:cNvPr id="27" name="矩形 26"/>
          <p:cNvSpPr/>
          <p:nvPr/>
        </p:nvSpPr>
        <p:spPr>
          <a:xfrm>
            <a:off x="5544016" y="3867894"/>
            <a:ext cx="288032" cy="2880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3</a:t>
            </a:r>
            <a:endParaRPr lang="zh-CN" altLang="en-US" dirty="0"/>
          </a:p>
        </p:txBody>
      </p:sp>
      <p:sp>
        <p:nvSpPr>
          <p:cNvPr id="28" name="矩形 27"/>
          <p:cNvSpPr/>
          <p:nvPr/>
        </p:nvSpPr>
        <p:spPr>
          <a:xfrm>
            <a:off x="5544016" y="4227934"/>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37" name="圆角矩形 36"/>
          <p:cNvSpPr/>
          <p:nvPr/>
        </p:nvSpPr>
        <p:spPr>
          <a:xfrm>
            <a:off x="6660232" y="2715766"/>
            <a:ext cx="1296144" cy="504056"/>
          </a:xfrm>
          <a:prstGeom prst="round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文件通知接口</a:t>
            </a:r>
            <a:endParaRPr lang="en-US" altLang="zh-CN" sz="1200" dirty="0" smtClean="0"/>
          </a:p>
        </p:txBody>
      </p:sp>
      <p:cxnSp>
        <p:nvCxnSpPr>
          <p:cNvPr id="39" name="形状 38"/>
          <p:cNvCxnSpPr>
            <a:stCxn id="6" idx="2"/>
            <a:endCxn id="9" idx="1"/>
          </p:cNvCxnSpPr>
          <p:nvPr/>
        </p:nvCxnSpPr>
        <p:spPr>
          <a:xfrm rot="16200000" flipH="1">
            <a:off x="1547664" y="3363838"/>
            <a:ext cx="936104" cy="648072"/>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直接箭头连接符 40"/>
          <p:cNvCxnSpPr>
            <a:stCxn id="9" idx="0"/>
            <a:endCxn id="15" idx="2"/>
          </p:cNvCxnSpPr>
          <p:nvPr/>
        </p:nvCxnSpPr>
        <p:spPr>
          <a:xfrm flipV="1">
            <a:off x="3347864" y="3219822"/>
            <a:ext cx="0" cy="5040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直接箭头连接符 42"/>
          <p:cNvCxnSpPr>
            <a:stCxn id="16" idx="2"/>
            <a:endCxn id="17" idx="0"/>
          </p:cNvCxnSpPr>
          <p:nvPr/>
        </p:nvCxnSpPr>
        <p:spPr>
          <a:xfrm flipH="1">
            <a:off x="5652028" y="3219822"/>
            <a:ext cx="92" cy="288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形状 44"/>
          <p:cNvCxnSpPr>
            <a:stCxn id="17" idx="3"/>
            <a:endCxn id="37" idx="2"/>
          </p:cNvCxnSpPr>
          <p:nvPr/>
        </p:nvCxnSpPr>
        <p:spPr>
          <a:xfrm flipV="1">
            <a:off x="6336104" y="3219822"/>
            <a:ext cx="972200" cy="9001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49" name="圆角矩形 48"/>
          <p:cNvSpPr/>
          <p:nvPr/>
        </p:nvSpPr>
        <p:spPr>
          <a:xfrm>
            <a:off x="1043608" y="1995870"/>
            <a:ext cx="1296144" cy="432048"/>
          </a:xfrm>
          <a:prstGeom prst="round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目标路径流合并</a:t>
            </a:r>
            <a:endParaRPr lang="en-US" altLang="zh-CN" sz="1200" dirty="0" smtClean="0"/>
          </a:p>
        </p:txBody>
      </p:sp>
      <p:sp>
        <p:nvSpPr>
          <p:cNvPr id="50" name="圆角矩形 49"/>
          <p:cNvSpPr/>
          <p:nvPr/>
        </p:nvSpPr>
        <p:spPr>
          <a:xfrm>
            <a:off x="6660232" y="2019750"/>
            <a:ext cx="1296144" cy="432048"/>
          </a:xfrm>
          <a:prstGeom prst="round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目标路径流拆分</a:t>
            </a:r>
            <a:endParaRPr lang="zh-CN" altLang="en-US" sz="1200" dirty="0"/>
          </a:p>
        </p:txBody>
      </p:sp>
      <p:cxnSp>
        <p:nvCxnSpPr>
          <p:cNvPr id="52" name="直接箭头连接符 51"/>
          <p:cNvCxnSpPr>
            <a:stCxn id="37" idx="0"/>
            <a:endCxn id="50" idx="2"/>
          </p:cNvCxnSpPr>
          <p:nvPr/>
        </p:nvCxnSpPr>
        <p:spPr>
          <a:xfrm flipV="1">
            <a:off x="7308304" y="2451798"/>
            <a:ext cx="0" cy="2639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直接箭头连接符 53"/>
          <p:cNvCxnSpPr>
            <a:stCxn id="49" idx="2"/>
            <a:endCxn id="6" idx="0"/>
          </p:cNvCxnSpPr>
          <p:nvPr/>
        </p:nvCxnSpPr>
        <p:spPr>
          <a:xfrm>
            <a:off x="1691680" y="2427918"/>
            <a:ext cx="0" cy="2878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6" name="圆角矩形 55"/>
          <p:cNvSpPr/>
          <p:nvPr/>
        </p:nvSpPr>
        <p:spPr>
          <a:xfrm>
            <a:off x="1691680" y="771550"/>
            <a:ext cx="1728192" cy="504056"/>
          </a:xfrm>
          <a:prstGeom prst="round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数据库导出文件发送</a:t>
            </a:r>
            <a:endParaRPr lang="zh-CN" altLang="en-US" sz="1200" dirty="0"/>
          </a:p>
        </p:txBody>
      </p:sp>
      <p:cxnSp>
        <p:nvCxnSpPr>
          <p:cNvPr id="58" name="直接箭头连接符 57"/>
          <p:cNvCxnSpPr>
            <a:stCxn id="5" idx="2"/>
            <a:endCxn id="49" idx="0"/>
          </p:cNvCxnSpPr>
          <p:nvPr/>
        </p:nvCxnSpPr>
        <p:spPr>
          <a:xfrm>
            <a:off x="827584" y="1275606"/>
            <a:ext cx="864096" cy="7202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0" name="直接箭头连接符 59"/>
          <p:cNvCxnSpPr>
            <a:stCxn id="56" idx="2"/>
            <a:endCxn id="49" idx="0"/>
          </p:cNvCxnSpPr>
          <p:nvPr/>
        </p:nvCxnSpPr>
        <p:spPr>
          <a:xfrm flipH="1">
            <a:off x="1691680" y="1275606"/>
            <a:ext cx="864096" cy="7202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圆角矩形 60"/>
          <p:cNvSpPr/>
          <p:nvPr/>
        </p:nvSpPr>
        <p:spPr>
          <a:xfrm>
            <a:off x="5796136" y="771550"/>
            <a:ext cx="1296144" cy="504056"/>
          </a:xfrm>
          <a:prstGeom prst="round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扫描文件落地</a:t>
            </a:r>
            <a:endParaRPr lang="zh-CN" altLang="en-US" sz="1200" dirty="0"/>
          </a:p>
        </p:txBody>
      </p:sp>
      <p:sp>
        <p:nvSpPr>
          <p:cNvPr id="62" name="圆角矩形 61"/>
          <p:cNvSpPr/>
          <p:nvPr/>
        </p:nvSpPr>
        <p:spPr>
          <a:xfrm>
            <a:off x="7164288" y="771550"/>
            <a:ext cx="1835696" cy="504056"/>
          </a:xfrm>
          <a:prstGeom prst="round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数据库导出文件落地</a:t>
            </a:r>
            <a:endParaRPr lang="zh-CN" altLang="en-US" sz="1200" dirty="0"/>
          </a:p>
        </p:txBody>
      </p:sp>
      <p:cxnSp>
        <p:nvCxnSpPr>
          <p:cNvPr id="64" name="直接箭头连接符 63"/>
          <p:cNvCxnSpPr>
            <a:stCxn id="50" idx="0"/>
            <a:endCxn id="61" idx="2"/>
          </p:cNvCxnSpPr>
          <p:nvPr/>
        </p:nvCxnSpPr>
        <p:spPr>
          <a:xfrm flipH="1" flipV="1">
            <a:off x="6444208" y="1275606"/>
            <a:ext cx="864096" cy="7441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6" name="直接箭头连接符 65"/>
          <p:cNvCxnSpPr>
            <a:stCxn id="50" idx="0"/>
            <a:endCxn id="62" idx="2"/>
          </p:cNvCxnSpPr>
          <p:nvPr/>
        </p:nvCxnSpPr>
        <p:spPr>
          <a:xfrm flipV="1">
            <a:off x="7308304" y="1275606"/>
            <a:ext cx="773832" cy="7441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3347864" y="1563638"/>
            <a:ext cx="2492990" cy="1015663"/>
          </a:xfrm>
          <a:prstGeom prst="rect">
            <a:avLst/>
          </a:prstGeom>
          <a:noFill/>
        </p:spPr>
        <p:txBody>
          <a:bodyPr wrap="none" rtlCol="0">
            <a:spAutoFit/>
          </a:bodyPr>
          <a:lstStyle/>
          <a:p>
            <a:r>
              <a:rPr lang="zh-CN" altLang="en-US" dirty="0" smtClean="0">
                <a:solidFill>
                  <a:srgbClr val="FF0000"/>
                </a:solidFill>
              </a:rPr>
              <a:t>讨论：</a:t>
            </a:r>
            <a:endParaRPr lang="en-US" altLang="zh-CN" dirty="0" smtClean="0">
              <a:solidFill>
                <a:srgbClr val="FF0000"/>
              </a:solidFill>
            </a:endParaRPr>
          </a:p>
          <a:p>
            <a:r>
              <a:rPr lang="en-US" altLang="zh-CN" dirty="0" smtClean="0">
                <a:solidFill>
                  <a:srgbClr val="FF0000"/>
                </a:solidFill>
              </a:rPr>
              <a:t>1.</a:t>
            </a:r>
            <a:r>
              <a:rPr lang="zh-CN" altLang="en-US" dirty="0" smtClean="0">
                <a:solidFill>
                  <a:srgbClr val="FF0000"/>
                </a:solidFill>
              </a:rPr>
              <a:t>如何实现跨点转发</a:t>
            </a:r>
            <a:endParaRPr lang="en-US" altLang="zh-CN" dirty="0" smtClean="0">
              <a:solidFill>
                <a:srgbClr val="FF0000"/>
              </a:solidFill>
            </a:endParaRPr>
          </a:p>
          <a:p>
            <a:r>
              <a:rPr lang="en-US" altLang="zh-CN" dirty="0" smtClean="0">
                <a:solidFill>
                  <a:srgbClr val="FF0000"/>
                </a:solidFill>
              </a:rPr>
              <a:t>2.</a:t>
            </a:r>
            <a:r>
              <a:rPr lang="zh-CN" altLang="en-US" dirty="0" smtClean="0">
                <a:solidFill>
                  <a:srgbClr val="FF0000"/>
                </a:solidFill>
              </a:rPr>
              <a:t>如何实现优先级？</a:t>
            </a:r>
            <a:endParaRPr lang="zh-CN" altLang="en-US" dirty="0">
              <a:solidFill>
                <a:srgbClr val="FF0000"/>
              </a:solidFill>
            </a:endParaRPr>
          </a:p>
        </p:txBody>
      </p:sp>
    </p:spTree>
    <p:extLst>
      <p:ext uri="{BB962C8B-B14F-4D97-AF65-F5344CB8AC3E}">
        <p14:creationId xmlns:p14="http://schemas.microsoft.com/office/powerpoint/2010/main" val="2365073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anim calcmode="lin" valueType="num">
                                      <p:cBhvr additive="base">
                                        <p:cTn id="7" dur="500" fill="hold"/>
                                        <p:tgtEl>
                                          <p:spTgt spid="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1">
                                            <p:txEl>
                                              <p:pRg st="1" end="1"/>
                                            </p:txEl>
                                          </p:spTgt>
                                        </p:tgtEl>
                                        <p:attrNameLst>
                                          <p:attrName>style.visibility</p:attrName>
                                        </p:attrNameLst>
                                      </p:cBhvr>
                                      <p:to>
                                        <p:strVal val="visible"/>
                                      </p:to>
                                    </p:set>
                                    <p:anim calcmode="lin" valueType="num">
                                      <p:cBhvr additive="base">
                                        <p:cTn id="11" dur="500" fill="hold"/>
                                        <p:tgtEl>
                                          <p:spTgt spid="7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1">
                                            <p:txEl>
                                              <p:pRg st="2" end="2"/>
                                            </p:txEl>
                                          </p:spTgt>
                                        </p:tgtEl>
                                        <p:attrNameLst>
                                          <p:attrName>style.visibility</p:attrName>
                                        </p:attrNameLst>
                                      </p:cBhvr>
                                      <p:to>
                                        <p:strVal val="visible"/>
                                      </p:to>
                                    </p:set>
                                    <p:anim calcmode="lin" valueType="num">
                                      <p:cBhvr additive="base">
                                        <p:cTn id="17" dur="500" fill="hold"/>
                                        <p:tgtEl>
                                          <p:spTgt spid="7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3563888" y="1338051"/>
            <a:ext cx="3096344" cy="243230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22" name="矩形 21"/>
          <p:cNvSpPr/>
          <p:nvPr/>
        </p:nvSpPr>
        <p:spPr>
          <a:xfrm>
            <a:off x="1475656" y="1659028"/>
            <a:ext cx="3168352" cy="1551231"/>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p>
        </p:txBody>
      </p:sp>
      <p:sp>
        <p:nvSpPr>
          <p:cNvPr id="3" name="标题 2"/>
          <p:cNvSpPr>
            <a:spLocks noGrp="1"/>
          </p:cNvSpPr>
          <p:nvPr>
            <p:ph type="title"/>
          </p:nvPr>
        </p:nvSpPr>
        <p:spPr/>
        <p:txBody>
          <a:bodyPr/>
          <a:lstStyle/>
          <a:p>
            <a:r>
              <a:rPr lang="zh-CN" altLang="en-US" dirty="0"/>
              <a:t>文件</a:t>
            </a:r>
            <a:r>
              <a:rPr lang="zh-CN" altLang="en-US" dirty="0" smtClean="0"/>
              <a:t>传输需求</a:t>
            </a:r>
            <a:endParaRPr lang="zh-CN" altLang="en-US" dirty="0"/>
          </a:p>
        </p:txBody>
      </p:sp>
      <p:sp>
        <p:nvSpPr>
          <p:cNvPr id="4" name="圆角矩形 3"/>
          <p:cNvSpPr/>
          <p:nvPr/>
        </p:nvSpPr>
        <p:spPr>
          <a:xfrm>
            <a:off x="3710705" y="2087107"/>
            <a:ext cx="720080" cy="576064"/>
          </a:xfrm>
          <a:prstGeom prst="round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lvl="0" algn="ctr"/>
            <a:r>
              <a:rPr lang="zh-CN" altLang="en-US" sz="1200" dirty="0">
                <a:solidFill>
                  <a:prstClr val="black"/>
                </a:solidFill>
              </a:rPr>
              <a:t>交换</a:t>
            </a:r>
            <a:endParaRPr lang="en-US" altLang="zh-CN" sz="1200" dirty="0">
              <a:solidFill>
                <a:prstClr val="black"/>
              </a:solidFill>
            </a:endParaRPr>
          </a:p>
          <a:p>
            <a:pPr lvl="0" algn="ctr"/>
            <a:r>
              <a:rPr lang="zh-CN" altLang="en-US" sz="1200" dirty="0">
                <a:solidFill>
                  <a:prstClr val="black"/>
                </a:solidFill>
              </a:rPr>
              <a:t>节点</a:t>
            </a:r>
          </a:p>
        </p:txBody>
      </p:sp>
      <p:sp>
        <p:nvSpPr>
          <p:cNvPr id="6" name="圆角矩形 5"/>
          <p:cNvSpPr/>
          <p:nvPr/>
        </p:nvSpPr>
        <p:spPr>
          <a:xfrm>
            <a:off x="1691680" y="2079647"/>
            <a:ext cx="864096" cy="576064"/>
          </a:xfrm>
          <a:prstGeom prst="round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外网</a:t>
            </a:r>
            <a:endParaRPr lang="en-US" altLang="zh-CN" sz="1200" dirty="0" smtClean="0"/>
          </a:p>
          <a:p>
            <a:pPr algn="ctr"/>
            <a:r>
              <a:rPr lang="zh-CN" altLang="en-US" sz="1200" dirty="0" smtClean="0"/>
              <a:t>节点</a:t>
            </a:r>
            <a:endParaRPr lang="zh-CN" altLang="en-US" sz="1200" dirty="0"/>
          </a:p>
        </p:txBody>
      </p:sp>
      <p:sp>
        <p:nvSpPr>
          <p:cNvPr id="7" name="圆角矩形 6"/>
          <p:cNvSpPr/>
          <p:nvPr/>
        </p:nvSpPr>
        <p:spPr>
          <a:xfrm>
            <a:off x="5541625" y="1659028"/>
            <a:ext cx="720080" cy="576064"/>
          </a:xfrm>
          <a:prstGeom prst="round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内网</a:t>
            </a:r>
            <a:endParaRPr lang="en-US" altLang="zh-CN" sz="1200" dirty="0" smtClean="0"/>
          </a:p>
          <a:p>
            <a:pPr algn="ctr"/>
            <a:r>
              <a:rPr lang="zh-CN" altLang="en-US" sz="1200" dirty="0" smtClean="0"/>
              <a:t>节点</a:t>
            </a:r>
            <a:endParaRPr lang="zh-CN" altLang="en-US" sz="1200" dirty="0"/>
          </a:p>
        </p:txBody>
      </p:sp>
      <p:cxnSp>
        <p:nvCxnSpPr>
          <p:cNvPr id="9" name="直接连接符 8"/>
          <p:cNvCxnSpPr>
            <a:endCxn id="24" idx="0"/>
          </p:cNvCxnSpPr>
          <p:nvPr/>
        </p:nvCxnSpPr>
        <p:spPr>
          <a:xfrm>
            <a:off x="3032830" y="1410059"/>
            <a:ext cx="0" cy="1960185"/>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11" name="直接箭头连接符 10"/>
          <p:cNvCxnSpPr>
            <a:stCxn id="6" idx="3"/>
            <a:endCxn id="4" idx="1"/>
          </p:cNvCxnSpPr>
          <p:nvPr/>
        </p:nvCxnSpPr>
        <p:spPr>
          <a:xfrm>
            <a:off x="2555776" y="2367679"/>
            <a:ext cx="1154929" cy="74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直接箭头连接符 12"/>
          <p:cNvCxnSpPr>
            <a:stCxn id="4" idx="3"/>
            <a:endCxn id="7" idx="1"/>
          </p:cNvCxnSpPr>
          <p:nvPr/>
        </p:nvCxnSpPr>
        <p:spPr>
          <a:xfrm flipV="1">
            <a:off x="4430785" y="1947060"/>
            <a:ext cx="1110840" cy="4280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圆角矩形 15"/>
          <p:cNvSpPr/>
          <p:nvPr/>
        </p:nvSpPr>
        <p:spPr>
          <a:xfrm>
            <a:off x="5560222" y="2778211"/>
            <a:ext cx="720080" cy="576064"/>
          </a:xfrm>
          <a:prstGeom prst="round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lvl="0" algn="ctr"/>
            <a:r>
              <a:rPr lang="zh-CN" altLang="en-US" sz="1200" dirty="0">
                <a:solidFill>
                  <a:prstClr val="black"/>
                </a:solidFill>
              </a:rPr>
              <a:t>内网</a:t>
            </a:r>
            <a:endParaRPr lang="en-US" altLang="zh-CN" sz="1200" dirty="0">
              <a:solidFill>
                <a:prstClr val="black"/>
              </a:solidFill>
            </a:endParaRPr>
          </a:p>
          <a:p>
            <a:pPr lvl="0" algn="ctr"/>
            <a:r>
              <a:rPr lang="zh-CN" altLang="en-US" sz="1200" dirty="0">
                <a:solidFill>
                  <a:prstClr val="black"/>
                </a:solidFill>
              </a:rPr>
              <a:t>节点</a:t>
            </a:r>
          </a:p>
        </p:txBody>
      </p:sp>
      <p:cxnSp>
        <p:nvCxnSpPr>
          <p:cNvPr id="18" name="直接箭头连接符 17"/>
          <p:cNvCxnSpPr>
            <a:stCxn id="4" idx="3"/>
            <a:endCxn id="16" idx="1"/>
          </p:cNvCxnSpPr>
          <p:nvPr/>
        </p:nvCxnSpPr>
        <p:spPr>
          <a:xfrm>
            <a:off x="4430785" y="2375139"/>
            <a:ext cx="1129437" cy="6911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2555776" y="3370244"/>
            <a:ext cx="954107" cy="400110"/>
          </a:xfrm>
          <a:prstGeom prst="rect">
            <a:avLst/>
          </a:prstGeom>
          <a:noFill/>
        </p:spPr>
        <p:txBody>
          <a:bodyPr wrap="none" rtlCol="0">
            <a:spAutoFit/>
          </a:bodyPr>
          <a:lstStyle/>
          <a:p>
            <a:r>
              <a:rPr lang="zh-CN" altLang="en-US" dirty="0"/>
              <a:t>防火墙</a:t>
            </a:r>
          </a:p>
        </p:txBody>
      </p:sp>
      <p:pic>
        <p:nvPicPr>
          <p:cNvPr id="1026" name="Picture 2" descr="http://pic17.nipic.com/20111025/2457331_194911037337_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1954216"/>
            <a:ext cx="792088" cy="8619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mg4.imgtn.bdimg.com/it/u=244412874,3259858702&amp;fm=21&amp;gp=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97577" y="1659028"/>
            <a:ext cx="820314" cy="59758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http://img4.imgtn.bdimg.com/it/u=244412874,3259858702&amp;fm=21&amp;gp=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97577" y="2842955"/>
            <a:ext cx="766711" cy="558532"/>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797087" y="4099887"/>
            <a:ext cx="5827236" cy="400110"/>
          </a:xfrm>
          <a:prstGeom prst="rect">
            <a:avLst/>
          </a:prstGeom>
          <a:noFill/>
        </p:spPr>
        <p:txBody>
          <a:bodyPr wrap="none" rtlCol="0">
            <a:spAutoFit/>
          </a:bodyPr>
          <a:lstStyle/>
          <a:p>
            <a:r>
              <a:rPr lang="zh-CN" altLang="en-US" dirty="0" smtClean="0"/>
              <a:t>在隔离网络下，高性能，高可靠的进行跨节点投递</a:t>
            </a:r>
            <a:endParaRPr lang="zh-CN" altLang="en-US" dirty="0"/>
          </a:p>
        </p:txBody>
      </p:sp>
    </p:spTree>
    <p:extLst>
      <p:ext uri="{BB962C8B-B14F-4D97-AF65-F5344CB8AC3E}">
        <p14:creationId xmlns:p14="http://schemas.microsoft.com/office/powerpoint/2010/main" val="14823369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smtClean="0"/>
              <a:t>Netty</a:t>
            </a:r>
            <a:r>
              <a:rPr lang="zh-CN" altLang="en-US" dirty="0" smtClean="0"/>
              <a:t>缓冲区可用状态</a:t>
            </a:r>
            <a:endParaRPr lang="en-US" altLang="zh-CN" dirty="0" smtClean="0"/>
          </a:p>
          <a:p>
            <a:pPr marL="457200" lvl="1" indent="0">
              <a:buNone/>
            </a:pPr>
            <a:r>
              <a:rPr lang="zh-CN" altLang="en-US" sz="1700" dirty="0" smtClean="0"/>
              <a:t>超过阈值不可写，人工控制缓冲区不会过大</a:t>
            </a:r>
            <a:endParaRPr lang="en-US" altLang="zh-CN" sz="1700" dirty="0"/>
          </a:p>
          <a:p>
            <a:r>
              <a:rPr lang="zh-CN" altLang="en-US" dirty="0" smtClean="0"/>
              <a:t>内存与文件的映射技术</a:t>
            </a:r>
            <a:endParaRPr lang="en-US" altLang="zh-CN" dirty="0" smtClean="0"/>
          </a:p>
          <a:p>
            <a:pPr marL="457200" lvl="1" indent="0">
              <a:buNone/>
            </a:pPr>
            <a:r>
              <a:rPr lang="zh-CN" altLang="en-US" sz="1700" dirty="0"/>
              <a:t>映射文件断电可能会</a:t>
            </a:r>
            <a:r>
              <a:rPr lang="zh-CN" altLang="en-US" sz="1700" dirty="0" smtClean="0"/>
              <a:t>丢失，</a:t>
            </a:r>
            <a:r>
              <a:rPr lang="en-US" altLang="zh-CN" sz="1700" dirty="0" smtClean="0"/>
              <a:t>32</a:t>
            </a:r>
            <a:r>
              <a:rPr lang="zh-CN" altLang="en-US" sz="1700" dirty="0" smtClean="0"/>
              <a:t>位</a:t>
            </a:r>
            <a:r>
              <a:rPr lang="en-US" altLang="zh-CN" sz="1700" dirty="0" smtClean="0"/>
              <a:t>JDK</a:t>
            </a:r>
            <a:r>
              <a:rPr lang="zh-CN" altLang="en-US" sz="1700" dirty="0" smtClean="0"/>
              <a:t>句柄有限</a:t>
            </a:r>
            <a:endParaRPr lang="en-US" altLang="zh-CN" sz="1700" dirty="0" smtClean="0"/>
          </a:p>
          <a:p>
            <a:pPr marL="457200" lvl="1" indent="0">
              <a:buNone/>
            </a:pPr>
            <a:endParaRPr lang="en-US" altLang="zh-CN" sz="1700" dirty="0"/>
          </a:p>
          <a:p>
            <a:pPr marL="457200" lvl="1" indent="0">
              <a:buNone/>
            </a:pPr>
            <a:endParaRPr lang="en-US" altLang="zh-CN" sz="1700" dirty="0" smtClean="0"/>
          </a:p>
          <a:p>
            <a:pPr marL="457200" lvl="1" indent="0">
              <a:buNone/>
            </a:pPr>
            <a:endParaRPr lang="en-US" altLang="zh-CN" sz="1700" dirty="0"/>
          </a:p>
          <a:p>
            <a:r>
              <a:rPr lang="en-US" altLang="zh-CN" dirty="0" err="1"/>
              <a:t>Netty</a:t>
            </a:r>
            <a:r>
              <a:rPr lang="zh-CN" altLang="en-US" dirty="0"/>
              <a:t>的网络状态监测</a:t>
            </a:r>
            <a:endParaRPr lang="en-US" altLang="zh-CN" dirty="0"/>
          </a:p>
          <a:p>
            <a:pPr marL="457200" lvl="1" indent="0">
              <a:buNone/>
            </a:pPr>
            <a:r>
              <a:rPr lang="en-US" altLang="zh-CN" sz="1700" dirty="0" err="1" smtClean="0"/>
              <a:t>tcp</a:t>
            </a:r>
            <a:r>
              <a:rPr lang="zh-CN" altLang="en-US" sz="1700" dirty="0"/>
              <a:t>默认心跳</a:t>
            </a:r>
            <a:endParaRPr lang="en-US" altLang="zh-CN" sz="1700" dirty="0"/>
          </a:p>
          <a:p>
            <a:pPr marL="457200" lvl="1" indent="0">
              <a:buNone/>
            </a:pPr>
            <a:r>
              <a:rPr lang="zh-CN" altLang="en-US" sz="1700" dirty="0" smtClean="0"/>
              <a:t>业务</a:t>
            </a:r>
            <a:r>
              <a:rPr lang="zh-CN" altLang="en-US" sz="1700" dirty="0"/>
              <a:t>心跳</a:t>
            </a:r>
            <a:endParaRPr lang="en-US" altLang="zh-CN" sz="1700" dirty="0"/>
          </a:p>
          <a:p>
            <a:pPr marL="457200" lvl="1" indent="0">
              <a:buNone/>
            </a:pPr>
            <a:r>
              <a:rPr lang="zh-CN" altLang="en-US" sz="1700" dirty="0" smtClean="0"/>
              <a:t>对方</a:t>
            </a:r>
            <a:r>
              <a:rPr lang="zh-CN" altLang="en-US" sz="1700" dirty="0"/>
              <a:t>主机崩溃通知</a:t>
            </a:r>
            <a:endParaRPr lang="en-US" altLang="zh-CN" sz="1700" dirty="0"/>
          </a:p>
          <a:p>
            <a:pPr marL="457200" lvl="1" indent="0">
              <a:buNone/>
            </a:pPr>
            <a:endParaRPr lang="zh-CN" altLang="en-US" dirty="0"/>
          </a:p>
        </p:txBody>
      </p:sp>
      <p:sp>
        <p:nvSpPr>
          <p:cNvPr id="3" name="标题 2"/>
          <p:cNvSpPr>
            <a:spLocks noGrp="1"/>
          </p:cNvSpPr>
          <p:nvPr>
            <p:ph type="title"/>
          </p:nvPr>
        </p:nvSpPr>
        <p:spPr/>
        <p:txBody>
          <a:bodyPr/>
          <a:lstStyle/>
          <a:p>
            <a:r>
              <a:rPr lang="zh-CN" altLang="en-US" dirty="0" smtClean="0"/>
              <a:t>关键技术</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0731" y="915566"/>
            <a:ext cx="3305175" cy="63817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2202180"/>
            <a:ext cx="8424936" cy="670766"/>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3888" y="3075806"/>
            <a:ext cx="4423945" cy="1872208"/>
          </a:xfrm>
          <a:prstGeom prst="rect">
            <a:avLst/>
          </a:prstGeom>
        </p:spPr>
      </p:pic>
    </p:spTree>
    <p:extLst>
      <p:ext uri="{BB962C8B-B14F-4D97-AF65-F5344CB8AC3E}">
        <p14:creationId xmlns:p14="http://schemas.microsoft.com/office/powerpoint/2010/main" val="2563444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TCP</a:t>
            </a:r>
            <a:r>
              <a:rPr lang="zh-CN" altLang="en-US" dirty="0" smtClean="0"/>
              <a:t>异常退出</a:t>
            </a:r>
            <a:endParaRPr lang="zh-CN" alt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627534"/>
            <a:ext cx="8784976" cy="2880320"/>
          </a:xfrm>
          <a:prstGeom prst="rect">
            <a:avLst/>
          </a:prstGeom>
        </p:spPr>
      </p:pic>
    </p:spTree>
    <p:extLst>
      <p:ext uri="{BB962C8B-B14F-4D97-AF65-F5344CB8AC3E}">
        <p14:creationId xmlns:p14="http://schemas.microsoft.com/office/powerpoint/2010/main" val="21189275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solidFill>
                  <a:schemeClr val="tx1"/>
                </a:solidFill>
              </a:rPr>
              <a:t>前言</a:t>
            </a:r>
            <a:endParaRPr lang="en-US" altLang="zh-CN" dirty="0" smtClean="0">
              <a:solidFill>
                <a:schemeClr val="tx1"/>
              </a:solidFill>
            </a:endParaRPr>
          </a:p>
          <a:p>
            <a:pPr>
              <a:buNone/>
            </a:pPr>
            <a:endParaRPr lang="en-US" altLang="zh-CN" dirty="0" smtClean="0"/>
          </a:p>
          <a:p>
            <a:r>
              <a:rPr lang="zh-CN" altLang="en-US" dirty="0" smtClean="0">
                <a:solidFill>
                  <a:schemeClr val="tx1"/>
                </a:solidFill>
              </a:rPr>
              <a:t>网络传输基础</a:t>
            </a:r>
            <a:endParaRPr lang="en-US" altLang="zh-CN" dirty="0" smtClean="0">
              <a:solidFill>
                <a:schemeClr val="tx1"/>
              </a:solidFill>
            </a:endParaRPr>
          </a:p>
          <a:p>
            <a:endParaRPr lang="en-US" altLang="zh-CN" dirty="0"/>
          </a:p>
          <a:p>
            <a:r>
              <a:rPr lang="en-US" altLang="zh-CN" dirty="0" smtClean="0">
                <a:solidFill>
                  <a:schemeClr val="tx1"/>
                </a:solidFill>
              </a:rPr>
              <a:t>TCP/IP</a:t>
            </a:r>
            <a:r>
              <a:rPr lang="zh-CN" altLang="en-US" dirty="0" smtClean="0">
                <a:solidFill>
                  <a:schemeClr val="tx1"/>
                </a:solidFill>
              </a:rPr>
              <a:t>协议分析</a:t>
            </a:r>
            <a:endParaRPr lang="en-US" altLang="zh-CN" dirty="0" smtClean="0">
              <a:solidFill>
                <a:schemeClr val="tx1"/>
              </a:solidFill>
            </a:endParaRPr>
          </a:p>
          <a:p>
            <a:endParaRPr lang="en-US" altLang="zh-CN" dirty="0"/>
          </a:p>
          <a:p>
            <a:r>
              <a:rPr lang="zh-CN" altLang="en-US" dirty="0" smtClean="0"/>
              <a:t>自定义文件传输实现</a:t>
            </a:r>
            <a:endParaRPr lang="en-US" altLang="zh-CN" dirty="0" smtClean="0"/>
          </a:p>
          <a:p>
            <a:endParaRPr lang="en-US" altLang="zh-CN" dirty="0"/>
          </a:p>
          <a:p>
            <a:r>
              <a:rPr lang="en-US" altLang="zh-CN" dirty="0" smtClean="0">
                <a:solidFill>
                  <a:srgbClr val="FF0000"/>
                </a:solidFill>
              </a:rPr>
              <a:t>Kafka</a:t>
            </a:r>
            <a:r>
              <a:rPr lang="zh-CN" altLang="en-US" dirty="0" smtClean="0">
                <a:solidFill>
                  <a:srgbClr val="FF0000"/>
                </a:solidFill>
              </a:rPr>
              <a:t>要点</a:t>
            </a:r>
            <a:endParaRPr lang="en-US" altLang="zh-CN" dirty="0" smtClean="0">
              <a:solidFill>
                <a:srgbClr val="FF0000"/>
              </a:solidFill>
            </a:endParaRPr>
          </a:p>
          <a:p>
            <a:endParaRPr lang="en-US" altLang="zh-CN" dirty="0"/>
          </a:p>
          <a:p>
            <a:r>
              <a:rPr lang="zh-CN" altLang="en-US" dirty="0" smtClean="0"/>
              <a:t>参考文献</a:t>
            </a:r>
            <a:endParaRPr lang="en-US" altLang="zh-CN" dirty="0"/>
          </a:p>
        </p:txBody>
      </p:sp>
      <p:sp>
        <p:nvSpPr>
          <p:cNvPr id="3" name="标题 2"/>
          <p:cNvSpPr>
            <a:spLocks noGrp="1"/>
          </p:cNvSpPr>
          <p:nvPr>
            <p:ph type="title"/>
          </p:nvPr>
        </p:nvSpPr>
        <p:spPr/>
        <p:txBody>
          <a:bodyPr/>
          <a:lstStyle/>
          <a:p>
            <a:r>
              <a:rPr lang="zh-CN" altLang="en-US" dirty="0" smtClean="0"/>
              <a:t>目录</a:t>
            </a:r>
            <a:endParaRPr lang="zh-CN" altLang="en-US" dirty="0"/>
          </a:p>
        </p:txBody>
      </p:sp>
    </p:spTree>
    <p:extLst>
      <p:ext uri="{BB962C8B-B14F-4D97-AF65-F5344CB8AC3E}">
        <p14:creationId xmlns:p14="http://schemas.microsoft.com/office/powerpoint/2010/main" val="4213273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en-US" altLang="zh-CN" dirty="0" smtClean="0"/>
              <a:t>Kafka</a:t>
            </a:r>
            <a:r>
              <a:rPr lang="zh-CN" altLang="en-US" dirty="0" smtClean="0"/>
              <a:t>是个集群的消息中间件</a:t>
            </a:r>
            <a:r>
              <a:rPr lang="en-US" altLang="zh-CN" dirty="0" smtClean="0"/>
              <a:t>+</a:t>
            </a:r>
            <a:r>
              <a:rPr lang="zh-CN" altLang="en-US" dirty="0" smtClean="0"/>
              <a:t>存储，一个节点可以存储几</a:t>
            </a:r>
            <a:r>
              <a:rPr lang="en-US" altLang="zh-CN" dirty="0" smtClean="0"/>
              <a:t>T</a:t>
            </a:r>
            <a:r>
              <a:rPr lang="zh-CN" altLang="en-US" dirty="0" smtClean="0"/>
              <a:t>的数据！</a:t>
            </a:r>
            <a:endParaRPr lang="en-US" altLang="zh-CN" dirty="0" smtClean="0"/>
          </a:p>
          <a:p>
            <a:endParaRPr lang="en-US" altLang="zh-CN" dirty="0" smtClean="0"/>
          </a:p>
          <a:p>
            <a:r>
              <a:rPr lang="zh-CN" altLang="en-US" dirty="0" smtClean="0"/>
              <a:t>对于</a:t>
            </a:r>
            <a:r>
              <a:rPr lang="en-US" altLang="zh-CN" dirty="0" err="1" smtClean="0"/>
              <a:t>Linkin</a:t>
            </a:r>
            <a:r>
              <a:rPr lang="zh-CN" altLang="en-US" dirty="0" smtClean="0"/>
              <a:t>这样的互联网企业来说，用户和网站上产生的</a:t>
            </a:r>
            <a:r>
              <a:rPr lang="zh-CN" altLang="en-US" b="1" dirty="0" smtClean="0"/>
              <a:t>数据有三种</a:t>
            </a:r>
            <a:r>
              <a:rPr lang="zh-CN" altLang="en-US" dirty="0" smtClean="0"/>
              <a:t>：</a:t>
            </a:r>
          </a:p>
          <a:p>
            <a:pPr lvl="1"/>
            <a:r>
              <a:rPr lang="zh-CN" altLang="en-US" dirty="0" smtClean="0"/>
              <a:t>需要实时响应的交易数据</a:t>
            </a:r>
          </a:p>
          <a:p>
            <a:pPr lvl="1"/>
            <a:r>
              <a:rPr lang="zh-CN" altLang="en-US" dirty="0" smtClean="0"/>
              <a:t>活动流数据，准实时的，</a:t>
            </a:r>
          </a:p>
          <a:p>
            <a:pPr lvl="1"/>
            <a:r>
              <a:rPr lang="zh-CN" altLang="en-US" dirty="0" smtClean="0"/>
              <a:t>各个层面程序产生的日志</a:t>
            </a:r>
            <a:endParaRPr lang="en-US" altLang="zh-CN" dirty="0" smtClean="0"/>
          </a:p>
          <a:p>
            <a:pPr lvl="1"/>
            <a:endParaRPr lang="zh-CN" altLang="en-US" dirty="0" smtClean="0"/>
          </a:p>
          <a:p>
            <a:r>
              <a:rPr lang="en-US" altLang="zh-CN" dirty="0" err="1" smtClean="0"/>
              <a:t>Linkin</a:t>
            </a:r>
            <a:r>
              <a:rPr lang="zh-CN" altLang="en-US" dirty="0" smtClean="0"/>
              <a:t>的牛逼之处，就在于他们发现了原先</a:t>
            </a:r>
            <a:r>
              <a:rPr lang="en-US" altLang="zh-CN" dirty="0" smtClean="0"/>
              <a:t>2,3</a:t>
            </a:r>
            <a:r>
              <a:rPr lang="zh-CN" altLang="en-US" dirty="0" smtClean="0"/>
              <a:t>的数据处理方式有问题</a:t>
            </a:r>
            <a:endParaRPr lang="en-US" altLang="zh-CN" dirty="0" smtClean="0"/>
          </a:p>
          <a:p>
            <a:endParaRPr lang="zh-CN" altLang="en-US" dirty="0" smtClean="0"/>
          </a:p>
          <a:p>
            <a:r>
              <a:rPr lang="zh-CN" altLang="en-US" dirty="0" smtClean="0"/>
              <a:t>这</a:t>
            </a:r>
            <a:r>
              <a:rPr lang="en-US" altLang="zh-CN" dirty="0" smtClean="0"/>
              <a:t>2</a:t>
            </a:r>
            <a:r>
              <a:rPr lang="zh-CN" altLang="en-US" dirty="0" smtClean="0"/>
              <a:t>种数据的特点是：</a:t>
            </a:r>
          </a:p>
          <a:p>
            <a:pPr lvl="1"/>
            <a:r>
              <a:rPr lang="zh-CN" altLang="en-US" dirty="0" smtClean="0"/>
              <a:t>准实时，不需要秒级响应，分钟级别即可。</a:t>
            </a:r>
          </a:p>
          <a:p>
            <a:pPr lvl="1"/>
            <a:r>
              <a:rPr lang="zh-CN" altLang="en-US" dirty="0" smtClean="0"/>
              <a:t>数据量巨大，是交易数据的</a:t>
            </a:r>
            <a:r>
              <a:rPr lang="en-US" altLang="zh-CN" dirty="0" smtClean="0"/>
              <a:t>10</a:t>
            </a:r>
            <a:r>
              <a:rPr lang="zh-CN" altLang="en-US" dirty="0" smtClean="0"/>
              <a:t>倍以上。</a:t>
            </a:r>
          </a:p>
          <a:p>
            <a:pPr lvl="1"/>
            <a:r>
              <a:rPr lang="zh-CN" altLang="en-US" dirty="0" smtClean="0"/>
              <a:t>数据消费者众多，例如评级、投票、排序、个性化推荐、安全、运营监控、程序监控、后期报表等</a:t>
            </a:r>
          </a:p>
          <a:p>
            <a:endParaRPr lang="zh-CN" altLang="en-US" dirty="0"/>
          </a:p>
        </p:txBody>
      </p:sp>
      <p:sp>
        <p:nvSpPr>
          <p:cNvPr id="3" name="标题 2"/>
          <p:cNvSpPr>
            <a:spLocks noGrp="1"/>
          </p:cNvSpPr>
          <p:nvPr>
            <p:ph type="title"/>
          </p:nvPr>
        </p:nvSpPr>
        <p:spPr/>
        <p:txBody>
          <a:bodyPr/>
          <a:lstStyle/>
          <a:p>
            <a:r>
              <a:rPr lang="en-US" altLang="zh-CN" dirty="0" smtClean="0"/>
              <a:t>Kafka</a:t>
            </a:r>
            <a:r>
              <a:rPr lang="zh-CN" altLang="en-US" dirty="0" smtClean="0"/>
              <a:t>产生的原因</a:t>
            </a:r>
            <a:endParaRPr lang="zh-CN" altLang="en-US" dirty="0"/>
          </a:p>
        </p:txBody>
      </p:sp>
    </p:spTree>
    <p:extLst>
      <p:ext uri="{BB962C8B-B14F-4D97-AF65-F5344CB8AC3E}">
        <p14:creationId xmlns:p14="http://schemas.microsoft.com/office/powerpoint/2010/main" val="21338344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lstStyle/>
          <a:p>
            <a:r>
              <a:rPr lang="en-US" altLang="zh-CN" dirty="0" smtClean="0"/>
              <a:t>Kafka</a:t>
            </a:r>
            <a:r>
              <a:rPr lang="zh-CN" altLang="en-US" dirty="0" smtClean="0"/>
              <a:t>分析</a:t>
            </a:r>
            <a:endParaRPr lang="zh-CN" altLang="en-US" dirty="0"/>
          </a:p>
        </p:txBody>
      </p:sp>
      <p:pic>
        <p:nvPicPr>
          <p:cNvPr id="1026" name="Picture 2" descr="http://www.sxt.cn/editor/attached/image/20140828/33c90d5e-0d7c-406a-be79-b2e5765b7372.jpg"/>
          <p:cNvPicPr>
            <a:picLocks noChangeAspect="1" noChangeArrowheads="1"/>
          </p:cNvPicPr>
          <p:nvPr/>
        </p:nvPicPr>
        <p:blipFill>
          <a:blip r:embed="rId2" cstate="print"/>
          <a:srcRect/>
          <a:stretch>
            <a:fillRect/>
          </a:stretch>
        </p:blipFill>
        <p:spPr bwMode="auto">
          <a:xfrm>
            <a:off x="755576" y="843558"/>
            <a:ext cx="6336704" cy="3688134"/>
          </a:xfrm>
          <a:prstGeom prst="rect">
            <a:avLst/>
          </a:prstGeom>
          <a:noFill/>
        </p:spPr>
      </p:pic>
    </p:spTree>
    <p:extLst>
      <p:ext uri="{BB962C8B-B14F-4D97-AF65-F5344CB8AC3E}">
        <p14:creationId xmlns:p14="http://schemas.microsoft.com/office/powerpoint/2010/main" val="1106964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可能的问题</a:t>
            </a:r>
            <a:endParaRPr lang="en-US" altLang="zh-CN" dirty="0" smtClean="0"/>
          </a:p>
          <a:p>
            <a:pPr lvl="1"/>
            <a:r>
              <a:rPr lang="zh-CN" altLang="en-US" dirty="0" smtClean="0"/>
              <a:t>无状态导致消息的删除成为难题，大量文件进行传输后，留下的日志无法简单删除。可能导致巨大的空间浪费。</a:t>
            </a:r>
            <a:endParaRPr lang="en-US" altLang="zh-CN" dirty="0" smtClean="0"/>
          </a:p>
          <a:p>
            <a:endParaRPr lang="en-US" altLang="zh-CN" dirty="0" smtClean="0"/>
          </a:p>
          <a:p>
            <a:pPr lvl="1"/>
            <a:r>
              <a:rPr lang="zh-CN" altLang="en-US" dirty="0" smtClean="0"/>
              <a:t>异步定期硬盘写入，可能出现文件片段未全部入队的情况。</a:t>
            </a:r>
            <a:endParaRPr lang="en-US" altLang="zh-CN" dirty="0" smtClean="0"/>
          </a:p>
          <a:p>
            <a:endParaRPr lang="en-US" altLang="zh-CN" dirty="0" smtClean="0"/>
          </a:p>
          <a:p>
            <a:pPr>
              <a:buNone/>
            </a:pPr>
            <a:endParaRPr lang="zh-CN" altLang="en-US" dirty="0"/>
          </a:p>
        </p:txBody>
      </p:sp>
      <p:sp>
        <p:nvSpPr>
          <p:cNvPr id="3" name="标题 2"/>
          <p:cNvSpPr>
            <a:spLocks noGrp="1"/>
          </p:cNvSpPr>
          <p:nvPr>
            <p:ph type="title"/>
          </p:nvPr>
        </p:nvSpPr>
        <p:spPr/>
        <p:txBody>
          <a:bodyPr/>
          <a:lstStyle/>
          <a:p>
            <a:r>
              <a:rPr lang="zh-CN" altLang="en-US" dirty="0" smtClean="0"/>
              <a:t>文件交换系统是否可采用</a:t>
            </a:r>
            <a:r>
              <a:rPr lang="en-US" altLang="zh-CN" dirty="0" err="1" smtClean="0"/>
              <a:t>kafka</a:t>
            </a:r>
            <a:endParaRPr lang="zh-CN" altLang="en-US" dirty="0"/>
          </a:p>
        </p:txBody>
      </p:sp>
    </p:spTree>
    <p:extLst>
      <p:ext uri="{BB962C8B-B14F-4D97-AF65-F5344CB8AC3E}">
        <p14:creationId xmlns:p14="http://schemas.microsoft.com/office/powerpoint/2010/main" val="2822517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solidFill>
                  <a:schemeClr val="tx1"/>
                </a:solidFill>
              </a:rPr>
              <a:t>前言</a:t>
            </a:r>
            <a:endParaRPr lang="en-US" altLang="zh-CN" dirty="0" smtClean="0">
              <a:solidFill>
                <a:schemeClr val="tx1"/>
              </a:solidFill>
            </a:endParaRPr>
          </a:p>
          <a:p>
            <a:pPr>
              <a:buNone/>
            </a:pPr>
            <a:endParaRPr lang="en-US" altLang="zh-CN" dirty="0" smtClean="0"/>
          </a:p>
          <a:p>
            <a:r>
              <a:rPr lang="zh-CN" altLang="en-US" dirty="0" smtClean="0">
                <a:solidFill>
                  <a:schemeClr val="tx1"/>
                </a:solidFill>
              </a:rPr>
              <a:t>网络传输基础</a:t>
            </a:r>
            <a:endParaRPr lang="en-US" altLang="zh-CN" dirty="0" smtClean="0">
              <a:solidFill>
                <a:schemeClr val="tx1"/>
              </a:solidFill>
            </a:endParaRPr>
          </a:p>
          <a:p>
            <a:endParaRPr lang="en-US" altLang="zh-CN" dirty="0"/>
          </a:p>
          <a:p>
            <a:r>
              <a:rPr lang="en-US" altLang="zh-CN" dirty="0" smtClean="0">
                <a:solidFill>
                  <a:schemeClr val="tx1"/>
                </a:solidFill>
              </a:rPr>
              <a:t>TCP/IP</a:t>
            </a:r>
            <a:r>
              <a:rPr lang="zh-CN" altLang="en-US" dirty="0" smtClean="0">
                <a:solidFill>
                  <a:schemeClr val="tx1"/>
                </a:solidFill>
              </a:rPr>
              <a:t>协议分析</a:t>
            </a:r>
            <a:endParaRPr lang="en-US" altLang="zh-CN" dirty="0" smtClean="0">
              <a:solidFill>
                <a:schemeClr val="tx1"/>
              </a:solidFill>
            </a:endParaRPr>
          </a:p>
          <a:p>
            <a:endParaRPr lang="en-US" altLang="zh-CN" dirty="0"/>
          </a:p>
          <a:p>
            <a:r>
              <a:rPr lang="zh-CN" altLang="en-US" dirty="0" smtClean="0">
                <a:solidFill>
                  <a:schemeClr val="tx1"/>
                </a:solidFill>
              </a:rPr>
              <a:t>自定义文件传输实现</a:t>
            </a:r>
            <a:endParaRPr lang="en-US" altLang="zh-CN" dirty="0" smtClean="0">
              <a:solidFill>
                <a:schemeClr val="tx1"/>
              </a:solidFill>
            </a:endParaRPr>
          </a:p>
          <a:p>
            <a:endParaRPr lang="en-US" altLang="zh-CN" dirty="0"/>
          </a:p>
          <a:p>
            <a:r>
              <a:rPr lang="en-US" altLang="zh-CN" dirty="0" smtClean="0">
                <a:solidFill>
                  <a:schemeClr val="tx1"/>
                </a:solidFill>
              </a:rPr>
              <a:t>Kafka</a:t>
            </a:r>
            <a:r>
              <a:rPr lang="zh-CN" altLang="en-US" dirty="0" smtClean="0">
                <a:solidFill>
                  <a:schemeClr val="tx1"/>
                </a:solidFill>
              </a:rPr>
              <a:t>要点</a:t>
            </a:r>
            <a:endParaRPr lang="en-US" altLang="zh-CN" dirty="0" smtClean="0">
              <a:solidFill>
                <a:schemeClr val="tx1"/>
              </a:solidFill>
            </a:endParaRPr>
          </a:p>
          <a:p>
            <a:endParaRPr lang="en-US" altLang="zh-CN" dirty="0"/>
          </a:p>
          <a:p>
            <a:r>
              <a:rPr lang="zh-CN" altLang="en-US" dirty="0" smtClean="0">
                <a:solidFill>
                  <a:srgbClr val="FF0000"/>
                </a:solidFill>
              </a:rPr>
              <a:t>参考文献</a:t>
            </a:r>
            <a:endParaRPr lang="en-US" altLang="zh-CN" dirty="0">
              <a:solidFill>
                <a:srgbClr val="FF0000"/>
              </a:solidFill>
            </a:endParaRPr>
          </a:p>
        </p:txBody>
      </p:sp>
      <p:sp>
        <p:nvSpPr>
          <p:cNvPr id="3" name="标题 2"/>
          <p:cNvSpPr>
            <a:spLocks noGrp="1"/>
          </p:cNvSpPr>
          <p:nvPr>
            <p:ph type="title"/>
          </p:nvPr>
        </p:nvSpPr>
        <p:spPr/>
        <p:txBody>
          <a:bodyPr/>
          <a:lstStyle/>
          <a:p>
            <a:r>
              <a:rPr lang="zh-CN" altLang="en-US" dirty="0" smtClean="0"/>
              <a:t>目录</a:t>
            </a:r>
            <a:endParaRPr lang="zh-CN" altLang="en-US" dirty="0"/>
          </a:p>
        </p:txBody>
      </p:sp>
    </p:spTree>
    <p:extLst>
      <p:ext uri="{BB962C8B-B14F-4D97-AF65-F5344CB8AC3E}">
        <p14:creationId xmlns:p14="http://schemas.microsoft.com/office/powerpoint/2010/main" val="7746927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TCP</a:t>
            </a:r>
            <a:r>
              <a:rPr lang="zh-CN" altLang="en-US" dirty="0" smtClean="0"/>
              <a:t>那些事 </a:t>
            </a:r>
            <a:r>
              <a:rPr lang="en-US" altLang="zh-CN" dirty="0" smtClean="0">
                <a:hlinkClick r:id="rId2"/>
              </a:rPr>
              <a:t>http://elf8848.iteye.com/blog/2089414</a:t>
            </a:r>
            <a:endParaRPr lang="en-US" altLang="zh-CN" dirty="0" smtClean="0"/>
          </a:p>
          <a:p>
            <a:r>
              <a:rPr lang="zh-CN" altLang="en-US" dirty="0" smtClean="0"/>
              <a:t>滑动窗口协议 </a:t>
            </a:r>
            <a:r>
              <a:rPr lang="en-US" altLang="zh-CN" dirty="0" smtClean="0">
                <a:hlinkClick r:id="rId3"/>
              </a:rPr>
              <a:t>http://baike.baidu.com/view/1341477.htm</a:t>
            </a:r>
            <a:endParaRPr lang="en-US" altLang="zh-CN" dirty="0" smtClean="0"/>
          </a:p>
          <a:p>
            <a:r>
              <a:rPr lang="zh-CN" altLang="en-US" dirty="0" smtClean="0"/>
              <a:t>香农定理 </a:t>
            </a:r>
            <a:r>
              <a:rPr lang="en-US" altLang="zh-CN" dirty="0" smtClean="0">
                <a:hlinkClick r:id="rId4"/>
              </a:rPr>
              <a:t>http://baike.baidu.com/view/392730.htm</a:t>
            </a:r>
            <a:endParaRPr lang="en-US" altLang="zh-CN" dirty="0" smtClean="0"/>
          </a:p>
          <a:p>
            <a:r>
              <a:rPr lang="en-US" altLang="zh-CN" dirty="0" smtClean="0"/>
              <a:t>TCP</a:t>
            </a:r>
            <a:r>
              <a:rPr lang="zh-CN" altLang="en-US" dirty="0" smtClean="0"/>
              <a:t>为什么要三次握手 </a:t>
            </a:r>
            <a:r>
              <a:rPr lang="en-US" altLang="zh-CN" dirty="0" smtClean="0">
                <a:hlinkClick r:id="rId5"/>
              </a:rPr>
              <a:t>http://www.cnblogs.com/zhuxiongfeng/archive/2011/05/08/2040534.html</a:t>
            </a:r>
            <a:endParaRPr lang="en-US" altLang="zh-CN" dirty="0" smtClean="0"/>
          </a:p>
          <a:p>
            <a:r>
              <a:rPr lang="en-US" altLang="zh-CN" dirty="0" smtClean="0"/>
              <a:t>TCP</a:t>
            </a:r>
            <a:r>
              <a:rPr lang="zh-CN" altLang="en-US" dirty="0" smtClean="0"/>
              <a:t>数据包重组实现分析 </a:t>
            </a:r>
            <a:r>
              <a:rPr lang="en-US" altLang="zh-CN" dirty="0" smtClean="0">
                <a:hlinkClick r:id="rId6"/>
              </a:rPr>
              <a:t>http://blog.sina.com.cn/s/blog_48eef8410100b1gw.html</a:t>
            </a:r>
            <a:endParaRPr lang="en-US" altLang="zh-CN" dirty="0" smtClean="0"/>
          </a:p>
          <a:p>
            <a:r>
              <a:rPr lang="en-US" altLang="zh-CN" dirty="0" smtClean="0"/>
              <a:t>Kafka</a:t>
            </a:r>
            <a:r>
              <a:rPr lang="zh-CN" altLang="en-US" dirty="0" smtClean="0"/>
              <a:t>是个奇葩！</a:t>
            </a:r>
            <a:r>
              <a:rPr lang="en-US" altLang="zh-CN" dirty="0" smtClean="0"/>
              <a:t>——</a:t>
            </a:r>
            <a:r>
              <a:rPr lang="en-US" altLang="zh-CN" dirty="0" err="1" smtClean="0"/>
              <a:t>Linkin</a:t>
            </a:r>
            <a:r>
              <a:rPr lang="zh-CN" altLang="en-US" dirty="0" smtClean="0"/>
              <a:t>论文学习笔记     </a:t>
            </a:r>
            <a:r>
              <a:rPr lang="en-US" altLang="zh-CN" dirty="0" smtClean="0"/>
              <a:t> </a:t>
            </a:r>
            <a:r>
              <a:rPr lang="en-US" altLang="zh-CN" dirty="0" smtClean="0">
                <a:hlinkClick r:id="rId7"/>
              </a:rPr>
              <a:t>http://www.sxt.cn/info-2871-u-324.html</a:t>
            </a:r>
            <a:endParaRPr lang="en-US" altLang="zh-CN" dirty="0" smtClean="0"/>
          </a:p>
          <a:p>
            <a:endParaRPr lang="zh-CN" altLang="en-US" dirty="0" smtClean="0"/>
          </a:p>
          <a:p>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参考文档</a:t>
            </a:r>
            <a:endParaRPr lang="zh-CN" altLang="en-US" dirty="0"/>
          </a:p>
        </p:txBody>
      </p:sp>
    </p:spTree>
    <p:extLst>
      <p:ext uri="{BB962C8B-B14F-4D97-AF65-F5344CB8AC3E}">
        <p14:creationId xmlns:p14="http://schemas.microsoft.com/office/powerpoint/2010/main" val="27433944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6335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3563888" y="1338051"/>
            <a:ext cx="3096344" cy="243230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22" name="矩形 21"/>
          <p:cNvSpPr/>
          <p:nvPr/>
        </p:nvSpPr>
        <p:spPr>
          <a:xfrm>
            <a:off x="1475656" y="1659028"/>
            <a:ext cx="3168352" cy="1551231"/>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p>
        </p:txBody>
      </p:sp>
      <p:sp>
        <p:nvSpPr>
          <p:cNvPr id="3" name="标题 2"/>
          <p:cNvSpPr>
            <a:spLocks noGrp="1"/>
          </p:cNvSpPr>
          <p:nvPr>
            <p:ph type="title"/>
          </p:nvPr>
        </p:nvSpPr>
        <p:spPr/>
        <p:txBody>
          <a:bodyPr/>
          <a:lstStyle/>
          <a:p>
            <a:r>
              <a:rPr lang="zh-CN" altLang="en-US" dirty="0" smtClean="0"/>
              <a:t>文件传输的</a:t>
            </a:r>
            <a:r>
              <a:rPr lang="zh-CN" altLang="en-US" dirty="0"/>
              <a:t>难点</a:t>
            </a:r>
          </a:p>
        </p:txBody>
      </p:sp>
      <p:sp>
        <p:nvSpPr>
          <p:cNvPr id="4" name="圆角矩形 3"/>
          <p:cNvSpPr/>
          <p:nvPr/>
        </p:nvSpPr>
        <p:spPr>
          <a:xfrm>
            <a:off x="3710705" y="2087107"/>
            <a:ext cx="720080" cy="576064"/>
          </a:xfrm>
          <a:prstGeom prst="round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lvl="0" algn="ctr"/>
            <a:r>
              <a:rPr lang="zh-CN" altLang="en-US" sz="1200" dirty="0">
                <a:solidFill>
                  <a:prstClr val="black"/>
                </a:solidFill>
              </a:rPr>
              <a:t>交换</a:t>
            </a:r>
            <a:endParaRPr lang="en-US" altLang="zh-CN" sz="1200" dirty="0">
              <a:solidFill>
                <a:prstClr val="black"/>
              </a:solidFill>
            </a:endParaRPr>
          </a:p>
          <a:p>
            <a:pPr lvl="0" algn="ctr"/>
            <a:r>
              <a:rPr lang="zh-CN" altLang="en-US" sz="1200" dirty="0">
                <a:solidFill>
                  <a:prstClr val="black"/>
                </a:solidFill>
              </a:rPr>
              <a:t>节点</a:t>
            </a:r>
          </a:p>
        </p:txBody>
      </p:sp>
      <p:sp>
        <p:nvSpPr>
          <p:cNvPr id="6" name="圆角矩形 5"/>
          <p:cNvSpPr/>
          <p:nvPr/>
        </p:nvSpPr>
        <p:spPr>
          <a:xfrm>
            <a:off x="1691680" y="2079647"/>
            <a:ext cx="864096" cy="576064"/>
          </a:xfrm>
          <a:prstGeom prst="round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外网</a:t>
            </a:r>
            <a:endParaRPr lang="en-US" altLang="zh-CN" sz="1200" dirty="0" smtClean="0"/>
          </a:p>
          <a:p>
            <a:pPr algn="ctr"/>
            <a:r>
              <a:rPr lang="zh-CN" altLang="en-US" sz="1200" dirty="0" smtClean="0"/>
              <a:t>节点</a:t>
            </a:r>
            <a:endParaRPr lang="zh-CN" altLang="en-US" sz="1200" dirty="0"/>
          </a:p>
        </p:txBody>
      </p:sp>
      <p:sp>
        <p:nvSpPr>
          <p:cNvPr id="7" name="圆角矩形 6"/>
          <p:cNvSpPr/>
          <p:nvPr/>
        </p:nvSpPr>
        <p:spPr>
          <a:xfrm>
            <a:off x="5541625" y="1659028"/>
            <a:ext cx="720080" cy="576064"/>
          </a:xfrm>
          <a:prstGeom prst="round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内网</a:t>
            </a:r>
            <a:endParaRPr lang="en-US" altLang="zh-CN" sz="1200" dirty="0" smtClean="0"/>
          </a:p>
          <a:p>
            <a:pPr algn="ctr"/>
            <a:r>
              <a:rPr lang="zh-CN" altLang="en-US" sz="1200" dirty="0" smtClean="0"/>
              <a:t>节点</a:t>
            </a:r>
            <a:endParaRPr lang="zh-CN" altLang="en-US" sz="1200" dirty="0"/>
          </a:p>
        </p:txBody>
      </p:sp>
      <p:cxnSp>
        <p:nvCxnSpPr>
          <p:cNvPr id="9" name="直接连接符 8"/>
          <p:cNvCxnSpPr>
            <a:endCxn id="24" idx="0"/>
          </p:cNvCxnSpPr>
          <p:nvPr/>
        </p:nvCxnSpPr>
        <p:spPr>
          <a:xfrm>
            <a:off x="3057327" y="1410059"/>
            <a:ext cx="0" cy="1960185"/>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11" name="直接箭头连接符 10"/>
          <p:cNvCxnSpPr>
            <a:stCxn id="6" idx="3"/>
            <a:endCxn id="4" idx="1"/>
          </p:cNvCxnSpPr>
          <p:nvPr/>
        </p:nvCxnSpPr>
        <p:spPr>
          <a:xfrm>
            <a:off x="2555776" y="2367679"/>
            <a:ext cx="1154929" cy="74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直接箭头连接符 12"/>
          <p:cNvCxnSpPr>
            <a:stCxn id="4" idx="3"/>
            <a:endCxn id="7" idx="1"/>
          </p:cNvCxnSpPr>
          <p:nvPr/>
        </p:nvCxnSpPr>
        <p:spPr>
          <a:xfrm flipV="1">
            <a:off x="4430785" y="1947060"/>
            <a:ext cx="1110840" cy="4280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圆角矩形 15"/>
          <p:cNvSpPr/>
          <p:nvPr/>
        </p:nvSpPr>
        <p:spPr>
          <a:xfrm>
            <a:off x="5560222" y="2778211"/>
            <a:ext cx="720080" cy="576064"/>
          </a:xfrm>
          <a:prstGeom prst="round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lvl="0" algn="ctr"/>
            <a:r>
              <a:rPr lang="zh-CN" altLang="en-US" sz="1200" dirty="0">
                <a:solidFill>
                  <a:prstClr val="black"/>
                </a:solidFill>
              </a:rPr>
              <a:t>内网</a:t>
            </a:r>
            <a:endParaRPr lang="en-US" altLang="zh-CN" sz="1200" dirty="0">
              <a:solidFill>
                <a:prstClr val="black"/>
              </a:solidFill>
            </a:endParaRPr>
          </a:p>
          <a:p>
            <a:pPr lvl="0" algn="ctr"/>
            <a:r>
              <a:rPr lang="zh-CN" altLang="en-US" sz="1200" dirty="0">
                <a:solidFill>
                  <a:prstClr val="black"/>
                </a:solidFill>
              </a:rPr>
              <a:t>节点</a:t>
            </a:r>
          </a:p>
        </p:txBody>
      </p:sp>
      <p:cxnSp>
        <p:nvCxnSpPr>
          <p:cNvPr id="18" name="直接箭头连接符 17"/>
          <p:cNvCxnSpPr>
            <a:stCxn id="4" idx="3"/>
            <a:endCxn id="16" idx="1"/>
          </p:cNvCxnSpPr>
          <p:nvPr/>
        </p:nvCxnSpPr>
        <p:spPr>
          <a:xfrm>
            <a:off x="4430785" y="2375139"/>
            <a:ext cx="1129437" cy="6911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2580273" y="3370244"/>
            <a:ext cx="954107" cy="400110"/>
          </a:xfrm>
          <a:prstGeom prst="rect">
            <a:avLst/>
          </a:prstGeom>
          <a:noFill/>
        </p:spPr>
        <p:txBody>
          <a:bodyPr wrap="none" rtlCol="0">
            <a:spAutoFit/>
          </a:bodyPr>
          <a:lstStyle/>
          <a:p>
            <a:r>
              <a:rPr lang="zh-CN" altLang="en-US" dirty="0"/>
              <a:t>防火墙</a:t>
            </a:r>
          </a:p>
        </p:txBody>
      </p:sp>
      <p:pic>
        <p:nvPicPr>
          <p:cNvPr id="1026" name="Picture 2" descr="http://pic17.nipic.com/20111025/2457331_194911037337_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1954216"/>
            <a:ext cx="792088" cy="8619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mg4.imgtn.bdimg.com/it/u=244412874,3259858702&amp;fm=21&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7577" y="1659028"/>
            <a:ext cx="820314" cy="59758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http://img4.imgtn.bdimg.com/it/u=244412874,3259858702&amp;fm=21&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7577" y="2842955"/>
            <a:ext cx="766711" cy="558532"/>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组合 39"/>
          <p:cNvGrpSpPr/>
          <p:nvPr/>
        </p:nvGrpSpPr>
        <p:grpSpPr>
          <a:xfrm>
            <a:off x="485641" y="2434643"/>
            <a:ext cx="2347787" cy="2032416"/>
            <a:chOff x="485641" y="2434643"/>
            <a:chExt cx="2347787" cy="2032416"/>
          </a:xfrm>
        </p:grpSpPr>
        <p:sp>
          <p:nvSpPr>
            <p:cNvPr id="5" name="矩形 4"/>
            <p:cNvSpPr/>
            <p:nvPr/>
          </p:nvSpPr>
          <p:spPr>
            <a:xfrm>
              <a:off x="485641" y="4066949"/>
              <a:ext cx="1980029" cy="400110"/>
            </a:xfrm>
            <a:prstGeom prst="rect">
              <a:avLst/>
            </a:prstGeom>
          </p:spPr>
          <p:txBody>
            <a:bodyPr wrap="none">
              <a:spAutoFit/>
            </a:bodyPr>
            <a:lstStyle/>
            <a:p>
              <a:r>
                <a:rPr lang="en-US" altLang="zh-CN" dirty="0" smtClean="0">
                  <a:solidFill>
                    <a:srgbClr val="FF0000"/>
                  </a:solidFill>
                </a:rPr>
                <a:t>1.</a:t>
              </a:r>
              <a:r>
                <a:rPr lang="zh-CN" altLang="en-US" dirty="0" smtClean="0">
                  <a:solidFill>
                    <a:srgbClr val="FF0000"/>
                  </a:solidFill>
                </a:rPr>
                <a:t>网络中断容错</a:t>
              </a:r>
              <a:endParaRPr lang="zh-CN" altLang="en-US" dirty="0">
                <a:solidFill>
                  <a:srgbClr val="FF0000"/>
                </a:solidFill>
              </a:endParaRPr>
            </a:p>
          </p:txBody>
        </p:sp>
        <p:cxnSp>
          <p:nvCxnSpPr>
            <p:cNvPr id="15" name="直接箭头连接符 14"/>
            <p:cNvCxnSpPr>
              <a:stCxn id="5" idx="0"/>
            </p:cNvCxnSpPr>
            <p:nvPr/>
          </p:nvCxnSpPr>
          <p:spPr>
            <a:xfrm flipV="1">
              <a:off x="1475656" y="2434643"/>
              <a:ext cx="1357772" cy="163230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41" name="组合 40"/>
          <p:cNvGrpSpPr/>
          <p:nvPr/>
        </p:nvGrpSpPr>
        <p:grpSpPr>
          <a:xfrm>
            <a:off x="3243549" y="2720691"/>
            <a:ext cx="1980029" cy="1812536"/>
            <a:chOff x="3243549" y="2720691"/>
            <a:chExt cx="1980029" cy="1812536"/>
          </a:xfrm>
        </p:grpSpPr>
        <p:sp>
          <p:nvSpPr>
            <p:cNvPr id="25" name="矩形 24"/>
            <p:cNvSpPr/>
            <p:nvPr/>
          </p:nvSpPr>
          <p:spPr>
            <a:xfrm>
              <a:off x="3243549" y="4133117"/>
              <a:ext cx="1980029" cy="400110"/>
            </a:xfrm>
            <a:prstGeom prst="rect">
              <a:avLst/>
            </a:prstGeom>
          </p:spPr>
          <p:txBody>
            <a:bodyPr wrap="none">
              <a:spAutoFit/>
            </a:bodyPr>
            <a:lstStyle/>
            <a:p>
              <a:r>
                <a:rPr lang="en-US" altLang="zh-CN" dirty="0">
                  <a:solidFill>
                    <a:srgbClr val="FF0000"/>
                  </a:solidFill>
                </a:rPr>
                <a:t>2</a:t>
              </a:r>
              <a:r>
                <a:rPr lang="en-US" altLang="zh-CN" dirty="0" smtClean="0">
                  <a:solidFill>
                    <a:srgbClr val="FF0000"/>
                  </a:solidFill>
                </a:rPr>
                <a:t>.</a:t>
              </a:r>
              <a:r>
                <a:rPr lang="zh-CN" altLang="en-US" dirty="0" smtClean="0">
                  <a:solidFill>
                    <a:srgbClr val="FF0000"/>
                  </a:solidFill>
                </a:rPr>
                <a:t>节点宕机容错</a:t>
              </a:r>
              <a:endParaRPr lang="zh-CN" altLang="en-US" dirty="0">
                <a:solidFill>
                  <a:srgbClr val="FF0000"/>
                </a:solidFill>
              </a:endParaRPr>
            </a:p>
          </p:txBody>
        </p:sp>
        <p:cxnSp>
          <p:nvCxnSpPr>
            <p:cNvPr id="26" name="直接箭头连接符 25"/>
            <p:cNvCxnSpPr>
              <a:stCxn id="25" idx="0"/>
            </p:cNvCxnSpPr>
            <p:nvPr/>
          </p:nvCxnSpPr>
          <p:spPr>
            <a:xfrm flipH="1" flipV="1">
              <a:off x="4044009" y="2720691"/>
              <a:ext cx="189555" cy="141242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39" name="组合 38"/>
          <p:cNvGrpSpPr/>
          <p:nvPr/>
        </p:nvGrpSpPr>
        <p:grpSpPr>
          <a:xfrm>
            <a:off x="1295636" y="768549"/>
            <a:ext cx="3040768" cy="1185667"/>
            <a:chOff x="1295636" y="768549"/>
            <a:chExt cx="3040768" cy="1185667"/>
          </a:xfrm>
        </p:grpSpPr>
        <p:sp>
          <p:nvSpPr>
            <p:cNvPr id="28" name="矩形 27"/>
            <p:cNvSpPr/>
            <p:nvPr/>
          </p:nvSpPr>
          <p:spPr>
            <a:xfrm>
              <a:off x="1843414" y="768549"/>
              <a:ext cx="2492990" cy="400110"/>
            </a:xfrm>
            <a:prstGeom prst="rect">
              <a:avLst/>
            </a:prstGeom>
          </p:spPr>
          <p:txBody>
            <a:bodyPr wrap="none">
              <a:spAutoFit/>
            </a:bodyPr>
            <a:lstStyle/>
            <a:p>
              <a:r>
                <a:rPr lang="en-US" altLang="zh-CN" dirty="0" smtClean="0">
                  <a:solidFill>
                    <a:srgbClr val="FF0000"/>
                  </a:solidFill>
                </a:rPr>
                <a:t>3.</a:t>
              </a:r>
              <a:r>
                <a:rPr lang="zh-CN" altLang="en-US" dirty="0" smtClean="0">
                  <a:solidFill>
                    <a:srgbClr val="FF0000"/>
                  </a:solidFill>
                </a:rPr>
                <a:t>大文件续传与落地</a:t>
              </a:r>
              <a:endParaRPr lang="zh-CN" altLang="en-US" dirty="0">
                <a:solidFill>
                  <a:srgbClr val="FF0000"/>
                </a:solidFill>
              </a:endParaRPr>
            </a:p>
          </p:txBody>
        </p:sp>
        <p:cxnSp>
          <p:nvCxnSpPr>
            <p:cNvPr id="29" name="直接箭头连接符 28"/>
            <p:cNvCxnSpPr>
              <a:stCxn id="28" idx="2"/>
              <a:endCxn id="1026" idx="0"/>
            </p:cNvCxnSpPr>
            <p:nvPr/>
          </p:nvCxnSpPr>
          <p:spPr>
            <a:xfrm flipH="1">
              <a:off x="1295636" y="1168659"/>
              <a:ext cx="1794273" cy="78555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42" name="组合 41"/>
          <p:cNvGrpSpPr/>
          <p:nvPr/>
        </p:nvGrpSpPr>
        <p:grpSpPr>
          <a:xfrm>
            <a:off x="4044010" y="672991"/>
            <a:ext cx="4532286" cy="1311098"/>
            <a:chOff x="4044010" y="672991"/>
            <a:chExt cx="4532286" cy="1311098"/>
          </a:xfrm>
        </p:grpSpPr>
        <p:sp>
          <p:nvSpPr>
            <p:cNvPr id="33" name="矩形 32"/>
            <p:cNvSpPr/>
            <p:nvPr/>
          </p:nvSpPr>
          <p:spPr>
            <a:xfrm>
              <a:off x="5313864" y="672991"/>
              <a:ext cx="3262432" cy="400110"/>
            </a:xfrm>
            <a:prstGeom prst="rect">
              <a:avLst/>
            </a:prstGeom>
          </p:spPr>
          <p:txBody>
            <a:bodyPr wrap="none">
              <a:spAutoFit/>
            </a:bodyPr>
            <a:lstStyle/>
            <a:p>
              <a:r>
                <a:rPr lang="en-US" altLang="zh-CN" dirty="0" smtClean="0">
                  <a:solidFill>
                    <a:srgbClr val="FF0000"/>
                  </a:solidFill>
                </a:rPr>
                <a:t>4.</a:t>
              </a:r>
              <a:r>
                <a:rPr lang="zh-CN" altLang="en-US" dirty="0" smtClean="0">
                  <a:solidFill>
                    <a:srgbClr val="FF0000"/>
                  </a:solidFill>
                </a:rPr>
                <a:t>超大文件高性能寻址转发</a:t>
              </a:r>
              <a:endParaRPr lang="zh-CN" altLang="en-US" dirty="0">
                <a:solidFill>
                  <a:srgbClr val="FF0000"/>
                </a:solidFill>
              </a:endParaRPr>
            </a:p>
          </p:txBody>
        </p:sp>
        <p:cxnSp>
          <p:nvCxnSpPr>
            <p:cNvPr id="34" name="直接箭头连接符 33"/>
            <p:cNvCxnSpPr>
              <a:stCxn id="33" idx="2"/>
            </p:cNvCxnSpPr>
            <p:nvPr/>
          </p:nvCxnSpPr>
          <p:spPr>
            <a:xfrm flipH="1">
              <a:off x="4044010" y="1073101"/>
              <a:ext cx="2901070" cy="9109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35" name="组合 34"/>
          <p:cNvGrpSpPr/>
          <p:nvPr/>
        </p:nvGrpSpPr>
        <p:grpSpPr>
          <a:xfrm>
            <a:off x="4986249" y="2842955"/>
            <a:ext cx="2783332" cy="1624104"/>
            <a:chOff x="4314179" y="1230474"/>
            <a:chExt cx="2783332" cy="1624104"/>
          </a:xfrm>
        </p:grpSpPr>
        <p:sp>
          <p:nvSpPr>
            <p:cNvPr id="36" name="矩形 35"/>
            <p:cNvSpPr/>
            <p:nvPr/>
          </p:nvSpPr>
          <p:spPr>
            <a:xfrm>
              <a:off x="5117482" y="2454468"/>
              <a:ext cx="1980029" cy="400110"/>
            </a:xfrm>
            <a:prstGeom prst="rect">
              <a:avLst/>
            </a:prstGeom>
          </p:spPr>
          <p:txBody>
            <a:bodyPr wrap="none">
              <a:spAutoFit/>
            </a:bodyPr>
            <a:lstStyle/>
            <a:p>
              <a:r>
                <a:rPr lang="en-US" altLang="zh-CN" dirty="0" smtClean="0">
                  <a:solidFill>
                    <a:srgbClr val="FF0000"/>
                  </a:solidFill>
                </a:rPr>
                <a:t>5.</a:t>
              </a:r>
              <a:r>
                <a:rPr lang="zh-CN" altLang="en-US" dirty="0" smtClean="0">
                  <a:solidFill>
                    <a:srgbClr val="FF0000"/>
                  </a:solidFill>
                </a:rPr>
                <a:t>网络流量控制</a:t>
              </a:r>
              <a:endParaRPr lang="zh-CN" altLang="en-US" dirty="0">
                <a:solidFill>
                  <a:srgbClr val="FF0000"/>
                </a:solidFill>
              </a:endParaRPr>
            </a:p>
          </p:txBody>
        </p:sp>
        <p:cxnSp>
          <p:nvCxnSpPr>
            <p:cNvPr id="37" name="直接箭头连接符 36"/>
            <p:cNvCxnSpPr>
              <a:stCxn id="36" idx="0"/>
            </p:cNvCxnSpPr>
            <p:nvPr/>
          </p:nvCxnSpPr>
          <p:spPr>
            <a:xfrm flipH="1" flipV="1">
              <a:off x="4314179" y="1230474"/>
              <a:ext cx="1793318" cy="122399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3114469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solidFill>
                  <a:schemeClr val="tx1"/>
                </a:solidFill>
              </a:rPr>
              <a:t>前言</a:t>
            </a:r>
            <a:endParaRPr lang="en-US" altLang="zh-CN" dirty="0" smtClean="0">
              <a:solidFill>
                <a:schemeClr val="tx1"/>
              </a:solidFill>
            </a:endParaRPr>
          </a:p>
          <a:p>
            <a:pPr>
              <a:buNone/>
            </a:pPr>
            <a:endParaRPr lang="en-US" altLang="zh-CN" dirty="0" smtClean="0"/>
          </a:p>
          <a:p>
            <a:r>
              <a:rPr lang="zh-CN" altLang="en-US" dirty="0" smtClean="0">
                <a:solidFill>
                  <a:srgbClr val="FF0000"/>
                </a:solidFill>
              </a:rPr>
              <a:t>网络传输基础</a:t>
            </a:r>
            <a:endParaRPr lang="en-US" altLang="zh-CN" dirty="0" smtClean="0">
              <a:solidFill>
                <a:srgbClr val="FF0000"/>
              </a:solidFill>
            </a:endParaRPr>
          </a:p>
          <a:p>
            <a:endParaRPr lang="en-US" altLang="zh-CN" dirty="0"/>
          </a:p>
          <a:p>
            <a:r>
              <a:rPr lang="en-US" altLang="zh-CN" dirty="0" smtClean="0"/>
              <a:t>TCP/IP</a:t>
            </a:r>
            <a:r>
              <a:rPr lang="zh-CN" altLang="en-US" dirty="0" smtClean="0"/>
              <a:t>协议分析</a:t>
            </a:r>
            <a:endParaRPr lang="en-US" altLang="zh-CN" dirty="0" smtClean="0"/>
          </a:p>
          <a:p>
            <a:endParaRPr lang="en-US" altLang="zh-CN" dirty="0"/>
          </a:p>
          <a:p>
            <a:r>
              <a:rPr lang="zh-CN" altLang="en-US" dirty="0" smtClean="0"/>
              <a:t>自定义文件传输实现</a:t>
            </a:r>
            <a:endParaRPr lang="en-US" altLang="zh-CN" dirty="0" smtClean="0"/>
          </a:p>
          <a:p>
            <a:endParaRPr lang="en-US" altLang="zh-CN" dirty="0"/>
          </a:p>
          <a:p>
            <a:r>
              <a:rPr lang="en-US" altLang="zh-CN" dirty="0" smtClean="0"/>
              <a:t>Kafka</a:t>
            </a:r>
            <a:r>
              <a:rPr lang="zh-CN" altLang="en-US" dirty="0" smtClean="0"/>
              <a:t>要点</a:t>
            </a:r>
            <a:endParaRPr lang="en-US" altLang="zh-CN" dirty="0" smtClean="0"/>
          </a:p>
          <a:p>
            <a:endParaRPr lang="en-US" altLang="zh-CN" dirty="0"/>
          </a:p>
          <a:p>
            <a:r>
              <a:rPr lang="zh-CN" altLang="en-US" dirty="0" smtClean="0"/>
              <a:t>参考文献</a:t>
            </a:r>
            <a:endParaRPr lang="en-US" altLang="zh-CN" dirty="0"/>
          </a:p>
        </p:txBody>
      </p:sp>
      <p:sp>
        <p:nvSpPr>
          <p:cNvPr id="3" name="标题 2"/>
          <p:cNvSpPr>
            <a:spLocks noGrp="1"/>
          </p:cNvSpPr>
          <p:nvPr>
            <p:ph type="title"/>
          </p:nvPr>
        </p:nvSpPr>
        <p:spPr/>
        <p:txBody>
          <a:bodyPr/>
          <a:lstStyle/>
          <a:p>
            <a:r>
              <a:rPr lang="zh-CN" altLang="en-US" dirty="0" smtClean="0"/>
              <a:t>目录</a:t>
            </a:r>
            <a:endParaRPr lang="zh-CN" altLang="en-US" dirty="0"/>
          </a:p>
        </p:txBody>
      </p:sp>
    </p:spTree>
    <p:extLst>
      <p:ext uri="{BB962C8B-B14F-4D97-AF65-F5344CB8AC3E}">
        <p14:creationId xmlns:p14="http://schemas.microsoft.com/office/powerpoint/2010/main" val="9211038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分组交换：</a:t>
            </a:r>
            <a:r>
              <a:rPr lang="zh-CN" altLang="en-US" dirty="0"/>
              <a:t>是与电路交换对应的一种</a:t>
            </a:r>
            <a:r>
              <a:rPr lang="zh-CN" altLang="en-US" dirty="0" smtClean="0"/>
              <a:t>技术，</a:t>
            </a:r>
            <a:r>
              <a:rPr lang="zh-CN" altLang="en-US" dirty="0"/>
              <a:t>通信双方以分组为单位、使用存储</a:t>
            </a:r>
            <a:r>
              <a:rPr lang="en-US" altLang="zh-CN" dirty="0"/>
              <a:t>-</a:t>
            </a:r>
            <a:r>
              <a:rPr lang="zh-CN" altLang="en-US" dirty="0" smtClean="0"/>
              <a:t>转发（路由器）机制实现</a:t>
            </a:r>
            <a:r>
              <a:rPr lang="zh-CN" altLang="en-US" dirty="0"/>
              <a:t>数据交互的通信</a:t>
            </a:r>
            <a:r>
              <a:rPr lang="zh-CN" altLang="en-US" dirty="0" smtClean="0"/>
              <a:t>方式。工作在</a:t>
            </a:r>
            <a:r>
              <a:rPr lang="en-US" altLang="zh-CN" dirty="0" smtClean="0"/>
              <a:t>IP</a:t>
            </a:r>
            <a:r>
              <a:rPr lang="zh-CN" altLang="en-US" dirty="0" smtClean="0"/>
              <a:t>层。</a:t>
            </a:r>
            <a:endParaRPr lang="en-US" altLang="zh-CN" dirty="0" smtClean="0"/>
          </a:p>
          <a:p>
            <a:r>
              <a:rPr lang="zh-CN" altLang="en-US" dirty="0">
                <a:solidFill>
                  <a:srgbClr val="FF0000"/>
                </a:solidFill>
              </a:rPr>
              <a:t>问题</a:t>
            </a:r>
            <a:r>
              <a:rPr lang="zh-CN" altLang="en-US" dirty="0" smtClean="0">
                <a:solidFill>
                  <a:srgbClr val="FF0000"/>
                </a:solidFill>
              </a:rPr>
              <a:t>：分组交换相对于电路交换的优点</a:t>
            </a:r>
            <a:endParaRPr lang="en-US" altLang="zh-CN" dirty="0">
              <a:solidFill>
                <a:srgbClr val="FF0000"/>
              </a:solidFill>
            </a:endParaRPr>
          </a:p>
        </p:txBody>
      </p:sp>
      <p:sp>
        <p:nvSpPr>
          <p:cNvPr id="3" name="标题 2"/>
          <p:cNvSpPr>
            <a:spLocks noGrp="1"/>
          </p:cNvSpPr>
          <p:nvPr>
            <p:ph type="title"/>
          </p:nvPr>
        </p:nvSpPr>
        <p:spPr/>
        <p:txBody>
          <a:bodyPr/>
          <a:lstStyle/>
          <a:p>
            <a:r>
              <a:rPr lang="en-US" altLang="zh-CN" dirty="0" smtClean="0"/>
              <a:t>IP</a:t>
            </a:r>
            <a:r>
              <a:rPr lang="zh-CN" altLang="en-US" dirty="0" smtClean="0"/>
              <a:t>与分组交换</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583902"/>
            <a:ext cx="7272808" cy="2481105"/>
          </a:xfrm>
          <a:prstGeom prst="rect">
            <a:avLst/>
          </a:prstGeom>
        </p:spPr>
      </p:pic>
    </p:spTree>
    <p:extLst>
      <p:ext uri="{BB962C8B-B14F-4D97-AF65-F5344CB8AC3E}">
        <p14:creationId xmlns:p14="http://schemas.microsoft.com/office/powerpoint/2010/main" val="4900307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627534"/>
            <a:ext cx="8424936" cy="4248472"/>
          </a:xfrm>
        </p:spPr>
        <p:txBody>
          <a:bodyPr>
            <a:normAutofit/>
          </a:bodyPr>
          <a:lstStyle/>
          <a:p>
            <a:pPr marL="0" indent="0">
              <a:buNone/>
            </a:pPr>
            <a:r>
              <a:rPr lang="en-US" altLang="zh-CN" dirty="0" smtClean="0"/>
              <a:t>	</a:t>
            </a:r>
            <a:r>
              <a:rPr lang="zh-CN" altLang="en-US" dirty="0" smtClean="0"/>
              <a:t>通信</a:t>
            </a:r>
            <a:r>
              <a:rPr lang="zh-CN" altLang="en-US" dirty="0"/>
              <a:t>术语 最大传输单元是指一种通信协议的某一层上面所能通过的最大数据包</a:t>
            </a:r>
            <a:r>
              <a:rPr lang="zh-CN" altLang="en-US" dirty="0" smtClean="0"/>
              <a:t>大小。</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r>
              <a:rPr lang="zh-CN" altLang="en-US" dirty="0" smtClean="0">
                <a:solidFill>
                  <a:srgbClr val="FF0000"/>
                </a:solidFill>
              </a:rPr>
              <a:t>问题：</a:t>
            </a:r>
            <a:r>
              <a:rPr lang="en-US" altLang="zh-CN" dirty="0" smtClean="0">
                <a:solidFill>
                  <a:srgbClr val="FF0000"/>
                </a:solidFill>
              </a:rPr>
              <a:t>MTU</a:t>
            </a:r>
            <a:r>
              <a:rPr lang="zh-CN" altLang="en-US" dirty="0">
                <a:solidFill>
                  <a:srgbClr val="FF0000"/>
                </a:solidFill>
              </a:rPr>
              <a:t>太</a:t>
            </a:r>
            <a:r>
              <a:rPr lang="zh-CN" altLang="en-US" dirty="0" smtClean="0">
                <a:solidFill>
                  <a:srgbClr val="FF0000"/>
                </a:solidFill>
              </a:rPr>
              <a:t>大或者太小有什么问题？</a:t>
            </a:r>
            <a:endParaRPr lang="en-US" altLang="zh-CN" dirty="0">
              <a:solidFill>
                <a:srgbClr val="FF0000"/>
              </a:solidFill>
            </a:endParaRPr>
          </a:p>
        </p:txBody>
      </p:sp>
      <p:sp>
        <p:nvSpPr>
          <p:cNvPr id="3" name="标题 2"/>
          <p:cNvSpPr>
            <a:spLocks noGrp="1"/>
          </p:cNvSpPr>
          <p:nvPr>
            <p:ph type="title"/>
          </p:nvPr>
        </p:nvSpPr>
        <p:spPr/>
        <p:txBody>
          <a:bodyPr/>
          <a:lstStyle/>
          <a:p>
            <a:r>
              <a:rPr lang="en-US" altLang="zh-CN" dirty="0" smtClean="0"/>
              <a:t>MTU</a:t>
            </a:r>
            <a:r>
              <a:rPr lang="en-US" altLang="zh-CN" b="1" dirty="0"/>
              <a:t>(Maximum Transmission Unit)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701870800"/>
              </p:ext>
            </p:extLst>
          </p:nvPr>
        </p:nvGraphicFramePr>
        <p:xfrm>
          <a:off x="2195736" y="1059582"/>
          <a:ext cx="6096000" cy="2926080"/>
        </p:xfrm>
        <a:graphic>
          <a:graphicData uri="http://schemas.openxmlformats.org/drawingml/2006/table">
            <a:tbl>
              <a:tblPr firstRow="1" bandRow="1">
                <a:tableStyleId>{5C22544A-7EE6-4342-B048-85BDC9FD1C3A}</a:tableStyleId>
              </a:tblPr>
              <a:tblGrid>
                <a:gridCol w="3024336"/>
                <a:gridCol w="3071664"/>
              </a:tblGrid>
              <a:tr h="351039">
                <a:tc>
                  <a:txBody>
                    <a:bodyPr/>
                    <a:lstStyle/>
                    <a:p>
                      <a:r>
                        <a:rPr lang="zh-CN" altLang="en-US" dirty="0" smtClean="0"/>
                        <a:t>网络类型</a:t>
                      </a:r>
                      <a:endParaRPr lang="zh-CN" altLang="en-US" dirty="0"/>
                    </a:p>
                  </a:txBody>
                  <a:tcPr/>
                </a:tc>
                <a:tc>
                  <a:txBody>
                    <a:bodyPr/>
                    <a:lstStyle/>
                    <a:p>
                      <a:r>
                        <a:rPr lang="en-US" altLang="zh-CN" dirty="0" smtClean="0"/>
                        <a:t>MTU</a:t>
                      </a:r>
                      <a:r>
                        <a:rPr lang="zh-CN" altLang="en-US" dirty="0" smtClean="0"/>
                        <a:t>（字节）</a:t>
                      </a:r>
                      <a:endParaRPr lang="zh-CN" altLang="en-US" dirty="0"/>
                    </a:p>
                  </a:txBody>
                  <a:tcPr/>
                </a:tc>
              </a:tr>
              <a:tr h="351039">
                <a:tc>
                  <a:txBody>
                    <a:bodyPr/>
                    <a:lstStyle/>
                    <a:p>
                      <a:r>
                        <a:rPr lang="en-US" altLang="zh-CN" dirty="0" smtClean="0"/>
                        <a:t>16 Mbps </a:t>
                      </a:r>
                      <a:r>
                        <a:rPr lang="zh-CN" altLang="en-US" dirty="0" smtClean="0"/>
                        <a:t>令牌环</a:t>
                      </a:r>
                      <a:endParaRPr lang="zh-CN" altLang="en-US" dirty="0"/>
                    </a:p>
                  </a:txBody>
                  <a:tcPr/>
                </a:tc>
                <a:tc>
                  <a:txBody>
                    <a:bodyPr/>
                    <a:lstStyle/>
                    <a:p>
                      <a:r>
                        <a:rPr lang="en-US" altLang="zh-CN" dirty="0" smtClean="0"/>
                        <a:t>17914</a:t>
                      </a:r>
                      <a:endParaRPr lang="zh-CN" altLang="en-US" dirty="0"/>
                    </a:p>
                  </a:txBody>
                  <a:tcPr/>
                </a:tc>
              </a:tr>
              <a:tr h="351039">
                <a:tc>
                  <a:txBody>
                    <a:bodyPr/>
                    <a:lstStyle/>
                    <a:p>
                      <a:r>
                        <a:rPr lang="en-US" altLang="zh-CN" dirty="0" smtClean="0"/>
                        <a:t>4 Mbps </a:t>
                      </a:r>
                      <a:r>
                        <a:rPr lang="zh-CN" altLang="en-US" dirty="0" smtClean="0"/>
                        <a:t>令牌环</a:t>
                      </a:r>
                      <a:endParaRPr lang="zh-CN" altLang="en-US" dirty="0"/>
                    </a:p>
                  </a:txBody>
                  <a:tcPr/>
                </a:tc>
                <a:tc>
                  <a:txBody>
                    <a:bodyPr/>
                    <a:lstStyle/>
                    <a:p>
                      <a:r>
                        <a:rPr lang="en-US" altLang="zh-CN" dirty="0" smtClean="0"/>
                        <a:t>4464</a:t>
                      </a:r>
                      <a:endParaRPr lang="zh-CN" altLang="en-US" dirty="0"/>
                    </a:p>
                  </a:txBody>
                  <a:tcPr/>
                </a:tc>
              </a:tr>
              <a:tr h="351039">
                <a:tc>
                  <a:txBody>
                    <a:bodyPr/>
                    <a:lstStyle/>
                    <a:p>
                      <a:r>
                        <a:rPr lang="en-US" altLang="zh-CN" dirty="0" smtClean="0"/>
                        <a:t>FDDI </a:t>
                      </a:r>
                      <a:endParaRPr lang="zh-CN" altLang="en-US" dirty="0"/>
                    </a:p>
                  </a:txBody>
                  <a:tcPr/>
                </a:tc>
                <a:tc>
                  <a:txBody>
                    <a:bodyPr/>
                    <a:lstStyle/>
                    <a:p>
                      <a:r>
                        <a:rPr lang="en-US" altLang="zh-CN" dirty="0" smtClean="0"/>
                        <a:t>4352</a:t>
                      </a:r>
                      <a:endParaRPr lang="zh-CN" altLang="en-US" dirty="0"/>
                    </a:p>
                  </a:txBody>
                  <a:tcPr/>
                </a:tc>
              </a:tr>
              <a:tr h="351039">
                <a:tc>
                  <a:txBody>
                    <a:bodyPr/>
                    <a:lstStyle/>
                    <a:p>
                      <a:r>
                        <a:rPr lang="zh-CN" altLang="en-US" dirty="0" smtClean="0"/>
                        <a:t>以太网</a:t>
                      </a:r>
                      <a:endParaRPr lang="zh-CN" altLang="en-US" dirty="0"/>
                    </a:p>
                  </a:txBody>
                  <a:tcPr/>
                </a:tc>
                <a:tc>
                  <a:txBody>
                    <a:bodyPr/>
                    <a:lstStyle/>
                    <a:p>
                      <a:r>
                        <a:rPr lang="en-US" altLang="zh-CN" dirty="0" smtClean="0"/>
                        <a:t>1500</a:t>
                      </a:r>
                      <a:endParaRPr lang="zh-CN" altLang="en-US" dirty="0"/>
                    </a:p>
                  </a:txBody>
                  <a:tcPr/>
                </a:tc>
              </a:tr>
              <a:tr h="351039">
                <a:tc>
                  <a:txBody>
                    <a:bodyPr/>
                    <a:lstStyle/>
                    <a:p>
                      <a:r>
                        <a:rPr lang="en-US" altLang="zh-CN" dirty="0" smtClean="0"/>
                        <a:t>IEEE 802.3/802.2 </a:t>
                      </a:r>
                      <a:endParaRPr lang="zh-CN" altLang="en-US" dirty="0"/>
                    </a:p>
                  </a:txBody>
                  <a:tcPr/>
                </a:tc>
                <a:tc>
                  <a:txBody>
                    <a:bodyPr/>
                    <a:lstStyle/>
                    <a:p>
                      <a:r>
                        <a:rPr lang="en-US" altLang="zh-CN" dirty="0" smtClean="0"/>
                        <a:t>1492</a:t>
                      </a:r>
                      <a:endParaRPr lang="zh-CN" altLang="en-US" dirty="0"/>
                    </a:p>
                  </a:txBody>
                  <a:tcPr/>
                </a:tc>
              </a:tr>
              <a:tr h="351039">
                <a:tc>
                  <a:txBody>
                    <a:bodyPr/>
                    <a:lstStyle/>
                    <a:p>
                      <a:r>
                        <a:rPr lang="en-US" altLang="zh-CN" dirty="0" err="1" smtClean="0"/>
                        <a:t>PPPoE</a:t>
                      </a:r>
                      <a:r>
                        <a:rPr lang="en-US" altLang="zh-CN" dirty="0" smtClean="0"/>
                        <a:t> (WAN Miniport)</a:t>
                      </a:r>
                      <a:endParaRPr lang="zh-CN" altLang="en-US" dirty="0"/>
                    </a:p>
                  </a:txBody>
                  <a:tcPr/>
                </a:tc>
                <a:tc>
                  <a:txBody>
                    <a:bodyPr/>
                    <a:lstStyle/>
                    <a:p>
                      <a:r>
                        <a:rPr lang="en-US" altLang="zh-CN" dirty="0" smtClean="0"/>
                        <a:t>1480</a:t>
                      </a:r>
                      <a:endParaRPr lang="zh-CN" altLang="en-US" dirty="0"/>
                    </a:p>
                  </a:txBody>
                  <a:tcPr/>
                </a:tc>
              </a:tr>
              <a:tr h="351039">
                <a:tc>
                  <a:txBody>
                    <a:bodyPr/>
                    <a:lstStyle/>
                    <a:p>
                      <a:r>
                        <a:rPr lang="en-US" altLang="zh-CN" dirty="0" smtClean="0"/>
                        <a:t>X.25</a:t>
                      </a:r>
                      <a:endParaRPr lang="zh-CN" altLang="en-US" dirty="0"/>
                    </a:p>
                  </a:txBody>
                  <a:tcPr/>
                </a:tc>
                <a:tc>
                  <a:txBody>
                    <a:bodyPr/>
                    <a:lstStyle/>
                    <a:p>
                      <a:r>
                        <a:rPr lang="en-US" altLang="zh-CN" dirty="0" smtClean="0"/>
                        <a:t>576</a:t>
                      </a:r>
                      <a:endParaRPr lang="zh-CN" altLang="en-US" dirty="0"/>
                    </a:p>
                  </a:txBody>
                  <a:tcPr/>
                </a:tc>
              </a:tr>
            </a:tbl>
          </a:graphicData>
        </a:graphic>
      </p:graphicFrame>
    </p:spTree>
    <p:extLst>
      <p:ext uri="{BB962C8B-B14F-4D97-AF65-F5344CB8AC3E}">
        <p14:creationId xmlns:p14="http://schemas.microsoft.com/office/powerpoint/2010/main" val="13457711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ARP/IP/TCP</a:t>
            </a:r>
            <a:r>
              <a:rPr lang="zh-CN" altLang="en-US" dirty="0" smtClean="0"/>
              <a:t>协议头的比较</a:t>
            </a:r>
            <a:endParaRPr lang="zh-CN" altLang="en-US" dirty="0"/>
          </a:p>
        </p:txBody>
      </p:sp>
      <p:pic>
        <p:nvPicPr>
          <p:cNvPr id="4" name="Picture 2" descr="http://www.rosoo.net/Files/allimg/2014/09_28_161434J95-0.jpg"/>
          <p:cNvPicPr>
            <a:picLocks noGrp="1" noChangeAspect="1" noChangeArrowheads="1"/>
          </p:cNvPicPr>
          <p:nvPr>
            <p:ph idx="1"/>
          </p:nvPr>
        </p:nvPicPr>
        <p:blipFill>
          <a:blip r:embed="rId2" cstate="print"/>
          <a:srcRect/>
          <a:stretch>
            <a:fillRect/>
          </a:stretch>
        </p:blipFill>
        <p:spPr bwMode="auto">
          <a:xfrm>
            <a:off x="107504" y="647136"/>
            <a:ext cx="4219575" cy="2714625"/>
          </a:xfrm>
          <a:prstGeom prst="rect">
            <a:avLst/>
          </a:prstGeom>
          <a:noFill/>
        </p:spPr>
      </p:pic>
      <p:pic>
        <p:nvPicPr>
          <p:cNvPr id="5" name="Picture 4" descr="IP/TCP/UDP头数据结构&lt;strong&gt;定义&lt;/strong&gt; - Jimmy - jimmyloveforever"/>
          <p:cNvPicPr>
            <a:picLocks noChangeAspect="1" noChangeArrowheads="1"/>
          </p:cNvPicPr>
          <p:nvPr/>
        </p:nvPicPr>
        <p:blipFill>
          <a:blip r:embed="rId3" cstate="print"/>
          <a:srcRect/>
          <a:stretch>
            <a:fillRect/>
          </a:stretch>
        </p:blipFill>
        <p:spPr bwMode="auto">
          <a:xfrm>
            <a:off x="4211959" y="699540"/>
            <a:ext cx="4562475" cy="2390775"/>
          </a:xfrm>
          <a:prstGeom prst="rect">
            <a:avLst/>
          </a:prstGeom>
          <a:noFill/>
        </p:spPr>
      </p:pic>
      <p:sp>
        <p:nvSpPr>
          <p:cNvPr id="10" name="圆角矩形 9"/>
          <p:cNvSpPr/>
          <p:nvPr/>
        </p:nvSpPr>
        <p:spPr>
          <a:xfrm>
            <a:off x="179512" y="1707654"/>
            <a:ext cx="3672408" cy="64807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11" name="圆角矩形 10"/>
          <p:cNvSpPr/>
          <p:nvPr/>
        </p:nvSpPr>
        <p:spPr>
          <a:xfrm>
            <a:off x="4283968" y="1004770"/>
            <a:ext cx="4392488" cy="198828"/>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0190" y="3219822"/>
            <a:ext cx="4392488" cy="1758653"/>
          </a:xfrm>
          <a:prstGeom prst="rect">
            <a:avLst/>
          </a:prstGeom>
        </p:spPr>
      </p:pic>
      <p:sp>
        <p:nvSpPr>
          <p:cNvPr id="8" name="内容占位符 1"/>
          <p:cNvSpPr txBox="1">
            <a:spLocks/>
          </p:cNvSpPr>
          <p:nvPr/>
        </p:nvSpPr>
        <p:spPr>
          <a:xfrm>
            <a:off x="35496" y="3795886"/>
            <a:ext cx="3816424" cy="1014763"/>
          </a:xfrm>
          <a:prstGeom prst="rect">
            <a:avLst/>
          </a:prstGeom>
        </p:spPr>
        <p:txBody>
          <a:bodyPr vert="horz" lIns="91440" tIns="45720" rIns="91440" bIns="45720" rtlCol="0">
            <a:normAutofit/>
          </a:bodyPr>
          <a:lstStyle>
            <a:lvl1pPr marL="342900" indent="-342900" algn="l" defTabSz="457200" rtl="0" eaLnBrk="1" fontAlgn="base" latinLnBrk="0" hangingPunct="1">
              <a:spcBef>
                <a:spcPct val="20000"/>
              </a:spcBef>
              <a:spcAft>
                <a:spcPct val="0"/>
              </a:spcAft>
              <a:buSzPct val="100000"/>
              <a:buFontTx/>
              <a:buBlip>
                <a:blip r:embed="rId5"/>
              </a:buBlip>
              <a:defRPr kumimoji="1" lang="zh-CN" altLang="en-US" sz="2000" b="0" i="0" kern="1200">
                <a:solidFill>
                  <a:schemeClr val="tx1">
                    <a:lumMod val="85000"/>
                    <a:lumOff val="15000"/>
                  </a:schemeClr>
                </a:solidFill>
                <a:latin typeface="微软雅黑"/>
                <a:ea typeface="微软雅黑"/>
                <a:cs typeface="微软雅黑"/>
              </a:defRPr>
            </a:lvl1pPr>
            <a:lvl2pPr marL="742950" indent="-285750" algn="l" defTabSz="457200" rtl="0" eaLnBrk="1" fontAlgn="base" latinLnBrk="0" hangingPunct="1">
              <a:spcBef>
                <a:spcPct val="20000"/>
              </a:spcBef>
              <a:spcAft>
                <a:spcPct val="0"/>
              </a:spcAft>
              <a:buFont typeface="Arial"/>
              <a:buChar char="–"/>
              <a:defRPr kumimoji="1" lang="zh-CN" altLang="en-US" sz="1800" b="0" i="0" kern="1200">
                <a:solidFill>
                  <a:schemeClr val="tx1">
                    <a:lumMod val="85000"/>
                    <a:lumOff val="15000"/>
                  </a:schemeClr>
                </a:solidFill>
                <a:latin typeface="微软雅黑"/>
                <a:ea typeface="微软雅黑"/>
                <a:cs typeface="微软雅黑"/>
              </a:defRPr>
            </a:lvl2pPr>
            <a:lvl3pPr marL="1143000" indent="-228600" algn="l" defTabSz="457200" rtl="0" eaLnBrk="1" fontAlgn="base" latinLnBrk="0" hangingPunct="1">
              <a:spcBef>
                <a:spcPct val="20000"/>
              </a:spcBef>
              <a:spcAft>
                <a:spcPct val="0"/>
              </a:spcAft>
              <a:buFont typeface="Arial"/>
              <a:buChar char="•"/>
              <a:defRPr kumimoji="1" lang="zh-CN" altLang="en-US" sz="1600" b="0" i="0" kern="1200">
                <a:solidFill>
                  <a:schemeClr val="tx1">
                    <a:lumMod val="85000"/>
                    <a:lumOff val="15000"/>
                  </a:schemeClr>
                </a:solidFill>
                <a:latin typeface="微软雅黑"/>
                <a:ea typeface="微软雅黑"/>
                <a:cs typeface="微软雅黑"/>
              </a:defRPr>
            </a:lvl3pPr>
            <a:lvl4pPr marL="1600200" indent="-228600" algn="l" defTabSz="457200" rtl="0" eaLnBrk="1" fontAlgn="base" latinLnBrk="0" hangingPunct="1">
              <a:spcBef>
                <a:spcPct val="20000"/>
              </a:spcBef>
              <a:spcAft>
                <a:spcPct val="0"/>
              </a:spcAft>
              <a:buFont typeface="Arial"/>
              <a:buChar char="–"/>
              <a:defRPr kumimoji="1" lang="zh-CN" altLang="en-US" sz="1400" b="0" i="0" kern="1200">
                <a:solidFill>
                  <a:schemeClr val="tx1">
                    <a:lumMod val="85000"/>
                    <a:lumOff val="15000"/>
                  </a:schemeClr>
                </a:solidFill>
                <a:latin typeface="微软雅黑"/>
                <a:ea typeface="微软雅黑"/>
                <a:cs typeface="微软雅黑"/>
              </a:defRPr>
            </a:lvl4pPr>
            <a:lvl5pPr marL="2057400" indent="-228600" algn="l" defTabSz="457200" rtl="0" eaLnBrk="1" fontAlgn="base" latinLnBrk="0" hangingPunct="1">
              <a:spcBef>
                <a:spcPct val="20000"/>
              </a:spcBef>
              <a:spcAft>
                <a:spcPct val="0"/>
              </a:spcAft>
              <a:buFont typeface="Arial"/>
              <a:buChar char="»"/>
              <a:defRPr kumimoji="1" lang="zh-CN" altLang="en-US" sz="1400" b="0" i="0" kern="1200">
                <a:solidFill>
                  <a:schemeClr val="tx1">
                    <a:lumMod val="85000"/>
                    <a:lumOff val="15000"/>
                  </a:schemeClr>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lvl="1" indent="-342900">
              <a:buSzPct val="100000"/>
              <a:buFont typeface="Arial"/>
              <a:buBlip>
                <a:blip r:embed="rId5"/>
              </a:buBlip>
            </a:pPr>
            <a:r>
              <a:rPr lang="zh-CN" altLang="en-US" dirty="0" smtClean="0">
                <a:solidFill>
                  <a:srgbClr val="FF0000"/>
                </a:solidFill>
              </a:rPr>
              <a:t>各个协议头的原地址和目标地址有什么不一样？</a:t>
            </a:r>
          </a:p>
          <a:p>
            <a:pPr marL="0" indent="0">
              <a:buFontTx/>
              <a:buNone/>
            </a:pPr>
            <a:endParaRPr lang="zh-CN" altLang="en-US" dirty="0"/>
          </a:p>
        </p:txBody>
      </p:sp>
      <p:sp>
        <p:nvSpPr>
          <p:cNvPr id="9" name="圆角矩形 8"/>
          <p:cNvSpPr/>
          <p:nvPr/>
        </p:nvSpPr>
        <p:spPr>
          <a:xfrm>
            <a:off x="4932040" y="3709702"/>
            <a:ext cx="936104" cy="198828"/>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Tree>
    <p:extLst>
      <p:ext uri="{BB962C8B-B14F-4D97-AF65-F5344CB8AC3E}">
        <p14:creationId xmlns:p14="http://schemas.microsoft.com/office/powerpoint/2010/main" val="1775173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0"/>
            <a:endParaRPr lang="en-US" altLang="zh-CN" dirty="0"/>
          </a:p>
          <a:p>
            <a:endParaRPr lang="en-US" altLang="zh-CN" dirty="0" smtClean="0"/>
          </a:p>
          <a:p>
            <a:endParaRPr lang="en-US" altLang="zh-CN" dirty="0"/>
          </a:p>
        </p:txBody>
      </p:sp>
      <p:sp>
        <p:nvSpPr>
          <p:cNvPr id="3" name="标题 2"/>
          <p:cNvSpPr>
            <a:spLocks noGrp="1"/>
          </p:cNvSpPr>
          <p:nvPr>
            <p:ph type="title"/>
          </p:nvPr>
        </p:nvSpPr>
        <p:spPr/>
        <p:txBody>
          <a:bodyPr/>
          <a:lstStyle/>
          <a:p>
            <a:r>
              <a:rPr lang="en-US" altLang="zh-CN" dirty="0" smtClean="0"/>
              <a:t>OSI</a:t>
            </a:r>
            <a:r>
              <a:rPr lang="zh-CN" altLang="en-US" dirty="0" smtClean="0"/>
              <a:t>七层与</a:t>
            </a:r>
            <a:r>
              <a:rPr lang="en-US" altLang="zh-CN" dirty="0" smtClean="0"/>
              <a:t>TCP/IP</a:t>
            </a:r>
            <a:r>
              <a:rPr lang="zh-CN" altLang="en-US" dirty="0" smtClean="0"/>
              <a:t>四层</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1109487"/>
            <a:ext cx="7272808" cy="3454499"/>
          </a:xfrm>
          <a:prstGeom prst="rect">
            <a:avLst/>
          </a:prstGeom>
        </p:spPr>
      </p:pic>
    </p:spTree>
    <p:extLst>
      <p:ext uri="{BB962C8B-B14F-4D97-AF65-F5344CB8AC3E}">
        <p14:creationId xmlns:p14="http://schemas.microsoft.com/office/powerpoint/2010/main" val="12408237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Apusic2015产品规划报告v2.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a:spPr>
      <a:bodyPr rtlCol="0" anchor="ctr"/>
      <a:lstStyle>
        <a:defPPr algn="ctr">
          <a:defRPr dirty="0"/>
        </a:defPPr>
      </a:lstStyle>
      <a:style>
        <a:lnRef idx="1">
          <a:schemeClr val="accent5"/>
        </a:lnRef>
        <a:fillRef idx="2">
          <a:schemeClr val="accent5"/>
        </a:fillRef>
        <a:effectRef idx="1">
          <a:schemeClr val="accent5"/>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Apusic2015产品规划报告v2.0</Template>
  <TotalTime>10386</TotalTime>
  <Words>1494</Words>
  <Application>Microsoft Office PowerPoint</Application>
  <PresentationFormat>全屏显示(16:9)</PresentationFormat>
  <Paragraphs>407</Paragraphs>
  <Slides>38</Slides>
  <Notes>4</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Apusic2015产品规划报告v2.0</vt:lpstr>
      <vt:lpstr>ADXP文件传输实现</vt:lpstr>
      <vt:lpstr>目录</vt:lpstr>
      <vt:lpstr>文件传输需求</vt:lpstr>
      <vt:lpstr>文件传输的难点</vt:lpstr>
      <vt:lpstr>目录</vt:lpstr>
      <vt:lpstr>IP与分组交换</vt:lpstr>
      <vt:lpstr>MTU(Maximum Transmission Unit)</vt:lpstr>
      <vt:lpstr>ARP/IP/TCP协议头的比较</vt:lpstr>
      <vt:lpstr>OSI七层与TCP/IP四层</vt:lpstr>
      <vt:lpstr>目录</vt:lpstr>
      <vt:lpstr>网络基础总纲-TCP是什么</vt:lpstr>
      <vt:lpstr>网络基础总纲-目的与方向</vt:lpstr>
      <vt:lpstr>TCP的三次握手</vt:lpstr>
      <vt:lpstr>三次握手可以改为两次握手吗？</vt:lpstr>
      <vt:lpstr>TCP的三次握手</vt:lpstr>
      <vt:lpstr>TCP如何做到有序可靠</vt:lpstr>
      <vt:lpstr>TCP读写缓存机制</vt:lpstr>
      <vt:lpstr>TCP如何进行流控-滑动窗口</vt:lpstr>
      <vt:lpstr>传输层实现要点</vt:lpstr>
      <vt:lpstr>传输层实现要点</vt:lpstr>
      <vt:lpstr>目录</vt:lpstr>
      <vt:lpstr>路由表</vt:lpstr>
      <vt:lpstr>定义接口</vt:lpstr>
      <vt:lpstr>定义协议</vt:lpstr>
      <vt:lpstr>协议包</vt:lpstr>
      <vt:lpstr>持久缓存</vt:lpstr>
      <vt:lpstr>接收算法</vt:lpstr>
      <vt:lpstr>包顺序处理算法</vt:lpstr>
      <vt:lpstr>总体架构</vt:lpstr>
      <vt:lpstr>关键技术</vt:lpstr>
      <vt:lpstr>TCP异常退出</vt:lpstr>
      <vt:lpstr>目录</vt:lpstr>
      <vt:lpstr>Kafka产生的原因</vt:lpstr>
      <vt:lpstr>Kafka分析</vt:lpstr>
      <vt:lpstr>文件交换系统是否可采用kafka</vt:lpstr>
      <vt:lpstr>目录</vt:lpstr>
      <vt:lpstr>参考文档</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2015云服务产品部年度工作总结及计划报告</dc:title>
  <dc:creator>蒋建波</dc:creator>
  <cp:lastModifiedBy>a</cp:lastModifiedBy>
  <cp:revision>645</cp:revision>
  <dcterms:created xsi:type="dcterms:W3CDTF">2014-12-18T13:21:09Z</dcterms:created>
  <dcterms:modified xsi:type="dcterms:W3CDTF">2015-10-29T09:28:57Z</dcterms:modified>
  <cp:version>v1</cp:version>
</cp:coreProperties>
</file>