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12599988"/>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1"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2062084"/>
            <a:ext cx="6858000" cy="4386667"/>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6617918"/>
            <a:ext cx="6858000" cy="304208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670833"/>
            <a:ext cx="7886700" cy="1067791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3141251"/>
            <a:ext cx="7886700" cy="5241249"/>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8432084"/>
            <a:ext cx="7886700" cy="275624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3354167"/>
            <a:ext cx="3886200" cy="79945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3354167"/>
            <a:ext cx="3886200" cy="79945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670833"/>
            <a:ext cx="7886700" cy="2435418"/>
          </a:xfrm>
        </p:spPr>
        <p:txBody>
          <a:bodyPr/>
          <a:lstStyle/>
          <a:p>
            <a:r>
              <a:rPr lang="zh-CN" altLang="en-US"/>
              <a:t>单击此处编辑母版标题样式</a:t>
            </a:r>
          </a:p>
        </p:txBody>
      </p:sp>
      <p:sp>
        <p:nvSpPr>
          <p:cNvPr id="3" name="文本占位符 2"/>
          <p:cNvSpPr>
            <a:spLocks noGrp="1"/>
          </p:cNvSpPr>
          <p:nvPr>
            <p:ph type="body" idx="1"/>
          </p:nvPr>
        </p:nvSpPr>
        <p:spPr>
          <a:xfrm>
            <a:off x="890081" y="3267471"/>
            <a:ext cx="3655181" cy="1513749"/>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890081" y="4897022"/>
            <a:ext cx="3655181" cy="6475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3267471"/>
            <a:ext cx="3673182" cy="1513749"/>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4692704" y="4897022"/>
            <a:ext cx="3673182" cy="6475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840000"/>
            <a:ext cx="3124012" cy="29400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840002"/>
            <a:ext cx="4629150" cy="99283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3780000"/>
            <a:ext cx="3124012" cy="700291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670833"/>
            <a:ext cx="1971675" cy="1067791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670833"/>
            <a:ext cx="5800725" cy="1067791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670833"/>
            <a:ext cx="7886700" cy="2435418"/>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3354167"/>
            <a:ext cx="7886700" cy="799458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11678333"/>
            <a:ext cx="2057400" cy="670833"/>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2020/3/14</a:t>
            </a:fld>
            <a:endParaRPr lang="zh-CN" altLang="en-US"/>
          </a:p>
        </p:txBody>
      </p:sp>
      <p:sp>
        <p:nvSpPr>
          <p:cNvPr id="5" name="页脚占位符 4"/>
          <p:cNvSpPr>
            <a:spLocks noGrp="1"/>
          </p:cNvSpPr>
          <p:nvPr>
            <p:ph type="ftr" sz="quarter" idx="3"/>
          </p:nvPr>
        </p:nvSpPr>
        <p:spPr>
          <a:xfrm>
            <a:off x="3028950" y="11678333"/>
            <a:ext cx="3086100" cy="670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11678333"/>
            <a:ext cx="2057400" cy="670833"/>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025" y="168275"/>
            <a:ext cx="5835015" cy="460375"/>
          </a:xfrm>
          <a:prstGeom prst="rect">
            <a:avLst/>
          </a:prstGeom>
          <a:noFill/>
        </p:spPr>
        <p:txBody>
          <a:bodyPr wrap="square" rtlCol="0">
            <a:spAutoFit/>
          </a:bodyPr>
          <a:lstStyle/>
          <a:p>
            <a:r>
              <a:rPr lang="en-US" altLang="zh-CN" sz="2400" b="1" dirty="0"/>
              <a:t>1-5 </a:t>
            </a:r>
            <a:r>
              <a:rPr lang="zh-CN" altLang="en-US" sz="2400" b="1" dirty="0"/>
              <a:t>数据的快速挑选与基本统计函数</a:t>
            </a:r>
          </a:p>
        </p:txBody>
      </p:sp>
      <p:sp>
        <p:nvSpPr>
          <p:cNvPr id="2" name="文本框 1"/>
          <p:cNvSpPr txBox="1"/>
          <p:nvPr/>
        </p:nvSpPr>
        <p:spPr>
          <a:xfrm>
            <a:off x="161290" y="1572578"/>
            <a:ext cx="8821420" cy="2030095"/>
          </a:xfrm>
          <a:prstGeom prst="rect">
            <a:avLst/>
          </a:prstGeom>
          <a:noFill/>
        </p:spPr>
        <p:txBody>
          <a:bodyPr wrap="square" rtlCol="0">
            <a:spAutoFit/>
          </a:bodyPr>
          <a:lstStyle/>
          <a:p>
            <a:r>
              <a:rPr lang="zh-CN" altLang="en-US" dirty="0"/>
              <a:t>函数介绍：</a:t>
            </a:r>
          </a:p>
          <a:p>
            <a:endParaRPr lang="zh-CN" altLang="en-US" dirty="0"/>
          </a:p>
          <a:p>
            <a:r>
              <a:rPr lang="zh-CN" altLang="en-US" dirty="0">
                <a:latin typeface="Arial" panose="020B0604020202020204" pitchFamily="34" charset="0"/>
                <a:cs typeface="Arial" panose="020B0604020202020204" pitchFamily="34" charset="0"/>
              </a:rPr>
              <a:t>numpy.where(condition</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 x, y]）</a:t>
            </a:r>
          </a:p>
          <a:p>
            <a:r>
              <a:rPr lang="en-US" altLang="zh-CN" dirty="0" err="1">
                <a:latin typeface="Arial" panose="020B0604020202020204" pitchFamily="34" charset="0"/>
                <a:cs typeface="Arial" panose="020B0604020202020204" pitchFamily="34" charset="0"/>
              </a:rPr>
              <a:t>condition:bool-array-like</a:t>
            </a:r>
            <a:endParaRPr lang="en-US" altLang="zh-CN" dirty="0">
              <a:latin typeface="Arial" panose="020B0604020202020204" pitchFamily="34" charset="0"/>
              <a:cs typeface="Arial" panose="020B0604020202020204" pitchFamily="34" charset="0"/>
            </a:endParaRPr>
          </a:p>
          <a:p>
            <a:r>
              <a:rPr lang="en-US" altLang="zh-CN" dirty="0" err="1">
                <a:latin typeface="Arial" panose="020B0604020202020204" pitchFamily="34" charset="0"/>
                <a:cs typeface="Arial" panose="020B0604020202020204" pitchFamily="34" charset="0"/>
              </a:rPr>
              <a:t>x,y:array-like</a:t>
            </a:r>
            <a:endParaRPr lang="zh-CN" altLang="en-US" dirty="0">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如果满足条件，返回</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，否者</a:t>
            </a:r>
            <a:r>
              <a:rPr lang="en-US" altLang="zh-CN" dirty="0">
                <a:latin typeface="Arial" panose="020B0604020202020204" pitchFamily="34" charset="0"/>
                <a:cs typeface="Arial" panose="020B0604020202020204" pitchFamily="34" charset="0"/>
              </a:rPr>
              <a:t>y</a:t>
            </a:r>
            <a:r>
              <a:rPr lang="zh-CN" altLang="en-US" dirty="0">
                <a:latin typeface="Arial" panose="020B0604020202020204" pitchFamily="34" charset="0"/>
                <a:cs typeface="Arial" panose="020B0604020202020204" pitchFamily="34" charset="0"/>
              </a:rPr>
              <a:t>。</a:t>
            </a:r>
          </a:p>
          <a:p>
            <a:r>
              <a:rPr lang="zh-CN" altLang="en-US" dirty="0">
                <a:latin typeface="Arial" panose="020B0604020202020204" pitchFamily="34" charset="0"/>
                <a:cs typeface="Arial" panose="020B0604020202020204" pitchFamily="34" charset="0"/>
              </a:rPr>
              <a:t>如果仅仅有条件，则返回</a:t>
            </a:r>
            <a:r>
              <a:rPr lang="en-US" altLang="zh-CN" dirty="0">
                <a:latin typeface="Arial" panose="020B0604020202020204" pitchFamily="34" charset="0"/>
                <a:cs typeface="Arial" panose="020B0604020202020204" pitchFamily="34" charset="0"/>
              </a:rPr>
              <a:t>true</a:t>
            </a:r>
            <a:r>
              <a:rPr lang="zh-CN" altLang="en-US" dirty="0">
                <a:latin typeface="Arial" panose="020B0604020202020204" pitchFamily="34" charset="0"/>
                <a:cs typeface="Arial" panose="020B0604020202020204" pitchFamily="34" charset="0"/>
              </a:rPr>
              <a:t>值所对应的索引。</a:t>
            </a:r>
          </a:p>
        </p:txBody>
      </p:sp>
      <p:sp>
        <p:nvSpPr>
          <p:cNvPr id="100" name="文本框 99"/>
          <p:cNvSpPr txBox="1"/>
          <p:nvPr/>
        </p:nvSpPr>
        <p:spPr>
          <a:xfrm>
            <a:off x="73025" y="1157605"/>
            <a:ext cx="5080000" cy="368300"/>
          </a:xfrm>
          <a:prstGeom prst="rect">
            <a:avLst/>
          </a:prstGeom>
          <a:noFill/>
          <a:ln w="9525">
            <a:noFill/>
          </a:ln>
        </p:spPr>
        <p:txBody>
          <a:bodyPr>
            <a:spAutoFit/>
          </a:bodyPr>
          <a:lstStyle/>
          <a:p>
            <a:pPr indent="0"/>
            <a:r>
              <a:rPr lang="zh-CN" dirty="0">
                <a:ea typeface="宋体" panose="02010600030101010101" pitchFamily="2" charset="-122"/>
              </a:rPr>
              <a:t>利用 np.where 函数让你快速找到你所需数据。</a:t>
            </a:r>
            <a:endParaRPr lang="zh-CN" altLang="en-US" dirty="0">
              <a:ea typeface="宋体" panose="02010600030101010101" pitchFamily="2" charset="-122"/>
            </a:endParaRPr>
          </a:p>
        </p:txBody>
      </p:sp>
      <p:sp>
        <p:nvSpPr>
          <p:cNvPr id="3" name="文本框 2"/>
          <p:cNvSpPr txBox="1"/>
          <p:nvPr/>
        </p:nvSpPr>
        <p:spPr>
          <a:xfrm>
            <a:off x="73025" y="3810635"/>
            <a:ext cx="8905240" cy="645160"/>
          </a:xfrm>
          <a:prstGeom prst="rect">
            <a:avLst/>
          </a:prstGeom>
          <a:noFill/>
        </p:spPr>
        <p:txBody>
          <a:bodyPr wrap="square" rtlCol="0">
            <a:spAutoFit/>
          </a:bodyPr>
          <a:lstStyle/>
          <a:p>
            <a:r>
              <a:rPr lang="zh-CN" altLang="en-US" dirty="0"/>
              <a:t>应用：</a:t>
            </a:r>
          </a:p>
          <a:p>
            <a:r>
              <a:rPr lang="en-US" altLang="zh-CN" dirty="0"/>
              <a:t>a. </a:t>
            </a:r>
            <a:r>
              <a:rPr lang="zh-CN" altLang="en-US" dirty="0"/>
              <a:t>条件为单布尔值</a:t>
            </a:r>
            <a:endParaRPr lang="en-US" altLang="zh-CN" dirty="0"/>
          </a:p>
        </p:txBody>
      </p:sp>
      <p:sp>
        <p:nvSpPr>
          <p:cNvPr id="5" name="文本框 4"/>
          <p:cNvSpPr txBox="1"/>
          <p:nvPr/>
        </p:nvSpPr>
        <p:spPr>
          <a:xfrm>
            <a:off x="74930" y="654685"/>
            <a:ext cx="3190875" cy="368300"/>
          </a:xfrm>
          <a:prstGeom prst="rect">
            <a:avLst/>
          </a:prstGeom>
          <a:noFill/>
        </p:spPr>
        <p:txBody>
          <a:bodyPr wrap="square" rtlCol="0">
            <a:spAutoFit/>
          </a:bodyPr>
          <a:lstStyle/>
          <a:p>
            <a:r>
              <a:rPr lang="zh-CN" altLang="en-US" b="1"/>
              <a:t>数据快速挑选</a:t>
            </a:r>
            <a:r>
              <a:rPr lang="en-US" altLang="zh-CN" b="1"/>
              <a:t>np.where</a:t>
            </a:r>
          </a:p>
        </p:txBody>
      </p:sp>
      <p:sp>
        <p:nvSpPr>
          <p:cNvPr id="6" name="文本框 5"/>
          <p:cNvSpPr txBox="1"/>
          <p:nvPr/>
        </p:nvSpPr>
        <p:spPr>
          <a:xfrm>
            <a:off x="63500" y="4621530"/>
            <a:ext cx="8993505" cy="922020"/>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dirty="0"/>
              <a:t> a=23</a:t>
            </a:r>
          </a:p>
          <a:p>
            <a:r>
              <a:rPr lang="zh-CN" altLang="en-US" dirty="0"/>
              <a:t>np.where([type(a)==int],'整数','小数')[0]</a:t>
            </a:r>
          </a:p>
          <a:p>
            <a:r>
              <a:rPr lang="en-US" altLang="zh-CN" dirty="0"/>
              <a:t>#</a:t>
            </a:r>
            <a:r>
              <a:rPr lang="zh-CN" altLang="en-US" dirty="0">
                <a:sym typeface="+mn-ea"/>
              </a:rPr>
              <a:t>type(a)==int两边必须加上</a:t>
            </a:r>
            <a:r>
              <a:rPr lang="en-US" altLang="zh-CN" dirty="0">
                <a:sym typeface="+mn-ea"/>
              </a:rPr>
              <a:t>‘[’</a:t>
            </a:r>
          </a:p>
        </p:txBody>
      </p:sp>
      <p:sp>
        <p:nvSpPr>
          <p:cNvPr id="7" name="文本框 6"/>
          <p:cNvSpPr txBox="1"/>
          <p:nvPr/>
        </p:nvSpPr>
        <p:spPr>
          <a:xfrm>
            <a:off x="74930" y="5650230"/>
            <a:ext cx="2012315" cy="368300"/>
          </a:xfrm>
          <a:prstGeom prst="rect">
            <a:avLst/>
          </a:prstGeom>
          <a:noFill/>
        </p:spPr>
        <p:txBody>
          <a:bodyPr wrap="none" rtlCol="0" anchor="t">
            <a:spAutoFit/>
          </a:bodyPr>
          <a:lstStyle/>
          <a:p>
            <a:r>
              <a:rPr lang="en-US" altLang="zh-CN">
                <a:sym typeface="+mn-ea"/>
              </a:rPr>
              <a:t>b. </a:t>
            </a:r>
            <a:r>
              <a:rPr lang="zh-CN" altLang="en-US">
                <a:sym typeface="+mn-ea"/>
              </a:rPr>
              <a:t>条件为布尔矩阵</a:t>
            </a:r>
            <a:endParaRPr lang="en-US" altLang="zh-CN">
              <a:sym typeface="+mn-ea"/>
            </a:endParaRPr>
          </a:p>
        </p:txBody>
      </p:sp>
      <p:sp>
        <p:nvSpPr>
          <p:cNvPr id="9" name="文本框 8"/>
          <p:cNvSpPr txBox="1"/>
          <p:nvPr/>
        </p:nvSpPr>
        <p:spPr>
          <a:xfrm>
            <a:off x="28575" y="6364605"/>
            <a:ext cx="8982710" cy="6739255"/>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a:t>def word_combination_games(positive_nr):</a:t>
            </a:r>
          </a:p>
          <a:p>
            <a:r>
              <a:rPr lang="zh-CN" altLang="en-US"/>
              <a:t>    import numpy as np</a:t>
            </a:r>
          </a:p>
          <a:p>
            <a:r>
              <a:rPr lang="zh-CN" altLang="en-US"/>
              <a:t>    import random</a:t>
            </a:r>
          </a:p>
          <a:p>
            <a:r>
              <a:rPr lang="zh-CN" altLang="en-US"/>
              <a:t>    from functools import reduce</a:t>
            </a:r>
          </a:p>
          <a:p>
            <a:r>
              <a:rPr lang="zh-CN" altLang="en-US"/>
              <a:t>    list1=['我','你','他','她','我们','你们','他们','她们']</a:t>
            </a:r>
          </a:p>
          <a:p>
            <a:r>
              <a:rPr lang="zh-CN" altLang="en-US"/>
              <a:t>    random.shuffle(list1)</a:t>
            </a:r>
          </a:p>
          <a:p>
            <a:r>
              <a:rPr lang="zh-CN" altLang="en-US"/>
              <a:t>    list2=['学习','研究','喜欢','厌恶','专研','抛弃','讨厌','练习']</a:t>
            </a:r>
          </a:p>
          <a:p>
            <a:r>
              <a:rPr lang="zh-CN" altLang="en-US"/>
              <a:t>    random.shuffle(list2)</a:t>
            </a:r>
          </a:p>
          <a:p>
            <a:r>
              <a:rPr lang="zh-CN" altLang="en-US"/>
              <a:t>    list3=['女人','美酒','香烟','金钱','Python','豪车','别墅','奢侈品']</a:t>
            </a:r>
          </a:p>
          <a:p>
            <a:r>
              <a:rPr lang="zh-CN" altLang="en-US"/>
              <a:t>    random.shuffle(list3)</a:t>
            </a:r>
          </a:p>
          <a:p>
            <a:r>
              <a:rPr lang="zh-CN" altLang="en-US"/>
              <a:t>    </a:t>
            </a:r>
            <a:r>
              <a:rPr lang="en-US" altLang="zh-CN">
                <a:sym typeface="+mn-ea"/>
              </a:rPr>
              <a:t>#</a:t>
            </a:r>
            <a:r>
              <a:rPr lang="zh-CN" altLang="en-US">
                <a:sym typeface="+mn-ea"/>
              </a:rPr>
              <a:t>创建信息列表并随机打乱</a:t>
            </a:r>
            <a:endParaRPr lang="zh-CN" altLang="en-US"/>
          </a:p>
          <a:p>
            <a:r>
              <a:rPr lang="zh-CN" altLang="en-US"/>
              <a:t>   inf_ar=np.column_stack((np.column_stack((np.array(list1),np.array(list2))),np.array(list3)))</a:t>
            </a:r>
            <a:r>
              <a:rPr lang="en-US" altLang="zh-CN"/>
              <a:t>#</a:t>
            </a:r>
            <a:r>
              <a:rPr lang="zh-CN" altLang="en-US"/>
              <a:t>把各列表信息以列的形式合并成二维数组</a:t>
            </a:r>
          </a:p>
          <a:p>
            <a:r>
              <a:rPr lang="zh-CN" altLang="en-US"/>
              <a:t>   </a:t>
            </a:r>
          </a:p>
          <a:p>
            <a:r>
              <a:rPr lang="zh-CN" altLang="en-US"/>
              <a:t>    </a:t>
            </a:r>
            <a:r>
              <a:rPr lang="zh-CN" altLang="en-US">
                <a:sym typeface="+mn-ea"/>
              </a:rPr>
              <a:t>inf_ar1=inf_ar</a:t>
            </a:r>
            <a:r>
              <a:rPr lang="en-US" altLang="zh-CN">
                <a:sym typeface="+mn-ea"/>
              </a:rPr>
              <a:t>.copy()</a:t>
            </a:r>
            <a:endParaRPr lang="zh-CN" altLang="en-US"/>
          </a:p>
          <a:p>
            <a:r>
              <a:rPr lang="zh-CN" altLang="en-US"/>
              <a:t>    np.random.shuffle(inf_ar1)</a:t>
            </a:r>
            <a:r>
              <a:rPr lang="en-US" altLang="zh-CN"/>
              <a:t>#</a:t>
            </a:r>
            <a:r>
              <a:rPr lang="zh-CN" altLang="en-US"/>
              <a:t>随机打乱合并后二维数组</a:t>
            </a:r>
          </a:p>
          <a:p>
            <a:r>
              <a:rPr lang="en-US" altLang="zh-CN">
                <a:sym typeface="+mn-ea"/>
              </a:rPr>
              <a:t>    random_ar=</a:t>
            </a:r>
            <a:r>
              <a:rPr lang="zh-CN" altLang="en-US">
                <a:sym typeface="+mn-ea"/>
              </a:rPr>
              <a:t>[[True if np.random.rand()&gt;=0.5 else False for i in range(3)]for j in range(8)]</a:t>
            </a:r>
          </a:p>
          <a:p>
            <a:r>
              <a:rPr lang="en-US" altLang="zh-CN">
                <a:sym typeface="+mn-ea"/>
              </a:rPr>
              <a:t>     #</a:t>
            </a:r>
            <a:r>
              <a:rPr lang="zh-CN" altLang="en-US">
                <a:sym typeface="+mn-ea"/>
              </a:rPr>
              <a:t>随机生成用作</a:t>
            </a:r>
            <a:r>
              <a:rPr lang="en-US" altLang="zh-CN">
                <a:sym typeface="+mn-ea"/>
              </a:rPr>
              <a:t>np.where</a:t>
            </a:r>
            <a:r>
              <a:rPr lang="zh-CN" altLang="en-US">
                <a:sym typeface="+mn-ea"/>
              </a:rPr>
              <a:t>条件的布尔矩阵。</a:t>
            </a:r>
            <a:endParaRPr lang="zh-CN" altLang="en-US"/>
          </a:p>
          <a:p>
            <a:r>
              <a:rPr lang="zh-CN" altLang="en-US"/>
              <a:t>    a1=np.where(np.array(</a:t>
            </a:r>
            <a:r>
              <a:rPr lang="en-US" altLang="zh-CN"/>
              <a:t>random_ar</a:t>
            </a:r>
            <a:r>
              <a:rPr lang="zh-CN" altLang="en-US"/>
              <a:t>),inf_ar,inf_ar1)</a:t>
            </a:r>
          </a:p>
          <a:p>
            <a:r>
              <a:rPr lang="zh-CN" altLang="en-US"/>
              <a:t>    #print(a1)</a:t>
            </a:r>
          </a:p>
          <a:p>
            <a:r>
              <a:rPr lang="zh-CN" altLang="en-US"/>
              <a:t>    if positive_nr-1&gt;7:</a:t>
            </a:r>
          </a:p>
          <a:p>
            <a:r>
              <a:rPr lang="zh-CN" altLang="en-US"/>
              <a:t>        return '数字太大，超出信息列表长度'</a:t>
            </a:r>
          </a:p>
          <a:p>
            <a:r>
              <a:rPr lang="zh-CN" altLang="en-US"/>
              <a:t>    else:   </a:t>
            </a:r>
          </a:p>
          <a:p>
            <a:r>
              <a:rPr lang="zh-CN" altLang="en-US"/>
              <a:t>        return reduce(lambda x,y:x+y,a1[positive_nr-1])</a:t>
            </a:r>
          </a:p>
        </p:txBody>
      </p:sp>
      <p:sp>
        <p:nvSpPr>
          <p:cNvPr id="10" name="文本框 9"/>
          <p:cNvSpPr txBox="1"/>
          <p:nvPr/>
        </p:nvSpPr>
        <p:spPr>
          <a:xfrm>
            <a:off x="79375" y="5988685"/>
            <a:ext cx="2321560" cy="368300"/>
          </a:xfrm>
          <a:prstGeom prst="rect">
            <a:avLst/>
          </a:prstGeom>
          <a:noFill/>
        </p:spPr>
        <p:txBody>
          <a:bodyPr wrap="square" rtlCol="0">
            <a:spAutoFit/>
          </a:bodyPr>
          <a:lstStyle/>
          <a:p>
            <a:r>
              <a:rPr lang="zh-CN" altLang="en-US"/>
              <a:t>例</a:t>
            </a:r>
            <a:r>
              <a:rPr lang="en-US" altLang="zh-CN"/>
              <a:t>1</a:t>
            </a:r>
            <a:r>
              <a:rPr lang="zh-CN" altLang="en-US"/>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525" y="61595"/>
            <a:ext cx="8870315" cy="1255649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a:t>def variance_sample_population(ar</a:t>
            </a:r>
            <a:r>
              <a:rPr lang="en-US" altLang="zh-CN"/>
              <a:t>1</a:t>
            </a:r>
            <a:r>
              <a:rPr lang="zh-CN" altLang="en-US"/>
              <a:t>,ardim=1,axis=0,variance='population'):</a:t>
            </a:r>
          </a:p>
          <a:p>
            <a:r>
              <a:rPr lang="zh-CN" altLang="en-US"/>
              <a:t>    if ardim==1 and variance=='population':</a:t>
            </a:r>
          </a:p>
          <a:p>
            <a:r>
              <a:rPr lang="zh-CN" altLang="en-US"/>
              <a:t>        return (((ar1-ar1.mean())**2).sum())/len(ar1)</a:t>
            </a:r>
          </a:p>
          <a:p>
            <a:r>
              <a:rPr lang="zh-CN" altLang="en-US"/>
              <a:t>    elif ardim==1 and variance=='sample':</a:t>
            </a:r>
          </a:p>
          <a:p>
            <a:r>
              <a:rPr lang="zh-CN" altLang="en-US"/>
              <a:t>          return (((ar1-ar1.mean())**2).sum())/(len(ar1)-1)</a:t>
            </a:r>
          </a:p>
          <a:p>
            <a:r>
              <a:rPr lang="zh-CN" altLang="en-US"/>
              <a:t>    elif ardim==2 and variance=='population':</a:t>
            </a:r>
          </a:p>
          <a:p>
            <a:r>
              <a:rPr lang="zh-CN" altLang="en-US"/>
              <a:t>          if axis==0:</a:t>
            </a:r>
          </a:p>
          <a:p>
            <a:r>
              <a:rPr lang="zh-CN" altLang="en-US"/>
              <a:t>              return (((ar1-np.mean(ar1,0))**2).sum(0))/ar1.shape[0]</a:t>
            </a:r>
          </a:p>
          <a:p>
            <a:r>
              <a:rPr lang="zh-CN" altLang="en-US"/>
              <a:t>          else:</a:t>
            </a:r>
          </a:p>
          <a:p>
            <a:r>
              <a:rPr lang="zh-CN" altLang="en-US"/>
              <a:t>              return (((ar1.T-np.mean(ar1.T,0))**2).sum(0))/ar1.T.shape[0]</a:t>
            </a:r>
          </a:p>
          <a:p>
            <a:r>
              <a:rPr lang="zh-CN" altLang="en-US"/>
              <a:t>    elif ardim==2 and variance=='sample':</a:t>
            </a:r>
          </a:p>
          <a:p>
            <a:r>
              <a:rPr lang="zh-CN" altLang="en-US"/>
              <a:t>          if axis==0:</a:t>
            </a:r>
          </a:p>
          <a:p>
            <a:r>
              <a:rPr lang="zh-CN" altLang="en-US"/>
              <a:t>              return (((ar1-np.mean(ar1,0))**2).sum(0))/(ar1.shape[0]-1)</a:t>
            </a:r>
          </a:p>
          <a:p>
            <a:r>
              <a:rPr lang="zh-CN" altLang="en-US"/>
              <a:t>          else:</a:t>
            </a:r>
          </a:p>
          <a:p>
            <a:r>
              <a:rPr lang="zh-CN" altLang="en-US"/>
              <a:t>              return (((ar1.T-np.mean(ar1.T,0))**2).sum(0))/(ar1.T.shape[0]-1)</a:t>
            </a:r>
          </a:p>
          <a:p>
            <a:r>
              <a:rPr lang="zh-CN" altLang="en-US"/>
              <a:t>    else:</a:t>
            </a:r>
          </a:p>
          <a:p>
            <a:r>
              <a:rPr lang="zh-CN" altLang="en-US"/>
              <a:t>        return'参数设置错误,请重新设置参数！'</a:t>
            </a:r>
          </a:p>
          <a:p>
            <a:r>
              <a:rPr lang="zh-CN" altLang="en-US"/>
              <a:t>#Notation:ardim=1 or 2,axis=1 or 0,varaince='population' or 'sample'</a:t>
            </a:r>
          </a:p>
          <a:p>
            <a:r>
              <a:rPr lang="en-US" altLang="zh-CN" b="1">
                <a:solidFill>
                  <a:srgbClr val="FF0000"/>
                </a:solidFill>
              </a:rPr>
              <a:t>#</a:t>
            </a:r>
            <a:r>
              <a:rPr lang="zh-CN" altLang="en-US" b="1">
                <a:solidFill>
                  <a:srgbClr val="FF0000"/>
                </a:solidFill>
              </a:rPr>
              <a:t>此函数很简单，不再做注解，大家要学习自己解读</a:t>
            </a:r>
          </a:p>
          <a:p>
            <a:r>
              <a:rPr lang="en-US" altLang="zh-CN">
                <a:solidFill>
                  <a:schemeClr val="tx1"/>
                </a:solidFill>
              </a:rPr>
              <a:t>#</a:t>
            </a:r>
            <a:r>
              <a:rPr lang="zh-CN" altLang="en-US">
                <a:solidFill>
                  <a:schemeClr val="tx1"/>
                </a:solidFill>
              </a:rPr>
              <a:t>第二步：验证函数的正确性</a:t>
            </a:r>
          </a:p>
          <a:p>
            <a:r>
              <a:rPr lang="zh-CN" altLang="en-US">
                <a:solidFill>
                  <a:schemeClr val="tx1"/>
                </a:solidFill>
              </a:rPr>
              <a:t>variance_sample_population(ar1,ardim=2,axis=0,variance='population')</a:t>
            </a:r>
          </a:p>
          <a:p>
            <a:r>
              <a:rPr lang="zh-CN" altLang="en-US">
                <a:solidFill>
                  <a:schemeClr val="tx1"/>
                </a:solidFill>
              </a:rPr>
              <a:t>Out[120]: </a:t>
            </a:r>
          </a:p>
          <a:p>
            <a:r>
              <a:rPr lang="zh-CN" altLang="en-US">
                <a:solidFill>
                  <a:schemeClr val="tx1"/>
                </a:solidFill>
              </a:rPr>
              <a:t>array([ 37.        ,  46.25      ,  16.13888889,  36.13888889,</a:t>
            </a:r>
          </a:p>
          <a:p>
            <a:r>
              <a:rPr lang="zh-CN" altLang="en-US">
                <a:solidFill>
                  <a:schemeClr val="tx1"/>
                </a:solidFill>
              </a:rPr>
              <a:t>        24.88888889,  43.22222222,  41.25      ,  54.80555556])</a:t>
            </a:r>
          </a:p>
          <a:p>
            <a:r>
              <a:rPr lang="zh-CN" altLang="en-US" b="1">
                <a:solidFill>
                  <a:srgbClr val="FF0000"/>
                </a:solidFill>
              </a:rPr>
              <a:t>np.var(ar1,0)</a:t>
            </a:r>
          </a:p>
          <a:p>
            <a:r>
              <a:rPr lang="zh-CN" altLang="en-US" b="1">
                <a:solidFill>
                  <a:srgbClr val="FF0000"/>
                </a:solidFill>
              </a:rPr>
              <a:t>Out[122]: </a:t>
            </a:r>
          </a:p>
          <a:p>
            <a:r>
              <a:rPr lang="zh-CN" altLang="en-US" b="1">
                <a:solidFill>
                  <a:srgbClr val="FF0000"/>
                </a:solidFill>
              </a:rPr>
              <a:t>array([ 37.        ,  46.25      ,  16.13888889,  36.13888889,</a:t>
            </a:r>
          </a:p>
          <a:p>
            <a:r>
              <a:rPr lang="zh-CN" altLang="en-US" b="1">
                <a:solidFill>
                  <a:srgbClr val="FF0000"/>
                </a:solidFill>
              </a:rPr>
              <a:t>        24.88888889,  43.22222222,  41.25      ,  54.80555556])</a:t>
            </a:r>
          </a:p>
          <a:p>
            <a:r>
              <a:rPr lang="zh-CN" altLang="en-US">
                <a:solidFill>
                  <a:schemeClr val="tx1"/>
                </a:solidFill>
              </a:rPr>
              <a:t>variance_sample_population(ar1,ardim=2,axis=1,variance='population')</a:t>
            </a:r>
          </a:p>
          <a:p>
            <a:r>
              <a:rPr lang="zh-CN" altLang="en-US">
                <a:solidFill>
                  <a:schemeClr val="tx1"/>
                </a:solidFill>
              </a:rPr>
              <a:t>Out[123]: </a:t>
            </a:r>
          </a:p>
          <a:p>
            <a:r>
              <a:rPr lang="zh-CN" altLang="en-US">
                <a:solidFill>
                  <a:schemeClr val="tx1"/>
                </a:solidFill>
              </a:rPr>
              <a:t>array([ 33.109375,  34.234375,  40.4375  ,  41.9375  ,  41.5     ,</a:t>
            </a:r>
          </a:p>
          <a:p>
            <a:r>
              <a:rPr lang="zh-CN" altLang="en-US">
                <a:solidFill>
                  <a:schemeClr val="tx1"/>
                </a:solidFill>
              </a:rPr>
              <a:t>        31.359375])</a:t>
            </a:r>
          </a:p>
          <a:p>
            <a:r>
              <a:rPr lang="zh-CN" altLang="en-US" b="1">
                <a:solidFill>
                  <a:srgbClr val="FF0000"/>
                </a:solidFill>
              </a:rPr>
              <a:t>np.var(ar1,1)</a:t>
            </a:r>
          </a:p>
          <a:p>
            <a:r>
              <a:rPr lang="zh-CN" altLang="en-US" b="1">
                <a:solidFill>
                  <a:srgbClr val="FF0000"/>
                </a:solidFill>
              </a:rPr>
              <a:t>Out[124]: </a:t>
            </a:r>
          </a:p>
          <a:p>
            <a:r>
              <a:rPr lang="zh-CN" altLang="en-US" b="1">
                <a:solidFill>
                  <a:srgbClr val="FF0000"/>
                </a:solidFill>
              </a:rPr>
              <a:t>array([ 33.109375,  34.234375,  40.4375  ,  41.9375  ,  41.5     ,</a:t>
            </a:r>
          </a:p>
          <a:p>
            <a:r>
              <a:rPr lang="zh-CN" altLang="en-US" b="1">
                <a:solidFill>
                  <a:srgbClr val="FF0000"/>
                </a:solidFill>
              </a:rPr>
              <a:t>        31.359375])</a:t>
            </a:r>
          </a:p>
          <a:p>
            <a:r>
              <a:rPr lang="zh-CN" altLang="en-US">
                <a:solidFill>
                  <a:schemeClr val="tx1"/>
                </a:solidFill>
              </a:rPr>
              <a:t>variance_sample_population(ar1,ardim=2,axis=1,variance='sample')</a:t>
            </a:r>
          </a:p>
          <a:p>
            <a:r>
              <a:rPr lang="zh-CN" altLang="en-US">
                <a:solidFill>
                  <a:schemeClr val="tx1"/>
                </a:solidFill>
              </a:rPr>
              <a:t>Out[125]: </a:t>
            </a:r>
          </a:p>
          <a:p>
            <a:r>
              <a:rPr lang="zh-CN" altLang="en-US">
                <a:solidFill>
                  <a:schemeClr val="tx1"/>
                </a:solidFill>
              </a:rPr>
              <a:t>array([ 37.83928571,  39.125     ,  46.21428571,  47.92857143,</a:t>
            </a:r>
          </a:p>
          <a:p>
            <a:r>
              <a:rPr lang="zh-CN" altLang="en-US">
                <a:solidFill>
                  <a:schemeClr val="tx1"/>
                </a:solidFill>
              </a:rPr>
              <a:t>        47.42857143,  35.83928571])</a:t>
            </a:r>
            <a:endParaRPr lang="zh-CN" altLang="en-US" b="1">
              <a:solidFill>
                <a:srgbClr val="FF0000"/>
              </a:solidFill>
            </a:endParaRPr>
          </a:p>
          <a:p>
            <a:r>
              <a:rPr lang="zh-CN" altLang="en-US" b="1">
                <a:solidFill>
                  <a:srgbClr val="FF0000"/>
                </a:solidFill>
              </a:rPr>
              <a:t>np.var(ar1,1)*(ar1.shape[1]/(ar1.shape[1]-1))</a:t>
            </a:r>
            <a:r>
              <a:rPr lang="en-US" altLang="zh-CN" b="1">
                <a:solidFill>
                  <a:srgbClr val="FF0000"/>
                </a:solidFill>
              </a:rPr>
              <a:t>#</a:t>
            </a:r>
            <a:r>
              <a:rPr lang="zh-CN" altLang="en-US" b="1">
                <a:solidFill>
                  <a:srgbClr val="FF0000"/>
                </a:solidFill>
              </a:rPr>
              <a:t>验证样本方差，假如</a:t>
            </a:r>
            <a:r>
              <a:rPr lang="en-US" altLang="zh-CN" b="1">
                <a:solidFill>
                  <a:srgbClr val="FF0000"/>
                </a:solidFill>
              </a:rPr>
              <a:t>ar1</a:t>
            </a:r>
            <a:r>
              <a:rPr lang="zh-CN" altLang="en-US" b="1">
                <a:solidFill>
                  <a:srgbClr val="FF0000"/>
                </a:solidFill>
              </a:rPr>
              <a:t>列数等于</a:t>
            </a:r>
            <a:r>
              <a:rPr lang="en-US" altLang="zh-CN" b="1">
                <a:solidFill>
                  <a:srgbClr val="FF0000"/>
                </a:solidFill>
              </a:rPr>
              <a:t>n</a:t>
            </a:r>
            <a:r>
              <a:rPr lang="zh-CN" altLang="en-US" b="1">
                <a:solidFill>
                  <a:srgbClr val="FF0000"/>
                </a:solidFill>
              </a:rPr>
              <a:t>，那么：总体方差</a:t>
            </a:r>
            <a:r>
              <a:rPr lang="en-US" altLang="zh-CN" b="1">
                <a:solidFill>
                  <a:srgbClr val="FF0000"/>
                </a:solidFill>
              </a:rPr>
              <a:t>*</a:t>
            </a:r>
            <a:r>
              <a:rPr lang="zh-CN" altLang="en-US" b="1">
                <a:solidFill>
                  <a:srgbClr val="FF0000"/>
                </a:solidFill>
              </a:rPr>
              <a:t>（</a:t>
            </a:r>
            <a:r>
              <a:rPr lang="en-US" altLang="zh-CN" b="1">
                <a:solidFill>
                  <a:srgbClr val="FF0000"/>
                </a:solidFill>
              </a:rPr>
              <a:t>n/(n-1)</a:t>
            </a:r>
            <a:r>
              <a:rPr lang="zh-CN" altLang="en-US" b="1">
                <a:solidFill>
                  <a:srgbClr val="FF0000"/>
                </a:solidFill>
              </a:rPr>
              <a:t>）</a:t>
            </a:r>
            <a:r>
              <a:rPr lang="en-US" altLang="zh-CN" b="1">
                <a:solidFill>
                  <a:srgbClr val="FF0000"/>
                </a:solidFill>
              </a:rPr>
              <a:t>=</a:t>
            </a:r>
            <a:r>
              <a:rPr lang="zh-CN" altLang="en-US" b="1">
                <a:solidFill>
                  <a:srgbClr val="FF0000"/>
                </a:solidFill>
              </a:rPr>
              <a:t>样本方差</a:t>
            </a:r>
          </a:p>
          <a:p>
            <a:r>
              <a:rPr lang="zh-CN" altLang="en-US" b="1">
                <a:solidFill>
                  <a:srgbClr val="FF0000"/>
                </a:solidFill>
              </a:rPr>
              <a:t>Out[126]: </a:t>
            </a:r>
          </a:p>
          <a:p>
            <a:r>
              <a:rPr lang="zh-CN" altLang="en-US" b="1">
                <a:solidFill>
                  <a:srgbClr val="FF0000"/>
                </a:solidFill>
              </a:rPr>
              <a:t>array([ 37.83928571,  39.125     ,  46.21428571,  47.92857143,</a:t>
            </a:r>
          </a:p>
          <a:p>
            <a:r>
              <a:rPr lang="zh-CN" altLang="en-US" b="1">
                <a:solidFill>
                  <a:srgbClr val="FF0000"/>
                </a:solidFill>
              </a:rPr>
              <a:t>        47.42857143,  35.83928571])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775" y="166370"/>
            <a:ext cx="8738870" cy="368300"/>
          </a:xfrm>
          <a:prstGeom prst="rect">
            <a:avLst/>
          </a:prstGeom>
          <a:noFill/>
        </p:spPr>
        <p:txBody>
          <a:bodyPr wrap="square" rtlCol="0">
            <a:spAutoFit/>
          </a:bodyPr>
          <a:lstStyle/>
          <a:p>
            <a:r>
              <a:rPr lang="zh-CN" altLang="en-US"/>
              <a:t>下面对一维数组的方差进行计算</a:t>
            </a:r>
          </a:p>
        </p:txBody>
      </p:sp>
      <p:sp>
        <p:nvSpPr>
          <p:cNvPr id="4" name="文本框 3"/>
          <p:cNvSpPr txBox="1"/>
          <p:nvPr/>
        </p:nvSpPr>
        <p:spPr>
          <a:xfrm>
            <a:off x="154305" y="608330"/>
            <a:ext cx="8822690" cy="3138170"/>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a:t>ar2=np.arange(2,20,2)</a:t>
            </a:r>
          </a:p>
          <a:p>
            <a:r>
              <a:rPr lang="zh-CN" altLang="en-US"/>
              <a:t>ar2</a:t>
            </a:r>
          </a:p>
          <a:p>
            <a:r>
              <a:rPr lang="zh-CN" altLang="en-US"/>
              <a:t>Out[128]: array([ 2,  4,  6,  8, 10, 12, 14, 16, 18])</a:t>
            </a:r>
          </a:p>
          <a:p>
            <a:r>
              <a:rPr lang="zh-CN" altLang="en-US"/>
              <a:t>variance_sample_population(ar2,ardim=1,axis=0,variance='population')</a:t>
            </a:r>
          </a:p>
          <a:p>
            <a:r>
              <a:rPr lang="zh-CN" altLang="en-US"/>
              <a:t>Out[140]: 26.666666666666668</a:t>
            </a:r>
          </a:p>
          <a:p>
            <a:r>
              <a:rPr lang="zh-CN" altLang="en-US" b="1">
                <a:solidFill>
                  <a:srgbClr val="FF0000"/>
                </a:solidFill>
              </a:rPr>
              <a:t>np.var(ar2)</a:t>
            </a:r>
          </a:p>
          <a:p>
            <a:r>
              <a:rPr lang="zh-CN" altLang="en-US" b="1">
                <a:solidFill>
                  <a:srgbClr val="FF0000"/>
                </a:solidFill>
              </a:rPr>
              <a:t>Out[141]: 26.666666666666668</a:t>
            </a:r>
            <a:endParaRPr lang="zh-CN" altLang="en-US"/>
          </a:p>
          <a:p>
            <a:r>
              <a:rPr lang="zh-CN" altLang="en-US"/>
              <a:t>variance_sample_population(ar2,ardim=1,axis=0,variance='sample')</a:t>
            </a:r>
          </a:p>
          <a:p>
            <a:r>
              <a:rPr lang="zh-CN" altLang="en-US"/>
              <a:t>Out[142]: 30.0</a:t>
            </a:r>
          </a:p>
          <a:p>
            <a:r>
              <a:rPr lang="zh-CN" altLang="en-US" b="1">
                <a:solidFill>
                  <a:srgbClr val="FF0000"/>
                </a:solidFill>
              </a:rPr>
              <a:t>np.var(ar2)*(len(ar2)/(len(ar2)-1))</a:t>
            </a:r>
          </a:p>
          <a:p>
            <a:r>
              <a:rPr lang="zh-CN" altLang="en-US" b="1">
                <a:solidFill>
                  <a:srgbClr val="FF0000"/>
                </a:solidFill>
              </a:rPr>
              <a:t>Out[144]: 30.0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65" y="123190"/>
            <a:ext cx="8897620" cy="4799965"/>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a:t>word_combination_games(0)</a:t>
            </a:r>
          </a:p>
          <a:p>
            <a:r>
              <a:rPr lang="zh-CN" altLang="en-US"/>
              <a:t>Out[7]: '她专研别墅'</a:t>
            </a:r>
          </a:p>
          <a:p>
            <a:endParaRPr lang="zh-CN" altLang="en-US"/>
          </a:p>
          <a:p>
            <a:r>
              <a:rPr lang="zh-CN" altLang="en-US"/>
              <a:t>word_combination_games(0)</a:t>
            </a:r>
          </a:p>
          <a:p>
            <a:r>
              <a:rPr lang="zh-CN" altLang="en-US"/>
              <a:t>Out[8]: '他们专研金钱'</a:t>
            </a:r>
          </a:p>
          <a:p>
            <a:endParaRPr lang="zh-CN" altLang="en-US"/>
          </a:p>
          <a:p>
            <a:r>
              <a:rPr lang="zh-CN" altLang="en-US"/>
              <a:t>word_combination_games(0)</a:t>
            </a:r>
          </a:p>
          <a:p>
            <a:r>
              <a:rPr lang="zh-CN" altLang="en-US"/>
              <a:t>Out[9]: '她们喜欢奢侈品'</a:t>
            </a:r>
          </a:p>
          <a:p>
            <a:endParaRPr lang="zh-CN" altLang="en-US"/>
          </a:p>
          <a:p>
            <a:r>
              <a:rPr lang="zh-CN" altLang="en-US"/>
              <a:t>word_combination_games(1)</a:t>
            </a:r>
          </a:p>
          <a:p>
            <a:r>
              <a:rPr lang="zh-CN" altLang="en-US"/>
              <a:t>Out[10]: '他们研究豪车'</a:t>
            </a:r>
          </a:p>
          <a:p>
            <a:endParaRPr lang="zh-CN" altLang="en-US"/>
          </a:p>
          <a:p>
            <a:r>
              <a:rPr lang="zh-CN" altLang="en-US"/>
              <a:t>word_combination_games(1)</a:t>
            </a:r>
          </a:p>
          <a:p>
            <a:r>
              <a:rPr lang="zh-CN" altLang="en-US"/>
              <a:t>Out[11]: '你们研究别墅'</a:t>
            </a:r>
          </a:p>
          <a:p>
            <a:endParaRPr lang="zh-CN" altLang="en-US"/>
          </a:p>
          <a:p>
            <a:r>
              <a:rPr lang="zh-CN" altLang="en-US"/>
              <a:t>word_combination_games(1)</a:t>
            </a:r>
          </a:p>
          <a:p>
            <a:r>
              <a:rPr lang="zh-CN" altLang="en-US"/>
              <a:t>Out[12]: '她们专研女人'</a:t>
            </a:r>
          </a:p>
        </p:txBody>
      </p:sp>
      <p:sp>
        <p:nvSpPr>
          <p:cNvPr id="3" name="文本框 2"/>
          <p:cNvSpPr txBox="1"/>
          <p:nvPr/>
        </p:nvSpPr>
        <p:spPr>
          <a:xfrm>
            <a:off x="75565" y="5617210"/>
            <a:ext cx="8897620" cy="1198880"/>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a:t>np.where([[True, False], [True, True]],[[1, 2], [3, 4]],[[9, 8], [7, 6]])</a:t>
            </a:r>
          </a:p>
          <a:p>
            <a:r>
              <a:rPr lang="zh-CN" altLang="en-US"/>
              <a:t>Out[15]: </a:t>
            </a:r>
          </a:p>
          <a:p>
            <a:r>
              <a:rPr lang="zh-CN" altLang="en-US"/>
              <a:t>array([[1, 8],</a:t>
            </a:r>
          </a:p>
          <a:p>
            <a:r>
              <a:rPr lang="zh-CN" altLang="en-US"/>
              <a:t>       [3, 4]])</a:t>
            </a:r>
          </a:p>
        </p:txBody>
      </p:sp>
      <p:sp>
        <p:nvSpPr>
          <p:cNvPr id="4" name="文本框 3"/>
          <p:cNvSpPr txBox="1"/>
          <p:nvPr/>
        </p:nvSpPr>
        <p:spPr>
          <a:xfrm>
            <a:off x="59690" y="5063490"/>
            <a:ext cx="2548255" cy="368300"/>
          </a:xfrm>
          <a:prstGeom prst="rect">
            <a:avLst/>
          </a:prstGeom>
          <a:noFill/>
        </p:spPr>
        <p:txBody>
          <a:bodyPr wrap="square" rtlCol="0">
            <a:spAutoFit/>
          </a:bodyPr>
          <a:lstStyle/>
          <a:p>
            <a:r>
              <a:rPr lang="zh-CN" altLang="en-US"/>
              <a:t>例</a:t>
            </a:r>
            <a:r>
              <a:rPr lang="en-US" altLang="zh-CN"/>
              <a:t>2</a:t>
            </a:r>
            <a:r>
              <a:rPr lang="zh-CN" altLang="en-US"/>
              <a:t>：</a:t>
            </a:r>
          </a:p>
        </p:txBody>
      </p:sp>
      <p:sp>
        <p:nvSpPr>
          <p:cNvPr id="5" name="文本框 4"/>
          <p:cNvSpPr txBox="1"/>
          <p:nvPr/>
        </p:nvSpPr>
        <p:spPr>
          <a:xfrm>
            <a:off x="75565" y="7436485"/>
            <a:ext cx="8897620" cy="5077460"/>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a:t>ar122=np.random.randint(12,21,16).reshape(4,4)</a:t>
            </a:r>
          </a:p>
          <a:p>
            <a:endParaRPr lang="zh-CN" altLang="en-US"/>
          </a:p>
          <a:p>
            <a:r>
              <a:rPr lang="zh-CN" altLang="en-US"/>
              <a:t>ar122</a:t>
            </a:r>
          </a:p>
          <a:p>
            <a:r>
              <a:rPr lang="zh-CN" altLang="en-US"/>
              <a:t>Out[18]: </a:t>
            </a:r>
          </a:p>
          <a:p>
            <a:r>
              <a:rPr lang="zh-CN" altLang="en-US"/>
              <a:t>array([[17, 15, 14, 15],</a:t>
            </a:r>
          </a:p>
          <a:p>
            <a:r>
              <a:rPr lang="zh-CN" altLang="en-US"/>
              <a:t>       [17, 15, 18, 16],</a:t>
            </a:r>
          </a:p>
          <a:p>
            <a:r>
              <a:rPr lang="zh-CN" altLang="en-US"/>
              <a:t>       [20, 16, 18, 18],</a:t>
            </a:r>
          </a:p>
          <a:p>
            <a:r>
              <a:rPr lang="zh-CN" altLang="en-US"/>
              <a:t>       [15, 16, 19, 16]])</a:t>
            </a:r>
          </a:p>
          <a:p>
            <a:endParaRPr lang="zh-CN" altLang="en-US"/>
          </a:p>
          <a:p>
            <a:r>
              <a:rPr lang="zh-CN" altLang="en-US"/>
              <a:t>np.where(ar122&gt;17)</a:t>
            </a:r>
          </a:p>
          <a:p>
            <a:r>
              <a:rPr lang="zh-CN" altLang="en-US"/>
              <a:t>Out[20]: (array([1, 2, 2, 2, 3], dtype=int64), array([2, 0, 2, 3, 2], dtype=int64))</a:t>
            </a:r>
          </a:p>
          <a:p>
            <a:endParaRPr lang="zh-CN" altLang="en-US"/>
          </a:p>
          <a:p>
            <a:r>
              <a:rPr lang="zh-CN" altLang="en-US"/>
              <a:t>np.where(ar122&gt;17,ar122,-1)</a:t>
            </a:r>
          </a:p>
          <a:p>
            <a:r>
              <a:rPr lang="zh-CN" altLang="en-US"/>
              <a:t>Out[21]: </a:t>
            </a:r>
          </a:p>
          <a:p>
            <a:r>
              <a:rPr lang="zh-CN" altLang="en-US"/>
              <a:t>array([[-1, -1, -1, -1],</a:t>
            </a:r>
          </a:p>
          <a:p>
            <a:r>
              <a:rPr lang="zh-CN" altLang="en-US"/>
              <a:t>       [-1, -1, 18, -1],</a:t>
            </a:r>
          </a:p>
          <a:p>
            <a:r>
              <a:rPr lang="zh-CN" altLang="en-US"/>
              <a:t>       [20, -1, 18, 18],</a:t>
            </a:r>
          </a:p>
          <a:p>
            <a:r>
              <a:rPr lang="zh-CN" altLang="en-US"/>
              <a:t>       [-1, -1, 19, -1]])</a:t>
            </a:r>
          </a:p>
        </p:txBody>
      </p:sp>
      <p:sp>
        <p:nvSpPr>
          <p:cNvPr id="6" name="文本框 5"/>
          <p:cNvSpPr txBox="1"/>
          <p:nvPr/>
        </p:nvSpPr>
        <p:spPr>
          <a:xfrm>
            <a:off x="75565" y="7068185"/>
            <a:ext cx="2548255" cy="368300"/>
          </a:xfrm>
          <a:prstGeom prst="rect">
            <a:avLst/>
          </a:prstGeom>
          <a:noFill/>
        </p:spPr>
        <p:txBody>
          <a:bodyPr wrap="square" rtlCol="0">
            <a:spAutoFit/>
          </a:bodyPr>
          <a:lstStyle/>
          <a:p>
            <a:r>
              <a:rPr lang="zh-CN" altLang="en-US"/>
              <a:t>例</a:t>
            </a:r>
            <a:r>
              <a:rPr lang="en-US" altLang="zh-CN"/>
              <a:t>3</a:t>
            </a:r>
            <a:r>
              <a:rPr lang="zh-CN" altLang="en-US"/>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230" y="118745"/>
            <a:ext cx="4524375" cy="368300"/>
          </a:xfrm>
          <a:prstGeom prst="rect">
            <a:avLst/>
          </a:prstGeom>
          <a:noFill/>
        </p:spPr>
        <p:txBody>
          <a:bodyPr wrap="square" rtlCol="0">
            <a:spAutoFit/>
          </a:bodyPr>
          <a:lstStyle/>
          <a:p>
            <a:r>
              <a:rPr lang="zh-CN" altLang="en-US"/>
              <a:t>课堂作业：对销售数据进行分组</a:t>
            </a:r>
          </a:p>
        </p:txBody>
      </p:sp>
      <p:sp>
        <p:nvSpPr>
          <p:cNvPr id="3" name="文本框 2"/>
          <p:cNvSpPr txBox="1"/>
          <p:nvPr/>
        </p:nvSpPr>
        <p:spPr>
          <a:xfrm>
            <a:off x="130175" y="537210"/>
            <a:ext cx="8837295" cy="12002770"/>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a:t>import numpy as np</a:t>
            </a:r>
          </a:p>
          <a:p>
            <a:r>
              <a:rPr lang="zh-CN" altLang="en-US"/>
              <a:t>import xlrd</a:t>
            </a:r>
          </a:p>
          <a:p>
            <a:r>
              <a:rPr lang="zh-CN" altLang="en-US"/>
              <a:t>name=r'C:\Users\dongfeng\Desktop\yong.xls'</a:t>
            </a:r>
          </a:p>
          <a:p>
            <a:r>
              <a:rPr lang="zh-CN" altLang="en-US"/>
              <a:t>test1=xlrd.open_workbook(name)</a:t>
            </a:r>
            <a:r>
              <a:rPr lang="en-US" altLang="zh-CN"/>
              <a:t>#</a:t>
            </a:r>
            <a:r>
              <a:rPr lang="zh-CN" altLang="en-US"/>
              <a:t>打开工作薄</a:t>
            </a:r>
          </a:p>
          <a:p>
            <a:r>
              <a:rPr lang="zh-CN" altLang="en-US"/>
              <a:t>table = test1.sheet_by_name(u'Sheet1')</a:t>
            </a:r>
            <a:r>
              <a:rPr lang="en-US" altLang="zh-CN"/>
              <a:t>#</a:t>
            </a:r>
            <a:r>
              <a:rPr lang="zh-CN" altLang="en-US"/>
              <a:t>打开待读取表格并赋给变量</a:t>
            </a:r>
            <a:r>
              <a:rPr lang="en-US" altLang="zh-CN"/>
              <a:t>table</a:t>
            </a:r>
            <a:endParaRPr lang="zh-CN" altLang="en-US"/>
          </a:p>
          <a:p>
            <a:r>
              <a:rPr lang="zh-CN" altLang="en-US"/>
              <a:t>daten1=[]</a:t>
            </a:r>
          </a:p>
          <a:p>
            <a:r>
              <a:rPr lang="zh-CN" altLang="en-US"/>
              <a:t>nrows = table.nrows</a:t>
            </a:r>
            <a:r>
              <a:rPr lang="en-US" altLang="zh-CN"/>
              <a:t>#</a:t>
            </a:r>
            <a:r>
              <a:rPr lang="zh-CN" altLang="en-US"/>
              <a:t>计算表格</a:t>
            </a:r>
            <a:r>
              <a:rPr lang="en-US" altLang="zh-CN"/>
              <a:t>table</a:t>
            </a:r>
            <a:r>
              <a:rPr lang="zh-CN" altLang="en-US"/>
              <a:t>行数。表格行索引是从</a:t>
            </a:r>
            <a:r>
              <a:rPr lang="en-US" altLang="zh-CN"/>
              <a:t>0</a:t>
            </a:r>
            <a:r>
              <a:rPr lang="zh-CN" altLang="en-US"/>
              <a:t>开始编号。假设此表格有</a:t>
            </a:r>
            <a:r>
              <a:rPr lang="en-US" altLang="zh-CN"/>
              <a:t>5</a:t>
            </a:r>
            <a:r>
              <a:rPr lang="zh-CN" altLang="en-US"/>
              <a:t>行，即</a:t>
            </a:r>
            <a:r>
              <a:rPr lang="en-US" altLang="zh-CN"/>
              <a:t>nrows=5</a:t>
            </a:r>
            <a:r>
              <a:rPr lang="zh-CN" altLang="en-US"/>
              <a:t>，则行编号分别是</a:t>
            </a:r>
            <a:r>
              <a:rPr lang="en-US" altLang="zh-CN"/>
              <a:t>0,1,2,3,4</a:t>
            </a:r>
            <a:endParaRPr lang="zh-CN" altLang="en-US"/>
          </a:p>
          <a:p>
            <a:r>
              <a:rPr lang="zh-CN" altLang="en-US"/>
              <a:t>for j in range(1,nrows,1):</a:t>
            </a:r>
          </a:p>
          <a:p>
            <a:r>
              <a:rPr lang="zh-CN" altLang="en-US"/>
              <a:t>    daten1.append(list(table.row_values(j)))</a:t>
            </a:r>
          </a:p>
          <a:p>
            <a:r>
              <a:rPr lang="en-US" altLang="zh-CN"/>
              <a:t>#</a:t>
            </a:r>
            <a:r>
              <a:rPr lang="zh-CN" altLang="en-US"/>
              <a:t>上面的方法是从</a:t>
            </a:r>
            <a:r>
              <a:rPr lang="en-US" altLang="zh-CN"/>
              <a:t>excel</a:t>
            </a:r>
            <a:r>
              <a:rPr lang="zh-CN" altLang="en-US"/>
              <a:t>表格读取数据的繁琐方法，后面讲到</a:t>
            </a:r>
            <a:r>
              <a:rPr lang="en-US" altLang="zh-CN"/>
              <a:t>pandas</a:t>
            </a:r>
            <a:r>
              <a:rPr lang="zh-CN" altLang="en-US"/>
              <a:t>时，会有更为简单的方法。</a:t>
            </a:r>
          </a:p>
          <a:p>
            <a:r>
              <a:rPr lang="zh-CN" altLang="en-US"/>
              <a:t>array_ur=np.array(daten1)</a:t>
            </a:r>
            <a:r>
              <a:rPr lang="en-US" altLang="zh-CN"/>
              <a:t>#</a:t>
            </a:r>
            <a:r>
              <a:rPr lang="zh-CN" altLang="en-US"/>
              <a:t>把读取后的数据转化为数组</a:t>
            </a:r>
          </a:p>
          <a:p>
            <a:r>
              <a:rPr lang="zh-CN" altLang="en-US"/>
              <a:t>daten_pro1=np.where(array_ur&gt;400,-5,array_ur)</a:t>
            </a:r>
            <a:r>
              <a:rPr lang="en-US" altLang="zh-CN"/>
              <a:t>#</a:t>
            </a:r>
            <a:r>
              <a:rPr lang="zh-CN" altLang="en-US"/>
              <a:t>把数组中大于</a:t>
            </a:r>
            <a:r>
              <a:rPr lang="en-US" altLang="zh-CN"/>
              <a:t>400</a:t>
            </a:r>
            <a:r>
              <a:rPr lang="zh-CN" altLang="en-US"/>
              <a:t>的数据都替换成</a:t>
            </a:r>
            <a:r>
              <a:rPr lang="en-US" altLang="zh-CN"/>
              <a:t>-5</a:t>
            </a:r>
            <a:r>
              <a:rPr lang="zh-CN" altLang="en-US"/>
              <a:t>，这也就是说把大于</a:t>
            </a:r>
            <a:r>
              <a:rPr lang="en-US" altLang="zh-CN"/>
              <a:t>400</a:t>
            </a:r>
            <a:r>
              <a:rPr lang="zh-CN" altLang="en-US"/>
              <a:t>的销售额都归为第五组。另外，为了不影响后续的分组，我们把组号设置为负值。</a:t>
            </a:r>
          </a:p>
          <a:p>
            <a:r>
              <a:rPr lang="zh-CN" altLang="en-US"/>
              <a:t>daten_pro2=np.where(daten_pro1&gt;300,-4,daten_pro1)</a:t>
            </a:r>
            <a:r>
              <a:rPr lang="en-US" altLang="zh-CN"/>
              <a:t>#</a:t>
            </a:r>
            <a:r>
              <a:rPr lang="zh-CN" altLang="en-US"/>
              <a:t>解释同上</a:t>
            </a:r>
          </a:p>
          <a:p>
            <a:r>
              <a:rPr lang="zh-CN" altLang="en-US"/>
              <a:t>daten_pro3=np.where(daten_pro2&gt;200,-3,daten_pro2)</a:t>
            </a:r>
            <a:r>
              <a:rPr lang="en-US" altLang="zh-CN">
                <a:sym typeface="+mn-ea"/>
              </a:rPr>
              <a:t>#</a:t>
            </a:r>
            <a:r>
              <a:rPr lang="zh-CN" altLang="en-US">
                <a:sym typeface="+mn-ea"/>
              </a:rPr>
              <a:t>解释同上</a:t>
            </a:r>
            <a:endParaRPr lang="zh-CN" altLang="en-US"/>
          </a:p>
          <a:p>
            <a:r>
              <a:rPr lang="zh-CN" altLang="en-US"/>
              <a:t>daten_pro4=np.where(daten_pro3&gt;100,-2,daten_pro3)</a:t>
            </a:r>
            <a:r>
              <a:rPr lang="en-US" altLang="zh-CN">
                <a:sym typeface="+mn-ea"/>
              </a:rPr>
              <a:t>#</a:t>
            </a:r>
            <a:r>
              <a:rPr lang="zh-CN" altLang="en-US">
                <a:sym typeface="+mn-ea"/>
              </a:rPr>
              <a:t>解释同上</a:t>
            </a:r>
            <a:endParaRPr lang="zh-CN" altLang="en-US"/>
          </a:p>
          <a:p>
            <a:r>
              <a:rPr lang="zh-CN" altLang="en-US"/>
              <a:t>daten_pro5=np.where(daten_pro4&gt;0,-1,daten_pro4)</a:t>
            </a:r>
            <a:r>
              <a:rPr lang="en-US" altLang="zh-CN">
                <a:sym typeface="+mn-ea"/>
              </a:rPr>
              <a:t>#</a:t>
            </a:r>
            <a:r>
              <a:rPr lang="zh-CN" altLang="en-US">
                <a:sym typeface="+mn-ea"/>
              </a:rPr>
              <a:t>解释同上</a:t>
            </a:r>
          </a:p>
          <a:p>
            <a:r>
              <a:rPr lang="zh-CN" altLang="en-US"/>
              <a:t>daten_pro5=-daten_pro5</a:t>
            </a:r>
          </a:p>
          <a:p>
            <a:r>
              <a:rPr lang="zh-CN" altLang="en-US"/>
              <a:t>daten_pro5[daten_pro5==-0]=0</a:t>
            </a:r>
          </a:p>
          <a:p>
            <a:r>
              <a:rPr lang="zh-CN" altLang="en-US"/>
              <a:t>daten_pro5=daten_pro5.astype(np.int32)</a:t>
            </a:r>
          </a:p>
          <a:p>
            <a:r>
              <a:rPr lang="zh-CN" altLang="en-US">
                <a:sym typeface="+mn-ea"/>
              </a:rPr>
              <a:t>daten_pro5</a:t>
            </a:r>
          </a:p>
          <a:p>
            <a:r>
              <a:rPr lang="zh-CN" altLang="en-US"/>
              <a:t>Out[6]: </a:t>
            </a:r>
          </a:p>
          <a:p>
            <a:r>
              <a:rPr lang="zh-CN" altLang="en-US"/>
              <a:t>array([[5, 3, 3, 2, 2, 3, 1, 5, 4, 5],</a:t>
            </a:r>
          </a:p>
          <a:p>
            <a:r>
              <a:rPr lang="zh-CN" altLang="en-US"/>
              <a:t>       [2, 2, 2, 1, 2, 1, 3, 5, 3, 2],</a:t>
            </a:r>
          </a:p>
          <a:p>
            <a:r>
              <a:rPr lang="zh-CN" altLang="en-US"/>
              <a:t>       [2, 1, 1, 1, 1, 1, 2, 2, 3, 2],</a:t>
            </a:r>
          </a:p>
          <a:p>
            <a:r>
              <a:rPr lang="zh-CN" altLang="en-US"/>
              <a:t>       [1, 1, 1, 1, 1, 1, 2, 1, 2, 2],</a:t>
            </a:r>
          </a:p>
          <a:p>
            <a:r>
              <a:rPr lang="zh-CN" altLang="en-US"/>
              <a:t>       [1, 1, 1, 1, 1, 1, 1, 1, 1, 1],</a:t>
            </a:r>
          </a:p>
          <a:p>
            <a:r>
              <a:rPr lang="zh-CN" altLang="en-US"/>
              <a:t>       [1, 1, 1, 1, 1, 1, 1, 1, 1, 1],</a:t>
            </a:r>
          </a:p>
          <a:p>
            <a:r>
              <a:rPr lang="zh-CN" altLang="en-US"/>
              <a:t>       [1, 1, 1, 1, 1, 1, 1, 1, 1, 1],</a:t>
            </a:r>
          </a:p>
          <a:p>
            <a:r>
              <a:rPr lang="zh-CN" altLang="en-US"/>
              <a:t>       [1, 1, 1, 1, 1, 1, 1, 1, 1, 1],</a:t>
            </a:r>
          </a:p>
          <a:p>
            <a:r>
              <a:rPr lang="zh-CN" altLang="en-US"/>
              <a:t>       [1, 1, 1, 1, 1, 1, 1, 1, 1, 1],</a:t>
            </a:r>
          </a:p>
          <a:p>
            <a:r>
              <a:rPr lang="zh-CN" altLang="en-US"/>
              <a:t>       [1, 1, 1, 1, 1, 1, 1, 1, 1, 1],</a:t>
            </a:r>
          </a:p>
          <a:p>
            <a:r>
              <a:rPr lang="zh-CN" altLang="en-US"/>
              <a:t>       [1, 1, 1, 1, 1, 1, 1, 1, 1, 1],</a:t>
            </a:r>
          </a:p>
          <a:p>
            <a:r>
              <a:rPr lang="zh-CN" altLang="en-US"/>
              <a:t>       [1, 1, 1, 1, 1, 1, 1, 1, 1, 1],</a:t>
            </a:r>
          </a:p>
          <a:p>
            <a:r>
              <a:rPr lang="zh-CN" altLang="en-US"/>
              <a:t>       [1, 1, 1, 1, 1, 1, 1, 1, 1, 1],</a:t>
            </a:r>
          </a:p>
          <a:p>
            <a:r>
              <a:rPr lang="zh-CN" altLang="en-US"/>
              <a:t>       [1, 1, 1, 1, 1, 1, 1, 1, 1, 1],</a:t>
            </a:r>
          </a:p>
          <a:p>
            <a:r>
              <a:rPr lang="zh-CN" altLang="en-US"/>
              <a:t>       [1, 1, 1, 1, 1, 1, 1, 1, 1, 1],</a:t>
            </a:r>
          </a:p>
          <a:p>
            <a:r>
              <a:rPr lang="zh-CN" altLang="en-US"/>
              <a:t>       [1, 1, 1, 1, 1, 1, 1, 1, 1, 1],</a:t>
            </a:r>
          </a:p>
          <a:p>
            <a:r>
              <a:rPr lang="zh-CN" altLang="en-US"/>
              <a:t>       [1, 1, 1, 1, 1, 1, 1, 1, 1, 1],</a:t>
            </a:r>
          </a:p>
          <a:p>
            <a:r>
              <a:rPr lang="zh-CN" alt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 y="88900"/>
            <a:ext cx="9004300" cy="12556490"/>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a:sym typeface="+mn-ea"/>
              </a:rPr>
              <a:t> [1, 1, 1, 1, 1, 1, 1, 1, 1, 1],</a:t>
            </a:r>
            <a:endParaRPr lang="zh-CN" altLang="en-US"/>
          </a:p>
          <a:p>
            <a:r>
              <a:rPr lang="zh-CN" altLang="en-US">
                <a:sym typeface="+mn-ea"/>
              </a:rPr>
              <a:t>       [1, 1, 1, 1, 1, 1, 1, 1, 1, 1],</a:t>
            </a:r>
            <a:endParaRPr lang="zh-CN" altLang="en-US"/>
          </a:p>
          <a:p>
            <a:r>
              <a:rPr lang="zh-CN" altLang="en-US">
                <a:sym typeface="+mn-ea"/>
              </a:rPr>
              <a:t>       [1, 1, 1, 1, 1, 1, 1, 1, 1, 1],</a:t>
            </a:r>
            <a:endParaRPr lang="zh-CN" altLang="en-US"/>
          </a:p>
          <a:p>
            <a:r>
              <a:rPr lang="zh-CN" altLang="en-US">
                <a:sym typeface="+mn-ea"/>
              </a:rPr>
              <a:t>       [1, 1, 1, 0, 1, 1, 1, 1, 1, 1],</a:t>
            </a:r>
            <a:endParaRPr lang="zh-CN" altLang="en-US"/>
          </a:p>
          <a:p>
            <a:r>
              <a:rPr lang="zh-CN" altLang="en-US">
                <a:sym typeface="+mn-ea"/>
              </a:rPr>
              <a:t>       [1, 1, 1, 1, 0, 1, 1, 1, 1, 1],</a:t>
            </a:r>
            <a:endParaRPr lang="zh-CN" altLang="en-US"/>
          </a:p>
          <a:p>
            <a:r>
              <a:rPr lang="zh-CN" altLang="en-US">
                <a:sym typeface="+mn-ea"/>
              </a:rPr>
              <a:t>       [1, 1, 0, 0, 1, 1, 1, 1, 1, 1],</a:t>
            </a:r>
            <a:endParaRPr lang="zh-CN" altLang="en-US"/>
          </a:p>
          <a:p>
            <a:r>
              <a:rPr lang="zh-CN" altLang="en-US">
                <a:sym typeface="+mn-ea"/>
              </a:rPr>
              <a:t>       [1, 1, 0, 1, 0, 1, 1, 1, 1, 1],</a:t>
            </a:r>
            <a:endParaRPr lang="zh-CN" altLang="en-US"/>
          </a:p>
          <a:p>
            <a:r>
              <a:rPr lang="zh-CN" altLang="en-US">
                <a:sym typeface="+mn-ea"/>
              </a:rPr>
              <a:t>       [1, 1, 0, 0, 1, 1, 1, 1, 1, 1],</a:t>
            </a:r>
            <a:endParaRPr lang="zh-CN" altLang="en-US"/>
          </a:p>
          <a:p>
            <a:r>
              <a:rPr lang="zh-CN" altLang="en-US">
                <a:sym typeface="+mn-ea"/>
              </a:rPr>
              <a:t>       [1, 1, 0, 1, 0, 0, 1, 1, 1, 1],</a:t>
            </a:r>
            <a:endParaRPr lang="zh-CN" altLang="en-US"/>
          </a:p>
          <a:p>
            <a:r>
              <a:rPr lang="zh-CN" altLang="en-US">
                <a:sym typeface="+mn-ea"/>
              </a:rPr>
              <a:t>       [1, 1, 0, 0, 1, 0, 1, 1, 1, 1],</a:t>
            </a:r>
            <a:endParaRPr lang="zh-CN" altLang="en-US"/>
          </a:p>
          <a:p>
            <a:r>
              <a:rPr lang="zh-CN" altLang="en-US">
                <a:sym typeface="+mn-ea"/>
              </a:rPr>
              <a:t>       [0, 1, 0, 1, 0, 0, 1, 1, 1, 1],</a:t>
            </a:r>
            <a:endParaRPr lang="zh-CN" altLang="en-US"/>
          </a:p>
          <a:p>
            <a:r>
              <a:rPr lang="zh-CN" altLang="en-US">
                <a:sym typeface="+mn-ea"/>
              </a:rPr>
              <a:t>       [0, 1, 0, 0, 1, 1, 1, 1, 1, 1],</a:t>
            </a:r>
            <a:endParaRPr lang="zh-CN" altLang="en-US"/>
          </a:p>
          <a:p>
            <a:r>
              <a:rPr lang="zh-CN" altLang="en-US">
                <a:sym typeface="+mn-ea"/>
              </a:rPr>
              <a:t>       [0, 1, 0, 1, 0, 1, 1, 1, 1, 0],</a:t>
            </a:r>
            <a:endParaRPr lang="zh-CN" altLang="en-US"/>
          </a:p>
          <a:p>
            <a:r>
              <a:rPr lang="zh-CN" altLang="en-US">
                <a:sym typeface="+mn-ea"/>
              </a:rPr>
              <a:t>       [1, 0, 0, 1, 1, 0, 1, 1, 1, 0],</a:t>
            </a:r>
            <a:endParaRPr lang="zh-CN" altLang="en-US"/>
          </a:p>
          <a:p>
            <a:r>
              <a:rPr lang="zh-CN" altLang="en-US">
                <a:sym typeface="+mn-ea"/>
              </a:rPr>
              <a:t>       [0, 0, 0, 0, 0, 1, 1, 1, 1, 0],</a:t>
            </a:r>
            <a:endParaRPr lang="zh-CN" altLang="en-US"/>
          </a:p>
          <a:p>
            <a:r>
              <a:rPr lang="zh-CN" altLang="en-US">
                <a:sym typeface="+mn-ea"/>
              </a:rPr>
              <a:t>       [0, 1, 0, 1, 1, 1, 1, 1, 1, 0],</a:t>
            </a:r>
            <a:endParaRPr lang="zh-CN" altLang="en-US"/>
          </a:p>
          <a:p>
            <a:r>
              <a:rPr lang="zh-CN" altLang="en-US">
                <a:sym typeface="+mn-ea"/>
              </a:rPr>
              <a:t>       [0, 0, 1, 0, 1, 0, 1, 1, 1, 0],</a:t>
            </a:r>
            <a:endParaRPr lang="zh-CN" altLang="en-US"/>
          </a:p>
          <a:p>
            <a:r>
              <a:rPr lang="zh-CN" altLang="en-US">
                <a:sym typeface="+mn-ea"/>
              </a:rPr>
              <a:t>       [1, 0, 0, 0, 1, 1, 1, 1, 0, 0],</a:t>
            </a:r>
            <a:endParaRPr lang="zh-CN" altLang="en-US"/>
          </a:p>
          <a:p>
            <a:r>
              <a:rPr lang="zh-CN" altLang="en-US">
                <a:sym typeface="+mn-ea"/>
              </a:rPr>
              <a:t>       [0, 0, 1, 1, 0, 0, 1, 1, 0, 0],</a:t>
            </a:r>
            <a:endParaRPr lang="zh-CN" altLang="en-US"/>
          </a:p>
          <a:p>
            <a:r>
              <a:rPr lang="zh-CN" altLang="en-US">
                <a:sym typeface="+mn-ea"/>
              </a:rPr>
              <a:t>       [0, 1, 0, 0, 1, 1, 1, 1, 0, 1],</a:t>
            </a:r>
            <a:endParaRPr lang="zh-CN" altLang="en-US"/>
          </a:p>
          <a:p>
            <a:r>
              <a:rPr lang="zh-CN" altLang="en-US">
                <a:sym typeface="+mn-ea"/>
              </a:rPr>
              <a:t>       [0, 0, 0, 0, 1, 1, 1, 1, 0, 0],</a:t>
            </a:r>
            <a:endParaRPr lang="zh-CN" altLang="en-US"/>
          </a:p>
          <a:p>
            <a:r>
              <a:rPr lang="zh-CN" altLang="en-US">
                <a:sym typeface="+mn-ea"/>
              </a:rPr>
              <a:t>       [0, 1, 0, 1, 0, 0, 1, 0, 0, 0],</a:t>
            </a:r>
            <a:endParaRPr lang="zh-CN" altLang="en-US"/>
          </a:p>
          <a:p>
            <a:r>
              <a:rPr lang="zh-CN" altLang="en-US">
                <a:sym typeface="+mn-ea"/>
              </a:rPr>
              <a:t>       [0, 0, 1, 0, 0, 1, 1, 0, 0, 0],</a:t>
            </a:r>
            <a:endParaRPr lang="zh-CN" altLang="en-US"/>
          </a:p>
          <a:p>
            <a:r>
              <a:rPr lang="zh-CN" altLang="en-US">
                <a:sym typeface="+mn-ea"/>
              </a:rPr>
              <a:t>       [1, 0, 0, 1, 0, 0, 1, 1, 0, 0],</a:t>
            </a:r>
            <a:endParaRPr lang="zh-CN" altLang="en-US"/>
          </a:p>
          <a:p>
            <a:r>
              <a:rPr lang="zh-CN" altLang="en-US">
                <a:sym typeface="+mn-ea"/>
              </a:rPr>
              <a:t>       [1, 0, 0, 0, 0, 0, 1, 0, 0, 1],</a:t>
            </a:r>
            <a:endParaRPr lang="zh-CN" altLang="en-US"/>
          </a:p>
          <a:p>
            <a:r>
              <a:rPr lang="zh-CN" altLang="en-US">
                <a:sym typeface="+mn-ea"/>
              </a:rPr>
              <a:t>       [0, 0, 1, 1, 0, 0, 1, 0, 0, 1],</a:t>
            </a:r>
            <a:endParaRPr lang="zh-CN" altLang="en-US"/>
          </a:p>
          <a:p>
            <a:r>
              <a:rPr lang="zh-CN" altLang="en-US">
                <a:sym typeface="+mn-ea"/>
              </a:rPr>
              <a:t>       [1, 1, 1, 1, 0, 0, 1, 1, 1, 0],</a:t>
            </a:r>
            <a:endParaRPr lang="zh-CN" altLang="en-US"/>
          </a:p>
          <a:p>
            <a:r>
              <a:rPr lang="zh-CN" altLang="en-US">
                <a:sym typeface="+mn-ea"/>
              </a:rPr>
              <a:t>       [0, 0, 1, 1, 1, 1, 0, 0, 1, 0],</a:t>
            </a:r>
            <a:endParaRPr lang="zh-CN" altLang="en-US"/>
          </a:p>
          <a:p>
            <a:r>
              <a:rPr lang="zh-CN" altLang="en-US">
                <a:sym typeface="+mn-ea"/>
              </a:rPr>
              <a:t>       [0, 1, 0, 1, 1, 0, 0, 0, 0, 0],</a:t>
            </a:r>
            <a:endParaRPr lang="zh-CN" altLang="en-US"/>
          </a:p>
          <a:p>
            <a:r>
              <a:rPr lang="zh-CN" altLang="en-US">
                <a:sym typeface="+mn-ea"/>
              </a:rPr>
              <a:t>       [1, 0, 0, 0, 1, 0, 1, 1, 0, 1],</a:t>
            </a:r>
            <a:endParaRPr lang="zh-CN" altLang="en-US"/>
          </a:p>
          <a:p>
            <a:r>
              <a:rPr lang="zh-CN" altLang="en-US">
                <a:sym typeface="+mn-ea"/>
              </a:rPr>
              <a:t>       [0, 1, 0, 1, 1, 1, 1, 0, 0, 1],</a:t>
            </a:r>
            <a:endParaRPr lang="zh-CN" altLang="en-US"/>
          </a:p>
          <a:p>
            <a:r>
              <a:rPr lang="zh-CN" altLang="en-US">
                <a:sym typeface="+mn-ea"/>
              </a:rPr>
              <a:t>       [0, 0, 1, 1, 1, 0, 1, 0, 1, 0]])</a:t>
            </a:r>
          </a:p>
          <a:p>
            <a:r>
              <a:rPr lang="en-US" altLang="zh-CN"/>
              <a:t>#</a:t>
            </a:r>
            <a:r>
              <a:rPr lang="zh-CN" altLang="en-US"/>
              <a:t>分组结束后，仍需对每个组的索引进行确认</a:t>
            </a:r>
          </a:p>
          <a:p>
            <a:r>
              <a:rPr lang="zh-CN" altLang="en-US"/>
              <a:t> def index_2dim_array_2(arrayx,searchvalue):</a:t>
            </a:r>
            <a:r>
              <a:rPr lang="en-US" altLang="zh-CN"/>
              <a:t>#</a:t>
            </a:r>
            <a:r>
              <a:rPr lang="zh-CN" altLang="en-US"/>
              <a:t>编程算法简单，不用添加注释。</a:t>
            </a:r>
          </a:p>
          <a:p>
            <a:r>
              <a:rPr lang="zh-CN" altLang="en-US"/>
              <a:t>    datasou5=[]</a:t>
            </a:r>
          </a:p>
          <a:p>
            <a:r>
              <a:rPr lang="zh-CN" altLang="en-US"/>
              <a:t>    indext=arrayx.shape</a:t>
            </a:r>
          </a:p>
          <a:p>
            <a:r>
              <a:rPr lang="zh-CN" altLang="en-US"/>
              <a:t>    r=indext[0]</a:t>
            </a:r>
          </a:p>
          <a:p>
            <a:r>
              <a:rPr lang="zh-CN" altLang="en-US"/>
              <a:t>    cl=indext[1]</a:t>
            </a:r>
          </a:p>
          <a:p>
            <a:r>
              <a:rPr lang="zh-CN" altLang="en-US"/>
              <a:t>    for i in range(r):</a:t>
            </a:r>
          </a:p>
          <a:p>
            <a:r>
              <a:rPr lang="zh-CN" altLang="en-US"/>
              <a:t>        for j in range(cl):</a:t>
            </a:r>
          </a:p>
          <a:p>
            <a:r>
              <a:rPr lang="zh-CN" altLang="en-US"/>
              <a:t>             if arrayx[i,j]==searchvalue:</a:t>
            </a:r>
          </a:p>
          <a:p>
            <a:r>
              <a:rPr lang="zh-CN" altLang="en-US"/>
              <a:t>                 indexel=i,j</a:t>
            </a:r>
          </a:p>
          <a:p>
            <a:r>
              <a:rPr lang="zh-CN" altLang="en-US"/>
              <a:t>                 datasou5.append(indexel)</a:t>
            </a:r>
          </a:p>
          <a:p>
            <a:r>
              <a:rPr lang="zh-CN" altLang="en-US"/>
              <a:t>    return datasou5</a:t>
            </a:r>
          </a:p>
          <a:p>
            <a:r>
              <a:rPr lang="zh-CN" altLang="en-US"/>
              <a:t>index_2dim_array_2(daten_pro5,</a:t>
            </a:r>
            <a:r>
              <a:rPr lang="en-US" altLang="zh-CN"/>
              <a:t>3</a:t>
            </a:r>
            <a:r>
              <a:rPr lang="zh-CN" altLang="en-US"/>
              <a:t>)</a:t>
            </a:r>
            <a:r>
              <a:rPr lang="en-US" altLang="zh-CN"/>
              <a:t>#</a:t>
            </a:r>
            <a:r>
              <a:rPr lang="zh-CN" altLang="en-US"/>
              <a:t>输入待查数组和待查组号进行查询索引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435" y="45720"/>
            <a:ext cx="8956675" cy="645160"/>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a:t>index_2dim_array_2(daten_pro5,3)</a:t>
            </a:r>
          </a:p>
          <a:p>
            <a:r>
              <a:rPr lang="zh-CN" altLang="en-US"/>
              <a:t>Out[9]: [(0, 1), (0, 2), (0, 5), (1, 6), (1, 8), (2, 8)]</a:t>
            </a:r>
          </a:p>
        </p:txBody>
      </p:sp>
      <p:sp>
        <p:nvSpPr>
          <p:cNvPr id="4" name="文本框 3"/>
          <p:cNvSpPr txBox="1"/>
          <p:nvPr/>
        </p:nvSpPr>
        <p:spPr>
          <a:xfrm>
            <a:off x="17145" y="910590"/>
            <a:ext cx="3355340" cy="368300"/>
          </a:xfrm>
          <a:prstGeom prst="rect">
            <a:avLst/>
          </a:prstGeom>
          <a:noFill/>
        </p:spPr>
        <p:txBody>
          <a:bodyPr wrap="square" rtlCol="0">
            <a:spAutoFit/>
          </a:bodyPr>
          <a:lstStyle/>
          <a:p>
            <a:r>
              <a:rPr lang="zh-CN" altLang="en-US" b="1"/>
              <a:t>基本统计函数</a:t>
            </a:r>
          </a:p>
        </p:txBody>
      </p:sp>
      <p:sp>
        <p:nvSpPr>
          <p:cNvPr id="100" name="文本框 99"/>
          <p:cNvSpPr txBox="1"/>
          <p:nvPr/>
        </p:nvSpPr>
        <p:spPr>
          <a:xfrm>
            <a:off x="28575" y="1378585"/>
            <a:ext cx="5080000" cy="368300"/>
          </a:xfrm>
          <a:prstGeom prst="rect">
            <a:avLst/>
          </a:prstGeom>
          <a:noFill/>
          <a:ln w="9525">
            <a:noFill/>
          </a:ln>
        </p:spPr>
        <p:txBody>
          <a:bodyPr>
            <a:spAutoFit/>
          </a:bodyPr>
          <a:lstStyle/>
          <a:p>
            <a:pPr indent="0"/>
            <a:r>
              <a:rPr lang="zh-CN">
                <a:ea typeface="宋体" panose="02010600030101010101" pitchFamily="2" charset="-122"/>
              </a:rPr>
              <a:t>方差和标准差（var，std）</a:t>
            </a:r>
            <a:endParaRPr lang="zh-CN" altLang="en-US">
              <a:ea typeface="宋体" panose="02010600030101010101" pitchFamily="2" charset="-122"/>
            </a:endParaRPr>
          </a:p>
        </p:txBody>
      </p:sp>
      <p:sp>
        <p:nvSpPr>
          <p:cNvPr id="5" name="文本框 4"/>
          <p:cNvSpPr txBox="1"/>
          <p:nvPr/>
        </p:nvSpPr>
        <p:spPr>
          <a:xfrm>
            <a:off x="44450" y="1833245"/>
            <a:ext cx="8834120" cy="1476375"/>
          </a:xfrm>
          <a:prstGeom prst="rect">
            <a:avLst/>
          </a:prstGeom>
          <a:noFill/>
        </p:spPr>
        <p:txBody>
          <a:bodyPr wrap="square" rtlCol="0">
            <a:spAutoFit/>
          </a:bodyPr>
          <a:lstStyle/>
          <a:p>
            <a:r>
              <a:rPr lang="zh-CN" altLang="en-US"/>
              <a:t>注意：这里我们仅计算离散随机变量（即离散数据）的方差，离散随机变量、连续随机变量定义以及更为详细的方差知识会在数理统计章节详述。</a:t>
            </a:r>
          </a:p>
          <a:p>
            <a:r>
              <a:rPr lang="zh-CN" altLang="en-US"/>
              <a:t>假设给定一个离散随机变量                               （可粗糙的理解为一个离散的随机变量相当于离散函数可以取各种各样的离散值，这些值可以是无穷可数的，也可以是有限的。）那么它的方差可以按下式计算：</a:t>
            </a:r>
          </a:p>
        </p:txBody>
      </p:sp>
      <p:pic>
        <p:nvPicPr>
          <p:cNvPr id="6" name="图片 5"/>
          <p:cNvPicPr>
            <a:picLocks noChangeAspect="1"/>
          </p:cNvPicPr>
          <p:nvPr/>
        </p:nvPicPr>
        <p:blipFill>
          <a:blip r:embed="rId2"/>
          <a:stretch>
            <a:fillRect/>
          </a:stretch>
        </p:blipFill>
        <p:spPr>
          <a:xfrm>
            <a:off x="2884170" y="2449195"/>
            <a:ext cx="1524000" cy="257175"/>
          </a:xfrm>
          <a:prstGeom prst="rect">
            <a:avLst/>
          </a:prstGeom>
        </p:spPr>
      </p:pic>
      <p:pic>
        <p:nvPicPr>
          <p:cNvPr id="7" name="图片 6"/>
          <p:cNvPicPr>
            <a:picLocks noChangeAspect="1"/>
          </p:cNvPicPr>
          <p:nvPr/>
        </p:nvPicPr>
        <p:blipFill>
          <a:blip r:embed="rId3"/>
          <a:stretch>
            <a:fillRect/>
          </a:stretch>
        </p:blipFill>
        <p:spPr>
          <a:xfrm>
            <a:off x="2285365" y="3559175"/>
            <a:ext cx="4946015" cy="1385570"/>
          </a:xfrm>
          <a:prstGeom prst="rect">
            <a:avLst/>
          </a:prstGeom>
        </p:spPr>
      </p:pic>
      <p:sp>
        <p:nvSpPr>
          <p:cNvPr id="8" name="文本框 7"/>
          <p:cNvSpPr txBox="1"/>
          <p:nvPr/>
        </p:nvSpPr>
        <p:spPr>
          <a:xfrm>
            <a:off x="51435" y="5049520"/>
            <a:ext cx="8957310" cy="2030095"/>
          </a:xfrm>
          <a:prstGeom prst="rect">
            <a:avLst/>
          </a:prstGeom>
          <a:noFill/>
          <a:ln w="9525">
            <a:noFill/>
          </a:ln>
        </p:spPr>
        <p:txBody>
          <a:bodyPr wrap="square">
            <a:spAutoFit/>
          </a:bodyPr>
          <a:lstStyle/>
          <a:p>
            <a:pPr indent="0"/>
            <a:r>
              <a:rPr lang="zh-CN" b="0">
                <a:latin typeface="Calibri" panose="020F0502020204030204" charset="0"/>
                <a:ea typeface="宋体" panose="02010600030101010101" pitchFamily="2" charset="-122"/>
              </a:rPr>
              <a:t>上面的公式是方差的理论公式，实际应用中根据情况的不同会有不同的经验公式。</a:t>
            </a:r>
          </a:p>
          <a:p>
            <a:pPr indent="0"/>
            <a:endParaRPr lang="zh-CN" b="0">
              <a:latin typeface="Arial" panose="020B0604020202020204" pitchFamily="34" charset="0"/>
              <a:ea typeface="宋体" panose="02010600030101010101" pitchFamily="2" charset="-122"/>
            </a:endParaRPr>
          </a:p>
          <a:p>
            <a:pPr indent="0"/>
            <a:r>
              <a:rPr lang="zh-CN" b="0">
                <a:latin typeface="Arial" panose="020B0604020202020204" pitchFamily="34" charset="0"/>
                <a:ea typeface="宋体" panose="02010600030101010101" pitchFamily="2" charset="-122"/>
              </a:rPr>
              <a:t>在统计描述中，方差用来计算每一个变量值（观察值）与总体均数之间的差异的平方均值。因此它反映了数据的离散程度，数据越分散，方差就越大，反之，就越小。</a:t>
            </a:r>
          </a:p>
          <a:p>
            <a:pPr indent="0"/>
            <a:endParaRPr lang="zh-CN" b="0">
              <a:latin typeface="Arial" panose="020B0604020202020204" pitchFamily="34" charset="0"/>
              <a:ea typeface="宋体" panose="02010600030101010101" pitchFamily="2" charset="-122"/>
            </a:endParaRPr>
          </a:p>
          <a:p>
            <a:pPr indent="0"/>
            <a:r>
              <a:rPr lang="zh-CN" b="0">
                <a:latin typeface="Arial" panose="020B0604020202020204" pitchFamily="34" charset="0"/>
                <a:ea typeface="宋体" panose="02010600030101010101" pitchFamily="2" charset="-122"/>
              </a:rPr>
              <a:t>在</a:t>
            </a:r>
            <a:r>
              <a:rPr lang="en-US" altLang="zh-CN" b="0">
                <a:latin typeface="Arial" panose="020B0604020202020204" pitchFamily="34" charset="0"/>
                <a:ea typeface="宋体" panose="02010600030101010101" pitchFamily="2" charset="-122"/>
              </a:rPr>
              <a:t>laplace</a:t>
            </a:r>
            <a:r>
              <a:rPr lang="zh-CN" altLang="en-US" b="0">
                <a:latin typeface="Arial" panose="020B0604020202020204" pitchFamily="34" charset="0"/>
                <a:ea typeface="宋体" panose="02010600030101010101" pitchFamily="2" charset="-122"/>
              </a:rPr>
              <a:t>试验条件下，所有</a:t>
            </a:r>
            <a:r>
              <a:rPr lang="zh-CN" b="0">
                <a:latin typeface="Arial" panose="020B0604020202020204" pitchFamily="34" charset="0"/>
                <a:ea typeface="宋体" panose="02010600030101010101" pitchFamily="2" charset="-122"/>
              </a:rPr>
              <a:t>变量值出现概率是一个定值</a:t>
            </a:r>
            <a:r>
              <a:rPr lang="en-US" b="0">
                <a:latin typeface="Arial" panose="020B0604020202020204" pitchFamily="34" charset="0"/>
                <a:ea typeface="宋体" panose="02010600030101010101" pitchFamily="2" charset="-122"/>
              </a:rPr>
              <a:t>1/n</a:t>
            </a:r>
            <a:r>
              <a:rPr lang="zh-CN" b="0">
                <a:latin typeface="Arial" panose="020B0604020202020204" pitchFamily="34" charset="0"/>
                <a:ea typeface="宋体" panose="02010600030101010101" pitchFamily="2" charset="-122"/>
              </a:rPr>
              <a:t>，</a:t>
            </a:r>
            <a:r>
              <a:rPr lang="en-US" altLang="zh-CN" b="0">
                <a:latin typeface="Arial" panose="020B0604020202020204" pitchFamily="34" charset="0"/>
                <a:ea typeface="宋体" panose="02010600030101010101" pitchFamily="2" charset="-122"/>
              </a:rPr>
              <a:t>n</a:t>
            </a:r>
            <a:r>
              <a:rPr lang="zh-CN" b="0">
                <a:latin typeface="Arial" panose="020B0604020202020204" pitchFamily="34" charset="0"/>
                <a:ea typeface="宋体" panose="02010600030101010101" pitchFamily="2" charset="-122"/>
              </a:rPr>
              <a:t>是随机变量值总数，或叫总体例数。在此情况下，我们可以把上面的理论式转化为：</a:t>
            </a:r>
            <a:endParaRPr lang="zh-CN" altLang="en-US"/>
          </a:p>
        </p:txBody>
      </p:sp>
      <p:pic>
        <p:nvPicPr>
          <p:cNvPr id="9" name="图片 8"/>
          <p:cNvPicPr>
            <a:picLocks noChangeAspect="1"/>
          </p:cNvPicPr>
          <p:nvPr/>
        </p:nvPicPr>
        <p:blipFill>
          <a:blip r:embed="rId4"/>
          <a:stretch>
            <a:fillRect/>
          </a:stretch>
        </p:blipFill>
        <p:spPr>
          <a:xfrm>
            <a:off x="1687195" y="7185660"/>
            <a:ext cx="5958840" cy="1537335"/>
          </a:xfrm>
          <a:prstGeom prst="rect">
            <a:avLst/>
          </a:prstGeom>
        </p:spPr>
      </p:pic>
      <p:sp>
        <p:nvSpPr>
          <p:cNvPr id="10" name="文本框 9"/>
          <p:cNvSpPr txBox="1"/>
          <p:nvPr/>
        </p:nvSpPr>
        <p:spPr>
          <a:xfrm>
            <a:off x="22860" y="8924290"/>
            <a:ext cx="8846185" cy="368300"/>
          </a:xfrm>
          <a:prstGeom prst="rect">
            <a:avLst/>
          </a:prstGeom>
          <a:noFill/>
        </p:spPr>
        <p:txBody>
          <a:bodyPr wrap="square" rtlCol="0">
            <a:spAutoFit/>
          </a:bodyPr>
          <a:lstStyle/>
          <a:p>
            <a:r>
              <a:rPr lang="zh-CN" altLang="en-US"/>
              <a:t>上面的公式是在</a:t>
            </a:r>
            <a:r>
              <a:rPr lang="en-US" altLang="zh-CN"/>
              <a:t>laplace</a:t>
            </a:r>
            <a:r>
              <a:rPr lang="zh-CN" altLang="en-US"/>
              <a:t>前提条件下推导出的经验公式，也被称为总体方差。</a:t>
            </a:r>
          </a:p>
        </p:txBody>
      </p:sp>
      <p:sp>
        <p:nvSpPr>
          <p:cNvPr id="11" name="文本框 10"/>
          <p:cNvSpPr txBox="1"/>
          <p:nvPr/>
        </p:nvSpPr>
        <p:spPr>
          <a:xfrm>
            <a:off x="51435" y="9516110"/>
            <a:ext cx="8727440" cy="645160"/>
          </a:xfrm>
          <a:prstGeom prst="rect">
            <a:avLst/>
          </a:prstGeom>
          <a:noFill/>
        </p:spPr>
        <p:txBody>
          <a:bodyPr wrap="square" rtlCol="0">
            <a:spAutoFit/>
          </a:bodyPr>
          <a:lstStyle/>
          <a:p>
            <a:r>
              <a:rPr lang="zh-CN" altLang="en-US"/>
              <a:t>除了总体方差还有样本方差，它能按照下面的等式进行计算。</a:t>
            </a:r>
          </a:p>
          <a:p>
            <a:endParaRPr lang="zh-CN" altLang="en-US"/>
          </a:p>
        </p:txBody>
      </p:sp>
      <p:pic>
        <p:nvPicPr>
          <p:cNvPr id="13" name="图片 12"/>
          <p:cNvPicPr>
            <a:picLocks noChangeAspect="1"/>
          </p:cNvPicPr>
          <p:nvPr/>
        </p:nvPicPr>
        <p:blipFill>
          <a:blip r:embed="rId5"/>
          <a:stretch>
            <a:fillRect/>
          </a:stretch>
        </p:blipFill>
        <p:spPr>
          <a:xfrm>
            <a:off x="3239135" y="10190480"/>
            <a:ext cx="2923540" cy="666750"/>
          </a:xfrm>
          <a:prstGeom prst="rect">
            <a:avLst/>
          </a:prstGeom>
        </p:spPr>
      </p:pic>
      <p:sp>
        <p:nvSpPr>
          <p:cNvPr id="14" name="文本框 13"/>
          <p:cNvSpPr txBox="1"/>
          <p:nvPr/>
        </p:nvSpPr>
        <p:spPr>
          <a:xfrm>
            <a:off x="51435" y="11083925"/>
            <a:ext cx="8957310" cy="1198880"/>
          </a:xfrm>
          <a:prstGeom prst="rect">
            <a:avLst/>
          </a:prstGeom>
          <a:noFill/>
          <a:ln w="9525">
            <a:noFill/>
          </a:ln>
        </p:spPr>
        <p:txBody>
          <a:bodyPr wrap="square">
            <a:spAutoFit/>
          </a:bodyPr>
          <a:lstStyle/>
          <a:p>
            <a:pPr indent="0"/>
            <a:r>
              <a:rPr lang="zh-CN" b="0">
                <a:latin typeface="Arial" panose="020B0604020202020204" pitchFamily="34" charset="0"/>
                <a:ea typeface="宋体" panose="02010600030101010101" pitchFamily="2" charset="-122"/>
              </a:rPr>
              <a:t>标差：也叫标准差。是方差的算术平方根</a:t>
            </a:r>
          </a:p>
          <a:p>
            <a:pPr indent="0"/>
            <a:endParaRPr lang="zh-CN" b="0">
              <a:latin typeface="Arial" panose="020B0604020202020204" pitchFamily="34" charset="0"/>
              <a:ea typeface="宋体" panose="02010600030101010101" pitchFamily="2" charset="-122"/>
            </a:endParaRPr>
          </a:p>
          <a:p>
            <a:pPr indent="0"/>
            <a:r>
              <a:rPr lang="zh-CN" b="0">
                <a:latin typeface="Arial" panose="020B0604020202020204" pitchFamily="34" charset="0"/>
                <a:ea typeface="宋体" panose="02010600030101010101" pitchFamily="2" charset="-122"/>
              </a:rPr>
              <a:t>标差的量纲（或者说单位）与样本变量相同，因此更多设计到物理学化学问题的统计学问他往往用标差来描述样本与均值的总体差异。</a:t>
            </a:r>
            <a:endParaRPr lang="zh-CN" altLang="en-US" b="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5245" y="172720"/>
            <a:ext cx="5080000" cy="368300"/>
          </a:xfrm>
          <a:prstGeom prst="rect">
            <a:avLst/>
          </a:prstGeom>
          <a:noFill/>
          <a:ln w="9525">
            <a:noFill/>
          </a:ln>
        </p:spPr>
        <p:txBody>
          <a:bodyPr>
            <a:spAutoFit/>
          </a:bodyPr>
          <a:lstStyle/>
          <a:p>
            <a:pPr indent="0"/>
            <a:r>
              <a:rPr lang="en-US" b="0">
                <a:latin typeface="Arial" panose="020B0604020202020204" pitchFamily="34" charset="0"/>
                <a:ea typeface="宋体" panose="02010600030101010101" pitchFamily="2" charset="-122"/>
                <a:cs typeface="Arial" panose="020B0604020202020204" pitchFamily="34" charset="0"/>
              </a:rPr>
              <a:t>Sum,mean,min,max</a:t>
            </a:r>
            <a:r>
              <a:rPr lang="zh-CN" altLang="en-US" b="0">
                <a:latin typeface="Arial" panose="020B0604020202020204" pitchFamily="34" charset="0"/>
                <a:ea typeface="宋体" panose="02010600030101010101" pitchFamily="2" charset="-122"/>
                <a:cs typeface="Arial" panose="020B0604020202020204" pitchFamily="34" charset="0"/>
              </a:rPr>
              <a:t>等函数</a:t>
            </a:r>
          </a:p>
        </p:txBody>
      </p:sp>
      <p:sp>
        <p:nvSpPr>
          <p:cNvPr id="3" name="文本框 2"/>
          <p:cNvSpPr txBox="1"/>
          <p:nvPr/>
        </p:nvSpPr>
        <p:spPr>
          <a:xfrm>
            <a:off x="55245" y="708660"/>
            <a:ext cx="8905875" cy="11448415"/>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a:t>ar_11</a:t>
            </a:r>
          </a:p>
          <a:p>
            <a:r>
              <a:rPr lang="zh-CN" altLang="en-US"/>
              <a:t>Out[18]: </a:t>
            </a:r>
          </a:p>
          <a:p>
            <a:r>
              <a:rPr lang="zh-CN" altLang="en-US"/>
              <a:t>array([[ 2,  4,  6,  8],</a:t>
            </a:r>
          </a:p>
          <a:p>
            <a:r>
              <a:rPr lang="zh-CN" altLang="en-US"/>
              <a:t>       [10, 12, 14, 16],</a:t>
            </a:r>
          </a:p>
          <a:p>
            <a:r>
              <a:rPr lang="zh-CN" altLang="en-US"/>
              <a:t>       [18, 20, 22, 24],</a:t>
            </a:r>
          </a:p>
          <a:p>
            <a:r>
              <a:rPr lang="zh-CN" altLang="en-US"/>
              <a:t>       [26, 28, 30, 32]])</a:t>
            </a:r>
          </a:p>
          <a:p>
            <a:endParaRPr lang="zh-CN" altLang="en-US"/>
          </a:p>
          <a:p>
            <a:r>
              <a:rPr lang="zh-CN" altLang="en-US"/>
              <a:t>ar_11.sum()</a:t>
            </a:r>
          </a:p>
          <a:p>
            <a:r>
              <a:rPr lang="zh-CN" altLang="en-US"/>
              <a:t>Out[19]: 272</a:t>
            </a:r>
            <a:r>
              <a:rPr lang="en-US" altLang="zh-CN"/>
              <a:t>#</a:t>
            </a:r>
            <a:r>
              <a:rPr lang="zh-CN" altLang="en-US"/>
              <a:t>整个数组从头加到尾</a:t>
            </a:r>
          </a:p>
          <a:p>
            <a:endParaRPr lang="zh-CN" altLang="en-US"/>
          </a:p>
          <a:p>
            <a:r>
              <a:rPr lang="zh-CN" altLang="en-US"/>
              <a:t>ar_11.sum(1)</a:t>
            </a:r>
          </a:p>
          <a:p>
            <a:r>
              <a:rPr lang="zh-CN" altLang="en-US"/>
              <a:t>Out[20]: array([ 20,  52,  84, 116])</a:t>
            </a:r>
            <a:r>
              <a:rPr lang="en-US" altLang="zh-CN"/>
              <a:t>#</a:t>
            </a:r>
            <a:r>
              <a:rPr lang="zh-CN" altLang="en-US"/>
              <a:t>对每行求和</a:t>
            </a:r>
          </a:p>
          <a:p>
            <a:endParaRPr lang="zh-CN" altLang="en-US"/>
          </a:p>
          <a:p>
            <a:r>
              <a:rPr lang="zh-CN" altLang="en-US"/>
              <a:t>ar_11.sum(0)</a:t>
            </a:r>
          </a:p>
          <a:p>
            <a:r>
              <a:rPr lang="zh-CN" altLang="en-US"/>
              <a:t>Out[21]: array([56, 64, 72, 80])</a:t>
            </a:r>
            <a:r>
              <a:rPr lang="en-US" altLang="zh-CN"/>
              <a:t>#</a:t>
            </a:r>
            <a:r>
              <a:rPr lang="zh-CN" altLang="en-US"/>
              <a:t>对每列求和</a:t>
            </a:r>
          </a:p>
          <a:p>
            <a:endParaRPr lang="zh-CN" altLang="en-US"/>
          </a:p>
          <a:p>
            <a:r>
              <a:rPr lang="zh-CN" altLang="en-US"/>
              <a:t>np.sum(ar_11)</a:t>
            </a:r>
          </a:p>
          <a:p>
            <a:r>
              <a:rPr lang="zh-CN" altLang="en-US"/>
              <a:t>Out[23]: 272</a:t>
            </a:r>
          </a:p>
          <a:p>
            <a:endParaRPr lang="zh-CN" altLang="en-US"/>
          </a:p>
          <a:p>
            <a:r>
              <a:rPr lang="zh-CN" altLang="en-US"/>
              <a:t>np.sum(ar_11,0)</a:t>
            </a:r>
          </a:p>
          <a:p>
            <a:r>
              <a:rPr lang="zh-CN" altLang="en-US"/>
              <a:t>Out[24]: array([56, 64, 72, 80])</a:t>
            </a:r>
          </a:p>
          <a:p>
            <a:endParaRPr lang="zh-CN" altLang="en-US"/>
          </a:p>
          <a:p>
            <a:r>
              <a:rPr lang="zh-CN" altLang="en-US"/>
              <a:t>np.sum(ar_11,1)</a:t>
            </a:r>
          </a:p>
          <a:p>
            <a:r>
              <a:rPr lang="zh-CN" altLang="en-US"/>
              <a:t>Out[25]: array([ 20,  52,  84, 116])</a:t>
            </a:r>
          </a:p>
          <a:p>
            <a:endParaRPr lang="zh-CN" altLang="en-US"/>
          </a:p>
          <a:p>
            <a:r>
              <a:rPr lang="zh-CN" altLang="en-US"/>
              <a:t>ar_11.mean()</a:t>
            </a:r>
            <a:r>
              <a:rPr lang="en-US" altLang="zh-CN"/>
              <a:t>#</a:t>
            </a:r>
            <a:r>
              <a:rPr lang="zh-CN" altLang="en-US"/>
              <a:t>从头到尾求均值</a:t>
            </a:r>
          </a:p>
          <a:p>
            <a:r>
              <a:rPr lang="zh-CN" altLang="en-US"/>
              <a:t>Out[26]: 17.0</a:t>
            </a:r>
          </a:p>
          <a:p>
            <a:r>
              <a:rPr lang="zh-CN" altLang="en-US"/>
              <a:t>ar_11.mean(0)</a:t>
            </a:r>
          </a:p>
          <a:p>
            <a:r>
              <a:rPr lang="zh-CN" altLang="en-US"/>
              <a:t>Out[28]: array([ 14.,  16.,  18.,  20.])</a:t>
            </a:r>
            <a:r>
              <a:rPr lang="en-US" altLang="zh-CN"/>
              <a:t>#</a:t>
            </a:r>
            <a:r>
              <a:rPr lang="zh-CN" altLang="en-US"/>
              <a:t>按列求均值</a:t>
            </a:r>
          </a:p>
          <a:p>
            <a:endParaRPr lang="zh-CN" altLang="en-US"/>
          </a:p>
          <a:p>
            <a:r>
              <a:rPr lang="zh-CN" altLang="en-US"/>
              <a:t>ar_11.mean(1)</a:t>
            </a:r>
          </a:p>
          <a:p>
            <a:r>
              <a:rPr lang="zh-CN" altLang="en-US"/>
              <a:t>Out[29]: array([  5.,  13.,  21.,  29.])</a:t>
            </a:r>
            <a:r>
              <a:rPr lang="en-US" altLang="zh-CN"/>
              <a:t>#</a:t>
            </a:r>
            <a:r>
              <a:rPr lang="zh-CN" altLang="en-US"/>
              <a:t>按行求均值</a:t>
            </a:r>
          </a:p>
          <a:p>
            <a:endParaRPr lang="zh-CN" altLang="en-US"/>
          </a:p>
          <a:p>
            <a:r>
              <a:rPr lang="zh-CN" altLang="en-US"/>
              <a:t>np.mean(ar_11)</a:t>
            </a:r>
          </a:p>
          <a:p>
            <a:r>
              <a:rPr lang="zh-CN" altLang="en-US"/>
              <a:t>Out[31]: 17.0</a:t>
            </a:r>
          </a:p>
          <a:p>
            <a:endParaRPr lang="zh-CN" altLang="en-US"/>
          </a:p>
          <a:p>
            <a:r>
              <a:rPr lang="zh-CN" altLang="en-US"/>
              <a:t>np.mean(ar_11,0)</a:t>
            </a:r>
          </a:p>
          <a:p>
            <a:r>
              <a:rPr lang="zh-CN" altLang="en-US"/>
              <a:t>Out[32]: array([ 14.,  16.,  18.,  20.])</a:t>
            </a:r>
          </a:p>
          <a:p>
            <a:endParaRPr lang="zh-CN" altLang="en-US"/>
          </a:p>
          <a:p>
            <a:r>
              <a:rPr lang="zh-CN" altLang="en-US"/>
              <a:t>np.mean(ar_11,1)</a:t>
            </a:r>
          </a:p>
          <a:p>
            <a:r>
              <a:rPr lang="zh-CN" altLang="en-US"/>
              <a:t>Out[33]: array([  5.,  13.,  21.,  29.])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695" y="114300"/>
            <a:ext cx="8956675" cy="4799965"/>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a:t>ar_11.min()</a:t>
            </a:r>
            <a:r>
              <a:rPr lang="en-US" altLang="zh-CN"/>
              <a:t>#</a:t>
            </a:r>
            <a:r>
              <a:rPr lang="zh-CN" altLang="en-US"/>
              <a:t>整个数组中的最小值</a:t>
            </a:r>
          </a:p>
          <a:p>
            <a:r>
              <a:rPr lang="zh-CN" altLang="en-US"/>
              <a:t>Out[35]: 2</a:t>
            </a:r>
          </a:p>
          <a:p>
            <a:endParaRPr lang="zh-CN" altLang="en-US"/>
          </a:p>
          <a:p>
            <a:r>
              <a:rPr lang="zh-CN" altLang="en-US"/>
              <a:t>ar_11.min(0)</a:t>
            </a:r>
          </a:p>
          <a:p>
            <a:r>
              <a:rPr lang="zh-CN" altLang="en-US"/>
              <a:t>Out[36]: array([2, 4, 6, 8])</a:t>
            </a:r>
            <a:r>
              <a:rPr lang="en-US" altLang="zh-CN"/>
              <a:t>#</a:t>
            </a:r>
            <a:r>
              <a:rPr lang="zh-CN" altLang="en-US"/>
              <a:t>每列中最小值</a:t>
            </a:r>
          </a:p>
          <a:p>
            <a:endParaRPr lang="zh-CN" altLang="en-US"/>
          </a:p>
          <a:p>
            <a:r>
              <a:rPr lang="zh-CN" altLang="en-US"/>
              <a:t>ar_11.min(1)</a:t>
            </a:r>
          </a:p>
          <a:p>
            <a:r>
              <a:rPr lang="zh-CN" altLang="en-US"/>
              <a:t>Out[37]: array([ 2, 10, 18, 26])</a:t>
            </a:r>
            <a:r>
              <a:rPr lang="en-US" altLang="zh-CN"/>
              <a:t>#</a:t>
            </a:r>
            <a:r>
              <a:rPr lang="zh-CN" altLang="en-US"/>
              <a:t>每行中最小值</a:t>
            </a:r>
          </a:p>
          <a:p>
            <a:r>
              <a:rPr lang="zh-CN" altLang="en-US"/>
              <a:t>np.min(ar_11)</a:t>
            </a:r>
          </a:p>
          <a:p>
            <a:r>
              <a:rPr lang="zh-CN" altLang="en-US"/>
              <a:t>Out[38]: 2</a:t>
            </a:r>
          </a:p>
          <a:p>
            <a:endParaRPr lang="zh-CN" altLang="en-US"/>
          </a:p>
          <a:p>
            <a:r>
              <a:rPr lang="zh-CN" altLang="en-US"/>
              <a:t>np.min(ar_11,0)</a:t>
            </a:r>
          </a:p>
          <a:p>
            <a:r>
              <a:rPr lang="zh-CN" altLang="en-US"/>
              <a:t>Out[39]: array([2, 4, 6, 8])</a:t>
            </a:r>
          </a:p>
          <a:p>
            <a:endParaRPr lang="zh-CN" altLang="en-US"/>
          </a:p>
          <a:p>
            <a:r>
              <a:rPr lang="zh-CN" altLang="en-US"/>
              <a:t>np.min(ar_11,1)</a:t>
            </a:r>
          </a:p>
          <a:p>
            <a:r>
              <a:rPr lang="zh-CN" altLang="en-US"/>
              <a:t>Out[40]: array([ 2, 10, 18, 26])</a:t>
            </a:r>
          </a:p>
          <a:p>
            <a:r>
              <a:rPr lang="en-US" altLang="zh-CN"/>
              <a:t>#max</a:t>
            </a:r>
            <a:r>
              <a:rPr lang="zh-CN" altLang="en-US"/>
              <a:t>和</a:t>
            </a:r>
            <a:r>
              <a:rPr lang="en-US" altLang="zh-CN"/>
              <a:t>min</a:t>
            </a:r>
            <a:r>
              <a:rPr lang="zh-CN" altLang="en-US"/>
              <a:t>的用法完全相同。</a:t>
            </a:r>
            <a:endParaRPr lang="en-US" altLang="zh-CN"/>
          </a:p>
        </p:txBody>
      </p:sp>
      <p:sp>
        <p:nvSpPr>
          <p:cNvPr id="3" name="文本框 2"/>
          <p:cNvSpPr txBox="1"/>
          <p:nvPr/>
        </p:nvSpPr>
        <p:spPr>
          <a:xfrm>
            <a:off x="99695" y="5024120"/>
            <a:ext cx="3512820" cy="368300"/>
          </a:xfrm>
          <a:prstGeom prst="rect">
            <a:avLst/>
          </a:prstGeom>
          <a:noFill/>
        </p:spPr>
        <p:txBody>
          <a:bodyPr wrap="square" rtlCol="0">
            <a:spAutoFit/>
          </a:bodyPr>
          <a:lstStyle/>
          <a:p>
            <a:r>
              <a:rPr lang="zh-CN" altLang="en-US"/>
              <a:t>argmin</a:t>
            </a:r>
            <a:r>
              <a:rPr lang="en-US" altLang="zh-CN"/>
              <a:t>/</a:t>
            </a:r>
            <a:r>
              <a:rPr lang="zh-CN" altLang="en-US"/>
              <a:t>argmax函数</a:t>
            </a:r>
          </a:p>
        </p:txBody>
      </p:sp>
      <p:sp>
        <p:nvSpPr>
          <p:cNvPr id="4" name="文本框 3"/>
          <p:cNvSpPr txBox="1"/>
          <p:nvPr/>
        </p:nvSpPr>
        <p:spPr>
          <a:xfrm>
            <a:off x="99060" y="5504815"/>
            <a:ext cx="8957945" cy="7016115"/>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en-US" altLang="zh-CN"/>
              <a:t>ar_12=np.floor(np.random.normal(size=(5,6)))+np.ceil(np.random.normal(size=(5,6))*10)+np.ceil(np.random.normal(size=(5,6)))*100+np.random.randint(1)</a:t>
            </a:r>
          </a:p>
          <a:p>
            <a:endParaRPr lang="en-US" altLang="zh-CN"/>
          </a:p>
          <a:p>
            <a:r>
              <a:rPr lang="en-US" altLang="zh-CN"/>
              <a:t>ar_12</a:t>
            </a:r>
          </a:p>
          <a:p>
            <a:r>
              <a:rPr lang="en-US" altLang="zh-CN"/>
              <a:t>Out[72]: </a:t>
            </a:r>
          </a:p>
          <a:p>
            <a:r>
              <a:rPr lang="en-US" altLang="zh-CN"/>
              <a:t>array([[  19.,   74.,  -15.,  183.,   20.,   98.],</a:t>
            </a:r>
          </a:p>
          <a:p>
            <a:r>
              <a:rPr lang="en-US" altLang="zh-CN"/>
              <a:t>       [ 108.,  314.,  194.,  193.,  107., -218.],</a:t>
            </a:r>
          </a:p>
          <a:p>
            <a:r>
              <a:rPr lang="en-US" altLang="zh-CN"/>
              <a:t>       [ -99.,  198.,   94.,   96.,  117.,   -1.],</a:t>
            </a:r>
          </a:p>
          <a:p>
            <a:r>
              <a:rPr lang="en-US" altLang="zh-CN"/>
              <a:t>       [-109.,    8.,    4.,  -98.,    2.,    7.],</a:t>
            </a:r>
          </a:p>
          <a:p>
            <a:r>
              <a:rPr lang="en-US" altLang="zh-CN"/>
              <a:t>       [  10., -188.,  301.,  109.,    1., -115.]])</a:t>
            </a:r>
          </a:p>
          <a:p>
            <a:r>
              <a:rPr lang="en-US" altLang="zh-CN"/>
              <a:t>np.argmin(ar_12)</a:t>
            </a:r>
          </a:p>
          <a:p>
            <a:r>
              <a:rPr lang="en-US" altLang="zh-CN"/>
              <a:t>Out[74]: 11</a:t>
            </a:r>
          </a:p>
          <a:p>
            <a:endParaRPr lang="en-US" altLang="zh-CN"/>
          </a:p>
          <a:p>
            <a:r>
              <a:rPr lang="en-US" altLang="zh-CN"/>
              <a:t>#</a:t>
            </a:r>
            <a:r>
              <a:rPr lang="zh-CN" altLang="en-US"/>
              <a:t>其等价于下列代码</a:t>
            </a:r>
          </a:p>
          <a:p>
            <a:endParaRPr lang="zh-CN" altLang="en-US"/>
          </a:p>
          <a:p>
            <a:endParaRPr lang="zh-CN" altLang="en-US"/>
          </a:p>
          <a:p>
            <a:endParaRPr lang="zh-CN" altLang="en-US"/>
          </a:p>
          <a:p>
            <a:endParaRPr lang="zh-CN" altLang="en-US"/>
          </a:p>
          <a:p>
            <a:r>
              <a:rPr lang="zh-CN" altLang="en-US"/>
              <a:t>np.argmax(ar_12)</a:t>
            </a:r>
          </a:p>
          <a:p>
            <a:r>
              <a:rPr lang="zh-CN" altLang="en-US"/>
              <a:t>Out[76]: 7</a:t>
            </a:r>
          </a:p>
          <a:p>
            <a:r>
              <a:rPr lang="en-US" altLang="zh-CN">
                <a:sym typeface="+mn-ea"/>
              </a:rPr>
              <a:t>#</a:t>
            </a:r>
            <a:r>
              <a:rPr lang="zh-CN" altLang="en-US">
                <a:sym typeface="+mn-ea"/>
              </a:rPr>
              <a:t>其等价于下列代码</a:t>
            </a:r>
            <a:endParaRPr lang="zh-CN" altLang="en-US"/>
          </a:p>
          <a:p>
            <a:endParaRPr lang="zh-CN" altLang="en-US"/>
          </a:p>
          <a:p>
            <a:endParaRPr lang="zh-CN" altLang="en-US"/>
          </a:p>
          <a:p>
            <a:endParaRPr lang="zh-CN" altLang="en-US"/>
          </a:p>
          <a:p>
            <a:endParaRPr lang="zh-CN" altLang="en-US"/>
          </a:p>
        </p:txBody>
      </p:sp>
      <p:sp>
        <p:nvSpPr>
          <p:cNvPr id="5" name="文本框 4"/>
          <p:cNvSpPr txBox="1"/>
          <p:nvPr/>
        </p:nvSpPr>
        <p:spPr>
          <a:xfrm>
            <a:off x="183515" y="9635490"/>
            <a:ext cx="8453120" cy="645160"/>
          </a:xfrm>
          <a:prstGeom prst="rect">
            <a:avLst/>
          </a:prstGeom>
          <a:ln w="28575">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a:t>np.where(ar_12.ravel()==np.min(ar_12))[0][0]</a:t>
            </a:r>
          </a:p>
          <a:p>
            <a:r>
              <a:rPr lang="en-US" altLang="zh-CN"/>
              <a:t>Out[75]: 11</a:t>
            </a:r>
          </a:p>
        </p:txBody>
      </p:sp>
      <p:sp>
        <p:nvSpPr>
          <p:cNvPr id="6" name="文本框 5"/>
          <p:cNvSpPr txBox="1"/>
          <p:nvPr/>
        </p:nvSpPr>
        <p:spPr>
          <a:xfrm>
            <a:off x="183515" y="11622405"/>
            <a:ext cx="8536305" cy="645160"/>
          </a:xfrm>
          <a:prstGeom prst="rect">
            <a:avLst/>
          </a:prstGeom>
          <a:noFill/>
          <a:ln w="28575">
            <a:solidFill>
              <a:srgbClr val="FF0000"/>
            </a:solidFill>
          </a:ln>
        </p:spPr>
        <p:txBody>
          <a:bodyPr wrap="square" rtlCol="0">
            <a:spAutoFit/>
          </a:bodyPr>
          <a:lstStyle/>
          <a:p>
            <a:r>
              <a:rPr lang="zh-CN" altLang="en-US"/>
              <a:t>np.where(ar_12.ravel()==np.max(ar_12))[0][0]</a:t>
            </a:r>
          </a:p>
          <a:p>
            <a:r>
              <a:rPr lang="zh-CN" altLang="en-US"/>
              <a:t>Out[77]: 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58750" y="5149850"/>
            <a:ext cx="8825865" cy="368300"/>
          </a:xfrm>
          <a:prstGeom prst="rect">
            <a:avLst/>
          </a:prstGeom>
          <a:noFill/>
          <a:ln w="9525">
            <a:noFill/>
          </a:ln>
        </p:spPr>
        <p:txBody>
          <a:bodyPr wrap="square">
            <a:spAutoFit/>
          </a:bodyPr>
          <a:lstStyle/>
          <a:p>
            <a:pPr indent="0"/>
            <a:r>
              <a:rPr lang="en-US" b="0">
                <a:latin typeface="Arial" panose="020B0604020202020204" pitchFamily="34" charset="0"/>
                <a:ea typeface="宋体" panose="02010600030101010101" pitchFamily="2" charset="-122"/>
                <a:cs typeface="Arial" panose="020B0604020202020204" pitchFamily="34" charset="0"/>
              </a:rPr>
              <a:t>cumsum</a:t>
            </a:r>
            <a:r>
              <a:rPr lang="zh-CN" b="0">
                <a:latin typeface="Arial" panose="020B0604020202020204" pitchFamily="34" charset="0"/>
                <a:ea typeface="宋体" panose="02010600030101010101" pitchFamily="2" charset="-122"/>
              </a:rPr>
              <a:t>（所有元素的累积和）</a:t>
            </a:r>
            <a:r>
              <a:rPr lang="en-US" b="0">
                <a:latin typeface="Arial" panose="020B0604020202020204" pitchFamily="34" charset="0"/>
                <a:ea typeface="宋体" panose="02010600030101010101" pitchFamily="2" charset="-122"/>
              </a:rPr>
              <a:t>cumprod</a:t>
            </a:r>
            <a:r>
              <a:rPr lang="zh-CN" b="0">
                <a:latin typeface="Arial" panose="020B0604020202020204" pitchFamily="34" charset="0"/>
                <a:ea typeface="宋体" panose="02010600030101010101" pitchFamily="2" charset="-122"/>
              </a:rPr>
              <a:t>（所有元素的累积积）</a:t>
            </a:r>
            <a:endParaRPr lang="zh-CN" altLang="en-US"/>
          </a:p>
        </p:txBody>
      </p:sp>
      <p:sp>
        <p:nvSpPr>
          <p:cNvPr id="2" name="文本框 1"/>
          <p:cNvSpPr txBox="1"/>
          <p:nvPr/>
        </p:nvSpPr>
        <p:spPr>
          <a:xfrm>
            <a:off x="159385" y="113030"/>
            <a:ext cx="8825865" cy="4799965"/>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a:t>np.argmax(ar_12,0)</a:t>
            </a:r>
            <a:r>
              <a:rPr lang="en-US" altLang="zh-CN"/>
              <a:t>#</a:t>
            </a:r>
            <a:r>
              <a:rPr lang="zh-CN" altLang="en-US"/>
              <a:t>返回每列中最大值行索引</a:t>
            </a:r>
          </a:p>
          <a:p>
            <a:r>
              <a:rPr lang="zh-CN" altLang="en-US"/>
              <a:t>Out[84]: array([3, 2, 1, 0, 3, 0], dtype=int64)</a:t>
            </a:r>
          </a:p>
          <a:p>
            <a:r>
              <a:rPr lang="zh-CN" altLang="en-US"/>
              <a:t>np.argmin(ar_12,0)</a:t>
            </a:r>
            <a:r>
              <a:rPr lang="en-US" altLang="zh-CN">
                <a:sym typeface="+mn-ea"/>
              </a:rPr>
              <a:t>#</a:t>
            </a:r>
            <a:r>
              <a:rPr lang="zh-CN" altLang="en-US">
                <a:sym typeface="+mn-ea"/>
              </a:rPr>
              <a:t>返回每列中最小值行索引</a:t>
            </a:r>
            <a:endParaRPr lang="zh-CN" altLang="en-US"/>
          </a:p>
          <a:p>
            <a:r>
              <a:rPr lang="zh-CN" altLang="en-US"/>
              <a:t>Out[85]: array([0, 4, 3, 1, 1, 3], dtype=int64)</a:t>
            </a:r>
          </a:p>
          <a:p>
            <a:r>
              <a:rPr lang="zh-CN" altLang="en-US"/>
              <a:t>np.argmax(ar_12,1)</a:t>
            </a:r>
            <a:r>
              <a:rPr lang="en-US" altLang="zh-CN">
                <a:sym typeface="+mn-ea"/>
              </a:rPr>
              <a:t>#</a:t>
            </a:r>
            <a:r>
              <a:rPr lang="zh-CN" altLang="en-US">
                <a:sym typeface="+mn-ea"/>
              </a:rPr>
              <a:t>返回每行中最大值行索引</a:t>
            </a:r>
            <a:endParaRPr lang="zh-CN" altLang="en-US"/>
          </a:p>
          <a:p>
            <a:r>
              <a:rPr lang="zh-CN" altLang="en-US"/>
              <a:t>Out[86]: array([3, 5, 1, 0, 3], dtype=int64)</a:t>
            </a:r>
          </a:p>
          <a:p>
            <a:r>
              <a:rPr lang="zh-CN" altLang="en-US"/>
              <a:t>np.argmin(ar_12,1)</a:t>
            </a:r>
            <a:r>
              <a:rPr lang="en-US" altLang="zh-CN">
                <a:sym typeface="+mn-ea"/>
              </a:rPr>
              <a:t>#</a:t>
            </a:r>
            <a:r>
              <a:rPr lang="zh-CN" altLang="en-US">
                <a:sym typeface="+mn-ea"/>
              </a:rPr>
              <a:t>返回每行中最小值行索引</a:t>
            </a:r>
            <a:endParaRPr lang="zh-CN" altLang="en-US"/>
          </a:p>
          <a:p>
            <a:r>
              <a:rPr lang="zh-CN" altLang="en-US"/>
              <a:t>Out[87]: array([0, 4, 4, 5, 5], dtype=int64)</a:t>
            </a:r>
          </a:p>
          <a:p>
            <a:r>
              <a:rPr lang="en-US" altLang="zh-CN">
                <a:sym typeface="+mn-ea"/>
              </a:rPr>
              <a:t>#</a:t>
            </a:r>
            <a:r>
              <a:rPr lang="zh-CN" altLang="en-US">
                <a:sym typeface="+mn-ea"/>
              </a:rPr>
              <a:t>和其它统计函数一样，也可作为方法使用</a:t>
            </a:r>
            <a:endParaRPr lang="zh-CN" altLang="en-US"/>
          </a:p>
          <a:p>
            <a:r>
              <a:rPr lang="zh-CN" altLang="en-US"/>
              <a:t>ar_12.argmin(0)</a:t>
            </a:r>
          </a:p>
          <a:p>
            <a:r>
              <a:rPr lang="zh-CN" altLang="en-US"/>
              <a:t>Out[88]: array([0, 4, 3, 1, 1, 3], dtype=int64)</a:t>
            </a:r>
          </a:p>
          <a:p>
            <a:r>
              <a:rPr lang="zh-CN" altLang="en-US"/>
              <a:t>ar_12.argmin(1)</a:t>
            </a:r>
          </a:p>
          <a:p>
            <a:r>
              <a:rPr lang="zh-CN" altLang="en-US"/>
              <a:t>Out[89]: array([0, 4, 4, 5, 5], dtype=int64)</a:t>
            </a:r>
          </a:p>
          <a:p>
            <a:r>
              <a:rPr lang="zh-CN" altLang="en-US"/>
              <a:t>ar_12.argmax(1)</a:t>
            </a:r>
          </a:p>
          <a:p>
            <a:r>
              <a:rPr lang="zh-CN" altLang="en-US"/>
              <a:t>Out[90]: array([3, 5, 1, 0, 3], dtype=int64)</a:t>
            </a:r>
          </a:p>
          <a:p>
            <a:r>
              <a:rPr lang="zh-CN" altLang="en-US"/>
              <a:t>ar_12.argmax(0)</a:t>
            </a:r>
          </a:p>
          <a:p>
            <a:r>
              <a:rPr lang="zh-CN" altLang="en-US"/>
              <a:t>Out[91]: array([3, 2, 1, 0, 3, 0], dtype=int64)</a:t>
            </a:r>
          </a:p>
        </p:txBody>
      </p:sp>
      <p:sp>
        <p:nvSpPr>
          <p:cNvPr id="3" name="文本框 2"/>
          <p:cNvSpPr txBox="1"/>
          <p:nvPr/>
        </p:nvSpPr>
        <p:spPr>
          <a:xfrm>
            <a:off x="158750" y="5613400"/>
            <a:ext cx="8825230" cy="6739255"/>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a:t>ar_12.cumsum()</a:t>
            </a:r>
          </a:p>
          <a:p>
            <a:r>
              <a:rPr lang="zh-CN" altLang="en-US"/>
              <a:t>Out[92]: </a:t>
            </a:r>
          </a:p>
          <a:p>
            <a:r>
              <a:rPr lang="zh-CN" altLang="en-US"/>
              <a:t>array([  -88.,    12.,   107.,   419.,   406.,   519.,   533.,   627.,</a:t>
            </a:r>
          </a:p>
          <a:p>
            <a:r>
              <a:rPr lang="zh-CN" altLang="en-US"/>
              <a:t>         729.,   723.,   620.,   732.,   826.,  1042.,  1136.,  1230.,</a:t>
            </a:r>
          </a:p>
          <a:p>
            <a:r>
              <a:rPr lang="zh-CN" altLang="en-US"/>
              <a:t>        1234.,  1240.,  1350.,  1341.,  1341.,  1346.,  1354.,  1243.,</a:t>
            </a:r>
          </a:p>
          <a:p>
            <a:r>
              <a:rPr lang="zh-CN" altLang="en-US"/>
              <a:t>        1157.,  1142.,  1144.,  1232.,  1223.,  1124.])</a:t>
            </a:r>
          </a:p>
          <a:p>
            <a:r>
              <a:rPr lang="zh-CN" altLang="en-US"/>
              <a:t>#上面的例子：在整个数组中从头到尾依次累加形成一维数组</a:t>
            </a:r>
          </a:p>
          <a:p>
            <a:endParaRPr lang="zh-CN" altLang="en-US"/>
          </a:p>
          <a:p>
            <a:r>
              <a:rPr lang="zh-CN" altLang="en-US"/>
              <a:t>ar_12.cumsum(0)</a:t>
            </a:r>
          </a:p>
          <a:p>
            <a:r>
              <a:rPr lang="zh-CN" altLang="en-US"/>
              <a:t>Out[97]: </a:t>
            </a:r>
          </a:p>
          <a:p>
            <a:r>
              <a:rPr lang="zh-CN" altLang="en-US"/>
              <a:t>array([[ -88.,  100.,   95.,  312.,  -13.,  113.],</a:t>
            </a:r>
          </a:p>
          <a:p>
            <a:r>
              <a:rPr lang="zh-CN" altLang="en-US"/>
              <a:t>       [ -74.,  194.,  197.,  306., -116.,  225.],</a:t>
            </a:r>
          </a:p>
          <a:p>
            <a:r>
              <a:rPr lang="zh-CN" altLang="en-US"/>
              <a:t>       [  20.,  410.,  291.,  400., -112.,  231.],</a:t>
            </a:r>
          </a:p>
          <a:p>
            <a:r>
              <a:rPr lang="zh-CN" altLang="en-US"/>
              <a:t>       [ 130.,  401.,  291.,  405., -104.,  120.],</a:t>
            </a:r>
          </a:p>
          <a:p>
            <a:r>
              <a:rPr lang="zh-CN" altLang="en-US"/>
              <a:t>       [  44.,  386.,  293.,  493., -113.,   21.]])</a:t>
            </a:r>
          </a:p>
          <a:p>
            <a:r>
              <a:rPr lang="zh-CN" altLang="en-US"/>
              <a:t>#按列累加</a:t>
            </a:r>
          </a:p>
          <a:p>
            <a:r>
              <a:rPr lang="zh-CN" altLang="en-US"/>
              <a:t>ar_12.cumsum(1)</a:t>
            </a:r>
          </a:p>
          <a:p>
            <a:r>
              <a:rPr lang="zh-CN" altLang="en-US"/>
              <a:t>Out[99]: </a:t>
            </a:r>
          </a:p>
          <a:p>
            <a:r>
              <a:rPr lang="zh-CN" altLang="en-US"/>
              <a:t>array([[ -88.,   12.,  107.,  419.,  406.,  519.],</a:t>
            </a:r>
          </a:p>
          <a:p>
            <a:r>
              <a:rPr lang="zh-CN" altLang="en-US"/>
              <a:t>       [  14.,  108.,  210.,  204.,  101.,  213.],</a:t>
            </a:r>
          </a:p>
          <a:p>
            <a:r>
              <a:rPr lang="zh-CN" altLang="en-US"/>
              <a:t>       [  94.,  310.,  404.,  498.,  502.,  508.],</a:t>
            </a:r>
          </a:p>
          <a:p>
            <a:r>
              <a:rPr lang="zh-CN" altLang="en-US"/>
              <a:t>       [ 110.,  101.,  101.,  106.,  114.,    3.],</a:t>
            </a:r>
          </a:p>
          <a:p>
            <a:r>
              <a:rPr lang="zh-CN" altLang="en-US"/>
              <a:t>       [ -86., -101.,  -99.,  -11.,  -20., -119.]])</a:t>
            </a:r>
          </a:p>
          <a:p>
            <a:r>
              <a:rPr lang="zh-CN" altLang="en-US"/>
              <a:t>#按行累加</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255" y="64135"/>
            <a:ext cx="8873490" cy="7293610"/>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zh-CN" altLang="en-US"/>
              <a:t>ar_12.cumprod(0)</a:t>
            </a:r>
          </a:p>
          <a:p>
            <a:r>
              <a:rPr lang="zh-CN" altLang="en-US"/>
              <a:t>Out[104]: </a:t>
            </a:r>
          </a:p>
          <a:p>
            <a:r>
              <a:rPr lang="zh-CN" altLang="en-US"/>
              <a:t>array([[ -8.80000000e+01,   1.00000000e+02,   9.50000000e+01,</a:t>
            </a:r>
          </a:p>
          <a:p>
            <a:r>
              <a:rPr lang="zh-CN" altLang="en-US"/>
              <a:t>          3.12000000e+02,  -1.30000000e+01,   1.13000000e+02],</a:t>
            </a:r>
          </a:p>
          <a:p>
            <a:r>
              <a:rPr lang="zh-CN" altLang="en-US"/>
              <a:t>       [ -1.23200000e+03,   9.40000000e+03,   9.69000000e+03,</a:t>
            </a:r>
          </a:p>
          <a:p>
            <a:r>
              <a:rPr lang="zh-CN" altLang="en-US"/>
              <a:t>         -1.87200000e+03,   1.33900000e+03,   1.26560000e+04],</a:t>
            </a:r>
          </a:p>
          <a:p>
            <a:r>
              <a:rPr lang="zh-CN" altLang="en-US"/>
              <a:t>       [ -1.15808000e+05,   2.03040000e+06,   9.10860000e+05,</a:t>
            </a:r>
          </a:p>
          <a:p>
            <a:r>
              <a:rPr lang="zh-CN" altLang="en-US"/>
              <a:t>         -1.75968000e+05,   5.35600000e+03,   7.59360000e+04],</a:t>
            </a:r>
          </a:p>
          <a:p>
            <a:r>
              <a:rPr lang="zh-CN" altLang="en-US"/>
              <a:t>       [ -1.27388800e+07,  -1.82736000e+07,   0.00000000e+00,</a:t>
            </a:r>
          </a:p>
          <a:p>
            <a:r>
              <a:rPr lang="zh-CN" altLang="en-US"/>
              <a:t>         -8.79840000e+05,   4.28480000e+04,  -8.42889600e+06],</a:t>
            </a:r>
          </a:p>
          <a:p>
            <a:r>
              <a:rPr lang="zh-CN" altLang="en-US"/>
              <a:t>       [  1.09554368e+09,   2.74104000e+08,   0.00000000e+00,</a:t>
            </a:r>
          </a:p>
          <a:p>
            <a:r>
              <a:rPr lang="zh-CN" altLang="en-US"/>
              <a:t>         -7.74259200e+07,  -3.85632000e+05,   8.34460704e+08]])</a:t>
            </a:r>
          </a:p>
          <a:p>
            <a:r>
              <a:rPr lang="en-US" altLang="zh-CN"/>
              <a:t>#</a:t>
            </a:r>
            <a:r>
              <a:rPr lang="zh-CN" altLang="en-US"/>
              <a:t>按列累计乘</a:t>
            </a:r>
          </a:p>
          <a:p>
            <a:r>
              <a:rPr lang="zh-CN" altLang="en-US"/>
              <a:t>ar_12.cumprod(1)</a:t>
            </a:r>
          </a:p>
          <a:p>
            <a:r>
              <a:rPr lang="zh-CN" altLang="en-US"/>
              <a:t>Out[108]: </a:t>
            </a:r>
          </a:p>
          <a:p>
            <a:r>
              <a:rPr lang="zh-CN" altLang="en-US"/>
              <a:t>array([[ -8.80000000e+01,  -8.80000000e+03,  -8.36000000e+05,</a:t>
            </a:r>
          </a:p>
          <a:p>
            <a:r>
              <a:rPr lang="zh-CN" altLang="en-US"/>
              <a:t>         -2.60832000e+08,   3.39081600e+09,   3.83162208e+11],</a:t>
            </a:r>
          </a:p>
          <a:p>
            <a:r>
              <a:rPr lang="zh-CN" altLang="en-US"/>
              <a:t>       [  1.40000000e+01,   1.31600000e+03,   1.34232000e+05,</a:t>
            </a:r>
          </a:p>
          <a:p>
            <a:r>
              <a:rPr lang="zh-CN" altLang="en-US"/>
              <a:t>         -8.05392000e+05,   8.29553760e+07,   9.29100211e+09],</a:t>
            </a:r>
          </a:p>
          <a:p>
            <a:r>
              <a:rPr lang="zh-CN" altLang="en-US"/>
              <a:t>       [  9.40000000e+01,   2.03040000e+04,   1.90857600e+06,</a:t>
            </a:r>
          </a:p>
          <a:p>
            <a:r>
              <a:rPr lang="zh-CN" altLang="en-US"/>
              <a:t>          1.79406144e+08,   7.17624576e+08,   4.30574746e+09],</a:t>
            </a:r>
          </a:p>
          <a:p>
            <a:r>
              <a:rPr lang="zh-CN" altLang="en-US"/>
              <a:t>       [  1.10000000e+02,  -9.90000000e+02,  -0.00000000e+00,</a:t>
            </a:r>
          </a:p>
          <a:p>
            <a:r>
              <a:rPr lang="zh-CN" altLang="en-US"/>
              <a:t>         -0.00000000e+00,  -0.00000000e+00,   0.00000000e+00],</a:t>
            </a:r>
          </a:p>
          <a:p>
            <a:r>
              <a:rPr lang="zh-CN" altLang="en-US"/>
              <a:t>       [ -8.60000000e+01,   1.29000000e+03,   2.58000000e+03,</a:t>
            </a:r>
          </a:p>
          <a:p>
            <a:r>
              <a:rPr lang="zh-CN" altLang="en-US"/>
              <a:t>          2.27040000e+05,  -2.04336000e+06,   2.02292640e+08]])</a:t>
            </a:r>
          </a:p>
          <a:p>
            <a:r>
              <a:rPr lang="en-US" altLang="zh-CN">
                <a:sym typeface="+mn-ea"/>
              </a:rPr>
              <a:t>#</a:t>
            </a:r>
            <a:r>
              <a:rPr lang="zh-CN" altLang="en-US">
                <a:sym typeface="+mn-ea"/>
              </a:rPr>
              <a:t>按行累计乘</a:t>
            </a:r>
            <a:endParaRPr lang="zh-CN" altLang="en-US"/>
          </a:p>
        </p:txBody>
      </p:sp>
      <p:sp>
        <p:nvSpPr>
          <p:cNvPr id="3" name="文本框 2"/>
          <p:cNvSpPr txBox="1"/>
          <p:nvPr/>
        </p:nvSpPr>
        <p:spPr>
          <a:xfrm>
            <a:off x="112395" y="7738110"/>
            <a:ext cx="5202555" cy="368300"/>
          </a:xfrm>
          <a:prstGeom prst="rect">
            <a:avLst/>
          </a:prstGeom>
          <a:noFill/>
        </p:spPr>
        <p:txBody>
          <a:bodyPr wrap="square" rtlCol="0">
            <a:spAutoFit/>
          </a:bodyPr>
          <a:lstStyle/>
          <a:p>
            <a:r>
              <a:rPr lang="zh-CN" altLang="en-US"/>
              <a:t>课堂作业：样本方差与总体方差</a:t>
            </a:r>
          </a:p>
        </p:txBody>
      </p:sp>
      <p:sp>
        <p:nvSpPr>
          <p:cNvPr id="4" name="文本框 3"/>
          <p:cNvSpPr txBox="1"/>
          <p:nvPr/>
        </p:nvSpPr>
        <p:spPr>
          <a:xfrm>
            <a:off x="112395" y="8507095"/>
            <a:ext cx="8874125" cy="3692525"/>
          </a:xfrm>
          <a:prstGeom prst="rect">
            <a:avLst/>
          </a:prstGeom>
          <a:noFill/>
        </p:spPr>
        <p:txBody>
          <a:bodyPr wrap="square" rtlCol="0" anchor="t">
            <a:spAutoFit/>
          </a:bodyPr>
          <a:lstStyle/>
          <a:p>
            <a:r>
              <a:rPr lang="zh-CN" altLang="en-US"/>
              <a:t>ar1=np.random.randint(3,23,(6,8))</a:t>
            </a:r>
          </a:p>
          <a:p>
            <a:r>
              <a:rPr lang="zh-CN" altLang="en-US"/>
              <a:t>ar1</a:t>
            </a:r>
          </a:p>
          <a:p>
            <a:r>
              <a:rPr lang="zh-CN" altLang="en-US"/>
              <a:t>Out[112]: </a:t>
            </a:r>
          </a:p>
          <a:p>
            <a:r>
              <a:rPr lang="zh-CN" altLang="en-US"/>
              <a:t>array([[19, 20, 13,  8, 17, 20,  3, 13],</a:t>
            </a:r>
          </a:p>
          <a:p>
            <a:r>
              <a:rPr lang="zh-CN" altLang="en-US"/>
              <a:t>       [21,  9, 14,  3, 13, 15, 15,  3],</a:t>
            </a:r>
          </a:p>
          <a:p>
            <a:r>
              <a:rPr lang="zh-CN" altLang="en-US"/>
              <a:t>       [10, 20, 18, 14, 19, 15,  3,  3],</a:t>
            </a:r>
          </a:p>
          <a:p>
            <a:r>
              <a:rPr lang="zh-CN" altLang="en-US"/>
              <a:t>       [10,  9, 22,  8,  7,  4,  5, 21],</a:t>
            </a:r>
          </a:p>
          <a:p>
            <a:r>
              <a:rPr lang="zh-CN" altLang="en-US"/>
              <a:t>       [ 3,  3, 10, 18,  5,  5, 11, 21],</a:t>
            </a:r>
          </a:p>
          <a:p>
            <a:r>
              <a:rPr lang="zh-CN" altLang="en-US"/>
              <a:t>       [15, 20, 12, 20, 13,  3, 20, 10]])</a:t>
            </a:r>
          </a:p>
          <a:p>
            <a:r>
              <a:rPr lang="en-US" altLang="zh-CN"/>
              <a:t>#</a:t>
            </a:r>
            <a:r>
              <a:rPr lang="zh-CN" altLang="en-US"/>
              <a:t>上面是随机产生的一个矩阵，计算其总体方差和样本方差。</a:t>
            </a:r>
          </a:p>
          <a:p>
            <a:endParaRPr lang="zh-CN" altLang="en-US"/>
          </a:p>
          <a:p>
            <a:r>
              <a:rPr lang="en-US" altLang="zh-CN"/>
              <a:t>#</a:t>
            </a:r>
            <a:r>
              <a:rPr lang="zh-CN" altLang="en-US"/>
              <a:t>第一步：编写综合函数</a:t>
            </a:r>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5523</Words>
  <Application>Microsoft Office PowerPoint</Application>
  <PresentationFormat>自定义</PresentationFormat>
  <Paragraphs>405</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dongfeng</dc:creator>
  <cp:lastModifiedBy>1161069243@qq.com</cp:lastModifiedBy>
  <cp:revision>35</cp:revision>
  <dcterms:created xsi:type="dcterms:W3CDTF">2018-07-13T10:36:00Z</dcterms:created>
  <dcterms:modified xsi:type="dcterms:W3CDTF">2020-03-14T08:13:35Z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2052-11.1.0.8751</vt:lpwstr>
  </property>
</Properties>
</file>