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359900" cy="1259967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0000" y="2062084"/>
            <a:ext cx="7020000" cy="4386667"/>
          </a:xfrm>
        </p:spPr>
        <p:txBody>
          <a:bodyPr anchor="b"/>
          <a:lstStyle>
            <a:lvl1pPr algn="ctr">
              <a:defRPr sz="61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0000" y="6617918"/>
            <a:ext cx="7020000" cy="3042082"/>
          </a:xfrm>
        </p:spPr>
        <p:txBody>
          <a:bodyPr/>
          <a:lstStyle>
            <a:lvl1pPr marL="0" indent="0" algn="ctr">
              <a:buNone/>
              <a:defRPr sz="2455"/>
            </a:lvl1pPr>
            <a:lvl2pPr marL="467995" indent="0" algn="ctr">
              <a:buNone/>
              <a:defRPr sz="2045"/>
            </a:lvl2pPr>
            <a:lvl3pPr marL="935990" indent="0" algn="ctr">
              <a:buNone/>
              <a:defRPr sz="1845"/>
            </a:lvl3pPr>
            <a:lvl4pPr marL="1403985" indent="0" algn="ctr">
              <a:buNone/>
              <a:defRPr sz="1640"/>
            </a:lvl4pPr>
            <a:lvl5pPr marL="1871980" indent="0" algn="ctr">
              <a:buNone/>
              <a:defRPr sz="1640"/>
            </a:lvl5pPr>
            <a:lvl6pPr marL="2339975" indent="0" algn="ctr">
              <a:buNone/>
              <a:defRPr sz="1640"/>
            </a:lvl6pPr>
            <a:lvl7pPr marL="2807970" indent="0" algn="ctr">
              <a:buNone/>
              <a:defRPr sz="1640"/>
            </a:lvl7pPr>
            <a:lvl8pPr marL="3275965" indent="0" algn="ctr">
              <a:buNone/>
              <a:defRPr sz="1640"/>
            </a:lvl8pPr>
            <a:lvl9pPr marL="3743960" indent="0" algn="ctr">
              <a:buNone/>
              <a:defRPr sz="16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3500" y="670833"/>
            <a:ext cx="8073000" cy="106779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25" y="3141251"/>
            <a:ext cx="8073000" cy="5241249"/>
          </a:xfrm>
        </p:spPr>
        <p:txBody>
          <a:bodyPr anchor="b"/>
          <a:lstStyle>
            <a:lvl1pPr>
              <a:defRPr sz="61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5" y="8432084"/>
            <a:ext cx="8073000" cy="2756249"/>
          </a:xfrm>
        </p:spPr>
        <p:txBody>
          <a:bodyPr/>
          <a:lstStyle>
            <a:lvl1pPr marL="0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1pPr>
            <a:lvl2pPr marL="467995" indent="0">
              <a:buNone/>
              <a:defRPr sz="2045">
                <a:solidFill>
                  <a:schemeClr val="tx1">
                    <a:tint val="75000"/>
                  </a:schemeClr>
                </a:solidFill>
              </a:defRPr>
            </a:lvl2pPr>
            <a:lvl3pPr marL="93599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3pPr>
            <a:lvl4pPr marL="140398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4pPr>
            <a:lvl5pPr marL="187198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5pPr>
            <a:lvl6pPr marL="233997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6pPr>
            <a:lvl7pPr marL="280797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7pPr>
            <a:lvl8pPr marL="327596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8pPr>
            <a:lvl9pPr marL="374396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3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8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9" y="670833"/>
            <a:ext cx="8073000" cy="24354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1106" y="3267471"/>
            <a:ext cx="3741523" cy="1513749"/>
          </a:xfrm>
        </p:spPr>
        <p:txBody>
          <a:bodyPr anchor="ctr" anchorCtr="0"/>
          <a:lstStyle>
            <a:lvl1pPr marL="0" indent="0">
              <a:buNone/>
              <a:defRPr sz="2865"/>
            </a:lvl1pPr>
            <a:lvl2pPr marL="467995" indent="0">
              <a:buNone/>
              <a:defRPr sz="2455"/>
            </a:lvl2pPr>
            <a:lvl3pPr marL="935990" indent="0">
              <a:buNone/>
              <a:defRPr sz="2045"/>
            </a:lvl3pPr>
            <a:lvl4pPr marL="1403985" indent="0">
              <a:buNone/>
              <a:defRPr sz="1845"/>
            </a:lvl4pPr>
            <a:lvl5pPr marL="1871980" indent="0">
              <a:buNone/>
              <a:defRPr sz="1845"/>
            </a:lvl5pPr>
            <a:lvl6pPr marL="2339975" indent="0">
              <a:buNone/>
              <a:defRPr sz="1845"/>
            </a:lvl6pPr>
            <a:lvl7pPr marL="2807970" indent="0">
              <a:buNone/>
              <a:defRPr sz="1845"/>
            </a:lvl7pPr>
            <a:lvl8pPr marL="3275965" indent="0">
              <a:buNone/>
              <a:defRPr sz="1845"/>
            </a:lvl8pPr>
            <a:lvl9pPr marL="3743960" indent="0">
              <a:buNone/>
              <a:defRPr sz="1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106" y="4897022"/>
            <a:ext cx="3741523" cy="6475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03555" y="3267471"/>
            <a:ext cx="3759950" cy="1513749"/>
          </a:xfrm>
        </p:spPr>
        <p:txBody>
          <a:bodyPr anchor="ctr" anchorCtr="0"/>
          <a:lstStyle>
            <a:lvl1pPr marL="0" indent="0">
              <a:buNone/>
              <a:defRPr sz="2865"/>
            </a:lvl1pPr>
            <a:lvl2pPr marL="467995" indent="0">
              <a:buNone/>
              <a:defRPr sz="2455"/>
            </a:lvl2pPr>
            <a:lvl3pPr marL="935990" indent="0">
              <a:buNone/>
              <a:defRPr sz="2045"/>
            </a:lvl3pPr>
            <a:lvl4pPr marL="1403985" indent="0">
              <a:buNone/>
              <a:defRPr sz="1845"/>
            </a:lvl4pPr>
            <a:lvl5pPr marL="1871980" indent="0">
              <a:buNone/>
              <a:defRPr sz="1845"/>
            </a:lvl5pPr>
            <a:lvl6pPr marL="2339975" indent="0">
              <a:buNone/>
              <a:defRPr sz="1845"/>
            </a:lvl6pPr>
            <a:lvl7pPr marL="2807970" indent="0">
              <a:buNone/>
              <a:defRPr sz="1845"/>
            </a:lvl7pPr>
            <a:lvl8pPr marL="3275965" indent="0">
              <a:buNone/>
              <a:defRPr sz="1845"/>
            </a:lvl8pPr>
            <a:lvl9pPr marL="3743960" indent="0">
              <a:buNone/>
              <a:defRPr sz="1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3555" y="4897022"/>
            <a:ext cx="3759950" cy="6475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9" y="840000"/>
            <a:ext cx="3197807" cy="2940000"/>
          </a:xfrm>
        </p:spPr>
        <p:txBody>
          <a:bodyPr anchor="b"/>
          <a:lstStyle>
            <a:lvl1pPr>
              <a:defRPr sz="32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79219" y="840002"/>
            <a:ext cx="4738500" cy="9928333"/>
          </a:xfrm>
        </p:spPr>
        <p:txBody>
          <a:bodyPr/>
          <a:lstStyle>
            <a:lvl1pPr marL="0" indent="0">
              <a:buNone/>
              <a:defRPr sz="3275"/>
            </a:lvl1pPr>
            <a:lvl2pPr marL="467995" indent="0">
              <a:buNone/>
              <a:defRPr sz="2865"/>
            </a:lvl2pPr>
            <a:lvl3pPr marL="935990" indent="0">
              <a:buNone/>
              <a:defRPr sz="2455"/>
            </a:lvl3pPr>
            <a:lvl4pPr marL="1403985" indent="0">
              <a:buNone/>
              <a:defRPr sz="2045"/>
            </a:lvl4pPr>
            <a:lvl5pPr marL="1871980" indent="0">
              <a:buNone/>
              <a:defRPr sz="2045"/>
            </a:lvl5pPr>
            <a:lvl6pPr marL="2339975" indent="0">
              <a:buNone/>
              <a:defRPr sz="2045"/>
            </a:lvl6pPr>
            <a:lvl7pPr marL="2807970" indent="0">
              <a:buNone/>
              <a:defRPr sz="2045"/>
            </a:lvl7pPr>
            <a:lvl8pPr marL="3275965" indent="0">
              <a:buNone/>
              <a:defRPr sz="2045"/>
            </a:lvl8pPr>
            <a:lvl9pPr marL="3743960" indent="0">
              <a:buNone/>
              <a:defRPr sz="20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719" y="3780000"/>
            <a:ext cx="3197807" cy="7002918"/>
          </a:xfrm>
        </p:spPr>
        <p:txBody>
          <a:bodyPr/>
          <a:lstStyle>
            <a:lvl1pPr marL="0" indent="0">
              <a:buNone/>
              <a:defRPr sz="2045"/>
            </a:lvl1pPr>
            <a:lvl2pPr marL="467995" indent="0">
              <a:buNone/>
              <a:defRPr sz="1845"/>
            </a:lvl2pPr>
            <a:lvl3pPr marL="935990" indent="0">
              <a:buNone/>
              <a:defRPr sz="1640"/>
            </a:lvl3pPr>
            <a:lvl4pPr marL="1403985" indent="0">
              <a:buNone/>
              <a:defRPr sz="1435"/>
            </a:lvl4pPr>
            <a:lvl5pPr marL="1871980" indent="0">
              <a:buNone/>
              <a:defRPr sz="1435"/>
            </a:lvl5pPr>
            <a:lvl6pPr marL="2339975" indent="0">
              <a:buNone/>
              <a:defRPr sz="1435"/>
            </a:lvl6pPr>
            <a:lvl7pPr marL="2807970" indent="0">
              <a:buNone/>
              <a:defRPr sz="1435"/>
            </a:lvl7pPr>
            <a:lvl8pPr marL="3275965" indent="0">
              <a:buNone/>
              <a:defRPr sz="1435"/>
            </a:lvl8pPr>
            <a:lvl9pPr marL="3743960" indent="0">
              <a:buNone/>
              <a:defRPr sz="14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8250" y="670833"/>
            <a:ext cx="2018250" cy="1067791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3500" y="670833"/>
            <a:ext cx="5937750" cy="1067791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3500" y="670833"/>
            <a:ext cx="8073000" cy="2435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3500" y="3354167"/>
            <a:ext cx="8073000" cy="799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3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0500" y="11678333"/>
            <a:ext cx="31590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0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35990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315" indent="-234315" algn="l" defTabSz="935990" rtl="0" eaLnBrk="1" latinLnBrk="0" hangingPunct="1">
        <a:lnSpc>
          <a:spcPct val="90000"/>
        </a:lnSpc>
        <a:spcBef>
          <a:spcPct val="205000"/>
        </a:spcBef>
        <a:buFont typeface="Arial" panose="020B0604020202020204" pitchFamily="34" charset="0"/>
        <a:buChar char="•"/>
        <a:defRPr sz="286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2pPr>
      <a:lvl3pPr marL="117030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30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210629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57429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304228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51028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97827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1pPr>
      <a:lvl2pPr marL="46799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2pPr>
      <a:lvl3pPr marL="93599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025" y="189865"/>
            <a:ext cx="6692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1-6 </a:t>
            </a:r>
            <a:r>
              <a:rPr lang="zh-CN" altLang="en-US" sz="2400" b="1"/>
              <a:t>常用</a:t>
            </a:r>
            <a:r>
              <a:rPr lang="en-US" altLang="zh-CN" sz="2400" b="1"/>
              <a:t>bool</a:t>
            </a:r>
            <a:r>
              <a:rPr lang="zh-CN" altLang="en-US" sz="2400" b="1"/>
              <a:t>数组方法、数组排序与去重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1595" y="781685"/>
            <a:ext cx="204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常用</a:t>
            </a:r>
            <a:r>
              <a:rPr lang="en-US" altLang="zh-CN" b="1">
                <a:sym typeface="+mn-ea"/>
              </a:rPr>
              <a:t>bool</a:t>
            </a:r>
            <a:r>
              <a:rPr lang="zh-CN" altLang="en-US" b="1">
                <a:sym typeface="+mn-ea"/>
              </a:rPr>
              <a:t>数组方法</a:t>
            </a:r>
            <a:r>
              <a:rPr lang="en-US" altLang="zh-CN" b="1">
                <a:sym typeface="+mn-ea"/>
              </a:rPr>
              <a:t>:</a:t>
            </a:r>
            <a:endParaRPr lang="en-US" altLang="zh-CN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95" y="1685290"/>
            <a:ext cx="9048115" cy="84016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import numpy as np</a:t>
            </a:r>
            <a:endParaRPr lang="zh-CN" altLang="en-US"/>
          </a:p>
          <a:p>
            <a:r>
              <a:rPr lang="zh-CN" altLang="en-US"/>
              <a:t>import pandas as pd</a:t>
            </a:r>
            <a:endParaRPr lang="zh-CN" altLang="en-US"/>
          </a:p>
          <a:p>
            <a:r>
              <a:rPr lang="zh-CN" altLang="en-US"/>
              <a:t>random_ar=np.random.randint(22,50,size=(80,20))</a:t>
            </a:r>
            <a:endParaRPr lang="zh-CN" altLang="en-US"/>
          </a:p>
          <a:p>
            <a:r>
              <a:rPr lang="zh-CN" altLang="en-US"/>
              <a:t>random_ar</a:t>
            </a:r>
            <a:endParaRPr lang="zh-CN" altLang="en-US"/>
          </a:p>
          <a:p>
            <a:r>
              <a:rPr lang="zh-CN" altLang="en-US"/>
              <a:t>Out[4]: </a:t>
            </a:r>
            <a:endParaRPr lang="zh-CN" altLang="en-US"/>
          </a:p>
          <a:p>
            <a:r>
              <a:rPr lang="zh-CN" altLang="en-US"/>
              <a:t>array([[47, 40, 22, ..., 23, 31, 26],</a:t>
            </a:r>
            <a:endParaRPr lang="zh-CN" altLang="en-US"/>
          </a:p>
          <a:p>
            <a:r>
              <a:rPr lang="zh-CN" altLang="en-US"/>
              <a:t>       [43, 48, 24, ..., 33, 34, 22],</a:t>
            </a:r>
            <a:endParaRPr lang="zh-CN" altLang="en-US"/>
          </a:p>
          <a:p>
            <a:r>
              <a:rPr lang="zh-CN" altLang="en-US"/>
              <a:t>       [29, 39, 27, ..., 31, 40, 41],</a:t>
            </a:r>
            <a:endParaRPr lang="zh-CN" altLang="en-US"/>
          </a:p>
          <a:p>
            <a:r>
              <a:rPr lang="zh-CN" altLang="en-US"/>
              <a:t>       ..., </a:t>
            </a:r>
            <a:endParaRPr lang="zh-CN" altLang="en-US"/>
          </a:p>
          <a:p>
            <a:r>
              <a:rPr lang="zh-CN" altLang="en-US"/>
              <a:t>       [43, 25, 42, ..., 47, 44, 41],</a:t>
            </a:r>
            <a:endParaRPr lang="zh-CN" altLang="en-US"/>
          </a:p>
          <a:p>
            <a:r>
              <a:rPr lang="zh-CN" altLang="en-US"/>
              <a:t>       [36, 25, 47, ..., 28, 33, 49],</a:t>
            </a:r>
            <a:endParaRPr lang="zh-CN" altLang="en-US"/>
          </a:p>
          <a:p>
            <a:r>
              <a:rPr lang="zh-CN" altLang="en-US"/>
              <a:t>       [48, 46, 22, ..., 33, 31, 35]])</a:t>
            </a:r>
            <a:endParaRPr lang="zh-CN" altLang="en-US"/>
          </a:p>
          <a:p>
            <a:r>
              <a:rPr lang="zh-CN" altLang="en-US"/>
              <a:t>bool_ar=(random_ar&lt;=36) &amp; (random_ar&gt;=23)</a:t>
            </a:r>
            <a:endParaRPr lang="zh-CN" altLang="en-US"/>
          </a:p>
          <a:p>
            <a:r>
              <a:rPr lang="zh-CN" altLang="en-US"/>
              <a:t>#通过sum()函数可以统计bool_ar中的True的数量，这就意味着我们可以统计出符合条件的数据量</a:t>
            </a:r>
            <a:endParaRPr lang="zh-CN" altLang="en-US"/>
          </a:p>
          <a:p>
            <a:r>
              <a:rPr lang="zh-CN" altLang="en-US"/>
              <a:t>bool_ar.sum()</a:t>
            </a:r>
            <a:endParaRPr lang="zh-CN" altLang="en-US"/>
          </a:p>
          <a:p>
            <a:r>
              <a:rPr lang="zh-CN" altLang="en-US"/>
              <a:t>Out[9]: 816</a:t>
            </a:r>
            <a:endParaRPr lang="zh-CN" altLang="en-US"/>
          </a:p>
          <a:p>
            <a:r>
              <a:rPr lang="en-US" altLang="zh-CN"/>
              <a:t>#</a:t>
            </a:r>
            <a:endParaRPr lang="zh-CN" altLang="en-US"/>
          </a:p>
          <a:p>
            <a:r>
              <a:rPr lang="zh-CN" altLang="en-US"/>
              <a:t>bool_ar.sum(axis=0)</a:t>
            </a:r>
            <a:endParaRPr lang="zh-CN" altLang="en-US"/>
          </a:p>
          <a:p>
            <a:r>
              <a:rPr lang="zh-CN" altLang="en-US"/>
              <a:t>Out[10]: </a:t>
            </a:r>
            <a:endParaRPr lang="zh-CN" altLang="en-US"/>
          </a:p>
          <a:p>
            <a:r>
              <a:rPr lang="zh-CN" altLang="en-US"/>
              <a:t>array([37, 39, 42, 36, 40, 46, 43, 42, 45, 37, 45, 38, 34, 40, 38, 41, 37,</a:t>
            </a:r>
            <a:endParaRPr lang="zh-CN" altLang="en-US"/>
          </a:p>
          <a:p>
            <a:r>
              <a:rPr lang="zh-CN" altLang="en-US"/>
              <a:t>       50, 43, 43])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bool_ar.sum(axis=1)</a:t>
            </a:r>
            <a:endParaRPr lang="zh-CN" altLang="en-US"/>
          </a:p>
          <a:p>
            <a:r>
              <a:rPr lang="zh-CN" altLang="en-US"/>
              <a:t>Out[11]: </a:t>
            </a:r>
            <a:endParaRPr lang="zh-CN" altLang="en-US"/>
          </a:p>
          <a:p>
            <a:r>
              <a:rPr lang="zh-CN" altLang="en-US"/>
              <a:t>array([11,  7, 11,  8, 13,  6,  7,  8, 10, 14, 11,  7, 11, 12,  7, 11, 12,</a:t>
            </a:r>
            <a:endParaRPr lang="zh-CN" altLang="en-US"/>
          </a:p>
          <a:p>
            <a:r>
              <a:rPr lang="zh-CN" altLang="en-US"/>
              <a:t>       12, 12, 13, 10, 11, 13,  9, 10, 13,  7, 14, 11,  8, 10, 15,  7, 12,</a:t>
            </a:r>
            <a:endParaRPr lang="zh-CN" altLang="en-US"/>
          </a:p>
          <a:p>
            <a:r>
              <a:rPr lang="zh-CN" altLang="en-US"/>
              <a:t>       12, 10, 11, 14,  8,  8,  9,  8, 14,  9,  8,  7,  8,  6,  6, 11,  8,</a:t>
            </a:r>
            <a:endParaRPr lang="zh-CN" altLang="en-US"/>
          </a:p>
          <a:p>
            <a:r>
              <a:rPr lang="zh-CN" altLang="en-US"/>
              <a:t>        7, 11, 11, 13, 11,  7, 11, 11,  8, 13,  7, 11, 13, 15, 11, 10, 12,</a:t>
            </a:r>
            <a:endParaRPr lang="zh-CN" altLang="en-US"/>
          </a:p>
          <a:p>
            <a:r>
              <a:rPr lang="zh-CN" altLang="en-US"/>
              <a:t>       11,  8, 15,  9,  9, 13, 11, 10, 10,  8,  9, 11])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25" y="1233805"/>
            <a:ext cx="2835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布尔数组的</a:t>
            </a:r>
            <a:r>
              <a:rPr lang="en-US" altLang="zh-CN">
                <a:latin typeface="+mn-ea"/>
                <a:cs typeface="+mn-ea"/>
              </a:rPr>
              <a:t>sum</a:t>
            </a:r>
            <a:r>
              <a:rPr lang="zh-CN" altLang="en-US">
                <a:latin typeface="+mn-ea"/>
                <a:cs typeface="+mn-ea"/>
              </a:rPr>
              <a:t>方法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95" y="102609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Consolas" panose="020B0609020204030204" charset="0"/>
                <a:ea typeface="宋体" panose="02010600030101010101" pitchFamily="2" charset="-122"/>
              </a:rPr>
              <a:t>布尔数组的</a:t>
            </a:r>
            <a:r>
              <a:rPr lang="en-US" b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all</a:t>
            </a:r>
            <a:r>
              <a:rPr lang="zh-CN" b="0">
                <a:latin typeface="Consolas" panose="020B0609020204030204" charset="0"/>
                <a:ea typeface="宋体" panose="02010600030101010101" pitchFamily="2" charset="-122"/>
              </a:rPr>
              <a:t>和</a:t>
            </a:r>
            <a:r>
              <a:rPr lang="en-US" b="0">
                <a:latin typeface="Consolas" panose="020B0609020204030204" charset="0"/>
                <a:ea typeface="宋体" panose="02010600030101010101" pitchFamily="2" charset="-122"/>
              </a:rPr>
              <a:t>any</a:t>
            </a:r>
            <a:r>
              <a:rPr lang="zh-CN" b="0">
                <a:latin typeface="Consolas" panose="020B0609020204030204" charset="0"/>
                <a:ea typeface="宋体" panose="02010600030101010101" pitchFamily="2" charset="-122"/>
              </a:rPr>
              <a:t>方法：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595" y="10708005"/>
            <a:ext cx="9047480" cy="17532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bool_ar[:,0].any()</a:t>
            </a:r>
            <a:endParaRPr lang="zh-CN" altLang="en-US"/>
          </a:p>
          <a:p>
            <a:r>
              <a:rPr lang="zh-CN" altLang="en-US"/>
              <a:t>Out[17]: True</a:t>
            </a:r>
            <a:endParaRPr lang="zh-CN" altLang="en-US"/>
          </a:p>
          <a:p>
            <a:r>
              <a:rPr lang="zh-CN" altLang="en-US"/>
              <a:t>bool_ar[:,0].all()</a:t>
            </a:r>
            <a:endParaRPr lang="zh-CN" altLang="en-US"/>
          </a:p>
          <a:p>
            <a:r>
              <a:rPr lang="zh-CN" altLang="en-US"/>
              <a:t>Out[18]: False</a:t>
            </a:r>
            <a:endParaRPr lang="zh-CN" altLang="en-US"/>
          </a:p>
          <a:p>
            <a:r>
              <a:rPr lang="zh-CN" altLang="en-US"/>
              <a:t>#any（）说明数组里有true，all（）检验数组是不是全是true。可用于检验是否存在特征数据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70" y="116840"/>
            <a:ext cx="920559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ar_2dim_ver=np.column_stack((np.arange(1,13).reshape(6,2),np.random.randint(2,16,size=(6,2)),np.arange(1,7),np.random.randint(2,16,size=(6,2)),np.arange(1,13).reshape(6,2)))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ar_2dim_ver</a:t>
            </a:r>
            <a:endParaRPr lang="zh-CN" altLang="en-US"/>
          </a:p>
          <a:p>
            <a:r>
              <a:rPr lang="zh-CN" altLang="en-US"/>
              <a:t>Out[102]: </a:t>
            </a:r>
            <a:endParaRPr lang="zh-CN" altLang="en-US"/>
          </a:p>
          <a:p>
            <a:r>
              <a:rPr lang="zh-CN" altLang="en-US"/>
              <a:t>array([[ 1,  2,  6,  5,  1, 14,  6,  1,  2],</a:t>
            </a:r>
            <a:endParaRPr lang="zh-CN" altLang="en-US"/>
          </a:p>
          <a:p>
            <a:r>
              <a:rPr lang="zh-CN" altLang="en-US"/>
              <a:t>       [ 3,  4,  5,  5,  2, 10,  5,  3,  4],</a:t>
            </a:r>
            <a:endParaRPr lang="zh-CN" altLang="en-US"/>
          </a:p>
          <a:p>
            <a:r>
              <a:rPr lang="zh-CN" altLang="en-US"/>
              <a:t>       [ 5,  6,  2,  8,  3,  3,  7,  5,  6],</a:t>
            </a:r>
            <a:endParaRPr lang="zh-CN" altLang="en-US"/>
          </a:p>
          <a:p>
            <a:r>
              <a:rPr lang="zh-CN" altLang="en-US"/>
              <a:t>       [ 7,  8, 14, 11,  4, 13,  7,  7,  8],</a:t>
            </a:r>
            <a:endParaRPr lang="zh-CN" altLang="en-US"/>
          </a:p>
          <a:p>
            <a:r>
              <a:rPr lang="zh-CN" altLang="en-US"/>
              <a:t>       [ 9, 10, 12,  8,  5, 13,  7,  9, 10],</a:t>
            </a:r>
            <a:endParaRPr lang="zh-CN" altLang="en-US"/>
          </a:p>
          <a:p>
            <a:r>
              <a:rPr lang="zh-CN" altLang="en-US"/>
              <a:t>       [11, 12, 10,  2,  6, 10, 11, 11, 12]])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np.unique(ar_2dim_ver,axis=1)</a:t>
            </a:r>
            <a:r>
              <a:rPr lang="zh-CN" altLang="en-US">
                <a:sym typeface="+mn-ea"/>
              </a:rPr>
              <a:t>删除重复列并对第一行进行排序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Out[103]: </a:t>
            </a:r>
            <a:endParaRPr lang="zh-CN" altLang="en-US"/>
          </a:p>
          <a:p>
            <a:r>
              <a:rPr lang="zh-CN" altLang="en-US"/>
              <a:t>array([[ 1,  1,  2,  5,  6,  6, 14],</a:t>
            </a:r>
            <a:endParaRPr lang="zh-CN" altLang="en-US"/>
          </a:p>
          <a:p>
            <a:r>
              <a:rPr lang="zh-CN" altLang="en-US"/>
              <a:t>       [ 2,  3,  4,  5,  5,  5, 10],</a:t>
            </a:r>
            <a:endParaRPr lang="zh-CN" altLang="en-US"/>
          </a:p>
          <a:p>
            <a:r>
              <a:rPr lang="zh-CN" altLang="en-US"/>
              <a:t>       [ 3,  5,  6,  8,  2,  7,  3],</a:t>
            </a:r>
            <a:endParaRPr lang="zh-CN" altLang="en-US"/>
          </a:p>
          <a:p>
            <a:r>
              <a:rPr lang="zh-CN" altLang="en-US"/>
              <a:t>       [ 4,  7,  8, 11, 14,  7, 13],</a:t>
            </a:r>
            <a:endParaRPr lang="zh-CN" altLang="en-US"/>
          </a:p>
          <a:p>
            <a:r>
              <a:rPr lang="zh-CN" altLang="en-US"/>
              <a:t>       [ 5,  9, 10,  8, 12,  7, 13],</a:t>
            </a:r>
            <a:endParaRPr lang="zh-CN" altLang="en-US"/>
          </a:p>
          <a:p>
            <a:r>
              <a:rPr lang="zh-CN" altLang="en-US"/>
              <a:t>       [ 6, 11, 12,  2, 10, 11, 10]])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870" y="96520"/>
            <a:ext cx="9154160" cy="12279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random_ar[:,1]</a:t>
            </a:r>
            <a:endParaRPr lang="zh-CN" altLang="en-US"/>
          </a:p>
          <a:p>
            <a:r>
              <a:rPr lang="zh-CN" altLang="en-US"/>
              <a:t>Out[20]: </a:t>
            </a:r>
            <a:endParaRPr lang="zh-CN" altLang="en-US"/>
          </a:p>
          <a:p>
            <a:r>
              <a:rPr lang="zh-CN" altLang="en-US"/>
              <a:t>array([40, 48, 39, 30, 36, 34, 38, 23, 41, 47, 44, 46, 35, 34, 45, 26, 41,</a:t>
            </a:r>
            <a:endParaRPr lang="zh-CN" altLang="en-US"/>
          </a:p>
          <a:p>
            <a:r>
              <a:rPr lang="zh-CN" altLang="en-US"/>
              <a:t>       30, 29, 26, 44, 22, 49, 43, 37, 40, 41, 44, 40, 29, 31, 31, 23, 38,</a:t>
            </a:r>
            <a:endParaRPr lang="zh-CN" altLang="en-US"/>
          </a:p>
          <a:p>
            <a:r>
              <a:rPr lang="zh-CN" altLang="en-US"/>
              <a:t>       38, 34, 38, 27, 37, 31, 38, 45, 29, 45, 35, 37, 44, 34, 26, 37, 28,</a:t>
            </a:r>
            <a:endParaRPr lang="zh-CN" altLang="en-US"/>
          </a:p>
          <a:p>
            <a:r>
              <a:rPr lang="zh-CN" altLang="en-US"/>
              <a:t>       33, 38, 35, 27, 33, 39, 27, 35, 47, 33, 38, 35, 34, 38, 45, 29, 22,</a:t>
            </a:r>
            <a:endParaRPr lang="zh-CN" altLang="en-US"/>
          </a:p>
          <a:p>
            <a:r>
              <a:rPr lang="zh-CN" altLang="en-US"/>
              <a:t>       43, 41, 35, 34, 41, 36, 34, 36, 41, 25, 25, 46])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random_ar[:,1]==26#假设26是特征值，我们在随机数组的第一列中寻找特征值26</a:t>
            </a:r>
            <a:endParaRPr lang="zh-CN" altLang="en-US"/>
          </a:p>
          <a:p>
            <a:r>
              <a:rPr lang="zh-CN" altLang="en-US"/>
              <a:t>Out[21]: </a:t>
            </a:r>
            <a:endParaRPr lang="zh-CN" altLang="en-US"/>
          </a:p>
          <a:p>
            <a:r>
              <a:rPr lang="zh-CN" altLang="en-US"/>
              <a:t>array([False, False,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 True, False, False,</a:t>
            </a:r>
            <a:endParaRPr lang="zh-CN" altLang="en-US"/>
          </a:p>
          <a:p>
            <a:r>
              <a:rPr lang="zh-CN" altLang="en-US"/>
              <a:t>       False,  True,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 True,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False, False, False,</a:t>
            </a:r>
            <a:endParaRPr lang="zh-CN" altLang="en-US"/>
          </a:p>
          <a:p>
            <a:r>
              <a:rPr lang="zh-CN" altLang="en-US"/>
              <a:t>       False, False, False, False, False, False, False, False], dtype=bool)</a:t>
            </a:r>
            <a:endParaRPr lang="zh-CN" altLang="en-US"/>
          </a:p>
          <a:p>
            <a:r>
              <a:rPr lang="zh-CN" altLang="en-US"/>
              <a:t>random_ar[:,1].any()</a:t>
            </a:r>
            <a:r>
              <a:rPr lang="en-US" altLang="zh-CN"/>
              <a:t>#</a:t>
            </a:r>
            <a:r>
              <a:rPr lang="zh-CN" altLang="en-US"/>
              <a:t>如果随机数组</a:t>
            </a:r>
            <a:r>
              <a:rPr lang="en-US" altLang="zh-CN"/>
              <a:t>random_ar</a:t>
            </a:r>
            <a:r>
              <a:rPr lang="zh-CN" altLang="en-US"/>
              <a:t>的第一列中有特征值</a:t>
            </a:r>
            <a:r>
              <a:rPr lang="en-US" altLang="zh-CN"/>
              <a:t>26</a:t>
            </a:r>
            <a:r>
              <a:rPr lang="zh-CN" altLang="en-US"/>
              <a:t>，则返回为</a:t>
            </a:r>
            <a:r>
              <a:rPr lang="en-US" altLang="zh-CN"/>
              <a:t>true</a:t>
            </a:r>
            <a:endParaRPr lang="zh-CN" altLang="en-US"/>
          </a:p>
          <a:p>
            <a:r>
              <a:rPr lang="zh-CN" altLang="en-US"/>
              <a:t>Out[22]: True</a:t>
            </a:r>
            <a:endParaRPr lang="zh-CN" altLang="en-US"/>
          </a:p>
          <a:p>
            <a:r>
              <a:rPr lang="zh-CN" altLang="en-US"/>
              <a:t>例：对白酒价格进行分组（见表格：白酒价格）</a:t>
            </a:r>
            <a:endParaRPr lang="zh-CN" altLang="en-US"/>
          </a:p>
          <a:p>
            <a:r>
              <a:rPr lang="zh-CN" altLang="en-US"/>
              <a:t>import xlrd</a:t>
            </a:r>
            <a:endParaRPr lang="zh-CN" altLang="en-US"/>
          </a:p>
          <a:p>
            <a:r>
              <a:rPr lang="zh-CN" altLang="en-US"/>
              <a:t>name=r'C:\Users\dongfeng\Desktop\数据分析\白酒价格.xlsx'</a:t>
            </a:r>
            <a:endParaRPr lang="zh-CN" altLang="en-US"/>
          </a:p>
          <a:p>
            <a:r>
              <a:rPr lang="zh-CN" altLang="en-US"/>
              <a:t>test1=xlrd.open_workbook(name)</a:t>
            </a:r>
            <a:endParaRPr lang="zh-CN" altLang="en-US"/>
          </a:p>
          <a:p>
            <a:r>
              <a:rPr lang="zh-CN" altLang="en-US"/>
              <a:t>table = test1.sheet_by_name(u'Sheet1')</a:t>
            </a:r>
            <a:endParaRPr lang="zh-CN" altLang="en-US"/>
          </a:p>
          <a:p>
            <a:r>
              <a:rPr lang="zh-CN" altLang="en-US"/>
              <a:t>daten1=[]</a:t>
            </a:r>
            <a:endParaRPr lang="zh-CN" altLang="en-US"/>
          </a:p>
          <a:p>
            <a:r>
              <a:rPr lang="zh-CN" altLang="en-US"/>
              <a:t>nrows = table.nrows</a:t>
            </a:r>
            <a:endParaRPr lang="zh-CN" altLang="en-US"/>
          </a:p>
          <a:p>
            <a:r>
              <a:rPr lang="zh-CN" altLang="en-US"/>
              <a:t>for j in range(1,nrows,1):</a:t>
            </a:r>
            <a:endParaRPr lang="zh-CN" altLang="en-US"/>
          </a:p>
          <a:p>
            <a:r>
              <a:rPr lang="zh-CN" altLang="en-US"/>
              <a:t>    daten1.append(list(table.row_values(j)))</a:t>
            </a:r>
            <a:endParaRPr lang="zh-CN" altLang="en-US"/>
          </a:p>
          <a:p>
            <a:r>
              <a:rPr lang="zh-CN" altLang="en-US"/>
              <a:t>spirit_ar=np.array(daten1,dtype=object)</a:t>
            </a:r>
            <a:endParaRPr lang="zh-CN" altLang="en-US"/>
          </a:p>
          <a:p>
            <a:r>
              <a:rPr lang="zh-CN" altLang="en-US"/>
              <a:t>spirit_ar</a:t>
            </a:r>
            <a:endParaRPr lang="zh-CN" altLang="en-US"/>
          </a:p>
          <a:p>
            <a:r>
              <a:rPr lang="zh-CN" altLang="en-US"/>
              <a:t>Out[35]: </a:t>
            </a:r>
            <a:endParaRPr lang="zh-CN" altLang="en-US"/>
          </a:p>
          <a:p>
            <a:r>
              <a:rPr lang="zh-CN" altLang="en-US"/>
              <a:t>array([[537013830676.0, '江小白品鉴酒更多优惠请见详情页非卖品请勿下单！', 29.0],</a:t>
            </a:r>
            <a:endParaRPr lang="zh-CN" altLang="en-US"/>
          </a:p>
          <a:p>
            <a:r>
              <a:rPr lang="zh-CN" altLang="en-US"/>
              <a:t>       [525501233363.0, '牛栏山 46度二锅头500mL*12整箱（绿瓶）装 清香型', 78.0],</a:t>
            </a:r>
            <a:endParaRPr lang="zh-CN" altLang="en-US"/>
          </a:p>
          <a:p>
            <a:r>
              <a:rPr lang="zh-CN" altLang="en-US"/>
              <a:t>       [540011154689.0, '泸州老窖 泸州原浆柔和 52度 500mL 白酒浓香型', 20.0],</a:t>
            </a:r>
            <a:endParaRPr lang="zh-CN" altLang="en-US"/>
          </a:p>
          <a:p>
            <a:r>
              <a:rPr lang="zh-CN" altLang="en-US"/>
              <a:t>       ..., </a:t>
            </a:r>
            <a:endParaRPr lang="zh-CN" altLang="en-US"/>
          </a:p>
          <a:p>
            <a:r>
              <a:rPr lang="zh-CN" altLang="en-US"/>
              <a:t>       [43066022456.0, '【天猫超市】53度茅台迎宾酒（2013款）500ml*6瓶整箱酒厂直供', 408.0],</a:t>
            </a:r>
            <a:endParaRPr lang="zh-CN" altLang="en-US"/>
          </a:p>
          <a:p>
            <a:r>
              <a:rPr lang="zh-CN" altLang="en-US"/>
              <a:t>       [538926498510.0, '【天猫超市】安达情闷倒驴45度白大闷500ml*12清香型白酒整箱装', 108.0],</a:t>
            </a:r>
            <a:endParaRPr lang="zh-CN" altLang="en-US"/>
          </a:p>
          <a:p>
            <a:r>
              <a:rPr lang="zh-CN" altLang="en-US"/>
              <a:t>       [525891954625.0, '【天猫超市】金六福双福星52度475mL浓香型白酒中国人的福酒', 29.0]], dtype=object)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360" y="126365"/>
            <a:ext cx="9144000" cy="2861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接下来人们可以用两种方法进行空字符串处理，请任选一种：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bool1=spirit_ar[:,2]==''</a:t>
            </a:r>
            <a:r>
              <a:rPr lang="en-US" altLang="zh-CN"/>
              <a:t>#</a:t>
            </a:r>
            <a:r>
              <a:rPr lang="zh-CN" altLang="en-US"/>
              <a:t>对</a:t>
            </a:r>
            <a:r>
              <a:rPr lang="en-US" altLang="zh-CN"/>
              <a:t>‘</a:t>
            </a:r>
            <a:r>
              <a:rPr lang="zh-CN" altLang="en-US"/>
              <a:t>价格</a:t>
            </a:r>
            <a:r>
              <a:rPr lang="en-US" altLang="zh-CN"/>
              <a:t>’</a:t>
            </a:r>
            <a:r>
              <a:rPr lang="zh-CN" altLang="en-US"/>
              <a:t>列进行空值，即空字符串判断</a:t>
            </a:r>
            <a:endParaRPr lang="zh-CN" altLang="en-US"/>
          </a:p>
          <a:p>
            <a:r>
              <a:rPr lang="zh-CN" altLang="en-US"/>
              <a:t>spirit_ar_new=spirit_ar</a:t>
            </a:r>
            <a:r>
              <a:rPr lang="en-US" altLang="zh-CN"/>
              <a:t>#</a:t>
            </a:r>
            <a:r>
              <a:rPr lang="zh-CN" altLang="en-US"/>
              <a:t>对中间数组进行初始化</a:t>
            </a:r>
            <a:endParaRPr lang="zh-CN" altLang="en-US"/>
          </a:p>
          <a:p>
            <a:r>
              <a:rPr lang="zh-CN" altLang="en-US"/>
              <a:t>for j in range(len(bool1)-1,-1,-1):</a:t>
            </a:r>
            <a:r>
              <a:rPr lang="en-US" altLang="zh-CN"/>
              <a:t>#</a:t>
            </a:r>
            <a:r>
              <a:rPr lang="zh-CN" altLang="en-US"/>
              <a:t>对数组从下向上循环</a:t>
            </a:r>
            <a:endParaRPr lang="zh-CN" altLang="en-US"/>
          </a:p>
          <a:p>
            <a:r>
              <a:rPr lang="zh-CN" altLang="en-US"/>
              <a:t>    if bool1[j]:</a:t>
            </a:r>
            <a:endParaRPr lang="zh-CN" altLang="en-US"/>
          </a:p>
          <a:p>
            <a:r>
              <a:rPr lang="zh-CN" altLang="en-US"/>
              <a:t>        spirit_ar_new=np.delete(spirit_ar_new,j,0)</a:t>
            </a:r>
            <a:r>
              <a:rPr lang="en-US" altLang="zh-CN"/>
              <a:t>#</a:t>
            </a:r>
            <a:r>
              <a:rPr lang="zh-CN" altLang="en-US"/>
              <a:t>从最后一行向上逐步删除含有空字符串的行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Dlist=sorted(list(np.where(spirit_ar[:,2]=='')[0]),reverse=True)</a:t>
            </a:r>
            <a:endParaRPr lang="en-US" altLang="zh-CN"/>
          </a:p>
          <a:p>
            <a:r>
              <a:rPr lang="en-US" altLang="zh-CN"/>
              <a:t>spirit_ar_new=np.delete(spirit_ar,Dlist,0)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5725" y="3213735"/>
            <a:ext cx="9144635" cy="17532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spirit_ar_new_float=spirit_ar_new[:,2].astype(np.float64)</a:t>
            </a:r>
            <a:endParaRPr lang="zh-CN" altLang="en-US"/>
          </a:p>
          <a:p>
            <a:r>
              <a:rPr lang="zh-CN" altLang="en-US"/>
              <a:t>spirit_ar_new_float.min(),spirit_ar_new_float.max()</a:t>
            </a:r>
            <a:endParaRPr lang="zh-CN" altLang="en-US"/>
          </a:p>
          <a:p>
            <a:r>
              <a:rPr lang="zh-CN" altLang="en-US"/>
              <a:t>Out[21]: (0.0, 11512.799999999999)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发现</a:t>
            </a:r>
            <a:r>
              <a:rPr lang="en-US" altLang="zh-CN"/>
              <a:t>0</a:t>
            </a:r>
            <a:r>
              <a:rPr lang="zh-CN" altLang="en-US"/>
              <a:t>值，对于价格来说，这是违背逻辑的异常值，必须删除</a:t>
            </a:r>
            <a:endParaRPr lang="zh-CN" altLang="en-US"/>
          </a:p>
          <a:p>
            <a:r>
              <a:rPr lang="en-US" altLang="zh-CN"/>
              <a:t>spirit_ar_new_float_d0=np.delete(spirit_ar_new_float,np.where(spirit_ar_new_float==0)[0][0],0)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0175" y="512572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下面我们对其进行分组：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725" y="5494020"/>
            <a:ext cx="9099550" cy="70161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price_ar=list(np.array(range(0,41))*288)</a:t>
            </a:r>
            <a:r>
              <a:rPr lang="en-US" altLang="zh-CN"/>
              <a:t>#</a:t>
            </a:r>
            <a:r>
              <a:rPr lang="zh-CN" altLang="en-US"/>
              <a:t>这段代码学员自己加上注释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indexs=[]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values=[]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count_1=0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for j in price_ar: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if j!=11520: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    for price in spirit_ar_new_float_d0: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        if (price&lt;288+j)&amp;(price&gt;=j):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            count_1+=1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    indexs.append('%u-%u'% (j,j+288));values.append(count_1)               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        count_1=0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solidFill>
                  <a:srgbClr val="FF0000"/>
                </a:solidFill>
                <a:effectLst/>
              </a:rPr>
              <a:t>Serdata=pd.Series(values,index=indexs)</a:t>
            </a: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>
                <a:sym typeface="+mn-ea"/>
              </a:rPr>
              <a:t>Serdata</a:t>
            </a:r>
            <a:endParaRPr lang="zh-CN" altLang="en-US">
              <a:sym typeface="+mn-ea"/>
            </a:endParaRPr>
          </a:p>
          <a:p>
            <a:r>
              <a:rPr lang="zh-CN" altLang="en-US"/>
              <a:t>Out[49]: </a:t>
            </a:r>
            <a:endParaRPr lang="zh-CN" altLang="en-US"/>
          </a:p>
          <a:p>
            <a:r>
              <a:rPr lang="zh-CN" altLang="en-US"/>
              <a:t>0-288          5002</a:t>
            </a:r>
            <a:endParaRPr lang="zh-CN" altLang="en-US"/>
          </a:p>
          <a:p>
            <a:r>
              <a:rPr lang="zh-CN" altLang="en-US"/>
              <a:t>288-576        1723</a:t>
            </a:r>
            <a:endParaRPr lang="zh-CN" altLang="en-US"/>
          </a:p>
          <a:p>
            <a:r>
              <a:rPr lang="zh-CN" altLang="en-US"/>
              <a:t>576-864         612</a:t>
            </a:r>
            <a:endParaRPr lang="zh-CN" altLang="en-US"/>
          </a:p>
          <a:p>
            <a:r>
              <a:rPr lang="zh-CN" altLang="en-US"/>
              <a:t>864-1152        253</a:t>
            </a:r>
            <a:endParaRPr lang="zh-CN" altLang="en-US"/>
          </a:p>
          <a:p>
            <a:r>
              <a:rPr lang="zh-CN" altLang="en-US"/>
              <a:t>1152-1440       123</a:t>
            </a:r>
            <a:endParaRPr lang="zh-CN" altLang="en-US"/>
          </a:p>
          <a:p>
            <a:r>
              <a:rPr lang="zh-CN" altLang="en-US"/>
              <a:t>1440-1728        65</a:t>
            </a:r>
            <a:endParaRPr lang="zh-CN" altLang="en-US"/>
          </a:p>
          <a:p>
            <a:r>
              <a:rPr lang="zh-CN" altLang="en-US"/>
              <a:t>1728-2016       116</a:t>
            </a:r>
            <a:endParaRPr lang="zh-CN" altLang="en-US"/>
          </a:p>
          <a:p>
            <a:r>
              <a:rPr lang="zh-CN" altLang="en-US"/>
              <a:t>2016-2304        79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995" y="116840"/>
            <a:ext cx="5852160" cy="9232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2304-2592        53</a:t>
            </a:r>
            <a:endParaRPr lang="zh-CN" altLang="en-US"/>
          </a:p>
          <a:p>
            <a:r>
              <a:rPr lang="zh-CN" altLang="en-US"/>
              <a:t>2592-2880        36</a:t>
            </a:r>
            <a:endParaRPr lang="zh-CN" altLang="en-US"/>
          </a:p>
          <a:p>
            <a:r>
              <a:rPr lang="zh-CN" altLang="en-US"/>
              <a:t>2880-3168        14</a:t>
            </a:r>
            <a:endParaRPr lang="zh-CN" altLang="en-US"/>
          </a:p>
          <a:p>
            <a:r>
              <a:rPr lang="zh-CN" altLang="en-US"/>
              <a:t>3168-3456        13</a:t>
            </a:r>
            <a:endParaRPr lang="zh-CN" altLang="en-US"/>
          </a:p>
          <a:p>
            <a:r>
              <a:rPr lang="zh-CN" altLang="en-US"/>
              <a:t>3456-3744         4</a:t>
            </a:r>
            <a:endParaRPr lang="zh-CN" altLang="en-US"/>
          </a:p>
          <a:p>
            <a:r>
              <a:rPr lang="zh-CN" altLang="en-US"/>
              <a:t>3744-4032         5</a:t>
            </a:r>
            <a:endParaRPr lang="zh-CN" altLang="en-US"/>
          </a:p>
          <a:p>
            <a:r>
              <a:rPr lang="zh-CN" altLang="en-US"/>
              <a:t>4032-4320         3</a:t>
            </a:r>
            <a:endParaRPr lang="zh-CN" altLang="en-US"/>
          </a:p>
          <a:p>
            <a:r>
              <a:rPr lang="zh-CN" altLang="en-US"/>
              <a:t>4320-4608         3</a:t>
            </a:r>
            <a:endParaRPr lang="zh-CN" altLang="en-US"/>
          </a:p>
          <a:p>
            <a:r>
              <a:rPr lang="zh-CN" altLang="en-US"/>
              <a:t>4608-4896         1</a:t>
            </a:r>
            <a:endParaRPr lang="zh-CN" altLang="en-US"/>
          </a:p>
          <a:p>
            <a:r>
              <a:rPr lang="zh-CN" altLang="en-US"/>
              <a:t>4896-5184         7</a:t>
            </a:r>
            <a:endParaRPr lang="zh-CN" altLang="en-US"/>
          </a:p>
          <a:p>
            <a:r>
              <a:rPr lang="zh-CN" altLang="en-US"/>
              <a:t>5184-5472         8</a:t>
            </a:r>
            <a:endParaRPr lang="zh-CN" altLang="en-US"/>
          </a:p>
          <a:p>
            <a:r>
              <a:rPr lang="zh-CN" altLang="en-US"/>
              <a:t>5472-5760         8</a:t>
            </a:r>
            <a:endParaRPr lang="zh-CN" altLang="en-US"/>
          </a:p>
          <a:p>
            <a:r>
              <a:rPr lang="zh-CN" altLang="en-US"/>
              <a:t>5760-6048         0</a:t>
            </a:r>
            <a:endParaRPr lang="zh-CN" altLang="en-US"/>
          </a:p>
          <a:p>
            <a:r>
              <a:rPr lang="zh-CN" altLang="en-US"/>
              <a:t>6048-6336         0</a:t>
            </a:r>
            <a:endParaRPr lang="zh-CN" altLang="en-US"/>
          </a:p>
          <a:p>
            <a:r>
              <a:rPr lang="zh-CN" altLang="en-US"/>
              <a:t>6336-6624         5</a:t>
            </a:r>
            <a:endParaRPr lang="zh-CN" altLang="en-US"/>
          </a:p>
          <a:p>
            <a:r>
              <a:rPr lang="zh-CN" altLang="en-US"/>
              <a:t>6624-6912         0</a:t>
            </a:r>
            <a:endParaRPr lang="zh-CN" altLang="en-US"/>
          </a:p>
          <a:p>
            <a:r>
              <a:rPr lang="zh-CN" altLang="en-US"/>
              <a:t>6912-7200         0</a:t>
            </a:r>
            <a:endParaRPr lang="zh-CN" altLang="en-US"/>
          </a:p>
          <a:p>
            <a:r>
              <a:rPr lang="zh-CN" altLang="en-US"/>
              <a:t>7200-7488         0</a:t>
            </a:r>
            <a:endParaRPr lang="zh-CN" altLang="en-US"/>
          </a:p>
          <a:p>
            <a:r>
              <a:rPr lang="zh-CN" altLang="en-US"/>
              <a:t>7488-7776         0</a:t>
            </a:r>
            <a:endParaRPr lang="zh-CN" altLang="en-US"/>
          </a:p>
          <a:p>
            <a:r>
              <a:rPr lang="zh-CN" altLang="en-US"/>
              <a:t>7776-8064         0</a:t>
            </a:r>
            <a:endParaRPr lang="zh-CN" altLang="en-US"/>
          </a:p>
          <a:p>
            <a:r>
              <a:rPr lang="zh-CN" altLang="en-US"/>
              <a:t>8064-8352         0</a:t>
            </a:r>
            <a:endParaRPr lang="zh-CN" altLang="en-US"/>
          </a:p>
          <a:p>
            <a:r>
              <a:rPr lang="zh-CN" altLang="en-US"/>
              <a:t>8352-8640         0</a:t>
            </a:r>
            <a:endParaRPr lang="zh-CN" altLang="en-US"/>
          </a:p>
          <a:p>
            <a:r>
              <a:rPr lang="zh-CN" altLang="en-US"/>
              <a:t>8640-8928         0</a:t>
            </a:r>
            <a:endParaRPr lang="zh-CN" altLang="en-US"/>
          </a:p>
          <a:p>
            <a:r>
              <a:rPr lang="zh-CN" altLang="en-US"/>
              <a:t>8928-9216         0</a:t>
            </a:r>
            <a:endParaRPr lang="zh-CN" altLang="en-US"/>
          </a:p>
          <a:p>
            <a:r>
              <a:rPr lang="zh-CN" altLang="en-US"/>
              <a:t>9216-9504         0</a:t>
            </a:r>
            <a:endParaRPr lang="zh-CN" altLang="en-US"/>
          </a:p>
          <a:p>
            <a:r>
              <a:rPr lang="zh-CN" altLang="en-US"/>
              <a:t>9504-9792         3</a:t>
            </a:r>
            <a:endParaRPr lang="zh-CN" altLang="en-US"/>
          </a:p>
          <a:p>
            <a:r>
              <a:rPr lang="zh-CN" altLang="en-US"/>
              <a:t>9792-10080        0</a:t>
            </a:r>
            <a:endParaRPr lang="zh-CN" altLang="en-US"/>
          </a:p>
          <a:p>
            <a:r>
              <a:rPr lang="zh-CN" altLang="en-US"/>
              <a:t>10080-10368       0</a:t>
            </a:r>
            <a:endParaRPr lang="zh-CN" altLang="en-US"/>
          </a:p>
          <a:p>
            <a:r>
              <a:rPr lang="zh-CN" altLang="en-US"/>
              <a:t>10368-10656       0</a:t>
            </a:r>
            <a:endParaRPr lang="zh-CN" altLang="en-US"/>
          </a:p>
          <a:p>
            <a:r>
              <a:rPr lang="zh-CN" altLang="en-US"/>
              <a:t>10656-10944       0</a:t>
            </a:r>
            <a:endParaRPr lang="zh-CN" altLang="en-US"/>
          </a:p>
          <a:p>
            <a:r>
              <a:rPr lang="zh-CN" altLang="en-US"/>
              <a:t>10944-11232       0</a:t>
            </a:r>
            <a:endParaRPr lang="zh-CN" altLang="en-US"/>
          </a:p>
          <a:p>
            <a:r>
              <a:rPr lang="zh-CN" altLang="en-US"/>
              <a:t>11232-11520       2</a:t>
            </a:r>
            <a:endParaRPr lang="zh-CN" altLang="en-US"/>
          </a:p>
          <a:p>
            <a:r>
              <a:rPr lang="zh-CN" altLang="en-US"/>
              <a:t>dtype: int64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995" y="9412605"/>
            <a:ext cx="9111615" cy="3138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为了优化算法，大大提高计算速度，我们把上面加粗的红色代码作如下改进：</a:t>
            </a:r>
            <a:endParaRPr lang="zh-CN" altLang="en-US"/>
          </a:p>
          <a:p>
            <a:r>
              <a:rPr lang="zh-CN" altLang="en-US"/>
              <a:t>indexs=[]</a:t>
            </a:r>
            <a:endParaRPr lang="zh-CN" altLang="en-US"/>
          </a:p>
          <a:p>
            <a:r>
              <a:rPr lang="zh-CN" altLang="en-US"/>
              <a:t>values=[]</a:t>
            </a:r>
            <a:endParaRPr lang="zh-CN" altLang="en-US"/>
          </a:p>
          <a:p>
            <a:r>
              <a:rPr lang="zh-CN" altLang="en-US"/>
              <a:t>count_1=0</a:t>
            </a:r>
            <a:endParaRPr lang="zh-CN" altLang="en-US"/>
          </a:p>
          <a:p>
            <a:r>
              <a:rPr lang="zh-CN" altLang="en-US"/>
              <a:t>for j in price_ar:</a:t>
            </a:r>
            <a:endParaRPr lang="zh-CN" altLang="en-US"/>
          </a:p>
          <a:p>
            <a:r>
              <a:rPr lang="zh-CN" altLang="en-US"/>
              <a:t>    if j!=11520:</a:t>
            </a:r>
            <a:endParaRPr lang="zh-CN" altLang="en-US"/>
          </a:p>
          <a:p>
            <a:r>
              <a:rPr lang="zh-CN" altLang="en-US"/>
              <a:t>        Bool_ser=(spirit_ar_new_float_d0&lt;288+j)&amp;(spirit_ar_new_float_d0&gt;=j)</a:t>
            </a:r>
            <a:endParaRPr lang="zh-CN" altLang="en-US"/>
          </a:p>
          <a:p>
            <a:r>
              <a:rPr lang="zh-CN" altLang="en-US"/>
              <a:t>        count_1=list(Bool_ser).count(True)</a:t>
            </a:r>
            <a:endParaRPr lang="zh-CN" altLang="en-US"/>
          </a:p>
          <a:p>
            <a:r>
              <a:rPr lang="zh-CN" altLang="en-US"/>
              <a:t>        indexs.append('%u-%u'% (j,j+288));values.append(count_1)               </a:t>
            </a:r>
            <a:endParaRPr lang="zh-CN" altLang="en-US"/>
          </a:p>
          <a:p>
            <a:r>
              <a:rPr lang="zh-CN" altLang="en-US"/>
              <a:t>        count_1=0</a:t>
            </a:r>
            <a:endParaRPr lang="zh-CN" altLang="en-US"/>
          </a:p>
          <a:p>
            <a:r>
              <a:rPr lang="zh-CN" altLang="en-US"/>
              <a:t>Serdata=pd.Series(values,index=indexs)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642870"/>
            <a:ext cx="9161780" cy="7704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060" y="10347325"/>
            <a:ext cx="9017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观察上图，我们得到以下结论</a:t>
            </a:r>
            <a:endParaRPr lang="zh-CN" altLang="en-US"/>
          </a:p>
          <a:p>
            <a:r>
              <a:rPr lang="en-US" altLang="zh-CN"/>
              <a:t>a.</a:t>
            </a:r>
            <a:r>
              <a:rPr lang="zh-CN" altLang="en-US"/>
              <a:t>市场上销售的白酒价格主要集中在</a:t>
            </a:r>
            <a:r>
              <a:rPr lang="en-US" altLang="zh-CN"/>
              <a:t>0-600</a:t>
            </a:r>
            <a:r>
              <a:rPr lang="zh-CN" altLang="en-US"/>
              <a:t>元之间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随着价格的增长，市场上在销白酒品种迅速下降。</a:t>
            </a:r>
            <a:endParaRPr lang="zh-CN" altLang="en-US"/>
          </a:p>
          <a:p>
            <a:r>
              <a:rPr lang="zh-CN" altLang="en-US"/>
              <a:t>为了观察</a:t>
            </a:r>
            <a:r>
              <a:rPr lang="en-US" altLang="zh-CN"/>
              <a:t>3168</a:t>
            </a:r>
            <a:r>
              <a:rPr lang="zh-CN" altLang="en-US"/>
              <a:t>元以后的数据图像，现对上图局部放大。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观察局部放大图，并没有发现任何特别明显的规律性：</a:t>
            </a:r>
            <a:endParaRPr lang="zh-CN" altLang="en-US"/>
          </a:p>
          <a:p>
            <a:r>
              <a:rPr lang="zh-CN" altLang="en-US"/>
              <a:t>其大致规律为：市场上在销高价酒的价格主要集中在</a:t>
            </a:r>
            <a:r>
              <a:rPr lang="en-US" altLang="zh-CN"/>
              <a:t>3100-4700</a:t>
            </a:r>
            <a:r>
              <a:rPr lang="zh-CN" altLang="en-US"/>
              <a:t>元之间。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670" y="134620"/>
            <a:ext cx="9227820" cy="23069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import matplotlib.pyplot as plt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ery,sdyu=plt.subplots(1,1,dpi=140,figsize=(8,6))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Serdata.plot(kind='bar',ax=sdyu,grid=True)</a:t>
            </a:r>
            <a:endParaRPr lang="zh-CN" altLang="en-US"/>
          </a:p>
          <a:p>
            <a:r>
              <a:rPr lang="zh-CN" altLang="en-US"/>
              <a:t>Out[53]: &lt;matplotlib.axes._subplots.AxesSubplot at 0x8b08bb62e8&gt;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39700"/>
            <a:ext cx="7548880" cy="6517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" y="6657340"/>
            <a:ext cx="286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数组的排序与去重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7470" y="7025640"/>
            <a:ext cx="913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数组的排序主要是通过</a:t>
            </a:r>
            <a:r>
              <a:rPr lang="en-US" altLang="zh-CN"/>
              <a:t>sort</a:t>
            </a:r>
            <a:r>
              <a:rPr lang="zh-CN" altLang="en-US"/>
              <a:t>函数来完成的，但是</a:t>
            </a:r>
            <a:r>
              <a:rPr lang="en-US" altLang="zh-CN"/>
              <a:t>sort</a:t>
            </a:r>
            <a:r>
              <a:rPr lang="zh-CN" altLang="en-US"/>
              <a:t>作为方法和作为函数是完全不一样的。下面通过一个例子来做比较。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555" y="7670800"/>
            <a:ext cx="9001760" cy="47999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ar123=np.random.randint(6,26,size=(20,6))</a:t>
            </a:r>
            <a:endParaRPr lang="zh-CN" altLang="en-US"/>
          </a:p>
          <a:p>
            <a:r>
              <a:rPr lang="zh-CN" altLang="en-US"/>
              <a:t>ar123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Out[74]: </a:t>
            </a:r>
            <a:endParaRPr lang="zh-CN" altLang="en-US"/>
          </a:p>
          <a:p>
            <a:r>
              <a:rPr lang="zh-CN" altLang="en-US"/>
              <a:t>array([[19, 24,  6, 22, 15,  7],</a:t>
            </a:r>
            <a:endParaRPr lang="zh-CN" altLang="en-US"/>
          </a:p>
          <a:p>
            <a:r>
              <a:rPr lang="zh-CN" altLang="en-US"/>
              <a:t>       [14, 24,  6,  7, 25, 18],</a:t>
            </a:r>
            <a:endParaRPr lang="zh-CN" altLang="en-US"/>
          </a:p>
          <a:p>
            <a:r>
              <a:rPr lang="zh-CN" altLang="en-US"/>
              <a:t>       [22, 21,  7, 23, 20, 10],</a:t>
            </a:r>
            <a:endParaRPr lang="zh-CN" altLang="en-US"/>
          </a:p>
          <a:p>
            <a:r>
              <a:rPr lang="zh-CN" altLang="en-US"/>
              <a:t>       [20,  8, 16, 10, 11, 14],</a:t>
            </a:r>
            <a:endParaRPr lang="zh-CN" altLang="en-US"/>
          </a:p>
          <a:p>
            <a:r>
              <a:rPr lang="zh-CN" altLang="en-US"/>
              <a:t>       [11, 16, 18, 25, 21, 20],</a:t>
            </a:r>
            <a:endParaRPr lang="zh-CN" altLang="en-US"/>
          </a:p>
          <a:p>
            <a:r>
              <a:rPr lang="zh-CN" altLang="en-US"/>
              <a:t>       [13,  7, 10, 14, 22, 17],</a:t>
            </a:r>
            <a:endParaRPr lang="zh-CN" altLang="en-US"/>
          </a:p>
          <a:p>
            <a:r>
              <a:rPr lang="zh-CN" altLang="en-US"/>
              <a:t>       [12, 22, 10,  8, 14, 16],</a:t>
            </a:r>
            <a:endParaRPr lang="zh-CN" altLang="en-US"/>
          </a:p>
          <a:p>
            <a:r>
              <a:rPr lang="zh-CN" altLang="en-US"/>
              <a:t>       [15, 18, 14,  7, 14, 24],</a:t>
            </a:r>
            <a:endParaRPr lang="zh-CN" altLang="en-US"/>
          </a:p>
          <a:p>
            <a:r>
              <a:rPr lang="zh-CN" altLang="en-US"/>
              <a:t>       [22, 13, 12,  7, 18,  6],</a:t>
            </a:r>
            <a:endParaRPr lang="zh-CN" altLang="en-US"/>
          </a:p>
          <a:p>
            <a:r>
              <a:rPr lang="zh-CN" altLang="en-US"/>
              <a:t>       [ 7,  7, 21, 17,  7, 12],</a:t>
            </a:r>
            <a:endParaRPr lang="zh-CN" altLang="en-US"/>
          </a:p>
          <a:p>
            <a:r>
              <a:rPr lang="zh-CN" altLang="en-US"/>
              <a:t>       [17, 14, 13, 10, 14, 12],</a:t>
            </a:r>
            <a:endParaRPr lang="zh-CN" altLang="en-US"/>
          </a:p>
          <a:p>
            <a:r>
              <a:rPr lang="zh-CN" altLang="en-US"/>
              <a:t>       [18, 13, 20, 22, 12, 23],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90" y="60325"/>
            <a:ext cx="9239885" cy="10894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[23, 15, 15, 24, 10, 19],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[14, 25, 15, 16, 12, 15],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[14, 13, 19, 17, 21, 12],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[24,  8, 20,  9, 22, 19],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[14, 18, 25, 10, 17, 21],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[24,  7,  7,  6, 20, 18],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[11, 21, 13, 10, 17, 18],</a:t>
            </a:r>
            <a:endParaRPr lang="zh-CN" altLang="en-US"/>
          </a:p>
          <a:p>
            <a:r>
              <a:rPr lang="zh-CN" altLang="en-US">
                <a:sym typeface="+mn-ea"/>
              </a:rPr>
              <a:t>       [15, 22, 23,  9, 23, 12]])</a:t>
            </a:r>
            <a:endParaRPr lang="zh-CN" altLang="en-US">
              <a:sym typeface="+mn-ea"/>
            </a:endParaRPr>
          </a:p>
          <a:p>
            <a:r>
              <a:rPr lang="zh-CN" altLang="en-US"/>
              <a:t>ar123.sort(0)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ar123</a:t>
            </a:r>
            <a:endParaRPr lang="zh-CN" altLang="en-US"/>
          </a:p>
          <a:p>
            <a:r>
              <a:rPr lang="zh-CN" altLang="en-US"/>
              <a:t>Out[76]: </a:t>
            </a:r>
            <a:endParaRPr lang="zh-CN" altLang="en-US"/>
          </a:p>
          <a:p>
            <a:r>
              <a:rPr lang="zh-CN" altLang="en-US"/>
              <a:t>array([[ 7,  7,  6,  6,  7,  6],</a:t>
            </a:r>
            <a:endParaRPr lang="zh-CN" altLang="en-US"/>
          </a:p>
          <a:p>
            <a:r>
              <a:rPr lang="zh-CN" altLang="en-US"/>
              <a:t>       [11,  7,  6,  7, 10,  7],</a:t>
            </a:r>
            <a:endParaRPr lang="zh-CN" altLang="en-US"/>
          </a:p>
          <a:p>
            <a:r>
              <a:rPr lang="zh-CN" altLang="en-US"/>
              <a:t>       [11,  7,  7,  7, 11, 10],</a:t>
            </a:r>
            <a:endParaRPr lang="zh-CN" altLang="en-US"/>
          </a:p>
          <a:p>
            <a:r>
              <a:rPr lang="zh-CN" altLang="en-US"/>
              <a:t>       [12,  8,  7,  7, 12, 12],</a:t>
            </a:r>
            <a:endParaRPr lang="zh-CN" altLang="en-US"/>
          </a:p>
          <a:p>
            <a:r>
              <a:rPr lang="zh-CN" altLang="en-US"/>
              <a:t>       [13,  8, 10,  8, 12, 12],</a:t>
            </a:r>
            <a:endParaRPr lang="zh-CN" altLang="en-US"/>
          </a:p>
          <a:p>
            <a:r>
              <a:rPr lang="zh-CN" altLang="en-US"/>
              <a:t>       [14, 13, 10,  9, 14, 12],</a:t>
            </a:r>
            <a:endParaRPr lang="zh-CN" altLang="en-US"/>
          </a:p>
          <a:p>
            <a:r>
              <a:rPr lang="zh-CN" altLang="en-US"/>
              <a:t>       [14, 13, 12,  9, 14, 12],</a:t>
            </a:r>
            <a:endParaRPr lang="zh-CN" altLang="en-US"/>
          </a:p>
          <a:p>
            <a:r>
              <a:rPr lang="zh-CN" altLang="en-US"/>
              <a:t>       [14, 13, 13, 10, 14, 14],</a:t>
            </a:r>
            <a:endParaRPr lang="zh-CN" altLang="en-US"/>
          </a:p>
          <a:p>
            <a:r>
              <a:rPr lang="zh-CN" altLang="en-US"/>
              <a:t>       [14, 14, 13, 10, 15, 15],</a:t>
            </a:r>
            <a:endParaRPr lang="zh-CN" altLang="en-US"/>
          </a:p>
          <a:p>
            <a:r>
              <a:rPr lang="zh-CN" altLang="en-US"/>
              <a:t>       [15, 15, 14, 10, 17, 16],</a:t>
            </a:r>
            <a:endParaRPr lang="zh-CN" altLang="en-US"/>
          </a:p>
          <a:p>
            <a:r>
              <a:rPr lang="zh-CN" altLang="en-US"/>
              <a:t>       [15, 16, 15, 10, 17, 17],</a:t>
            </a:r>
            <a:endParaRPr lang="zh-CN" altLang="en-US"/>
          </a:p>
          <a:p>
            <a:r>
              <a:rPr lang="zh-CN" altLang="en-US"/>
              <a:t>       [17, 18, 15, 14, 18, 18],</a:t>
            </a:r>
            <a:endParaRPr lang="zh-CN" altLang="en-US"/>
          </a:p>
          <a:p>
            <a:r>
              <a:rPr lang="zh-CN" altLang="en-US"/>
              <a:t>       [18, 18, 16, 16, 20, 18],</a:t>
            </a:r>
            <a:endParaRPr lang="zh-CN" altLang="en-US"/>
          </a:p>
          <a:p>
            <a:r>
              <a:rPr lang="zh-CN" altLang="en-US"/>
              <a:t>       [19, 21, 18, 17, 20, 18],</a:t>
            </a:r>
            <a:endParaRPr lang="zh-CN" altLang="en-US"/>
          </a:p>
          <a:p>
            <a:r>
              <a:rPr lang="zh-CN" altLang="en-US"/>
              <a:t>       [20, 21, 19, 17, 21, 19],</a:t>
            </a:r>
            <a:endParaRPr lang="zh-CN" altLang="en-US"/>
          </a:p>
          <a:p>
            <a:r>
              <a:rPr lang="zh-CN" altLang="en-US"/>
              <a:t>       [22, 22, 20, 22, 21, 19],</a:t>
            </a:r>
            <a:endParaRPr lang="zh-CN" altLang="en-US"/>
          </a:p>
          <a:p>
            <a:r>
              <a:rPr lang="zh-CN" altLang="en-US"/>
              <a:t>       [22, 22, 20, 22, 22, 20],</a:t>
            </a:r>
            <a:endParaRPr lang="zh-CN" altLang="en-US"/>
          </a:p>
          <a:p>
            <a:r>
              <a:rPr lang="zh-CN" altLang="en-US"/>
              <a:t>       [23, 24, 21, 23, 22, 21],</a:t>
            </a:r>
            <a:endParaRPr lang="zh-CN" altLang="en-US"/>
          </a:p>
          <a:p>
            <a:r>
              <a:rPr lang="zh-CN" altLang="en-US"/>
              <a:t>       [24, 24, 23, 24, 23, 23],</a:t>
            </a:r>
            <a:endParaRPr lang="zh-CN" altLang="en-US"/>
          </a:p>
          <a:p>
            <a:r>
              <a:rPr lang="zh-CN" altLang="en-US"/>
              <a:t>       [24, 25, 25, 25, 25, 24]])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#对每一列进行排序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ar123=np.random.randint(6,26,size=(20,6))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ar123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65" y="110490"/>
            <a:ext cx="9132570" cy="7293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ar123.sort(1)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ar123</a:t>
            </a:r>
            <a:endParaRPr lang="zh-CN" altLang="en-US"/>
          </a:p>
          <a:p>
            <a:r>
              <a:rPr lang="zh-CN" altLang="en-US"/>
              <a:t>Out[72]: </a:t>
            </a:r>
            <a:endParaRPr lang="zh-CN" altLang="en-US"/>
          </a:p>
          <a:p>
            <a:r>
              <a:rPr lang="zh-CN" altLang="en-US"/>
              <a:t>array([[10, 16, 17, 20, 21, 25],</a:t>
            </a:r>
            <a:endParaRPr lang="zh-CN" altLang="en-US"/>
          </a:p>
          <a:p>
            <a:r>
              <a:rPr lang="zh-CN" altLang="en-US"/>
              <a:t>       [12, 14, 15, 15, 15, 23],</a:t>
            </a:r>
            <a:endParaRPr lang="zh-CN" altLang="en-US"/>
          </a:p>
          <a:p>
            <a:r>
              <a:rPr lang="zh-CN" altLang="en-US"/>
              <a:t>       [ 6,  9, 13, 19, 22, 25],</a:t>
            </a:r>
            <a:endParaRPr lang="zh-CN" altLang="en-US"/>
          </a:p>
          <a:p>
            <a:r>
              <a:rPr lang="zh-CN" altLang="en-US"/>
              <a:t>       [ 7,  9,  9, 14, 15, 24],</a:t>
            </a:r>
            <a:endParaRPr lang="zh-CN" altLang="en-US"/>
          </a:p>
          <a:p>
            <a:r>
              <a:rPr lang="zh-CN" altLang="en-US"/>
              <a:t>       [11, 17, 21, 22, 24, 24],</a:t>
            </a:r>
            <a:endParaRPr lang="zh-CN" altLang="en-US"/>
          </a:p>
          <a:p>
            <a:r>
              <a:rPr lang="zh-CN" altLang="en-US"/>
              <a:t>       [ 8,  8, 12, 13, 14, 16],</a:t>
            </a:r>
            <a:endParaRPr lang="zh-CN" altLang="en-US"/>
          </a:p>
          <a:p>
            <a:r>
              <a:rPr lang="zh-CN" altLang="en-US"/>
              <a:t>       [10, 12, 14, 16, 17, 19],</a:t>
            </a:r>
            <a:endParaRPr lang="zh-CN" altLang="en-US"/>
          </a:p>
          <a:p>
            <a:r>
              <a:rPr lang="zh-CN" altLang="en-US"/>
              <a:t>       [ 8, 11, 14, 18, 21, 23],</a:t>
            </a:r>
            <a:endParaRPr lang="zh-CN" altLang="en-US"/>
          </a:p>
          <a:p>
            <a:r>
              <a:rPr lang="zh-CN" altLang="en-US"/>
              <a:t>       [ 9, 10, 14, 17, 20, 22],</a:t>
            </a:r>
            <a:endParaRPr lang="zh-CN" altLang="en-US"/>
          </a:p>
          <a:p>
            <a:r>
              <a:rPr lang="zh-CN" altLang="en-US"/>
              <a:t>       [ 6,  7, 12, 20, 20, 24],</a:t>
            </a:r>
            <a:endParaRPr lang="zh-CN" altLang="en-US"/>
          </a:p>
          <a:p>
            <a:r>
              <a:rPr lang="zh-CN" altLang="en-US"/>
              <a:t>       [ 6,  6,  6, 11, 14, 15],</a:t>
            </a:r>
            <a:endParaRPr lang="zh-CN" altLang="en-US"/>
          </a:p>
          <a:p>
            <a:r>
              <a:rPr lang="zh-CN" altLang="en-US"/>
              <a:t>       [ 6, 10, 12, 18, 19, 24],</a:t>
            </a:r>
            <a:endParaRPr lang="zh-CN" altLang="en-US"/>
          </a:p>
          <a:p>
            <a:r>
              <a:rPr lang="zh-CN" altLang="en-US"/>
              <a:t>       [13, 14, 15, 17, 20, 23],</a:t>
            </a:r>
            <a:endParaRPr lang="zh-CN" altLang="en-US"/>
          </a:p>
          <a:p>
            <a:r>
              <a:rPr lang="zh-CN" altLang="en-US"/>
              <a:t>       [12, 14, 15, 16, 17, 23],</a:t>
            </a:r>
            <a:endParaRPr lang="zh-CN" altLang="en-US"/>
          </a:p>
          <a:p>
            <a:r>
              <a:rPr lang="zh-CN" altLang="en-US"/>
              <a:t>       [12, 14, 19, 21, 21, 22],</a:t>
            </a:r>
            <a:endParaRPr lang="zh-CN" altLang="en-US"/>
          </a:p>
          <a:p>
            <a:r>
              <a:rPr lang="zh-CN" altLang="en-US"/>
              <a:t>       [ 9, 11, 15, 15, 16, 21],</a:t>
            </a:r>
            <a:endParaRPr lang="zh-CN" altLang="en-US"/>
          </a:p>
          <a:p>
            <a:r>
              <a:rPr lang="zh-CN" altLang="en-US"/>
              <a:t>       [ 9,  9, 11, 13, 14, 21],</a:t>
            </a:r>
            <a:endParaRPr lang="zh-CN" altLang="en-US"/>
          </a:p>
          <a:p>
            <a:r>
              <a:rPr lang="zh-CN" altLang="en-US"/>
              <a:t>       [ 8, 10, 11, 16, 18, 25],</a:t>
            </a:r>
            <a:endParaRPr lang="zh-CN" altLang="en-US"/>
          </a:p>
          <a:p>
            <a:r>
              <a:rPr lang="zh-CN" altLang="en-US"/>
              <a:t>       [ 8, 11, 14, 16, 23, 24],</a:t>
            </a:r>
            <a:endParaRPr lang="zh-CN" altLang="en-US"/>
          </a:p>
          <a:p>
            <a:r>
              <a:rPr lang="zh-CN" altLang="en-US"/>
              <a:t>       [ 7,  8, 14, 20, 21, 22]])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#对每一行进行排序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985" y="743902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</a:t>
            </a:r>
            <a:r>
              <a:rPr lang="en-US" altLang="zh-CN"/>
              <a:t>sort</a:t>
            </a:r>
            <a:r>
              <a:rPr lang="zh-CN" altLang="en-US"/>
              <a:t>用作函数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665" y="7756525"/>
            <a:ext cx="9131935" cy="47999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ar12=np.random.randint(6,26,size=(6,5))</a:t>
            </a:r>
            <a:endParaRPr lang="zh-CN" altLang="en-US"/>
          </a:p>
          <a:p>
            <a:r>
              <a:rPr lang="zh-CN" altLang="en-US"/>
              <a:t>ar12</a:t>
            </a:r>
            <a:endParaRPr lang="zh-CN" altLang="en-US"/>
          </a:p>
          <a:p>
            <a:r>
              <a:rPr lang="zh-CN" altLang="en-US"/>
              <a:t>Out[80]: </a:t>
            </a:r>
            <a:endParaRPr lang="zh-CN" altLang="en-US"/>
          </a:p>
          <a:p>
            <a:r>
              <a:rPr lang="zh-CN" altLang="en-US"/>
              <a:t>array([[10, 12, 11,  6, 22],</a:t>
            </a:r>
            <a:endParaRPr lang="zh-CN" altLang="en-US"/>
          </a:p>
          <a:p>
            <a:r>
              <a:rPr lang="zh-CN" altLang="en-US"/>
              <a:t>       [11, 13,  9,  9, 11],</a:t>
            </a:r>
            <a:endParaRPr lang="zh-CN" altLang="en-US"/>
          </a:p>
          <a:p>
            <a:r>
              <a:rPr lang="zh-CN" altLang="en-US"/>
              <a:t>       [18, 13, 24, 13, 19],</a:t>
            </a:r>
            <a:endParaRPr lang="zh-CN" altLang="en-US"/>
          </a:p>
          <a:p>
            <a:r>
              <a:rPr lang="zh-CN" altLang="en-US"/>
              <a:t>       [12, 20,  6, 22, 24],</a:t>
            </a:r>
            <a:endParaRPr lang="zh-CN" altLang="en-US"/>
          </a:p>
          <a:p>
            <a:r>
              <a:rPr lang="zh-CN" altLang="en-US"/>
              <a:t>       [23, 21,  9, 15, 22],</a:t>
            </a:r>
            <a:endParaRPr lang="zh-CN" altLang="en-US"/>
          </a:p>
          <a:p>
            <a:r>
              <a:rPr lang="zh-CN" altLang="en-US"/>
              <a:t>       [ 9,  9, 15, 20,  6]])</a:t>
            </a:r>
            <a:endParaRPr lang="zh-CN" altLang="en-US"/>
          </a:p>
          <a:p>
            <a:r>
              <a:rPr lang="zh-CN" altLang="en-US"/>
              <a:t>np.sort(ar12,1)</a:t>
            </a:r>
            <a:r>
              <a:rPr lang="en-US" altLang="zh-CN"/>
              <a:t>#</a:t>
            </a:r>
            <a:r>
              <a:rPr lang="zh-CN" altLang="en-US"/>
              <a:t>对行进行排序</a:t>
            </a:r>
            <a:endParaRPr lang="zh-CN" altLang="en-US"/>
          </a:p>
          <a:p>
            <a:r>
              <a:rPr lang="zh-CN" altLang="en-US"/>
              <a:t>Out[81]: </a:t>
            </a:r>
            <a:endParaRPr lang="zh-CN" altLang="en-US"/>
          </a:p>
          <a:p>
            <a:r>
              <a:rPr lang="zh-CN" altLang="en-US"/>
              <a:t>array([[ 6, 10, 11, 12, 22],</a:t>
            </a:r>
            <a:endParaRPr lang="zh-CN" altLang="en-US"/>
          </a:p>
          <a:p>
            <a:r>
              <a:rPr lang="zh-CN" altLang="en-US"/>
              <a:t>       [ 9,  9, 11, 11, 13],</a:t>
            </a:r>
            <a:endParaRPr lang="zh-CN" altLang="en-US"/>
          </a:p>
          <a:p>
            <a:r>
              <a:rPr lang="zh-CN" altLang="en-US"/>
              <a:t>       [13, 13, 18, 19, 24],</a:t>
            </a:r>
            <a:endParaRPr lang="zh-CN" altLang="en-US"/>
          </a:p>
          <a:p>
            <a:r>
              <a:rPr lang="zh-CN" altLang="en-US"/>
              <a:t>       [ 6, 12, 20, 22, 24],</a:t>
            </a:r>
            <a:endParaRPr lang="zh-CN" altLang="en-US"/>
          </a:p>
          <a:p>
            <a:r>
              <a:rPr lang="zh-CN" altLang="en-US"/>
              <a:t>       [ 9, 15, 21, 22, 23],</a:t>
            </a:r>
            <a:endParaRPr lang="zh-CN" altLang="en-US"/>
          </a:p>
          <a:p>
            <a:r>
              <a:rPr lang="zh-CN" altLang="en-US"/>
              <a:t>       [ 6,  9,  9, 15, 20]])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520" y="182245"/>
            <a:ext cx="9091295" cy="5077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ar12</a:t>
            </a:r>
            <a:r>
              <a:rPr lang="en-US" altLang="zh-CN"/>
              <a:t>#</a:t>
            </a:r>
            <a:r>
              <a:rPr lang="zh-CN" altLang="en-US"/>
              <a:t>再次调用</a:t>
            </a:r>
            <a:r>
              <a:rPr lang="en-US" altLang="zh-CN"/>
              <a:t>ar12</a:t>
            </a:r>
            <a:r>
              <a:rPr lang="zh-CN" altLang="en-US"/>
              <a:t>，发现又恢复到源数据。这就说明</a:t>
            </a:r>
            <a:r>
              <a:rPr lang="en-US" altLang="zh-CN"/>
              <a:t>sort</a:t>
            </a:r>
            <a:r>
              <a:rPr lang="zh-CN" altLang="en-US"/>
              <a:t>用做函数是一次性排序。</a:t>
            </a:r>
            <a:endParaRPr lang="zh-CN" altLang="en-US"/>
          </a:p>
          <a:p>
            <a:r>
              <a:rPr lang="zh-CN" altLang="en-US"/>
              <a:t>Out[82]: </a:t>
            </a:r>
            <a:endParaRPr lang="zh-CN" altLang="en-US"/>
          </a:p>
          <a:p>
            <a:r>
              <a:rPr lang="zh-CN" altLang="en-US"/>
              <a:t>array([[10, 12, 11,  6, 22],</a:t>
            </a:r>
            <a:endParaRPr lang="zh-CN" altLang="en-US"/>
          </a:p>
          <a:p>
            <a:r>
              <a:rPr lang="zh-CN" altLang="en-US"/>
              <a:t>       [11, 13,  9,  9, 11],</a:t>
            </a:r>
            <a:endParaRPr lang="zh-CN" altLang="en-US"/>
          </a:p>
          <a:p>
            <a:r>
              <a:rPr lang="zh-CN" altLang="en-US"/>
              <a:t>       [18, 13, 24, 13, 19],</a:t>
            </a:r>
            <a:endParaRPr lang="zh-CN" altLang="en-US"/>
          </a:p>
          <a:p>
            <a:r>
              <a:rPr lang="zh-CN" altLang="en-US"/>
              <a:t>       [12, 20,  6, 22, 24],</a:t>
            </a:r>
            <a:endParaRPr lang="zh-CN" altLang="en-US"/>
          </a:p>
          <a:p>
            <a:r>
              <a:rPr lang="zh-CN" altLang="en-US"/>
              <a:t>       [23, 21,  9, 15, 22],</a:t>
            </a:r>
            <a:endParaRPr lang="zh-CN" altLang="en-US"/>
          </a:p>
          <a:p>
            <a:r>
              <a:rPr lang="zh-CN" altLang="en-US"/>
              <a:t>       [ 9,  9, 15, 20,  6]])</a:t>
            </a:r>
            <a:endParaRPr lang="zh-CN" altLang="en-US"/>
          </a:p>
          <a:p>
            <a:r>
              <a:rPr lang="zh-CN" altLang="en-US"/>
              <a:t>np.sort(ar12,0)</a:t>
            </a:r>
            <a:r>
              <a:rPr lang="en-US" altLang="zh-CN"/>
              <a:t>#</a:t>
            </a:r>
            <a:r>
              <a:rPr lang="zh-CN" altLang="en-US"/>
              <a:t>对列进行排序</a:t>
            </a:r>
            <a:endParaRPr lang="zh-CN" altLang="en-US"/>
          </a:p>
          <a:p>
            <a:r>
              <a:rPr lang="zh-CN" altLang="en-US"/>
              <a:t>Out[83]: </a:t>
            </a:r>
            <a:endParaRPr lang="zh-CN" altLang="en-US"/>
          </a:p>
          <a:p>
            <a:r>
              <a:rPr lang="zh-CN" altLang="en-US"/>
              <a:t>array([[ 9,  9,  6,  6,  6],</a:t>
            </a:r>
            <a:endParaRPr lang="zh-CN" altLang="en-US"/>
          </a:p>
          <a:p>
            <a:r>
              <a:rPr lang="zh-CN" altLang="en-US"/>
              <a:t>       [10, 12,  9,  9, 11],</a:t>
            </a:r>
            <a:endParaRPr lang="zh-CN" altLang="en-US"/>
          </a:p>
          <a:p>
            <a:r>
              <a:rPr lang="zh-CN" altLang="en-US"/>
              <a:t>       [11, 13,  9, 13, 19],</a:t>
            </a:r>
            <a:endParaRPr lang="zh-CN" altLang="en-US"/>
          </a:p>
          <a:p>
            <a:r>
              <a:rPr lang="zh-CN" altLang="en-US"/>
              <a:t>       [12, 13, 11, 15, 22],</a:t>
            </a:r>
            <a:endParaRPr lang="zh-CN" altLang="en-US"/>
          </a:p>
          <a:p>
            <a:r>
              <a:rPr lang="zh-CN" altLang="en-US"/>
              <a:t>       [18, 20, 15, 20, 22],</a:t>
            </a:r>
            <a:endParaRPr lang="zh-CN" altLang="en-US"/>
          </a:p>
          <a:p>
            <a:r>
              <a:rPr lang="zh-CN" altLang="en-US"/>
              <a:t>       [23, 21, 24, 22, 24]])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总结：</a:t>
            </a:r>
            <a:r>
              <a:rPr lang="en-US" altLang="zh-CN"/>
              <a:t>sort</a:t>
            </a:r>
            <a:r>
              <a:rPr lang="zh-CN" altLang="en-US"/>
              <a:t>用作函数（</a:t>
            </a:r>
            <a:r>
              <a:rPr lang="en-US" altLang="zh-CN"/>
              <a:t>np.sort</a:t>
            </a:r>
            <a:r>
              <a:rPr lang="zh-CN" altLang="en-US"/>
              <a:t>）是一次性排序，用做方法（</a:t>
            </a:r>
            <a:r>
              <a:rPr lang="en-US" altLang="zh-CN"/>
              <a:t>.sort</a:t>
            </a:r>
            <a:r>
              <a:rPr lang="zh-CN" altLang="en-US"/>
              <a:t>）是永久性排序。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6520" y="5363845"/>
            <a:ext cx="274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数组去重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9690" y="5732145"/>
            <a:ext cx="9164320" cy="64623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ar_2dim=np.vstack((np.arange(1,13).reshape(2,6),np.random.randint(2,16,size=(2,6)),np.arange(1,7),np.random.randint(2,16,size=(2,6)),np.arange(1,13).reshape(2,6)))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ar_2dim</a:t>
            </a:r>
            <a:endParaRPr lang="zh-CN" altLang="en-US"/>
          </a:p>
          <a:p>
            <a:r>
              <a:rPr lang="zh-CN" altLang="en-US"/>
              <a:t>Out[97]: </a:t>
            </a:r>
            <a:endParaRPr lang="zh-CN" altLang="en-US"/>
          </a:p>
          <a:p>
            <a:r>
              <a:rPr lang="zh-CN" altLang="en-US"/>
              <a:t>array([[ 1,  2,  3,  4,  5,  6],</a:t>
            </a:r>
            <a:endParaRPr lang="zh-CN" altLang="en-US"/>
          </a:p>
          <a:p>
            <a:r>
              <a:rPr lang="zh-CN" altLang="en-US"/>
              <a:t>       [ 7,  8,  9, 10, 11, 12],</a:t>
            </a:r>
            <a:endParaRPr lang="zh-CN" altLang="en-US"/>
          </a:p>
          <a:p>
            <a:r>
              <a:rPr lang="zh-CN" altLang="en-US"/>
              <a:t>       [12, 10, 15, 11, 15, 10],</a:t>
            </a:r>
            <a:endParaRPr lang="zh-CN" altLang="en-US"/>
          </a:p>
          <a:p>
            <a:r>
              <a:rPr lang="zh-CN" altLang="en-US"/>
              <a:t>       [ 5,  2, 13,  7, 13,  6],</a:t>
            </a:r>
            <a:endParaRPr lang="zh-CN" altLang="en-US"/>
          </a:p>
          <a:p>
            <a:r>
              <a:rPr lang="zh-CN" altLang="en-US"/>
              <a:t>       [ 1,  2,  3,  4,  5,  6],</a:t>
            </a:r>
            <a:endParaRPr lang="zh-CN" altLang="en-US"/>
          </a:p>
          <a:p>
            <a:r>
              <a:rPr lang="zh-CN" altLang="en-US"/>
              <a:t>       [13,  3, 15,  5, 15, 14],</a:t>
            </a:r>
            <a:endParaRPr lang="zh-CN" altLang="en-US"/>
          </a:p>
          <a:p>
            <a:r>
              <a:rPr lang="zh-CN" altLang="en-US"/>
              <a:t>       [ 7,  7, 14,  2, 14,  2],</a:t>
            </a:r>
            <a:endParaRPr lang="zh-CN" altLang="en-US"/>
          </a:p>
          <a:p>
            <a:r>
              <a:rPr lang="zh-CN" altLang="en-US"/>
              <a:t>       [ 1,  2,  3,  4,  5,  6],</a:t>
            </a:r>
            <a:endParaRPr lang="zh-CN" altLang="en-US"/>
          </a:p>
          <a:p>
            <a:r>
              <a:rPr lang="zh-CN" altLang="en-US"/>
              <a:t>       [ 7,  8,  9, 10, 11, 12]])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np.unique(ar_2dim,axis=0)</a:t>
            </a:r>
            <a:r>
              <a:rPr lang="en-US" altLang="zh-CN"/>
              <a:t>#</a:t>
            </a:r>
            <a:r>
              <a:rPr lang="zh-CN" altLang="en-US"/>
              <a:t>删除重复行并对第一列进行排序</a:t>
            </a:r>
            <a:endParaRPr lang="zh-CN" altLang="en-US"/>
          </a:p>
          <a:p>
            <a:r>
              <a:rPr lang="zh-CN" altLang="en-US"/>
              <a:t>Out[98]: </a:t>
            </a:r>
            <a:endParaRPr lang="zh-CN" altLang="en-US"/>
          </a:p>
          <a:p>
            <a:r>
              <a:rPr lang="zh-CN" altLang="en-US"/>
              <a:t>array([[ 1,  2,  3,  4,  5,  6],</a:t>
            </a:r>
            <a:endParaRPr lang="zh-CN" altLang="en-US"/>
          </a:p>
          <a:p>
            <a:r>
              <a:rPr lang="zh-CN" altLang="en-US"/>
              <a:t>       [ 5,  2, 13,  7, 13,  6],</a:t>
            </a:r>
            <a:endParaRPr lang="zh-CN" altLang="en-US"/>
          </a:p>
          <a:p>
            <a:r>
              <a:rPr lang="zh-CN" altLang="en-US"/>
              <a:t>       [ 7,  7, 14,  2, 14,  2],</a:t>
            </a:r>
            <a:endParaRPr lang="zh-CN" altLang="en-US"/>
          </a:p>
          <a:p>
            <a:r>
              <a:rPr lang="zh-CN" altLang="en-US"/>
              <a:t>       [ 7,  8,  9, 10, 11, 12],</a:t>
            </a:r>
            <a:endParaRPr lang="zh-CN" altLang="en-US"/>
          </a:p>
          <a:p>
            <a:r>
              <a:rPr lang="zh-CN" altLang="en-US"/>
              <a:t>       [12, 10, 15, 11, 15, 10],</a:t>
            </a:r>
            <a:endParaRPr lang="zh-CN" altLang="en-US"/>
          </a:p>
          <a:p>
            <a:r>
              <a:rPr lang="zh-CN" altLang="en-US"/>
              <a:t>       [13,  3, 15,  5, 15, 14]])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9925</Words>
  <Application>WPS 演示</Application>
  <PresentationFormat>宽屏</PresentationFormat>
  <Paragraphs>368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dongfeng</dc:creator>
  <cp:lastModifiedBy>光阴记忆</cp:lastModifiedBy>
  <cp:revision>12</cp:revision>
  <dcterms:created xsi:type="dcterms:W3CDTF">2018-07-29T04:36:00Z</dcterms:created>
  <dcterms:modified xsi:type="dcterms:W3CDTF">2018-08-13T12:55:05Z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