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1"/>
  </p:handout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359900" cy="1259967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5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2734" y="1143000"/>
            <a:ext cx="22925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70000" y="3406665"/>
            <a:ext cx="7020000" cy="3042084"/>
          </a:xfrm>
        </p:spPr>
        <p:txBody>
          <a:bodyPr anchor="b">
            <a:normAutofit/>
          </a:bodyPr>
          <a:lstStyle>
            <a:lvl1pPr algn="ctr">
              <a:defRPr sz="737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70000" y="6617918"/>
            <a:ext cx="7020000" cy="3042082"/>
          </a:xfrm>
        </p:spPr>
        <p:txBody>
          <a:bodyPr>
            <a:normAutofit/>
          </a:bodyPr>
          <a:lstStyle>
            <a:lvl1pPr marL="0" indent="0" algn="ctr">
              <a:buNone/>
              <a:defRPr sz="1845"/>
            </a:lvl1pPr>
            <a:lvl2pPr marL="467995" indent="0" algn="ctr">
              <a:buNone/>
              <a:defRPr sz="2045"/>
            </a:lvl2pPr>
            <a:lvl3pPr marL="935990" indent="0" algn="ctr">
              <a:buNone/>
              <a:defRPr sz="1845"/>
            </a:lvl3pPr>
            <a:lvl4pPr marL="1403985" indent="0" algn="ctr">
              <a:buNone/>
              <a:defRPr sz="1640"/>
            </a:lvl4pPr>
            <a:lvl5pPr marL="1871980" indent="0" algn="ctr">
              <a:buNone/>
              <a:defRPr sz="1640"/>
            </a:lvl5pPr>
            <a:lvl6pPr marL="2339975" indent="0" algn="ctr">
              <a:buNone/>
              <a:defRPr sz="1640"/>
            </a:lvl6pPr>
            <a:lvl7pPr marL="2807970" indent="0" algn="ctr">
              <a:buNone/>
              <a:defRPr sz="1640"/>
            </a:lvl7pPr>
            <a:lvl8pPr marL="3275965" indent="0" algn="ctr">
              <a:buNone/>
              <a:defRPr sz="1640"/>
            </a:lvl8pPr>
            <a:lvl9pPr marL="3743960" indent="0" algn="ctr">
              <a:buNone/>
              <a:defRPr sz="16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43500" y="1013334"/>
            <a:ext cx="8073000" cy="102133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69988" y="3406576"/>
            <a:ext cx="7019925" cy="3042005"/>
          </a:xfrm>
        </p:spPr>
        <p:txBody>
          <a:bodyPr anchor="b">
            <a:normAutofit/>
          </a:bodyPr>
          <a:lstStyle>
            <a:lvl1pPr algn="ctr">
              <a:defRPr sz="737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9988" y="6617744"/>
            <a:ext cx="7019925" cy="3042003"/>
          </a:xfrm>
        </p:spPr>
        <p:txBody>
          <a:bodyPr>
            <a:normAutofit/>
          </a:bodyPr>
          <a:lstStyle>
            <a:lvl1pPr marL="0" indent="0" algn="ctr">
              <a:buNone/>
              <a:defRPr sz="1840"/>
            </a:lvl1pPr>
            <a:lvl2pPr marL="467995" indent="0" algn="ctr">
              <a:buNone/>
              <a:defRPr sz="2045"/>
            </a:lvl2pPr>
            <a:lvl3pPr marL="935990" indent="0" algn="ctr">
              <a:buNone/>
              <a:defRPr sz="1840"/>
            </a:lvl3pPr>
            <a:lvl4pPr marL="1403985" indent="0" algn="ctr">
              <a:buNone/>
              <a:defRPr sz="1640"/>
            </a:lvl4pPr>
            <a:lvl5pPr marL="1871980" indent="0" algn="ctr">
              <a:buNone/>
              <a:defRPr sz="1640"/>
            </a:lvl5pPr>
            <a:lvl6pPr marL="2339975" indent="0" algn="ctr">
              <a:buNone/>
              <a:defRPr sz="1640"/>
            </a:lvl6pPr>
            <a:lvl7pPr marL="2807970" indent="0" algn="ctr">
              <a:buNone/>
              <a:defRPr sz="1640"/>
            </a:lvl7pPr>
            <a:lvl8pPr marL="3275965" indent="0" algn="ctr">
              <a:buNone/>
              <a:defRPr sz="1640"/>
            </a:lvl8pPr>
            <a:lvl9pPr marL="3743960" indent="0" algn="ctr">
              <a:buNone/>
              <a:defRPr sz="16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55"/>
            </a:lvl1pPr>
            <a:lvl2pPr>
              <a:defRPr sz="2045"/>
            </a:lvl2pPr>
            <a:lvl3pPr>
              <a:defRPr sz="1840"/>
            </a:lvl3pPr>
            <a:lvl4pPr>
              <a:defRPr sz="1840"/>
            </a:lvl4pPr>
            <a:lvl5pPr>
              <a:defRPr sz="184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43493" y="4018819"/>
            <a:ext cx="8072914" cy="4562034"/>
          </a:xfrm>
        </p:spPr>
        <p:txBody>
          <a:bodyPr>
            <a:normAutofit/>
          </a:bodyPr>
          <a:lstStyle>
            <a:lvl1pPr algn="ctr">
              <a:defRPr sz="614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3493" y="3354079"/>
            <a:ext cx="3977958" cy="79943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8449" y="3354079"/>
            <a:ext cx="3977958" cy="79943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12" y="670816"/>
            <a:ext cx="8072914" cy="2435354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712" y="3205881"/>
            <a:ext cx="3959676" cy="151370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0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712" y="4805455"/>
            <a:ext cx="3959676" cy="65663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449" y="3205881"/>
            <a:ext cx="3979177" cy="151370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0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449" y="4805455"/>
            <a:ext cx="3979177" cy="656633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6223" y="3966563"/>
            <a:ext cx="4387453" cy="2539868"/>
          </a:xfrm>
        </p:spPr>
        <p:txBody>
          <a:bodyPr anchor="b" anchorCtr="0">
            <a:normAutofit/>
          </a:bodyPr>
          <a:lstStyle>
            <a:lvl1pPr algn="ctr">
              <a:defRPr sz="819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86223" y="6858720"/>
            <a:ext cx="4387453" cy="2178830"/>
          </a:xfrm>
        </p:spPr>
        <p:txBody>
          <a:bodyPr>
            <a:normAutofit/>
          </a:bodyPr>
          <a:lstStyle>
            <a:lvl1pPr marL="0" indent="0" algn="ctr">
              <a:buNone/>
              <a:defRPr sz="327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3493" y="1311176"/>
            <a:ext cx="3594145" cy="2623849"/>
          </a:xfrm>
        </p:spPr>
        <p:txBody>
          <a:bodyPr anchor="t" anchorCtr="0">
            <a:normAutofit/>
          </a:bodyPr>
          <a:lstStyle>
            <a:lvl1pPr>
              <a:defRPr sz="368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331807" y="1311176"/>
            <a:ext cx="4385059" cy="9927614"/>
          </a:xfrm>
        </p:spPr>
        <p:txBody>
          <a:bodyPr/>
          <a:lstStyle>
            <a:lvl1pPr marL="0" indent="0">
              <a:buNone/>
              <a:defRPr sz="3275"/>
            </a:lvl1pPr>
            <a:lvl2pPr marL="467995" indent="0">
              <a:buNone/>
              <a:defRPr sz="2865"/>
            </a:lvl2pPr>
            <a:lvl3pPr marL="935990" indent="0">
              <a:buNone/>
              <a:defRPr sz="2455"/>
            </a:lvl3pPr>
            <a:lvl4pPr marL="1403985" indent="0">
              <a:buNone/>
              <a:defRPr sz="2045"/>
            </a:lvl4pPr>
            <a:lvl5pPr marL="1871980" indent="0">
              <a:buNone/>
              <a:defRPr sz="2045"/>
            </a:lvl5pPr>
            <a:lvl6pPr marL="2339975" indent="0">
              <a:buNone/>
              <a:defRPr sz="2045"/>
            </a:lvl6pPr>
            <a:lvl7pPr marL="2807970" indent="0">
              <a:buNone/>
              <a:defRPr sz="2045"/>
            </a:lvl7pPr>
            <a:lvl8pPr marL="3275965" indent="0">
              <a:buNone/>
              <a:defRPr sz="2045"/>
            </a:lvl8pPr>
            <a:lvl9pPr marL="3743960" indent="0">
              <a:buNone/>
              <a:defRPr sz="20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93" y="4251099"/>
            <a:ext cx="3594145" cy="7002734"/>
          </a:xfrm>
        </p:spPr>
        <p:txBody>
          <a:bodyPr>
            <a:normAutofit/>
          </a:bodyPr>
          <a:lstStyle>
            <a:lvl1pPr marL="0" indent="0">
              <a:buNone/>
              <a:defRPr sz="1840"/>
            </a:lvl1pPr>
            <a:lvl2pPr marL="467995" indent="0">
              <a:buNone/>
              <a:defRPr sz="1435"/>
            </a:lvl2pPr>
            <a:lvl3pPr marL="935990" indent="0">
              <a:buNone/>
              <a:defRPr sz="1230"/>
            </a:lvl3pPr>
            <a:lvl4pPr marL="1403985" indent="0">
              <a:buNone/>
              <a:defRPr sz="1025"/>
            </a:lvl4pPr>
            <a:lvl5pPr marL="1871980" indent="0">
              <a:buNone/>
              <a:defRPr sz="1025"/>
            </a:lvl5pPr>
            <a:lvl6pPr marL="2339975" indent="0">
              <a:buNone/>
              <a:defRPr sz="1025"/>
            </a:lvl6pPr>
            <a:lvl7pPr marL="2807970" indent="0">
              <a:buNone/>
              <a:defRPr sz="1025"/>
            </a:lvl7pPr>
            <a:lvl8pPr marL="3275965" indent="0">
              <a:buNone/>
              <a:defRPr sz="1025"/>
            </a:lvl8pPr>
            <a:lvl9pPr marL="3743960" indent="0">
              <a:buNone/>
              <a:defRPr sz="10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018635" y="670816"/>
            <a:ext cx="697771" cy="10677638"/>
          </a:xfrm>
        </p:spPr>
        <p:txBody>
          <a:bodyPr vert="eaVert">
            <a:normAutofit/>
          </a:bodyPr>
          <a:lstStyle>
            <a:lvl1pPr>
              <a:defRPr sz="45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3492" y="670816"/>
            <a:ext cx="7252113" cy="106776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55"/>
            </a:lvl1pPr>
            <a:lvl2pPr>
              <a:defRPr sz="2045"/>
            </a:lvl2pPr>
            <a:lvl3pPr>
              <a:defRPr sz="1845"/>
            </a:lvl3pPr>
            <a:lvl4pPr>
              <a:defRPr sz="1845"/>
            </a:lvl4pPr>
            <a:lvl5pPr>
              <a:defRPr sz="1845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43493" y="1013307"/>
            <a:ext cx="8072914" cy="102130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43500" y="4018924"/>
            <a:ext cx="8073000" cy="4562154"/>
          </a:xfrm>
        </p:spPr>
        <p:txBody>
          <a:bodyPr>
            <a:normAutofit/>
          </a:bodyPr>
          <a:lstStyle>
            <a:lvl1pPr algn="ctr">
              <a:defRPr sz="614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3500" y="3354167"/>
            <a:ext cx="3978000" cy="79945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8500" y="3354167"/>
            <a:ext cx="3978000" cy="799458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719" y="670833"/>
            <a:ext cx="8073000" cy="2435418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4719" y="3205965"/>
            <a:ext cx="3959718" cy="151374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5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719" y="4805581"/>
            <a:ext cx="3959718" cy="6566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38500" y="3205965"/>
            <a:ext cx="3979219" cy="1513749"/>
          </a:xfrm>
        </p:spPr>
        <p:txBody>
          <a:bodyPr anchor="b"/>
          <a:lstStyle>
            <a:lvl1pPr marL="0" indent="0">
              <a:buNone/>
              <a:defRPr sz="2455" b="1"/>
            </a:lvl1pPr>
            <a:lvl2pPr marL="467995" indent="0">
              <a:buNone/>
              <a:defRPr sz="2045" b="1"/>
            </a:lvl2pPr>
            <a:lvl3pPr marL="935990" indent="0">
              <a:buNone/>
              <a:defRPr sz="1845" b="1"/>
            </a:lvl3pPr>
            <a:lvl4pPr marL="1403985" indent="0">
              <a:buNone/>
              <a:defRPr sz="1640" b="1"/>
            </a:lvl4pPr>
            <a:lvl5pPr marL="1871980" indent="0">
              <a:buNone/>
              <a:defRPr sz="1640" b="1"/>
            </a:lvl5pPr>
            <a:lvl6pPr marL="2339975" indent="0">
              <a:buNone/>
              <a:defRPr sz="1640" b="1"/>
            </a:lvl6pPr>
            <a:lvl7pPr marL="2807970" indent="0">
              <a:buNone/>
              <a:defRPr sz="1640" b="1"/>
            </a:lvl7pPr>
            <a:lvl8pPr marL="3275965" indent="0">
              <a:buNone/>
              <a:defRPr sz="1640" b="1"/>
            </a:lvl8pPr>
            <a:lvl9pPr marL="3743960" indent="0">
              <a:buNone/>
              <a:defRPr sz="164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38500" y="4805581"/>
            <a:ext cx="3979219" cy="6566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86250" y="3966667"/>
            <a:ext cx="4387500" cy="2539934"/>
          </a:xfrm>
        </p:spPr>
        <p:txBody>
          <a:bodyPr anchor="b" anchorCtr="0">
            <a:normAutofit/>
          </a:bodyPr>
          <a:lstStyle>
            <a:lvl1pPr algn="ctr">
              <a:defRPr sz="819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86250" y="6858899"/>
            <a:ext cx="4387500" cy="2178887"/>
          </a:xfrm>
        </p:spPr>
        <p:txBody>
          <a:bodyPr>
            <a:normAutofit/>
          </a:bodyPr>
          <a:lstStyle>
            <a:lvl1pPr marL="0" indent="0" algn="ctr">
              <a:buNone/>
              <a:defRPr sz="327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3500" y="1311210"/>
            <a:ext cx="3594183" cy="2623918"/>
          </a:xfrm>
        </p:spPr>
        <p:txBody>
          <a:bodyPr anchor="t" anchorCtr="0">
            <a:normAutofit/>
          </a:bodyPr>
          <a:lstStyle>
            <a:lvl1pPr>
              <a:defRPr sz="368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331854" y="1311210"/>
            <a:ext cx="4385106" cy="9927874"/>
          </a:xfrm>
        </p:spPr>
        <p:txBody>
          <a:bodyPr/>
          <a:lstStyle>
            <a:lvl1pPr marL="0" indent="0">
              <a:buNone/>
              <a:defRPr sz="3275"/>
            </a:lvl1pPr>
            <a:lvl2pPr marL="467995" indent="0">
              <a:buNone/>
              <a:defRPr sz="2865"/>
            </a:lvl2pPr>
            <a:lvl3pPr marL="935990" indent="0">
              <a:buNone/>
              <a:defRPr sz="2455"/>
            </a:lvl3pPr>
            <a:lvl4pPr marL="1403985" indent="0">
              <a:buNone/>
              <a:defRPr sz="2045"/>
            </a:lvl4pPr>
            <a:lvl5pPr marL="1871980" indent="0">
              <a:buNone/>
              <a:defRPr sz="2045"/>
            </a:lvl5pPr>
            <a:lvl6pPr marL="2339975" indent="0">
              <a:buNone/>
              <a:defRPr sz="2045"/>
            </a:lvl6pPr>
            <a:lvl7pPr marL="2807970" indent="0">
              <a:buNone/>
              <a:defRPr sz="2045"/>
            </a:lvl7pPr>
            <a:lvl8pPr marL="3275965" indent="0">
              <a:buNone/>
              <a:defRPr sz="2045"/>
            </a:lvl8pPr>
            <a:lvl9pPr marL="3743960" indent="0">
              <a:buNone/>
              <a:defRPr sz="20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500" y="4251210"/>
            <a:ext cx="3594183" cy="7002918"/>
          </a:xfrm>
        </p:spPr>
        <p:txBody>
          <a:bodyPr>
            <a:normAutofit/>
          </a:bodyPr>
          <a:lstStyle>
            <a:lvl1pPr marL="0" indent="0">
              <a:buNone/>
              <a:defRPr sz="1845"/>
            </a:lvl1pPr>
            <a:lvl2pPr marL="467995" indent="0">
              <a:buNone/>
              <a:defRPr sz="1435"/>
            </a:lvl2pPr>
            <a:lvl3pPr marL="935990" indent="0">
              <a:buNone/>
              <a:defRPr sz="1230"/>
            </a:lvl3pPr>
            <a:lvl4pPr marL="1403985" indent="0">
              <a:buNone/>
              <a:defRPr sz="1025"/>
            </a:lvl4pPr>
            <a:lvl5pPr marL="1871980" indent="0">
              <a:buNone/>
              <a:defRPr sz="1025"/>
            </a:lvl5pPr>
            <a:lvl6pPr marL="2339975" indent="0">
              <a:buNone/>
              <a:defRPr sz="1025"/>
            </a:lvl6pPr>
            <a:lvl7pPr marL="2807970" indent="0">
              <a:buNone/>
              <a:defRPr sz="1025"/>
            </a:lvl7pPr>
            <a:lvl8pPr marL="3275965" indent="0">
              <a:buNone/>
              <a:defRPr sz="1025"/>
            </a:lvl8pPr>
            <a:lvl9pPr marL="3743960" indent="0">
              <a:buNone/>
              <a:defRPr sz="102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018721" y="670833"/>
            <a:ext cx="697778" cy="10677918"/>
          </a:xfrm>
        </p:spPr>
        <p:txBody>
          <a:bodyPr vert="eaVert">
            <a:normAutofit/>
          </a:bodyPr>
          <a:lstStyle>
            <a:lvl1pPr>
              <a:defRPr sz="45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3499" y="670833"/>
            <a:ext cx="7252190" cy="1067791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43500" y="670833"/>
            <a:ext cx="8073000" cy="2435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43500" y="3354167"/>
            <a:ext cx="8073000" cy="7994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3500" y="11678333"/>
            <a:ext cx="2106000" cy="67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0500" y="11678333"/>
            <a:ext cx="3159000" cy="67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0500" y="11678333"/>
            <a:ext cx="2106000" cy="670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35990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315" indent="-234315" algn="l" defTabSz="935990" rtl="0" eaLnBrk="1" latinLnBrk="0" hangingPunct="1">
        <a:lnSpc>
          <a:spcPct val="90000"/>
        </a:lnSpc>
        <a:spcBef>
          <a:spcPct val="205000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5" kern="1200">
          <a:solidFill>
            <a:schemeClr val="tx1"/>
          </a:solidFill>
          <a:latin typeface="+mn-lt"/>
          <a:ea typeface="+mn-ea"/>
          <a:cs typeface="+mn-cs"/>
        </a:defRPr>
      </a:lvl2pPr>
      <a:lvl3pPr marL="117030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63830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210629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57429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304228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510280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978275" indent="-234315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1pPr>
      <a:lvl2pPr marL="46799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2pPr>
      <a:lvl3pPr marL="93599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7198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3997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275965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743960" algn="l" defTabSz="935990" rtl="0" eaLnBrk="1" latinLnBrk="0" hangingPunct="1"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43493" y="670816"/>
            <a:ext cx="8072914" cy="2435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43493" y="3354079"/>
            <a:ext cx="8072914" cy="799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43493" y="11678027"/>
            <a:ext cx="2105978" cy="670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00467" y="11678027"/>
            <a:ext cx="3158966" cy="670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10429" y="11678027"/>
            <a:ext cx="2105978" cy="670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3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8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35990" rtl="0" eaLnBrk="1" latinLnBrk="0" hangingPunct="1">
        <a:lnSpc>
          <a:spcPct val="90000"/>
        </a:lnSpc>
        <a:spcBef>
          <a:spcPct val="0"/>
        </a:spcBef>
        <a:buNone/>
        <a:defRPr sz="45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680" indent="-233680" algn="l" defTabSz="935990" rtl="0" eaLnBrk="1" latinLnBrk="0" hangingPunct="1">
        <a:lnSpc>
          <a:spcPct val="90000"/>
        </a:lnSpc>
        <a:spcBef>
          <a:spcPct val="205000"/>
        </a:spcBef>
        <a:buFont typeface="Arial" panose="020B0604020202020204" pitchFamily="34" charset="0"/>
        <a:buChar char="•"/>
        <a:defRPr sz="2455" kern="1200">
          <a:solidFill>
            <a:schemeClr val="tx1"/>
          </a:solidFill>
          <a:latin typeface="+mn-lt"/>
          <a:ea typeface="+mn-ea"/>
          <a:cs typeface="+mn-cs"/>
        </a:defRPr>
      </a:lvl1pPr>
      <a:lvl2pPr marL="701675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5" kern="1200">
          <a:solidFill>
            <a:schemeClr val="tx1"/>
          </a:solidFill>
          <a:latin typeface="+mn-lt"/>
          <a:ea typeface="+mn-ea"/>
          <a:cs typeface="+mn-cs"/>
        </a:defRPr>
      </a:lvl2pPr>
      <a:lvl3pPr marL="1169670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637665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4pPr>
      <a:lvl5pPr marL="2105660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5pPr>
      <a:lvl6pPr marL="2573655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6pPr>
      <a:lvl7pPr marL="3041650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7pPr>
      <a:lvl8pPr marL="3509645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indent="-233680" algn="l" defTabSz="935990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1pPr>
      <a:lvl2pPr marL="467995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2pPr>
      <a:lvl3pPr marL="935990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4pPr>
      <a:lvl5pPr marL="1871980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5pPr>
      <a:lvl6pPr marL="2339975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7pPr>
      <a:lvl8pPr marL="3275965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8pPr>
      <a:lvl9pPr marL="3743960" algn="l" defTabSz="935990" rtl="0" eaLnBrk="1" latinLnBrk="0" hangingPunct="1">
        <a:defRPr sz="1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5250" y="130810"/>
            <a:ext cx="6322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1-8 </a:t>
            </a:r>
            <a:r>
              <a:rPr lang="zh-CN" altLang="en-US" sz="2400" b="1"/>
              <a:t>文本数据处理</a:t>
            </a:r>
            <a:r>
              <a:rPr lang="en-US" altLang="zh-CN" sz="2400" b="1"/>
              <a:t>-</a:t>
            </a:r>
            <a:r>
              <a:rPr lang="zh-CN" altLang="en-US" sz="2400" b="1"/>
              <a:t>数据正则化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60655" y="549910"/>
            <a:ext cx="366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文本数据的基本处理方法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60655" y="979170"/>
            <a:ext cx="898906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1-8-1</a:t>
            </a:r>
            <a:r>
              <a:rPr lang="zh-CN" altLang="en-US"/>
              <a:t>正则表达式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r>
              <a:rPr lang="zh-CN" altLang="en-US" sz="1600">
                <a:latin typeface="+mn-ea"/>
                <a:cs typeface="+mn-ea"/>
              </a:rPr>
              <a:t>正则表达式是由模式字符组成的字符串。其目的是通过特殊的语法来解释复杂的字符串数据，或者说匹配复杂的字符串数据。下面是正则表达式的特性总结：</a:t>
            </a:r>
            <a:endParaRPr lang="zh-CN" altLang="en-US" sz="1600">
              <a:latin typeface="+mn-ea"/>
              <a:cs typeface="+mn-ea"/>
            </a:endParaRPr>
          </a:p>
          <a:p>
            <a:endParaRPr lang="zh-CN" altLang="en-US" sz="1600">
              <a:latin typeface="+mn-ea"/>
              <a:cs typeface="+mn-ea"/>
            </a:endParaRPr>
          </a:p>
          <a:p>
            <a:r>
              <a:rPr lang="en-US" altLang="zh-CN" sz="1600">
                <a:latin typeface="+mn-ea"/>
                <a:cs typeface="+mn-ea"/>
              </a:rPr>
              <a:t>a. </a:t>
            </a:r>
            <a:r>
              <a:rPr lang="zh-CN" altLang="en-US" sz="1600">
                <a:latin typeface="+mn-ea"/>
                <a:cs typeface="+mn-ea"/>
              </a:rPr>
              <a:t>字母和数字匹配他们自身。也就是说一个正则表达式中的字母和数字匹配同样的字母和数字。</a:t>
            </a:r>
            <a:endParaRPr lang="zh-CN" altLang="en-US" sz="1600">
              <a:latin typeface="+mn-ea"/>
              <a:cs typeface="+mn-ea"/>
            </a:endParaRPr>
          </a:p>
          <a:p>
            <a:endParaRPr lang="zh-CN" altLang="en-US" sz="1600">
              <a:latin typeface="+mn-ea"/>
              <a:cs typeface="+mn-ea"/>
            </a:endParaRPr>
          </a:p>
          <a:p>
            <a:r>
              <a:rPr lang="en-US" altLang="zh-CN" sz="1600">
                <a:latin typeface="+mn-ea"/>
                <a:cs typeface="+mn-ea"/>
              </a:rPr>
              <a:t>b. </a:t>
            </a:r>
            <a:r>
              <a:rPr lang="zh-CN" altLang="en-US" sz="1600">
                <a:latin typeface="+mn-ea"/>
                <a:cs typeface="+mn-ea"/>
              </a:rPr>
              <a:t>通常字母和数字前面加一个反斜杠会有新的含义</a:t>
            </a:r>
            <a:endParaRPr lang="zh-CN" altLang="en-US" sz="1600">
              <a:latin typeface="+mn-ea"/>
              <a:cs typeface="+mn-ea"/>
            </a:endParaRPr>
          </a:p>
          <a:p>
            <a:endParaRPr lang="zh-CN" altLang="en-US" sz="1600">
              <a:latin typeface="+mn-ea"/>
              <a:cs typeface="+mn-ea"/>
            </a:endParaRPr>
          </a:p>
          <a:p>
            <a:r>
              <a:rPr lang="en-US" altLang="zh-CN" sz="1600">
                <a:latin typeface="+mn-ea"/>
                <a:cs typeface="+mn-ea"/>
              </a:rPr>
              <a:t>c .标点符号只有被转义时才匹配自身，否则它们表示特殊的含义。</a:t>
            </a:r>
            <a:endParaRPr lang="en-US" altLang="zh-CN" sz="1600">
              <a:latin typeface="+mn-ea"/>
              <a:cs typeface="+mn-ea"/>
            </a:endParaRPr>
          </a:p>
          <a:p>
            <a:endParaRPr lang="en-US" altLang="zh-CN" sz="1600">
              <a:latin typeface="+mn-ea"/>
              <a:cs typeface="+mn-ea"/>
            </a:endParaRPr>
          </a:p>
          <a:p>
            <a:r>
              <a:rPr lang="en-US" altLang="zh-CN" sz="1600">
                <a:latin typeface="+mn-ea"/>
                <a:cs typeface="+mn-ea"/>
              </a:rPr>
              <a:t>d. 反斜杠本身需要使用反斜杠转义。</a:t>
            </a:r>
            <a:endParaRPr lang="en-US" altLang="zh-CN" sz="1600">
              <a:latin typeface="+mn-ea"/>
              <a:cs typeface="+mn-ea"/>
            </a:endParaRPr>
          </a:p>
          <a:p>
            <a:endParaRPr lang="en-US" altLang="zh-CN" sz="1600">
              <a:latin typeface="+mn-ea"/>
              <a:cs typeface="+mn-ea"/>
            </a:endParaRPr>
          </a:p>
          <a:p>
            <a:r>
              <a:rPr lang="en-US" altLang="zh-CN" sz="1600">
                <a:latin typeface="+mn-ea"/>
                <a:cs typeface="+mn-ea"/>
              </a:rPr>
              <a:t>e. </a:t>
            </a:r>
            <a:r>
              <a:rPr lang="zh-CN" altLang="en-US" sz="1600">
                <a:latin typeface="+mn-ea"/>
                <a:cs typeface="+mn-ea"/>
              </a:rPr>
              <a:t>另外，还有一些特殊的模式字符需要单独记忆。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下面是常用的一些模式字符</a:t>
            </a:r>
            <a:endParaRPr lang="zh-CN" altLang="en-US" sz="1600">
              <a:latin typeface="+mn-ea"/>
              <a:cs typeface="+mn-ea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5420" y="5482590"/>
          <a:ext cx="8989695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315"/>
                <a:gridCol w="2544445"/>
                <a:gridCol w="54489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^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匹配字符串开头，在多行模式中匹配每一行的开头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$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匹配字符串末尾，在多行模式中匹配每一行的结尾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470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.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匹配所有字符（除了换行符）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当匹配模式为re.S是，</a:t>
                      </a:r>
                      <a:r>
                        <a:rPr lang="en-US" altLang="zh-CN" sz="1600"/>
                        <a:t>.</a:t>
                      </a:r>
                      <a:r>
                        <a:rPr lang="zh-CN" altLang="en-US" sz="1600"/>
                        <a:t>匹配包括换行符在内的任意字符。</a:t>
                      </a:r>
                      <a:endParaRPr lang="zh-CN" altLang="en-US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[...]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匹配列表中的一个字符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例如</a:t>
                      </a:r>
                      <a:r>
                        <a:rPr lang="en-US" altLang="zh-CN" sz="1600"/>
                        <a:t>[wng]匹配 'w'</a:t>
                      </a:r>
                      <a:r>
                        <a:rPr lang="zh-CN" altLang="en-US" sz="1600"/>
                        <a:t>或</a:t>
                      </a:r>
                      <a:r>
                        <a:rPr lang="en-US" altLang="zh-CN" sz="1600"/>
                        <a:t>，'n'或'g'</a:t>
                      </a:r>
                      <a:endParaRPr lang="en-US" altLang="zh-CN" sz="1600"/>
                    </a:p>
                  </a:txBody>
                  <a:tcPr/>
                </a:tc>
              </a:tr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‘*’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0或多次匹配</a:t>
                      </a:r>
                      <a:r>
                        <a:rPr lang="zh-CN" altLang="en-US" sz="1600">
                          <a:sym typeface="+mn-ea"/>
                        </a:rPr>
                        <a:t>，表示前面的正则表达式不出现或多次重复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39928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‘+’ 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1次或多次匹配</a:t>
                      </a:r>
                      <a:r>
                        <a:rPr lang="zh-CN" altLang="en-US" sz="1600">
                          <a:sym typeface="+mn-ea"/>
                        </a:rPr>
                        <a:t>，表示前面的正则表达式出现或多次出现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例如：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s = 'aaa bbb111 cc22cc 33dd'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import re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re.findall(r'\b[a-z]+\d*\b',s)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Out[17]: ['aaa', 'bbb111']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正则表达式匹配：</a:t>
                      </a:r>
                      <a:r>
                        <a:rPr lang="en-US" altLang="zh-CN" sz="1600"/>
                        <a:t>‘</a:t>
                      </a:r>
                      <a:r>
                        <a:rPr lang="zh-CN" altLang="en-US" sz="1600"/>
                        <a:t>重复字母结构</a:t>
                      </a:r>
                      <a:r>
                        <a:rPr lang="en-US" altLang="zh-CN" sz="1600"/>
                        <a:t>’</a:t>
                      </a:r>
                      <a:r>
                        <a:rPr lang="zh-CN" altLang="en-US" sz="1600"/>
                        <a:t>或</a:t>
                      </a:r>
                      <a:r>
                        <a:rPr lang="en-US" altLang="zh-CN" sz="1600"/>
                        <a:t>‘</a:t>
                      </a:r>
                      <a:r>
                        <a:rPr lang="zh-CN" altLang="en-US" sz="1600"/>
                        <a:t>重复字母</a:t>
                      </a:r>
                      <a:r>
                        <a:rPr lang="en-US" altLang="zh-CN" sz="1600"/>
                        <a:t>+</a:t>
                      </a:r>
                      <a:r>
                        <a:rPr lang="zh-CN" altLang="en-US" sz="1600"/>
                        <a:t>重复数字结构</a:t>
                      </a:r>
                      <a:r>
                        <a:rPr lang="en-US" altLang="zh-CN" sz="1600"/>
                        <a:t>’</a:t>
                      </a:r>
                      <a:r>
                        <a:rPr lang="zh-CN" altLang="en-US" sz="1600"/>
                        <a:t>。注意这里由于有</a:t>
                      </a:r>
                      <a:r>
                        <a:rPr lang="en-US" altLang="zh-CN" sz="1600"/>
                        <a:t>\b,</a:t>
                      </a:r>
                      <a:r>
                        <a:rPr lang="zh-CN" altLang="en-US" sz="1600"/>
                        <a:t>它要作为匹配字符匹配单词边界。单词边界指的是单词与空格间的位置。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re.findall(r'[a-z]+\d+',s)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Out[18]: ['bbb111', 'cc22']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表达式匹配：</a:t>
                      </a:r>
                      <a:r>
                        <a:rPr lang="en-US" altLang="zh-CN" sz="1600"/>
                        <a:t>‘</a:t>
                      </a:r>
                      <a:r>
                        <a:rPr lang="zh-CN" altLang="en-US" sz="1600">
                          <a:sym typeface="+mn-ea"/>
                        </a:rPr>
                        <a:t>重复字母</a:t>
                      </a:r>
                      <a:r>
                        <a:rPr lang="en-US" altLang="zh-CN" sz="1600">
                          <a:sym typeface="+mn-ea"/>
                        </a:rPr>
                        <a:t>+</a:t>
                      </a:r>
                      <a:r>
                        <a:rPr lang="zh-CN" altLang="en-US" sz="1600">
                          <a:sym typeface="+mn-ea"/>
                        </a:rPr>
                        <a:t>重复数字结构</a:t>
                      </a:r>
                      <a:r>
                        <a:rPr lang="en-US" altLang="zh-CN" sz="1600">
                          <a:sym typeface="+mn-ea"/>
                        </a:rPr>
                        <a:t>’</a:t>
                      </a:r>
                      <a:r>
                        <a:rPr lang="zh-CN" altLang="en-US" sz="1600">
                          <a:sym typeface="+mn-ea"/>
                        </a:rPr>
                        <a:t>，且无需匹配单词边界。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re.findall(r'[a-z]+\d*',s)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Out[19]: ['aaa', 'bbb111', 'cc22', 'cc', 'dd']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#</a:t>
                      </a:r>
                      <a:r>
                        <a:rPr lang="zh-CN" altLang="en-US" sz="1600">
                          <a:sym typeface="+mn-ea"/>
                        </a:rPr>
                        <a:t>正则表达式匹配：</a:t>
                      </a:r>
                      <a:r>
                        <a:rPr lang="en-US" altLang="zh-CN" sz="1600">
                          <a:sym typeface="+mn-ea"/>
                        </a:rPr>
                        <a:t>‘</a:t>
                      </a:r>
                      <a:r>
                        <a:rPr lang="zh-CN" altLang="en-US" sz="1600">
                          <a:sym typeface="+mn-ea"/>
                        </a:rPr>
                        <a:t>重复字母结构</a:t>
                      </a:r>
                      <a:r>
                        <a:rPr lang="en-US" altLang="zh-CN" sz="1600">
                          <a:sym typeface="+mn-ea"/>
                        </a:rPr>
                        <a:t>’</a:t>
                      </a:r>
                      <a:r>
                        <a:rPr lang="zh-CN" altLang="en-US" sz="1600">
                          <a:sym typeface="+mn-ea"/>
                        </a:rPr>
                        <a:t>或</a:t>
                      </a:r>
                      <a:r>
                        <a:rPr lang="en-US" altLang="zh-CN" sz="1600">
                          <a:sym typeface="+mn-ea"/>
                        </a:rPr>
                        <a:t>‘</a:t>
                      </a:r>
                      <a:r>
                        <a:rPr lang="zh-CN" altLang="en-US" sz="1600">
                          <a:sym typeface="+mn-ea"/>
                        </a:rPr>
                        <a:t>重复字母</a:t>
                      </a:r>
                      <a:r>
                        <a:rPr lang="en-US" altLang="zh-CN" sz="1600">
                          <a:sym typeface="+mn-ea"/>
                        </a:rPr>
                        <a:t>+</a:t>
                      </a:r>
                      <a:r>
                        <a:rPr lang="zh-CN" altLang="en-US" sz="1600">
                          <a:sym typeface="+mn-ea"/>
                        </a:rPr>
                        <a:t>重复数字结构</a:t>
                      </a:r>
                      <a:r>
                        <a:rPr lang="en-US" altLang="zh-CN" sz="1600">
                          <a:sym typeface="+mn-ea"/>
                        </a:rPr>
                        <a:t>’</a:t>
                      </a:r>
                      <a:r>
                        <a:rPr lang="zh-CN" altLang="en-US" sz="1600">
                          <a:sym typeface="+mn-ea"/>
                        </a:rPr>
                        <a:t>。无需匹配单词边界。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0" y="104140"/>
            <a:ext cx="9180195" cy="12402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txt = "china is strongest in the world!";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obj1 = re.search( r'(.*) is (.*)', txt, re.I)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obj1.group(),obj1.groups(),obj1.group(1),obj1.group(2),obj1.span(1)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Out[28]: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('china is strongest in the world!',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('china', 'strongest in the world!'),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'china',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'strongest in the world!',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(0, 5))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d. sub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在目标字符串中按规则查找能被匹配到的字符串，再把它们替换成指定的字符串。你可以指定最多替换次数，否则将替换所有的匹配到的字符串。 第一个参数是正则规则，第二个参数是指定的用来替换的字符串，第三个参数是目标字符串，第四个参数是最多替换次数。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这两个函数的唯一区别：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sub返回一个被替换的字符串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返回一个元组，第一个元素是被替换的字符串，第二个元素是一个数字，表明产生了多少次替换。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不同，不需要从头匹配。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s='I fed a dog , he likes a dog , you have a dog'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re.sub( r'\w\sdog' , 'a cat' , s 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'I fed a cat , he likes a cat , you have a cat'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re.sub( r'\w\sdog' , 'a cat' , s,2)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'I fed a cat , he likes a cat , you have a dog'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re.subn( r'\w\sdog' , 'a cat' , s)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('I fed a cat , he likes a cat , you have a cat', 3)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re.subn( r'\w\sdog' , 'a cat' , s,1)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('I fed a cat , he likes a dog , you have a dog', 1)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text_1 = 'str_1="sehr gut" # 这是德语'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repl=re.sub(r'#.*',"",text_1)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repl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Out[44]: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'str_1="sehr gut" 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re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phone = "2004-959-559 # 这是一个国外电话号码"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 = re.sub(r'\D', "", phone)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num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Out[46]: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'2004959559'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980" y="121285"/>
            <a:ext cx="917130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例</a:t>
            </a:r>
            <a:r>
              <a:rPr lang="en-US" altLang="zh-CN" sz="1600"/>
              <a:t>4</a:t>
            </a:r>
            <a:endParaRPr lang="en-US" altLang="zh-CN" sz="1600"/>
          </a:p>
          <a:p>
            <a:r>
              <a:rPr lang="zh-CN" altLang="en-US" sz="1600"/>
              <a:t>import re</a:t>
            </a:r>
            <a:endParaRPr lang="zh-CN" altLang="en-US" sz="1600"/>
          </a:p>
          <a:p>
            <a:r>
              <a:rPr lang="zh-CN" altLang="en-US" sz="1600"/>
              <a:t>s='day_sales_amount:843 sales_qty:1289'</a:t>
            </a:r>
            <a:endParaRPr lang="zh-CN" altLang="en-US" sz="1600"/>
          </a:p>
          <a:p>
            <a:r>
              <a:rPr lang="zh-CN" altLang="en-US" sz="1600"/>
              <a:t>m=re.match(r'\w+.(?P&lt;sa&gt;\d+)\s\w+.(?P&lt;sq&gt;\d+)',s)</a:t>
            </a:r>
            <a:endParaRPr lang="zh-CN" altLang="en-US" sz="1600"/>
          </a:p>
          <a:p>
            <a:r>
              <a:rPr lang="zh-CN" altLang="en-US" sz="1600"/>
              <a:t>float(m.group('sa'))*30,float(m.group('sq'))*30</a:t>
            </a:r>
            <a:endParaRPr lang="zh-CN" altLang="en-US" sz="1600"/>
          </a:p>
          <a:p>
            <a:r>
              <a:rPr lang="zh-CN" altLang="en-US" sz="1600"/>
              <a:t>#我们可以把上面的内容编程函数来实现</a:t>
            </a:r>
            <a:endParaRPr lang="zh-CN" altLang="en-US" sz="1600"/>
          </a:p>
          <a:p>
            <a:r>
              <a:rPr lang="zh-CN" altLang="en-US" sz="1600"/>
              <a:t>def double(matched):</a:t>
            </a:r>
            <a:endParaRPr lang="zh-CN" altLang="en-US" sz="1600"/>
          </a:p>
          <a:p>
            <a:r>
              <a:rPr lang="zh-CN" altLang="en-US" sz="1600"/>
              <a:t>    value1 = float(matched.group('sa'))</a:t>
            </a:r>
            <a:endParaRPr lang="zh-CN" altLang="en-US" sz="1600"/>
          </a:p>
          <a:p>
            <a:r>
              <a:rPr lang="zh-CN" altLang="en-US" sz="1600"/>
              <a:t>    print(value1)</a:t>
            </a:r>
            <a:endParaRPr lang="zh-CN" altLang="en-US" sz="1600"/>
          </a:p>
          <a:p>
            <a:r>
              <a:rPr lang="zh-CN" altLang="en-US" sz="1600"/>
              <a:t>    #print(list(value1))</a:t>
            </a:r>
            <a:endParaRPr lang="zh-CN" altLang="en-US" sz="1600"/>
          </a:p>
          <a:p>
            <a:r>
              <a:rPr lang="zh-CN" altLang="en-US" sz="1600"/>
              <a:t>    return str(value1 * 30)+str(value1*30)</a:t>
            </a:r>
            <a:endParaRPr lang="zh-CN" altLang="en-US" sz="1600"/>
          </a:p>
          <a:p>
            <a:r>
              <a:rPr lang="zh-CN" altLang="en-US" sz="1600"/>
              <a:t>n_1=re.sub(r'(?P&lt;sa&gt;\d+)', double, s)</a:t>
            </a:r>
            <a:endParaRPr lang="zh-CN" altLang="en-US" sz="1600"/>
          </a:p>
          <a:p>
            <a:r>
              <a:rPr lang="zh-CN" altLang="en-US" sz="1600"/>
              <a:t>re.findall(r'\w+:\d+.0',n_1)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81280" y="3556635"/>
            <a:ext cx="311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+mn-ea"/>
                <a:cs typeface="+mn-ea"/>
              </a:rPr>
              <a:t>e. split</a:t>
            </a:r>
            <a:r>
              <a:rPr lang="zh-CN" altLang="en-US" sz="1600">
                <a:latin typeface="+mn-ea"/>
                <a:cs typeface="+mn-ea"/>
              </a:rPr>
              <a:t>函数</a:t>
            </a:r>
            <a:endParaRPr lang="zh-CN" altLang="en-US" sz="1600">
              <a:latin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80" y="4037965"/>
            <a:ext cx="91071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切片函数。使用给定的正则规则在目标字符串中查找匹配的字符串，用它们作为分界，把字符串切片。  第一个参数是正则规则，第二个参数是目标字符串，第三个参数是最多切片次数  返回一个被切完的子字符串的列表。  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93345" y="4867910"/>
            <a:ext cx="89515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​例</a:t>
            </a:r>
            <a:endParaRPr lang="zh-CN" altLang="en-US" sz="1600"/>
          </a:p>
          <a:p>
            <a:r>
              <a:rPr lang="zh-CN" altLang="en-US" sz="1600"/>
              <a:t>s='dfg is ,  good,  man'</a:t>
            </a:r>
            <a:endParaRPr lang="zh-CN" altLang="en-US" sz="1600"/>
          </a:p>
          <a:p>
            <a:r>
              <a:rPr lang="zh-CN" altLang="en-US" sz="1600"/>
              <a:t>import re</a:t>
            </a:r>
            <a:endParaRPr lang="zh-CN" altLang="en-US" sz="1600"/>
          </a:p>
          <a:p>
            <a:r>
              <a:rPr lang="zh-CN" altLang="en-US" sz="1600"/>
              <a:t>re.split(r'\s*,?\s+',s)</a:t>
            </a:r>
            <a:endParaRPr lang="zh-CN" altLang="en-US" sz="1600"/>
          </a:p>
          <a:p>
            <a:r>
              <a:rPr lang="zh-CN" altLang="en-US" sz="1600"/>
              <a:t>Out[8]:</a:t>
            </a:r>
            <a:endParaRPr lang="zh-CN" altLang="en-US" sz="1600"/>
          </a:p>
          <a:p>
            <a:r>
              <a:rPr lang="zh-CN" altLang="en-US" sz="1600"/>
              <a:t>['dfg', 'is', 'good', 'man']</a:t>
            </a:r>
            <a:endParaRPr lang="zh-CN" altLang="en-US" sz="1600"/>
          </a:p>
          <a:p>
            <a:r>
              <a:rPr lang="zh-CN" altLang="en-US" sz="1600"/>
              <a:t>ret = re.split('\d+','one1two2three3four4')#用数字分割字符串</a:t>
            </a:r>
            <a:endParaRPr lang="zh-CN" altLang="en-US" sz="1600"/>
          </a:p>
          <a:p>
            <a:r>
              <a:rPr lang="zh-CN" altLang="en-US" sz="1600"/>
              <a:t>ret</a:t>
            </a:r>
            <a:endParaRPr lang="zh-CN" altLang="en-US" sz="1600"/>
          </a:p>
          <a:p>
            <a:r>
              <a:rPr lang="zh-CN" altLang="en-US" sz="1600"/>
              <a:t>Out[7]:</a:t>
            </a:r>
            <a:endParaRPr lang="zh-CN" altLang="en-US" sz="1600"/>
          </a:p>
          <a:p>
            <a:r>
              <a:rPr lang="zh-CN" altLang="en-US" sz="1600"/>
              <a:t>['one', 'two', 'three', 'four', '']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163830" y="75444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+mn-ea"/>
                <a:cs typeface="+mn-ea"/>
              </a:rPr>
              <a:t>f. </a:t>
            </a:r>
            <a:r>
              <a:rPr lang="zh-CN" altLang="en-US">
                <a:latin typeface="+mn-ea"/>
                <a:cs typeface="+mn-ea"/>
              </a:rPr>
              <a:t>finditer函数</a:t>
            </a:r>
            <a:endParaRPr lang="en-US" altLang="zh-CN">
              <a:latin typeface="+mn-ea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830" y="8016240"/>
            <a:ext cx="90150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搜索string，返回一个顺序访问可返回每一个匹配结果的迭代器。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63830" y="8432165"/>
            <a:ext cx="902525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re.finditer(r'\d+','12 drumm44ers drumming, 11 ... 10 ...')</a:t>
            </a:r>
            <a:endParaRPr lang="zh-CN" altLang="en-US" sz="1600"/>
          </a:p>
          <a:p>
            <a:r>
              <a:rPr lang="zh-CN" altLang="en-US" sz="1600"/>
              <a:t>Out[17]:</a:t>
            </a:r>
            <a:endParaRPr lang="zh-CN" altLang="en-US" sz="1600"/>
          </a:p>
          <a:p>
            <a:r>
              <a:rPr lang="zh-CN" altLang="en-US" sz="1600"/>
              <a:t>&lt;callable_iterator at 0x1e35efa2b0</a:t>
            </a:r>
            <a:endParaRPr lang="zh-CN" altLang="en-US" sz="1600"/>
          </a:p>
          <a:p>
            <a:r>
              <a:rPr lang="zh-CN" altLang="en-US" sz="1600"/>
              <a:t>list(re.finditer(r'\d+','12 drumm44ers drumming, 11 ... 10 ...'))</a:t>
            </a:r>
            <a:endParaRPr lang="zh-CN" altLang="en-US" sz="1600"/>
          </a:p>
          <a:p>
            <a:r>
              <a:rPr lang="zh-CN" altLang="en-US" sz="1600"/>
              <a:t>Out[18]:</a:t>
            </a:r>
            <a:endParaRPr lang="zh-CN" altLang="en-US" sz="1600"/>
          </a:p>
          <a:p>
            <a:r>
              <a:rPr lang="zh-CN" altLang="en-US" sz="1600"/>
              <a:t>[&lt;_sre.SRE_Match object; span=(0, 2), match='12'&gt;,</a:t>
            </a:r>
            <a:endParaRPr lang="zh-CN" altLang="en-US" sz="1600"/>
          </a:p>
          <a:p>
            <a:r>
              <a:rPr lang="zh-CN" altLang="en-US" sz="1600"/>
              <a:t> &lt;_sre.SRE_Match object; span=(8, 10), match='44'&gt;,</a:t>
            </a:r>
            <a:endParaRPr lang="zh-CN" altLang="en-US" sz="1600"/>
          </a:p>
          <a:p>
            <a:r>
              <a:rPr lang="zh-CN" altLang="en-US" sz="1600"/>
              <a:t> &lt;_sre.SRE_Match object; span=(24, 26), match='11'&gt;,</a:t>
            </a:r>
            <a:endParaRPr lang="zh-CN" altLang="en-US" sz="1600"/>
          </a:p>
          <a:p>
            <a:r>
              <a:rPr lang="zh-CN" altLang="en-US" sz="1600"/>
              <a:t> &lt;_sre.SRE_Match object; span=(31, 33), match='10'&gt;]</a:t>
            </a:r>
            <a:endParaRPr lang="zh-CN" altLang="en-US" sz="1600"/>
          </a:p>
          <a:p>
            <a:r>
              <a:rPr lang="zh-CN" altLang="en-US" sz="1600"/>
              <a:t>sty=list(re.finditer(r'\d+','12 drumm44ers drumming, 11 ... 10 ...'))</a:t>
            </a:r>
            <a:endParaRPr lang="zh-CN" altLang="en-US" sz="1600"/>
          </a:p>
          <a:p>
            <a:r>
              <a:rPr lang="zh-CN" altLang="en-US" sz="1600"/>
              <a:t>sty[0].group()</a:t>
            </a:r>
            <a:endParaRPr lang="zh-CN" altLang="en-US" sz="1600"/>
          </a:p>
          <a:p>
            <a:r>
              <a:rPr lang="zh-CN" altLang="en-US" sz="1600"/>
              <a:t>Out[26]:</a:t>
            </a:r>
            <a:endParaRPr lang="zh-CN" altLang="en-US" sz="1600"/>
          </a:p>
          <a:p>
            <a:r>
              <a:rPr lang="zh-CN" altLang="en-US" sz="1600"/>
              <a:t>'12'</a:t>
            </a:r>
            <a:endParaRPr lang="zh-CN" altLang="en-US" sz="1600"/>
          </a:p>
          <a:p>
            <a:r>
              <a:rPr lang="zh-CN" altLang="en-US" sz="1600"/>
              <a:t>sty[0].span()</a:t>
            </a:r>
            <a:endParaRPr lang="zh-CN" altLang="en-US" sz="1600"/>
          </a:p>
          <a:p>
            <a:r>
              <a:rPr lang="zh-CN" altLang="en-US" sz="1600"/>
              <a:t>Out[27]:</a:t>
            </a:r>
            <a:endParaRPr lang="zh-CN" altLang="en-US" sz="1600"/>
          </a:p>
          <a:p>
            <a:r>
              <a:rPr lang="zh-CN" altLang="en-US" sz="1600"/>
              <a:t>(0, 2)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4620" y="294005"/>
            <a:ext cx="909066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</a:t>
            </a:r>
            <a:endParaRPr lang="zh-CN" altLang="en-US"/>
          </a:p>
          <a:p>
            <a:r>
              <a:rPr lang="zh-CN" altLang="en-US"/>
              <a:t>s=’111 222 333 444 </a:t>
            </a:r>
            <a:r>
              <a:rPr lang="en-US" altLang="zh-CN"/>
              <a:t>235251</a:t>
            </a:r>
            <a:r>
              <a:rPr lang="zh-CN" altLang="en-US"/>
              <a:t>’</a:t>
            </a:r>
            <a:endParaRPr lang="zh-CN" altLang="en-US"/>
          </a:p>
          <a:p>
            <a:r>
              <a:rPr lang="zh-CN" altLang="en-US"/>
              <a:t>X=re.finditer(r'\d+',s)</a:t>
            </a:r>
            <a:endParaRPr lang="zh-CN" altLang="en-US"/>
          </a:p>
          <a:p>
            <a:r>
              <a:rPr lang="zh-CN" altLang="en-US"/>
              <a:t>for k in X:</a:t>
            </a:r>
            <a:endParaRPr lang="zh-CN" altLang="en-US"/>
          </a:p>
          <a:p>
            <a:r>
              <a:rPr lang="zh-CN" altLang="en-US"/>
              <a:t>    print(k.group())</a:t>
            </a:r>
            <a:endParaRPr lang="zh-CN" altLang="en-US"/>
          </a:p>
          <a:p>
            <a:r>
              <a:rPr lang="zh-CN" altLang="en-US">
                <a:sym typeface="+mn-ea"/>
              </a:rPr>
              <a:t>Out[7]:</a:t>
            </a:r>
            <a:endParaRPr lang="zh-CN" altLang="en-US"/>
          </a:p>
          <a:p>
            <a:r>
              <a:rPr lang="zh-CN" altLang="en-US"/>
              <a:t>111</a:t>
            </a:r>
            <a:endParaRPr lang="zh-CN" altLang="en-US"/>
          </a:p>
          <a:p>
            <a:r>
              <a:rPr lang="zh-CN" altLang="en-US"/>
              <a:t>222</a:t>
            </a:r>
            <a:endParaRPr lang="zh-CN" altLang="en-US"/>
          </a:p>
          <a:p>
            <a:r>
              <a:rPr lang="zh-CN" altLang="en-US"/>
              <a:t>333</a:t>
            </a:r>
            <a:endParaRPr lang="zh-CN" altLang="en-US"/>
          </a:p>
          <a:p>
            <a:r>
              <a:rPr lang="zh-CN" altLang="en-US"/>
              <a:t>444</a:t>
            </a:r>
            <a:endParaRPr lang="zh-CN" altLang="en-US"/>
          </a:p>
          <a:p>
            <a:r>
              <a:rPr lang="zh-CN" altLang="en-US"/>
              <a:t>235251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4620" y="3582670"/>
            <a:ext cx="9091295" cy="8955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+mn-ea"/>
                <a:cs typeface="+mn-ea"/>
              </a:rPr>
              <a:t>g. compile</a:t>
            </a:r>
            <a:endParaRPr lang="en-US" altLang="zh-CN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编译正则表达式，返回一个正则表达式对象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该函数有两个参数，第一个是正则表达式，第二个编译标志位，用于修改正则表达式的匹配方式，如：是否区分大小写，多行匹配等。常用的flags有：</a:t>
            </a:r>
            <a:endParaRPr lang="zh-CN" altLang="en-US" sz="1600">
              <a:latin typeface="+mn-ea"/>
              <a:cs typeface="+mn-ea"/>
            </a:endParaRPr>
          </a:p>
          <a:p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re.S(DOTALL)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使</a:t>
            </a:r>
            <a:r>
              <a:rPr lang="en-US" altLang="zh-CN" sz="1600">
                <a:latin typeface="+mn-ea"/>
                <a:cs typeface="+mn-ea"/>
              </a:rPr>
              <a:t>.</a:t>
            </a:r>
            <a:r>
              <a:rPr lang="zh-CN" altLang="en-US" sz="1600">
                <a:latin typeface="+mn-ea"/>
                <a:cs typeface="+mn-ea"/>
              </a:rPr>
              <a:t>匹配包括换行在内的所有字符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re.I（IGNORECASE）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使匹配对大小写不敏感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re.L（LOCALE）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做本地化识别（locale-aware)匹配。也即字符集本地化。这个功能是为了支持多语言版本字符集使用环境。例如</a:t>
            </a:r>
            <a:r>
              <a:rPr lang="en-US" altLang="zh-CN" sz="1600">
                <a:latin typeface="+mn-ea"/>
                <a:cs typeface="+mn-ea"/>
              </a:rPr>
              <a:t>,'\w'</a:t>
            </a:r>
            <a:r>
              <a:rPr lang="zh-CN" altLang="en-US" sz="1600">
                <a:latin typeface="+mn-ea"/>
                <a:cs typeface="+mn-ea"/>
              </a:rPr>
              <a:t>不能匹配某些法语字符，如果选择</a:t>
            </a:r>
            <a:r>
              <a:rPr lang="en-US" altLang="zh-CN" sz="1600">
                <a:latin typeface="+mn-ea"/>
                <a:cs typeface="+mn-ea"/>
              </a:rPr>
              <a:t>re.L</a:t>
            </a:r>
            <a:r>
              <a:rPr lang="zh-CN" altLang="en-US" sz="1600">
                <a:latin typeface="+mn-ea"/>
                <a:cs typeface="+mn-ea"/>
              </a:rPr>
              <a:t>标志，将会成功匹配。很遗憾，此法对中文无效。匹配中文通常用下面的方法：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s='电话号码： 167-03457681'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re.findall(r'[\u4E00-\u9FA5]+',s)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Out[40]: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['电话号码']</a:t>
            </a:r>
            <a:endParaRPr lang="zh-CN" altLang="en-US" sz="1600">
              <a:latin typeface="+mn-ea"/>
              <a:cs typeface="+mn-ea"/>
            </a:endParaRPr>
          </a:p>
          <a:p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re.M(MULTILINE)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多行匹配。在这个模式下’^’(代表字符串开头)和’$’(代表字符串结尾)将能够匹配多行的情况，成为行首和行尾标记。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s=’123 456</a:t>
            </a:r>
            <a:r>
              <a:rPr lang="en-US" altLang="zh-CN" sz="1600">
                <a:latin typeface="+mn-ea"/>
                <a:cs typeface="+mn-ea"/>
              </a:rPr>
              <a:t>\</a:t>
            </a:r>
            <a:r>
              <a:rPr lang="zh-CN" altLang="en-US" sz="1600">
                <a:latin typeface="+mn-ea"/>
                <a:cs typeface="+mn-ea"/>
              </a:rPr>
              <a:t>n789 012</a:t>
            </a:r>
            <a:r>
              <a:rPr lang="en-US" altLang="zh-CN" sz="1600">
                <a:latin typeface="+mn-ea"/>
                <a:cs typeface="+mn-ea"/>
              </a:rPr>
              <a:t>\</a:t>
            </a:r>
            <a:r>
              <a:rPr lang="zh-CN" altLang="en-US" sz="1600">
                <a:latin typeface="+mn-ea"/>
                <a:cs typeface="+mn-ea"/>
              </a:rPr>
              <a:t>n345 678’</a:t>
            </a:r>
            <a:r>
              <a:rPr lang="en-US" altLang="zh-CN" sz="1600">
                <a:latin typeface="+mn-ea"/>
                <a:cs typeface="+mn-ea"/>
              </a:rPr>
              <a:t>#</a:t>
            </a:r>
            <a:r>
              <a:rPr lang="zh-CN" altLang="en-US" sz="1600">
                <a:latin typeface="+mn-ea"/>
                <a:cs typeface="+mn-ea"/>
              </a:rPr>
              <a:t>多行字符串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rc=re.compile(r’^/d+’) #匹配一个位于开头的数字，因为，没有</a:t>
            </a:r>
            <a:r>
              <a:rPr lang="en-US" altLang="zh-CN" sz="1600">
                <a:latin typeface="+mn-ea"/>
                <a:cs typeface="+mn-ea"/>
              </a:rPr>
              <a:t>re.M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rc.findall(s)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Out[51]: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['123']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s='123 456\n789 012\n345 678'#多行字符串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rc=re.compile(r'^\d+',re.M) #匹配一个位于开头的数字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rc.findall(s)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Out[53]: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['123', '789', '345']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rc=re.compile(r</a:t>
            </a:r>
            <a:r>
              <a:rPr lang="en-US" altLang="zh-CN" sz="1600">
                <a:latin typeface="+mn-ea"/>
                <a:cs typeface="+mn-ea"/>
              </a:rPr>
              <a:t>'\</a:t>
            </a:r>
            <a:r>
              <a:rPr lang="zh-CN" altLang="en-US" sz="1600">
                <a:latin typeface="+mn-ea"/>
                <a:cs typeface="+mn-ea"/>
              </a:rPr>
              <a:t>d+$</a:t>
            </a:r>
            <a:r>
              <a:rPr lang="en-US" altLang="zh-CN" sz="1600">
                <a:latin typeface="+mn-ea"/>
                <a:cs typeface="+mn-ea"/>
              </a:rPr>
              <a:t>'</a:t>
            </a:r>
            <a:r>
              <a:rPr lang="zh-CN" altLang="en-US" sz="1600">
                <a:latin typeface="+mn-ea"/>
                <a:cs typeface="+mn-ea"/>
              </a:rPr>
              <a:t>) 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rcm=re.compile(r</a:t>
            </a:r>
            <a:r>
              <a:rPr lang="en-US" altLang="zh-CN" sz="1600">
                <a:latin typeface="+mn-ea"/>
                <a:cs typeface="+mn-ea"/>
              </a:rPr>
              <a:t>'\</a:t>
            </a:r>
            <a:r>
              <a:rPr lang="zh-CN" altLang="en-US" sz="1600">
                <a:latin typeface="+mn-ea"/>
                <a:cs typeface="+mn-ea"/>
              </a:rPr>
              <a:t>d+$</a:t>
            </a:r>
            <a:r>
              <a:rPr lang="en-US" altLang="zh-CN" sz="1600">
                <a:latin typeface="+mn-ea"/>
                <a:cs typeface="+mn-ea"/>
              </a:rPr>
              <a:t>'</a:t>
            </a:r>
            <a:r>
              <a:rPr lang="zh-CN" altLang="en-US" sz="1600">
                <a:latin typeface="+mn-ea"/>
                <a:cs typeface="+mn-ea"/>
              </a:rPr>
              <a:t>,re.M) 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rc.findall(s)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Out[55]: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['678']</a:t>
            </a:r>
            <a:endParaRPr lang="zh-CN" altLang="en-US" sz="16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8905" y="98425"/>
            <a:ext cx="9112250" cy="89554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+mn-ea"/>
                <a:cs typeface="+mn-ea"/>
                <a:sym typeface="+mn-ea"/>
              </a:rPr>
              <a:t>rcm.findall(s)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Out[56]: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['456', '012', '678']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re.X(VERBOSE)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该标志通过给予更灵活的格式以便将正则表达式写得更易于理解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 = re.compile(r"</a:t>
            </a:r>
            <a:r>
              <a:rPr lang="en-US" altLang="zh-CN" sz="1600">
                <a:latin typeface="+mn-ea"/>
                <a:cs typeface="+mn-ea"/>
              </a:rPr>
              <a:t>\</a:t>
            </a:r>
            <a:r>
              <a:rPr lang="zh-CN" altLang="en-US" sz="1600">
                <a:latin typeface="+mn-ea"/>
                <a:cs typeface="+mn-ea"/>
              </a:rPr>
              <a:t>d+|[a-zA-Z]+")       #匹配一个数字或者单词 使用X选项写成：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 = re.compile(r"""  # start a rule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 </a:t>
            </a:r>
            <a:r>
              <a:rPr lang="en-US" altLang="zh-CN" sz="1600">
                <a:latin typeface="+mn-ea"/>
                <a:cs typeface="+mn-ea"/>
              </a:rPr>
              <a:t>\</a:t>
            </a:r>
            <a:r>
              <a:rPr lang="zh-CN" altLang="en-US" sz="1600">
                <a:latin typeface="+mn-ea"/>
                <a:cs typeface="+mn-ea"/>
              </a:rPr>
              <a:t>d+                          # number 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| [a-zA-Z]+               # word """,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 re.VERBOSE)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rc1.findall(s)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Out[58]: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['ert', '123', 'r', 'lie']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rc2.findall(s)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Out[59]: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['ert', '123', 'r', 'lie']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re.findall(r'\d+|[a-zA-Z]+',s)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Out[60]: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</a:rPr>
              <a:t>['ert', '123', 'r', 'lie']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re.U</a:t>
            </a:r>
            <a:endParaRPr lang="zh-CN" altLang="en-US" sz="1600">
              <a:latin typeface="+mn-ea"/>
              <a:cs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根据Unicode字符集解析字符，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w,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W,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b,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B,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d,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D,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s 和 </a:t>
            </a:r>
            <a:r>
              <a:rPr lang="en-US" altLang="zh-CN" sz="1600">
                <a:latin typeface="+mn-ea"/>
                <a:cs typeface="+mn-ea"/>
                <a:sym typeface="+mn-ea"/>
              </a:rPr>
              <a:t>\</a:t>
            </a:r>
            <a:r>
              <a:rPr lang="zh-CN" altLang="en-US" sz="1600">
                <a:latin typeface="+mn-ea"/>
                <a:cs typeface="+mn-ea"/>
                <a:sym typeface="+mn-ea"/>
              </a:rPr>
              <a:t>S都将匹配Unicode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例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s='111,222,aaa,bbb,ccc333,444ddd' 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rule=r'\b\d+\b'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compiled_rule=re.compile(rule) 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compiled_rule.findall(s)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Out[61]: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['111', '222']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import re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text = "TLood is a creditworthy company, he hat responsibility, great and good, and so on..."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regex = re.compile(r'\w*oo\w*')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print(regex.findall(text))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endParaRPr lang="zh-CN" altLang="en-US" sz="1600">
              <a:latin typeface="+mn-ea"/>
              <a:cs typeface="+mn-ea"/>
              <a:sym typeface="+mn-ea"/>
            </a:endParaRPr>
          </a:p>
          <a:p>
            <a:r>
              <a:rPr lang="zh-CN" altLang="en-US" sz="1600">
                <a:latin typeface="+mn-ea"/>
                <a:cs typeface="+mn-ea"/>
                <a:sym typeface="+mn-ea"/>
              </a:rPr>
              <a:t>['TLood', 'good']</a:t>
            </a:r>
            <a:endParaRPr lang="zh-CN" altLang="en-US" sz="1600">
              <a:latin typeface="+mn-ea"/>
              <a:cs typeface="+mn-ea"/>
              <a:sym typeface="+mn-ea"/>
            </a:endParaRPr>
          </a:p>
          <a:p>
            <a:endParaRPr lang="zh-CN" altLang="en-US" sz="1600">
              <a:latin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85" y="8753475"/>
            <a:ext cx="729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1-8-2</a:t>
            </a:r>
            <a:r>
              <a:rPr lang="zh-CN" altLang="en-US"/>
              <a:t>一些常见的正则化应用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1130" y="9203690"/>
            <a:ext cx="899668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import re</a:t>
            </a:r>
            <a:endParaRPr lang="zh-CN" altLang="en-US" sz="1600"/>
          </a:p>
          <a:p>
            <a:r>
              <a:rPr lang="zh-CN" altLang="en-US" sz="1600"/>
              <a:t>import pandas as pd</a:t>
            </a:r>
            <a:endParaRPr lang="zh-CN" altLang="en-US" sz="1600"/>
          </a:p>
          <a:p>
            <a:r>
              <a:rPr lang="zh-CN" altLang="en-US" sz="1600"/>
              <a:t>frame1=pd.read_excel(r'C:\Users\dongfeng\Desktop\3456s.xls',sheetname='Sheet1',header=None)</a:t>
            </a:r>
            <a:endParaRPr lang="zh-CN" altLang="en-US" sz="1600"/>
          </a:p>
          <a:p>
            <a:r>
              <a:rPr lang="zh-CN" altLang="en-US" sz="1600"/>
              <a:t>p1=re.compile(r'\b[a-zA-Z0-9_-]+@+[a-zA-Z0-9_-]+\.[a-z]{1,20}\b',re.I|re.S)</a:t>
            </a:r>
            <a:endParaRPr lang="zh-CN" altLang="en-US" sz="1600"/>
          </a:p>
          <a:p>
            <a:r>
              <a:rPr lang="zh-CN" altLang="en-US" sz="1600"/>
              <a:t>p2=re.compile(r'Tel[:. ]*[0-9()+_ -]+',re.I|re.S)</a:t>
            </a:r>
            <a:endParaRPr lang="zh-CN" altLang="en-US" sz="1600"/>
          </a:p>
          <a:p>
            <a:r>
              <a:rPr lang="zh-CN" altLang="en-US" sz="1600"/>
              <a:t>inf1=[]</a:t>
            </a:r>
            <a:endParaRPr lang="zh-CN" altLang="en-US" sz="1600"/>
          </a:p>
          <a:p>
            <a:r>
              <a:rPr lang="zh-CN" altLang="en-US" sz="1600"/>
              <a:t>inf2=[]</a:t>
            </a:r>
            <a:endParaRPr lang="zh-CN" altLang="en-US" sz="1600"/>
          </a:p>
          <a:p>
            <a:r>
              <a:rPr lang="zh-CN" altLang="en-US" sz="1600"/>
              <a:t>for j in frame1[0]:</a:t>
            </a:r>
            <a:endParaRPr lang="zh-CN" altLang="en-US" sz="1600"/>
          </a:p>
          <a:p>
            <a:r>
              <a:rPr lang="zh-CN" altLang="en-US" sz="1600"/>
              <a:t>    inf1.append(p1.findall(j))</a:t>
            </a:r>
            <a:endParaRPr lang="zh-CN" altLang="en-US" sz="1600"/>
          </a:p>
          <a:p>
            <a:r>
              <a:rPr lang="zh-CN" altLang="en-US" sz="1600"/>
              <a:t>    inf2.append(p2.findall(j))</a:t>
            </a:r>
            <a:endParaRPr lang="zh-CN" altLang="en-US" sz="1600"/>
          </a:p>
          <a:p>
            <a:r>
              <a:rPr lang="zh-CN" altLang="en-US" sz="1600"/>
              <a:t>inf1,inf2    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5425" y="156210"/>
            <a:ext cx="9037320" cy="1166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([['enquiry@ametek.com'],</a:t>
            </a:r>
            <a:endParaRPr lang="zh-CN" altLang="en-US" sz="1600"/>
          </a:p>
          <a:p>
            <a:r>
              <a:rPr lang="zh-CN" altLang="en-US" sz="1600"/>
              <a:t>  ['b2borders@thermal.com',</a:t>
            </a:r>
            <a:endParaRPr lang="zh-CN" altLang="en-US" sz="1600"/>
          </a:p>
          <a:p>
            <a:r>
              <a:rPr lang="zh-CN" altLang="en-US" sz="1600"/>
              <a:t>   'info@omega.com',</a:t>
            </a:r>
            <a:endParaRPr lang="zh-CN" altLang="en-US" sz="1600"/>
          </a:p>
          <a:p>
            <a:r>
              <a:rPr lang="zh-CN" altLang="en-US" sz="1600"/>
              <a:t>   'solutions@flukeprocessinstruments.com'],</a:t>
            </a:r>
            <a:endParaRPr lang="zh-CN" altLang="en-US" sz="1600"/>
          </a:p>
          <a:p>
            <a:r>
              <a:rPr lang="zh-CN" altLang="en-US" sz="1600"/>
              <a:t>  ['sales@lightmech.com',</a:t>
            </a:r>
            <a:endParaRPr lang="zh-CN" altLang="en-US" sz="1600"/>
          </a:p>
          <a:p>
            <a:r>
              <a:rPr lang="zh-CN" altLang="en-US" sz="1600"/>
              <a:t>   'flir@flir.com',</a:t>
            </a:r>
            <a:endParaRPr lang="zh-CN" altLang="en-US" sz="1600"/>
          </a:p>
          <a:p>
            <a:r>
              <a:rPr lang="zh-CN" altLang="en-US" sz="1600"/>
              <a:t>   'andrea@proactive-wellness.org',</a:t>
            </a:r>
            <a:endParaRPr lang="zh-CN" altLang="en-US" sz="1600"/>
          </a:p>
          <a:p>
            <a:r>
              <a:rPr lang="zh-CN" altLang="en-US" sz="1600"/>
              <a:t>   'info@mdtc.net'],</a:t>
            </a:r>
            <a:endParaRPr lang="zh-CN" altLang="en-US" sz="1600"/>
          </a:p>
          <a:p>
            <a:r>
              <a:rPr lang="zh-CN" altLang="en-US" sz="1600"/>
              <a:t>  ['info@sia-gji.eu',</a:t>
            </a:r>
            <a:endParaRPr lang="zh-CN" altLang="en-US" sz="1600"/>
          </a:p>
          <a:p>
            <a:r>
              <a:rPr lang="zh-CN" altLang="en-US" sz="1600"/>
              <a:t>   'imaging@vancouver.ca',</a:t>
            </a:r>
            <a:endParaRPr lang="zh-CN" altLang="en-US" sz="1600"/>
          </a:p>
          <a:p>
            <a:r>
              <a:rPr lang="zh-CN" altLang="en-US" sz="1600"/>
              <a:t>   'international@MSAsafety.com',</a:t>
            </a:r>
            <a:endParaRPr lang="zh-CN" altLang="en-US" sz="1600"/>
          </a:p>
          <a:p>
            <a:r>
              <a:rPr lang="zh-CN" altLang="en-US" sz="1600"/>
              <a:t>   'office@optexim.com',</a:t>
            </a:r>
            <a:endParaRPr lang="zh-CN" altLang="en-US" sz="1600"/>
          </a:p>
          <a:p>
            <a:r>
              <a:rPr lang="zh-CN" altLang="en-US" sz="1600"/>
              <a:t>   'bernardsheehan1@hotmail.com',</a:t>
            </a:r>
            <a:endParaRPr lang="zh-CN" altLang="en-US" sz="1600"/>
          </a:p>
          <a:p>
            <a:r>
              <a:rPr lang="zh-CN" altLang="en-US" sz="1600"/>
              <a:t>   'info@shaunbellelectrical.co',</a:t>
            </a:r>
            <a:endParaRPr lang="zh-CN" altLang="en-US" sz="1600"/>
          </a:p>
          <a:p>
            <a:r>
              <a:rPr lang="zh-CN" altLang="en-US" sz="1600"/>
              <a:t>   'infrared@ametek.co'],</a:t>
            </a:r>
            <a:endParaRPr lang="zh-CN" altLang="en-US" sz="1600"/>
          </a:p>
          <a:p>
            <a:r>
              <a:rPr lang="zh-CN" altLang="en-US" sz="1600"/>
              <a:t>  ['aoeab@bezeqint.net'],</a:t>
            </a:r>
            <a:endParaRPr lang="zh-CN" altLang="en-US" sz="1600"/>
          </a:p>
          <a:p>
            <a:r>
              <a:rPr lang="zh-CN" altLang="en-US" sz="1600"/>
              <a:t>  ['info@seiche.com',</a:t>
            </a:r>
            <a:endParaRPr lang="zh-CN" altLang="en-US" sz="1600"/>
          </a:p>
          <a:p>
            <a:r>
              <a:rPr lang="zh-CN" altLang="en-US" sz="1600"/>
              <a:t>   'NICK@BINOCULARSNSCOPES.COM',</a:t>
            </a:r>
            <a:endParaRPr lang="zh-CN" altLang="en-US" sz="1600"/>
          </a:p>
          <a:p>
            <a:r>
              <a:rPr lang="zh-CN" altLang="en-US" sz="1600"/>
              <a:t>   'info@amplitude-technologies.com'],</a:t>
            </a:r>
            <a:endParaRPr lang="zh-CN" altLang="en-US" sz="1600"/>
          </a:p>
          <a:p>
            <a:r>
              <a:rPr lang="zh-CN" altLang="en-US" sz="1600"/>
              <a:t>  ['sales@sirchie.com',</a:t>
            </a:r>
            <a:endParaRPr lang="zh-CN" altLang="en-US" sz="1600"/>
          </a:p>
          <a:p>
            <a:r>
              <a:rPr lang="zh-CN" altLang="en-US" sz="1600"/>
              <a:t>   'info@lahoux.nl',</a:t>
            </a:r>
            <a:endParaRPr lang="zh-CN" altLang="en-US" sz="1600"/>
          </a:p>
          <a:p>
            <a:r>
              <a:rPr lang="zh-CN" altLang="en-US" sz="1600"/>
              <a:t>   'custserv@usgs.gov',</a:t>
            </a:r>
            <a:endParaRPr lang="zh-CN" altLang="en-US" sz="1600"/>
          </a:p>
          <a:p>
            <a:r>
              <a:rPr lang="zh-CN" altLang="en-US" sz="1600"/>
              <a:t>   'sales@sirchie.com',</a:t>
            </a:r>
            <a:endParaRPr lang="zh-CN" altLang="en-US" sz="1600"/>
          </a:p>
          <a:p>
            <a:r>
              <a:rPr lang="zh-CN" altLang="en-US" sz="1600"/>
              <a:t>   'cvt@mwt.net'],</a:t>
            </a:r>
            <a:endParaRPr lang="zh-CN" altLang="en-US" sz="1600"/>
          </a:p>
          <a:p>
            <a:r>
              <a:rPr lang="zh-CN" altLang="en-US" sz="1600"/>
              <a:t>  ['mcdonnell@rigtech.net',</a:t>
            </a:r>
            <a:endParaRPr lang="zh-CN" altLang="en-US" sz="1600"/>
          </a:p>
          <a:p>
            <a:r>
              <a:rPr lang="zh-CN" altLang="en-US" sz="1600"/>
              <a:t>   'sales@gminsights.com',</a:t>
            </a:r>
            <a:endParaRPr lang="zh-CN" altLang="en-US" sz="1600"/>
          </a:p>
          <a:p>
            <a:r>
              <a:rPr lang="zh-CN" altLang="en-US" sz="1600"/>
              <a:t>   'acct@thermologyonline.org',</a:t>
            </a:r>
            <a:endParaRPr lang="zh-CN" altLang="en-US" sz="1600"/>
          </a:p>
          <a:p>
            <a:r>
              <a:rPr lang="zh-CN" altLang="en-US" sz="1600"/>
              <a:t>   'pht@msh.org'],</a:t>
            </a:r>
            <a:endParaRPr lang="zh-CN" altLang="en-US" sz="1600"/>
          </a:p>
          <a:p>
            <a:r>
              <a:rPr lang="zh-CN" altLang="en-US" sz="1600"/>
              <a:t>  ['Info@SDInsightInspections.com',</a:t>
            </a:r>
            <a:endParaRPr lang="zh-CN" altLang="en-US" sz="1600"/>
          </a:p>
          <a:p>
            <a:r>
              <a:rPr lang="zh-CN" altLang="en-US" sz="1600"/>
              <a:t>   'info@thermohuman.com',</a:t>
            </a:r>
            <a:endParaRPr lang="zh-CN" altLang="en-US" sz="1600"/>
          </a:p>
          <a:p>
            <a:r>
              <a:rPr lang="zh-CN" altLang="en-US" sz="1600"/>
              <a:t>   'preacher@gmail.com',</a:t>
            </a:r>
            <a:endParaRPr lang="zh-CN" altLang="en-US" sz="1600"/>
          </a:p>
          <a:p>
            <a:r>
              <a:rPr lang="zh-CN" altLang="en-US" sz="1600"/>
              <a:t>   'info@aimagents.com'],</a:t>
            </a:r>
            <a:endParaRPr lang="zh-CN" altLang="en-US" sz="1600"/>
          </a:p>
          <a:p>
            <a:r>
              <a:rPr lang="zh-CN" altLang="en-US" sz="1600"/>
              <a:t>  ['info@forndalens.se', 'info@enquestinspections.com'],</a:t>
            </a:r>
            <a:endParaRPr lang="zh-CN" altLang="en-US" sz="1600"/>
          </a:p>
          <a:p>
            <a:r>
              <a:rPr lang="zh-CN" altLang="en-US" sz="1600"/>
              <a:t>  ['info@breastthermography.com',</a:t>
            </a:r>
            <a:endParaRPr lang="zh-CN" altLang="en-US" sz="1600"/>
          </a:p>
          <a:p>
            <a:r>
              <a:rPr lang="zh-CN" altLang="en-US" sz="1600"/>
              <a:t>   'info@kimo.se',</a:t>
            </a:r>
            <a:endParaRPr lang="zh-CN" altLang="en-US" sz="1600"/>
          </a:p>
          <a:p>
            <a:r>
              <a:rPr lang="zh-CN" altLang="en-US" sz="1600"/>
              <a:t>   'info@militaryinfrared.com',</a:t>
            </a:r>
            <a:endParaRPr lang="zh-CN" altLang="en-US" sz="1600"/>
          </a:p>
          <a:p>
            <a:r>
              <a:rPr lang="zh-CN" altLang="en-US" sz="1600"/>
              <a:t>   'sales@timetech.co'],</a:t>
            </a:r>
            <a:endParaRPr lang="zh-CN" altLang="en-US" sz="1600"/>
          </a:p>
          <a:p>
            <a:r>
              <a:rPr lang="zh-CN" altLang="en-US" sz="1600"/>
              <a:t>  ['boselec@boselec.com',</a:t>
            </a:r>
            <a:endParaRPr lang="zh-CN" altLang="en-US" sz="1600"/>
          </a:p>
          <a:p>
            <a:r>
              <a:rPr lang="zh-CN" altLang="en-US" sz="1600"/>
              <a:t>   'info@enquestinspections.com',</a:t>
            </a:r>
            <a:endParaRPr lang="zh-CN" altLang="en-US" sz="1600"/>
          </a:p>
          <a:p>
            <a:r>
              <a:rPr lang="zh-CN" altLang="en-US" sz="1600"/>
              <a:t>   'sales@andromeda.co',</a:t>
            </a:r>
            <a:endParaRPr lang="zh-CN" altLang="en-US" sz="1600"/>
          </a:p>
          <a:p>
            <a:r>
              <a:rPr lang="zh-CN" altLang="en-US" sz="1600"/>
              <a:t>   'info@diamondandco.net'],</a:t>
            </a:r>
            <a:endParaRPr lang="zh-CN" altLang="en-US" sz="1600"/>
          </a:p>
          <a:p>
            <a:r>
              <a:rPr lang="zh-CN" altLang="en-US" sz="1600"/>
              <a:t>  ['admin@pass-fm.com', 'sales@avsupply.com', 'general@uei.com'],</a:t>
            </a:r>
            <a:endParaRPr lang="zh-CN" altLang="en-US" sz="1600"/>
          </a:p>
          <a:p>
            <a:r>
              <a:rPr lang="zh-CN" altLang="en-US" sz="1600"/>
              <a:t>  ['info@termicamfranchise.com', 'moreinfo@excelsiorfoods.com'],</a:t>
            </a:r>
            <a:endParaRPr lang="zh-CN" altLang="en-US" sz="1600"/>
          </a:p>
          <a:p>
            <a:r>
              <a:rPr lang="zh-CN" altLang="en-US" sz="1600"/>
              <a:t>  ['info@parties-galore.com',</a:t>
            </a:r>
            <a:endParaRPr lang="zh-CN" altLang="en-US" sz="1600"/>
          </a:p>
          <a:p>
            <a:r>
              <a:rPr lang="zh-CN" altLang="en-US" sz="1600"/>
              <a:t>   'viostarqtr@gmail.com',</a:t>
            </a:r>
            <a:endParaRPr lang="zh-CN" altLang="en-US" sz="1600"/>
          </a:p>
          <a:p>
            <a:r>
              <a:rPr lang="zh-CN" altLang="en-US" sz="1600"/>
              <a:t>   'info@firstoutrescue.com',</a:t>
            </a:r>
            <a:endParaRPr lang="zh-CN" altLang="en-US" sz="1600"/>
          </a:p>
          <a:p>
            <a:r>
              <a:rPr lang="zh-CN" altLang="en-US" sz="1600"/>
              <a:t>   'mayo@westerninsulation.ie'],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4620" y="80010"/>
            <a:ext cx="9090660" cy="11910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/>
          </a:p>
          <a:p>
            <a:r>
              <a:rPr lang="zh-CN" altLang="en-US" sz="1600"/>
              <a:t>  ['mcdonnell@rigtech.net',</a:t>
            </a:r>
            <a:endParaRPr lang="zh-CN" altLang="en-US" sz="1600"/>
          </a:p>
          <a:p>
            <a:r>
              <a:rPr lang="zh-CN" altLang="en-US" sz="1600"/>
              <a:t>   'info@shibli.com',</a:t>
            </a:r>
            <a:endParaRPr lang="zh-CN" altLang="en-US" sz="1600"/>
          </a:p>
          <a:p>
            <a:r>
              <a:rPr lang="zh-CN" altLang="en-US" sz="1600"/>
              <a:t>   'mcalear@unimelb.edu',</a:t>
            </a:r>
            <a:endParaRPr lang="zh-CN" altLang="en-US" sz="1600"/>
          </a:p>
          <a:p>
            <a:r>
              <a:rPr lang="zh-CN" altLang="en-US" sz="1600"/>
              <a:t>   'Info@easternsalt.com',</a:t>
            </a:r>
            <a:endParaRPr lang="zh-CN" altLang="en-US" sz="1600"/>
          </a:p>
          <a:p>
            <a:r>
              <a:rPr lang="zh-CN" altLang="en-US" sz="1600"/>
              <a:t>   'info@witchmount.com',</a:t>
            </a:r>
            <a:endParaRPr lang="zh-CN" altLang="en-US" sz="1600"/>
          </a:p>
          <a:p>
            <a:r>
              <a:rPr lang="zh-CN" altLang="en-US" sz="1600"/>
              <a:t>   'sales@butlergroup.ie'],</a:t>
            </a:r>
            <a:endParaRPr lang="zh-CN" altLang="en-US" sz="1600"/>
          </a:p>
          <a:p>
            <a:r>
              <a:rPr lang="zh-CN" altLang="en-US" sz="1600"/>
              <a:t>  ['bnurses@bellsouth.net',</a:t>
            </a:r>
            <a:endParaRPr lang="zh-CN" altLang="en-US" sz="1600"/>
          </a:p>
          <a:p>
            <a:r>
              <a:rPr lang="zh-CN" altLang="en-US" sz="1600"/>
              <a:t>   'Bulldogbuggies@hotmail.com',</a:t>
            </a:r>
            <a:endParaRPr lang="zh-CN" altLang="en-US" sz="1600"/>
          </a:p>
          <a:p>
            <a:r>
              <a:rPr lang="zh-CN" altLang="en-US" sz="1600"/>
              <a:t>   'lexy@thpclinic.com',</a:t>
            </a:r>
            <a:endParaRPr lang="zh-CN" altLang="en-US" sz="1600"/>
          </a:p>
          <a:p>
            <a:r>
              <a:rPr lang="zh-CN" altLang="en-US" sz="1600"/>
              <a:t>   'sue@thpclinic.com']],</a:t>
            </a:r>
            <a:endParaRPr lang="zh-CN" altLang="en-US" sz="1600"/>
          </a:p>
          <a:p>
            <a:r>
              <a:rPr lang="zh-CN" altLang="en-US" sz="1600"/>
              <a:t> [['Tel: (+1) 859-234-6616 ',</a:t>
            </a:r>
            <a:endParaRPr lang="zh-CN" altLang="en-US" sz="1600"/>
          </a:p>
          <a:p>
            <a:r>
              <a:rPr lang="zh-CN" altLang="en-US" sz="1600"/>
              <a:t>   'Tel: +1 (412) 826 4444 ',</a:t>
            </a:r>
            <a:endParaRPr lang="zh-CN" altLang="en-US" sz="1600"/>
          </a:p>
          <a:p>
            <a:r>
              <a:rPr lang="zh-CN" altLang="en-US" sz="1600"/>
              <a:t>   'Tel: +43 664 216 23 50   ',</a:t>
            </a:r>
            <a:endParaRPr lang="zh-CN" altLang="en-US" sz="1600"/>
          </a:p>
          <a:p>
            <a:r>
              <a:rPr lang="zh-CN" altLang="en-US" sz="1600"/>
              <a:t>   'Tel: 609-239-4788 '],</a:t>
            </a:r>
            <a:endParaRPr lang="zh-CN" altLang="en-US" sz="1600"/>
          </a:p>
          <a:p>
            <a:r>
              <a:rPr lang="zh-CN" altLang="en-US" sz="1600"/>
              <a:t>  ['Tel. 800-696-4740 ',</a:t>
            </a:r>
            <a:endParaRPr lang="zh-CN" altLang="en-US" sz="1600"/>
          </a:p>
          <a:p>
            <a:r>
              <a:rPr lang="zh-CN" altLang="en-US" sz="1600"/>
              <a:t>   'Tel. 978-657-4740 ',</a:t>
            </a:r>
            <a:endParaRPr lang="zh-CN" altLang="en-US" sz="1600"/>
          </a:p>
          <a:p>
            <a:r>
              <a:rPr lang="zh-CN" altLang="en-US" sz="1600"/>
              <a:t>   'Tel: (603) 324-7900 ',</a:t>
            </a:r>
            <a:endParaRPr lang="zh-CN" altLang="en-US" sz="1600"/>
          </a:p>
          <a:p>
            <a:r>
              <a:rPr lang="zh-CN" altLang="en-US" sz="1600"/>
              <a:t>   'Tel: +1 800 227 8074 ('],</a:t>
            </a:r>
            <a:endParaRPr lang="zh-CN" altLang="en-US" sz="1600"/>
          </a:p>
          <a:p>
            <a:r>
              <a:rPr lang="zh-CN" altLang="en-US" sz="1600"/>
              <a:t>  ['Tel  +65-6745-0556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'Tel. : +46 (0)8 753 25 00 ',</a:t>
            </a:r>
            <a:endParaRPr lang="zh-CN" altLang="en-US" sz="1600"/>
          </a:p>
          <a:p>
            <a:r>
              <a:rPr lang="zh-CN" altLang="en-US" sz="1600"/>
              <a:t>   'Tel: +27 12 345 4445 38 ',</a:t>
            </a:r>
            <a:endParaRPr lang="zh-CN" altLang="en-US" sz="1600"/>
          </a:p>
          <a:p>
            <a:r>
              <a:rPr lang="zh-CN" altLang="en-US" sz="1600"/>
              <a:t>   'Tel: 615-705-5333 ',</a:t>
            </a:r>
            <a:endParaRPr lang="zh-CN" altLang="en-US" sz="1600"/>
          </a:p>
          <a:p>
            <a:r>
              <a:rPr lang="zh-CN" altLang="en-US" sz="1600"/>
              <a:t>   'tel-'],</a:t>
            </a:r>
            <a:endParaRPr lang="zh-CN" altLang="en-US" sz="1600"/>
          </a:p>
          <a:p>
            <a:r>
              <a:rPr lang="zh-CN" altLang="en-US" sz="1600"/>
              <a:t>  ['Tel: +37166163542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 (+27 11) 608 1551 (+27 71) 471 2056 ',</a:t>
            </a:r>
            <a:endParaRPr lang="zh-CN" altLang="en-US" sz="1600"/>
          </a:p>
          <a:p>
            <a:r>
              <a:rPr lang="zh-CN" altLang="en-US" sz="1600"/>
              <a:t>   'tel. +359 2 885 3825 ',</a:t>
            </a:r>
            <a:endParaRPr lang="zh-CN" altLang="en-US" sz="1600"/>
          </a:p>
          <a:p>
            <a:r>
              <a:rPr lang="zh-CN" altLang="en-US" sz="1600"/>
              <a:t>   'Tel: 086 1061990 ',</a:t>
            </a:r>
            <a:endParaRPr lang="zh-CN" altLang="en-US" sz="1600"/>
          </a:p>
          <a:p>
            <a:r>
              <a:rPr lang="zh-CN" altLang="en-US" sz="1600"/>
              <a:t>   'tel-',</a:t>
            </a:r>
            <a:endParaRPr lang="zh-CN" altLang="en-US" sz="1600"/>
          </a:p>
          <a:p>
            <a:r>
              <a:rPr lang="zh-CN" altLang="en-US" sz="1600"/>
              <a:t>   'Tel: 016973 32199 ',</a:t>
            </a:r>
            <a:endParaRPr lang="zh-CN" altLang="en-US" sz="1600"/>
          </a:p>
          <a:p>
            <a:r>
              <a:rPr lang="zh-CN" altLang="en-US" sz="1600"/>
              <a:t>   'Tel: +44 (0) 1246 417691 '],</a:t>
            </a:r>
            <a:endParaRPr lang="zh-CN" altLang="en-US" sz="1600"/>
          </a:p>
          <a:p>
            <a:r>
              <a:rPr lang="zh-CN" altLang="en-US" sz="1600"/>
              <a:t>  ['Tel: (01327) 357 824 ',</a:t>
            </a:r>
            <a:endParaRPr lang="zh-CN" altLang="en-US" sz="1600"/>
          </a:p>
          <a:p>
            <a:r>
              <a:rPr lang="zh-CN" altLang="en-US" sz="1600"/>
              <a:t>   'tel  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'Tel: +86-769-82612006 ',</a:t>
            </a:r>
            <a:endParaRPr lang="zh-CN" altLang="en-US" sz="1600"/>
          </a:p>
          <a:p>
            <a:r>
              <a:rPr lang="zh-CN" altLang="en-US" sz="1600"/>
              <a:t>   'Tel  : 972-3-9440844 '],</a:t>
            </a:r>
            <a:endParaRPr lang="zh-CN" altLang="en-US" sz="1600"/>
          </a:p>
          <a:p>
            <a:r>
              <a:rPr lang="zh-CN" altLang="en-US" sz="1600"/>
              <a:t>['Tel.: 03303 ',</a:t>
            </a:r>
            <a:endParaRPr lang="zh-CN" altLang="en-US" sz="1600"/>
          </a:p>
          <a:p>
            <a:r>
              <a:rPr lang="zh-CN" altLang="en-US" sz="1600"/>
              <a:t>   'Tel: 671-649-6440',</a:t>
            </a:r>
            <a:endParaRPr lang="zh-CN" altLang="en-US" sz="1600"/>
          </a:p>
          <a:p>
            <a:r>
              <a:rPr lang="zh-CN" altLang="en-US" sz="1600"/>
              <a:t>   'Tel: (917)421-9330 ',</a:t>
            </a:r>
            <a:endParaRPr lang="zh-CN" altLang="en-US" sz="1600"/>
          </a:p>
          <a:p>
            <a:r>
              <a:rPr lang="zh-CN" altLang="en-US" sz="1600"/>
              <a:t>   'TEL: + 1 617 401 2195 '],</a:t>
            </a:r>
            <a:endParaRPr lang="zh-CN" altLang="en-US" sz="1600"/>
          </a:p>
          <a:p>
            <a:r>
              <a:rPr lang="zh-CN" altLang="en-US" sz="1600"/>
              <a:t>  ['Tel: +31 23 55 14 678 ',</a:t>
            </a:r>
            <a:endParaRPr lang="zh-CN" altLang="en-US" sz="1600"/>
          </a:p>
          <a:p>
            <a:r>
              <a:rPr lang="zh-CN" altLang="en-US" sz="1600"/>
              <a:t>   'Tel: +1 (707) 823-4600 ',</a:t>
            </a:r>
            <a:endParaRPr lang="zh-CN" altLang="en-US" sz="1600"/>
          </a:p>
          <a:p>
            <a:r>
              <a:rPr lang="zh-CN" altLang="en-US" sz="1600"/>
              <a:t>   'Tel. 0161 877 0322',</a:t>
            </a:r>
            <a:endParaRPr lang="zh-CN" altLang="en-US" sz="1600"/>
          </a:p>
          <a:p>
            <a:r>
              <a:rPr lang="zh-CN" altLang="en-US" sz="1600"/>
              <a:t>   'Tel:01844 345158 - '],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3040" y="426720"/>
            <a:ext cx="8815705" cy="9693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['Tel.: + 33 1 55 60 39 95 - ',</a:t>
            </a:r>
            <a:endParaRPr lang="zh-CN" altLang="en-US" sz="1600"/>
          </a:p>
          <a:p>
            <a:r>
              <a:rPr lang="zh-CN" altLang="en-US" sz="1600"/>
              <a:t>   'Tel.) ',</a:t>
            </a:r>
            <a:endParaRPr lang="zh-CN" altLang="en-US" sz="1600"/>
          </a:p>
          <a:p>
            <a:r>
              <a:rPr lang="zh-CN" altLang="en-US" sz="1600"/>
              <a:t>   'Tel  ',</a:t>
            </a:r>
            <a:endParaRPr lang="zh-CN" altLang="en-US" sz="1600"/>
          </a:p>
          <a:p>
            <a:r>
              <a:rPr lang="zh-CN" altLang="en-US" sz="1600"/>
              <a:t>   'Tel: +1 408-512-5928 ',</a:t>
            </a:r>
            <a:endParaRPr lang="zh-CN" altLang="en-US" sz="1600"/>
          </a:p>
          <a:p>
            <a:r>
              <a:rPr lang="zh-CN" altLang="en-US" sz="1600"/>
              <a:t>   'TEL: 021 554 0506 '],</a:t>
            </a:r>
            <a:endParaRPr lang="zh-CN" altLang="en-US" sz="1600"/>
          </a:p>
          <a:p>
            <a:r>
              <a:rPr lang="zh-CN" altLang="en-US" sz="1600"/>
              <a:t>  ['Tel: (239) 949-2011   ',</a:t>
            </a:r>
            <a:endParaRPr lang="zh-CN" altLang="en-US" sz="1600"/>
          </a:p>
          <a:p>
            <a:r>
              <a:rPr lang="zh-CN" altLang="en-US" sz="1600"/>
              <a:t>   'Tel: 1-408-963-0099 ',</a:t>
            </a:r>
            <a:endParaRPr lang="zh-CN" altLang="en-US" sz="1600"/>
          </a:p>
          <a:p>
            <a:r>
              <a:rPr lang="zh-CN" altLang="en-US" sz="1600"/>
              <a:t>   'TEL  - ',</a:t>
            </a:r>
            <a:endParaRPr lang="zh-CN" altLang="en-US" sz="1600"/>
          </a:p>
          <a:p>
            <a:r>
              <a:rPr lang="zh-CN" altLang="en-US" sz="1600"/>
              <a:t>   'Tel: 020 7831 9709'],</a:t>
            </a:r>
            <a:endParaRPr lang="zh-CN" altLang="en-US" sz="1600"/>
          </a:p>
          <a:p>
            <a:r>
              <a:rPr lang="zh-CN" altLang="en-US" sz="1600"/>
              <a:t>  ['Tel: 070 6973332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'Tel: +972 8 943 8408'],</a:t>
            </a:r>
            <a:endParaRPr lang="zh-CN" altLang="en-US" sz="1600"/>
          </a:p>
          <a:p>
            <a:r>
              <a:rPr lang="zh-CN" altLang="en-US" sz="1600"/>
              <a:t>  ['Tel  031-13 49 80 ',</a:t>
            </a:r>
            <a:endParaRPr lang="zh-CN" altLang="en-US" sz="1600"/>
          </a:p>
          <a:p>
            <a:r>
              <a:rPr lang="zh-CN" altLang="en-US" sz="1600"/>
              <a:t>   'Tel  661-339-3544 ',</a:t>
            </a:r>
            <a:endParaRPr lang="zh-CN" altLang="en-US" sz="1600"/>
          </a:p>
          <a:p>
            <a:r>
              <a:rPr lang="zh-CN" altLang="en-US" sz="1600"/>
              <a:t>   'Tel  07479 707707',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'],</a:t>
            </a:r>
            <a:endParaRPr lang="zh-CN" altLang="en-US" sz="1600"/>
          </a:p>
          <a:p>
            <a:r>
              <a:rPr lang="zh-CN" altLang="en-US" sz="1600"/>
              <a:t>  ['Tel: (617) 731-0935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 ',</a:t>
            </a:r>
            <a:endParaRPr lang="zh-CN" altLang="en-US" sz="1600"/>
          </a:p>
          <a:p>
            <a:r>
              <a:rPr lang="zh-CN" altLang="en-US" sz="1600"/>
              <a:t>   'Tel: 0330 088 4155 '],</a:t>
            </a:r>
            <a:endParaRPr lang="zh-CN" altLang="en-US" sz="1600"/>
          </a:p>
          <a:p>
            <a:r>
              <a:rPr lang="zh-CN" altLang="en-US" sz="1600"/>
              <a:t>  ['Tel: (585) 385-1750 ',</a:t>
            </a:r>
            <a:endParaRPr lang="zh-CN" altLang="en-US" sz="1600"/>
          </a:p>
          <a:p>
            <a:r>
              <a:rPr lang="zh-CN" altLang="en-US" sz="1600"/>
              <a:t>   'tel. 07917 340114 ',</a:t>
            </a:r>
            <a:endParaRPr lang="zh-CN" altLang="en-US" sz="1600"/>
          </a:p>
          <a:p>
            <a:r>
              <a:rPr lang="zh-CN" altLang="en-US" sz="1600"/>
              <a:t>   'tel   ',</a:t>
            </a:r>
            <a:endParaRPr lang="zh-CN" altLang="en-US" sz="1600"/>
          </a:p>
          <a:p>
            <a:r>
              <a:rPr lang="zh-CN" altLang="en-US" sz="1600"/>
              <a:t>   'Tel. (603 ) 3323 1515'],</a:t>
            </a:r>
            <a:endParaRPr lang="zh-CN" altLang="en-US" sz="1600"/>
          </a:p>
          <a:p>
            <a:r>
              <a:rPr lang="zh-CN" altLang="en-US" sz="1600"/>
              <a:t>  ['Tel.: +1 408 898-0446   ',</a:t>
            </a:r>
            <a:endParaRPr lang="zh-CN" altLang="en-US" sz="1600"/>
          </a:p>
          <a:p>
            <a:r>
              <a:rPr lang="zh-CN" altLang="en-US" sz="1600"/>
              <a:t>   'Tel: +1 408-512-5928   ',</a:t>
            </a:r>
            <a:endParaRPr lang="zh-CN" altLang="en-US" sz="1600"/>
          </a:p>
          <a:p>
            <a:r>
              <a:rPr lang="zh-CN" altLang="en-US" sz="1600"/>
              <a:t>   'Tel  ...   ',</a:t>
            </a:r>
            <a:endParaRPr lang="zh-CN" altLang="en-US" sz="1600"/>
          </a:p>
          <a:p>
            <a:r>
              <a:rPr lang="zh-CN" altLang="en-US" sz="1600"/>
              <a:t>   'Tel.: +49 711 8931-0   ',</a:t>
            </a:r>
            <a:endParaRPr lang="zh-CN" altLang="en-US" sz="1600"/>
          </a:p>
          <a:p>
            <a:r>
              <a:rPr lang="zh-CN" altLang="en-US" sz="1600"/>
              <a:t>   'Tel  (416) 740-8500 '],</a:t>
            </a:r>
            <a:endParaRPr lang="zh-CN" altLang="en-US" sz="1600"/>
          </a:p>
          <a:p>
            <a:r>
              <a:rPr lang="zh-CN" altLang="en-US" sz="1600"/>
              <a:t>  ['Tel ', 'Tel: 1300 79 11 74 '],</a:t>
            </a:r>
            <a:endParaRPr lang="zh-CN" altLang="en-US" sz="1600"/>
          </a:p>
          <a:p>
            <a:r>
              <a:rPr lang="zh-CN" altLang="en-US" sz="1600"/>
              <a:t>  ['Tel: +351 927 202 600', 'Tel: 978'],</a:t>
            </a:r>
            <a:endParaRPr lang="zh-CN" altLang="en-US" sz="1600"/>
          </a:p>
          <a:p>
            <a:r>
              <a:rPr lang="zh-CN" altLang="en-US" sz="1600"/>
              <a:t>  ['TEL  +351 916 969898', 'tel: +33 1 44 27 87 23 ']])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9860" y="129540"/>
          <a:ext cx="9060815" cy="144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935"/>
                <a:gridCol w="3719195"/>
                <a:gridCol w="433768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？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0或1次匹配</a:t>
                      </a:r>
                      <a:r>
                        <a:rPr lang="zh-CN" altLang="en-US" sz="1600">
                          <a:sym typeface="+mn-ea"/>
                        </a:rPr>
                        <a:t>，表示前面的正则表达式不出现或出现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 = '123 10e3 20e4e4 30ee5'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re.findall(r'\b\d+[e]?\d*\b',s)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Out[27]: ['123', '10e3']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re.findall(r'\b\d+e?\d*\b',s)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Out[28]: ['123', '10e3']</a:t>
                      </a:r>
                      <a:endParaRPr lang="zh-CN" altLang="en-US" sz="16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{m}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精确匹配m次，</a:t>
                      </a:r>
                      <a:r>
                        <a:rPr lang="zh-CN" altLang="en-US" sz="1600">
                          <a:sym typeface="+mn-ea"/>
                        </a:rPr>
                        <a:t>表示前面的正则表达式出现</a:t>
                      </a:r>
                      <a:r>
                        <a:rPr lang="en-US" altLang="zh-CN" sz="1600">
                          <a:sym typeface="+mn-ea"/>
                        </a:rPr>
                        <a:t>m</a:t>
                      </a:r>
                      <a:r>
                        <a:rPr lang="zh-CN" altLang="en-US" sz="1600">
                          <a:sym typeface="+mn-ea"/>
                        </a:rPr>
                        <a:t>次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 '14 222 3332 12344 378'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re.findall(r'\b\d{4}\b',s)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Out[32]: ['3332']</a:t>
                      </a:r>
                      <a:endParaRPr lang="zh-CN" altLang="en-US" sz="1600"/>
                    </a:p>
                  </a:txBody>
                  <a:tcPr/>
                </a:tc>
              </a:tr>
              <a:tr h="824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{m,n}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匹配最少m次，最多n次,</a:t>
                      </a:r>
                      <a:r>
                        <a:rPr lang="zh-CN" altLang="en-US" sz="1600">
                          <a:sym typeface="+mn-ea"/>
                        </a:rPr>
                        <a:t>表示前面的正则表达式最少出现</a:t>
                      </a:r>
                      <a:r>
                        <a:rPr lang="en-US" altLang="zh-CN" sz="1600">
                          <a:sym typeface="+mn-ea"/>
                        </a:rPr>
                        <a:t>m</a:t>
                      </a:r>
                      <a:r>
                        <a:rPr lang="zh-CN" altLang="en-US" sz="1600">
                          <a:sym typeface="+mn-ea"/>
                        </a:rPr>
                        <a:t>次，最多出现</a:t>
                      </a:r>
                      <a:r>
                        <a:rPr lang="en-US" altLang="zh-CN" sz="1600">
                          <a:sym typeface="+mn-ea"/>
                        </a:rPr>
                        <a:t>n</a:t>
                      </a:r>
                      <a:r>
                        <a:rPr lang="zh-CN" altLang="en-US" sz="1600">
                          <a:sym typeface="+mn-ea"/>
                        </a:rPr>
                        <a:t>次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s='2334 234 1229 453309 kk 345kk erty tyzs oiuydghs 38986'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re.findall(r'\d{2,5}',s)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Out[42]: ['2334', '234', '1229', '45330', '345', '38986']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re.findall(r'\b\d{2,5}\b',s)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Out[43]: ['2334', '234', '1229', '38986']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re.findall(r'\b\d{2,}\b',s)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Out[44]: ['2334', '234', '1229', '453309', '38986']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re.findall(r'\d{2,}',s)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Out[45]: ['2334', '234', '1229', '453309', '345', '38986']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re.findall(r'\d{2,3}',s)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Out[46]: ['233', '234', '122', '453', '309', '345', '389', '86']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re.findall(r'\d{,4}',s)</a:t>
                      </a: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最少匹配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次，最多匹配</a:t>
                      </a:r>
                      <a:r>
                        <a:rPr lang="en-US" altLang="zh-CN" sz="1600"/>
                        <a:t>4</a:t>
                      </a:r>
                      <a:r>
                        <a:rPr lang="zh-CN" altLang="en-US" sz="1600"/>
                        <a:t>次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Out[47]: 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['2334','','234','','1229','','4533','09','','','','','345','','','','','','','','','','','','','','','','','','','','', '', '','3898','6','']</a:t>
                      </a:r>
                      <a:endParaRPr lang="zh-CN" altLang="en-US" sz="1600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（）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匹配括号内的表达式，也表示一个</a:t>
                      </a:r>
                      <a:r>
                        <a:rPr lang="zh-CN" altLang="en-US" sz="1600"/>
                        <a:t>无命名</a:t>
                      </a:r>
                      <a:r>
                        <a:rPr lang="en-US" altLang="zh-CN" sz="1600"/>
                        <a:t>组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只能返回组内结果，其他地方即使匹配成功，也不返回结果。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例如：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s='\sd12 234, lk234\ert'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re.findall(r'\\[a-z]+(\d+)',s)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Out[4]: ['12']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re.findall(r'[a-z]+(\d+)\\[a-z]*',s)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Out[5]: ['234']</a:t>
                      </a:r>
                      <a:endParaRPr lang="en-US" altLang="zh-CN" sz="1600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(?:)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用法和含义</a:t>
                      </a:r>
                      <a:r>
                        <a:rPr lang="en-US" altLang="zh-CN" sz="1600"/>
                        <a:t>类似 (), 但是不表示一个组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(?:)和（）的区别：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 b="1" i="1">
                          <a:solidFill>
                            <a:srgbClr val="FF0000"/>
                          </a:solidFill>
                        </a:rPr>
                        <a:t>1.to (?:):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s='ababab abbabb aabaab'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re.findall(r'\b(?:ab)+\b',s)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Out[9]: ['ababab']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 b="1">
                          <a:solidFill>
                            <a:srgbClr val="FF3535"/>
                          </a:solidFill>
                        </a:rPr>
                        <a:t>#</a:t>
                      </a:r>
                      <a:r>
                        <a:rPr lang="zh-CN" altLang="en-US" sz="1600" b="1">
                          <a:solidFill>
                            <a:srgbClr val="FF3535"/>
                          </a:solidFill>
                        </a:rPr>
                        <a:t>注意不要忘记用</a:t>
                      </a:r>
                      <a:r>
                        <a:rPr lang="en-US" altLang="zh-CN" sz="1600" b="1">
                          <a:solidFill>
                            <a:srgbClr val="FF3535"/>
                          </a:solidFill>
                        </a:rPr>
                        <a:t>\b</a:t>
                      </a:r>
                      <a:r>
                        <a:rPr lang="zh-CN" altLang="en-US" sz="1600" b="1">
                          <a:solidFill>
                            <a:srgbClr val="FF3535"/>
                          </a:solidFill>
                        </a:rPr>
                        <a:t>指定匹配字符的界限，即特殊字符</a:t>
                      </a:r>
                      <a:r>
                        <a:rPr lang="en-US" altLang="zh-CN" sz="1600" b="1">
                          <a:solidFill>
                            <a:srgbClr val="FF3535"/>
                          </a:solidFill>
                        </a:rPr>
                        <a:t>\b</a:t>
                      </a:r>
                      <a:r>
                        <a:rPr lang="zh-CN" altLang="en-US" sz="1600" b="1">
                          <a:solidFill>
                            <a:srgbClr val="FF3535"/>
                          </a:solidFill>
                        </a:rPr>
                        <a:t>要与单词和空格的分界线匹配，</a:t>
                      </a:r>
                      <a:r>
                        <a:rPr lang="zh-CN" altLang="en-US" sz="1600"/>
                        <a:t>否则会得到下面的结果：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re.findall(r'(?:ab)+',s)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Out[8]: ['ababab', 'ab', 'ab', 'ab', 'ab']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 b="1" i="1">
                          <a:solidFill>
                            <a:srgbClr val="FF0000"/>
                          </a:solidFill>
                          <a:sym typeface="+mn-ea"/>
                        </a:rPr>
                        <a:t>2. to ( ):</a:t>
                      </a:r>
                      <a:endParaRPr lang="en-US" altLang="zh-CN" sz="1600" b="1" i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re.findall(r'\b(ab)+\b',s)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Out[14]: ['ab']</a:t>
                      </a: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只返回括号内的结果，</a:t>
                      </a:r>
                      <a:r>
                        <a:rPr lang="en-US" altLang="zh-CN" sz="1600"/>
                        <a:t>‘+’</a:t>
                      </a:r>
                      <a:r>
                        <a:rPr lang="zh-CN" altLang="en-US" sz="1600"/>
                        <a:t>这里不起任何作用。</a:t>
                      </a:r>
                      <a:endParaRPr lang="zh-CN" altLang="en-US" sz="1600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a| 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匹配</a:t>
                      </a:r>
                      <a:r>
                        <a:rPr lang="zh-CN" altLang="en-US" sz="1600"/>
                        <a:t>规则</a:t>
                      </a:r>
                      <a:r>
                        <a:rPr lang="en-US" altLang="zh-CN" sz="1600"/>
                        <a:t>a或</a:t>
                      </a:r>
                      <a:r>
                        <a:rPr lang="zh-CN" altLang="en-US" sz="1600"/>
                        <a:t>规则</a:t>
                      </a: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例如：[a-zA-Z]|[0-9] 表示只要是数字或者字母均可匹配，这个规则等价于 [a-zA-Z0-9]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注意：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(1) ‘|’ </a:t>
                      </a:r>
                      <a:r>
                        <a:rPr lang="zh-CN" altLang="en-US" sz="1600"/>
                        <a:t>在 [ ]之中不再表示或，而仅仅是字符。如果要在[ ]外面表示一个 </a:t>
                      </a:r>
                      <a:r>
                        <a:rPr lang="en-US" altLang="zh-CN" sz="1600"/>
                        <a:t>'</a:t>
                      </a:r>
                      <a:r>
                        <a:rPr lang="zh-CN" altLang="en-US" sz="1600"/>
                        <a:t>|</a:t>
                      </a:r>
                      <a:r>
                        <a:rPr lang="en-US" altLang="zh-CN" sz="1600"/>
                        <a:t>' </a:t>
                      </a:r>
                      <a:r>
                        <a:rPr lang="zh-CN" altLang="en-US" sz="1600"/>
                        <a:t>字符，必须用反斜杠引导，即 </a:t>
                      </a:r>
                      <a:r>
                        <a:rPr lang="en-US" altLang="zh-CN" sz="1600"/>
                        <a:t>'</a:t>
                      </a:r>
                      <a:r>
                        <a:rPr lang="zh-CN" altLang="en-US" sz="1600"/>
                        <a:t>/|</a:t>
                      </a:r>
                      <a:r>
                        <a:rPr lang="en-US" altLang="zh-CN" sz="1600"/>
                        <a:t>'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.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55575" y="137160"/>
          <a:ext cx="8990965" cy="12292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3795"/>
                <a:gridCol w="2336800"/>
                <a:gridCol w="5500370"/>
              </a:tblGrid>
              <a:tr h="5699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例：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 s='\sd12 234, lk234|ert'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re.findall(r'\b[a-z]+\d+[a-z|]+\b',s)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Out[20]: ['lk234|ert']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re.findall(r'\b[a-z]+\d+\|[a-z]+\b',s)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Out[21]: ['lk234|ert']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(2) '|' 的有效范围是它两边的整条规则</a:t>
                      </a:r>
                      <a:r>
                        <a:rPr lang="zh-CN" altLang="en-US" sz="1600"/>
                        <a:t>。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例如：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s='i like beijing, i like shanghai'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re.findall(r'i like beijing|shanghai',s)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Out[26]: ['i like beijing', 'shanghai']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通过</a:t>
                      </a:r>
                      <a:r>
                        <a:rPr lang="en-US" altLang="zh-CN" sz="1600"/>
                        <a:t>(?:)</a:t>
                      </a:r>
                      <a:r>
                        <a:rPr lang="zh-CN" altLang="en-US" sz="1600"/>
                        <a:t>可以有效的限定其匹配范围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re.findall(r'i like (?:beijing|shanghai)',s)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Out[24]: ['i like beijing', 'i like shanghai']</a:t>
                      </a:r>
                      <a:endParaRPr lang="en-US" altLang="zh-CN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我们也可以用简单的方法来进行匹配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re.findall(r'i like [a-z]+',s)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Out[23]: ['i like beijing', 'i like shanghai']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如果直接用（），会造成只返回（）内的结果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re.findall(r'i like (beijing|shanghai)',s)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Out[25]: ['beijing', 'shanghai']</a:t>
                      </a:r>
                      <a:endParaRPr lang="en-US" altLang="zh-CN" sz="1600"/>
                    </a:p>
                  </a:txBody>
                  <a:tcPr/>
                </a:tc>
              </a:tr>
              <a:tr h="32613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(?iLmsux)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正则表达式包含六种可选标志：i, m,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... 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或任意个组合。放在括号里只影响括号中的区域。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s='as12 FG6721 aaaYY23ui'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re.findall(r'[a-z]{3}(y+(?i))\d+[a-z]+',s)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Out[36]: ['YY']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假如</a:t>
                      </a:r>
                      <a:r>
                        <a:rPr lang="en-US" altLang="zh-CN" sz="1600"/>
                        <a:t>(?i)</a:t>
                      </a:r>
                      <a:r>
                        <a:rPr lang="zh-CN" altLang="en-US" sz="1600"/>
                        <a:t>放在括号外，将会影响整条正则表达式</a:t>
                      </a:r>
                      <a:r>
                        <a:rPr lang="en-US" altLang="zh-CN" sz="1600"/>
                        <a:t>,</a:t>
                      </a:r>
                      <a:r>
                        <a:rPr lang="zh-CN" altLang="en-US" sz="1600"/>
                        <a:t>也就是整条表达式匹配单行字符串时不考虑大小写。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re.findall(r'[a-z]{3}y+(?i)\d+[a-z]+',s)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Out[37]: ['aaaYY23ui']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r>
                        <a:rPr lang="zh-CN" altLang="en-US" sz="1600">
                          <a:sym typeface="+mn-ea"/>
                        </a:rPr>
                        <a:t>假如</a:t>
                      </a:r>
                      <a:r>
                        <a:rPr lang="en-US" altLang="zh-CN" sz="1600">
                          <a:sym typeface="+mn-ea"/>
                        </a:rPr>
                        <a:t>(?im)</a:t>
                      </a:r>
                      <a:r>
                        <a:rPr lang="zh-CN" altLang="en-US" sz="1600">
                          <a:sym typeface="+mn-ea"/>
                        </a:rPr>
                        <a:t>放在括号外，将会将会影响整条正则表达式</a:t>
                      </a:r>
                      <a:r>
                        <a:rPr lang="en-US" altLang="zh-CN" sz="1600">
                          <a:sym typeface="+mn-ea"/>
                        </a:rPr>
                        <a:t>,</a:t>
                      </a:r>
                      <a:r>
                        <a:rPr lang="zh-CN" altLang="en-US" sz="1600">
                          <a:sym typeface="+mn-ea"/>
                        </a:rPr>
                        <a:t>也就是整条表达式匹配多条字符串时不考虑大小写。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s="""as12 FG6721 aaaYY23ui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456UU234 TYU123"""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re.findall(r'[0-9]{3}[a-z]+(?im)\d+',s)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Out[40]: ['456UU234']</a:t>
                      </a:r>
                      <a:endParaRPr lang="en-US" altLang="zh-CN" sz="1600"/>
                    </a:p>
                  </a:txBody>
                  <a:tcPr/>
                </a:tc>
              </a:tr>
              <a:tr h="1798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(?imx: 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在括号中使用i, m, 或 x 可选标志，也就是说正则表达式可以与</a:t>
                      </a:r>
                      <a:r>
                        <a:rPr lang="zh-CN" altLang="en-US" sz="1600">
                          <a:sym typeface="+mn-ea"/>
                        </a:rPr>
                        <a:t>?imx:放在同一括号内。这个表达式要远好于(?iLmsux)。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所以(?iLmsux)已经基本被</a:t>
                      </a:r>
                      <a:r>
                        <a:rPr lang="en-US" altLang="zh-CN" sz="1600">
                          <a:sym typeface="+mn-ea"/>
                        </a:rPr>
                        <a:t>Python</a:t>
                      </a:r>
                      <a:r>
                        <a:rPr lang="zh-CN" altLang="en-US" sz="1600">
                          <a:sym typeface="+mn-ea"/>
                        </a:rPr>
                        <a:t>弃用。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s='as12 FG6721 aaaYY23ui'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re.findall(r'[a-z]+(?i:[a-z]{2})\d+[a-z]*',s)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Out[43]: ['aaaYY23ui']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re.findall(r'(?i:[a-z]{2})',s)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Out[45]: ['as', 'FG', 'aa', 'aY', 'ui']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endParaRPr lang="en-US" altLang="zh-CN" sz="1600"/>
                    </a:p>
                  </a:txBody>
                  <a:tcPr/>
                </a:tc>
              </a:tr>
              <a:tr h="1533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(?#...)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注释.Python允许你在正则表达式中写入注释，在’(?#’ ‘)’之间的内容将被忽略。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s='salary 3678902 李四电话： 0821 8899121 地址： 北京python12346A_class email:xdfg123e4@qq.com'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re.findall(r'\b\d+(?#我们将做正则化练习)\b',s)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Out[51]: ['3678902', '0821', '8899121']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re.findall(r'[a-z0-9]+@[a-z]+\.[a-z]+',s)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Out[52]: ['xdfg123e4@qq.com']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187960" y="450215"/>
          <a:ext cx="8983345" cy="11480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240"/>
                <a:gridCol w="2338070"/>
                <a:gridCol w="5487035"/>
              </a:tblGrid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(?&lt;=…)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前向界定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括号中</a:t>
                      </a:r>
                      <a:r>
                        <a:rPr lang="en-US" altLang="zh-CN" sz="1600">
                          <a:sym typeface="+mn-ea"/>
                        </a:rPr>
                        <a:t>‘</a:t>
                      </a:r>
                      <a:r>
                        <a:rPr lang="zh-CN" altLang="en-US" sz="1600">
                          <a:sym typeface="+mn-ea"/>
                        </a:rPr>
                        <a:t>…</a:t>
                      </a:r>
                      <a:r>
                        <a:rPr lang="en-US" altLang="zh-CN" sz="1600">
                          <a:sym typeface="+mn-ea"/>
                        </a:rPr>
                        <a:t>’</a:t>
                      </a:r>
                      <a:r>
                        <a:rPr lang="zh-CN" altLang="en-US" sz="1600">
                          <a:sym typeface="+mn-ea"/>
                        </a:rPr>
                        <a:t>代表你希望匹配的字符串的前面应该出现的字符串。但是这些应该出现的字符串必须是常值。即</a:t>
                      </a:r>
                      <a:r>
                        <a:rPr lang="en-US" altLang="zh-CN" sz="1600">
                          <a:sym typeface="+mn-ea"/>
                        </a:rPr>
                        <a:t>‘</a:t>
                      </a:r>
                      <a:r>
                        <a:rPr lang="zh-CN" altLang="en-US" sz="1600">
                          <a:sym typeface="+mn-ea"/>
                        </a:rPr>
                        <a:t>…</a:t>
                      </a:r>
                      <a:r>
                        <a:rPr lang="en-US" altLang="zh-CN" sz="1600">
                          <a:sym typeface="+mn-ea"/>
                        </a:rPr>
                        <a:t>’</a:t>
                      </a:r>
                      <a:r>
                        <a:rPr lang="zh-CN" altLang="en-US" sz="1600">
                          <a:sym typeface="+mn-ea"/>
                        </a:rPr>
                        <a:t>不能是正则表达式。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s='aaa111aaa , bbb222 , 333ccc'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re.findall(r'\d+(?&lt;=[a-z]+)',s)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---------------------------------------------------------------------------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error                                     Traceback (most recent call last)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zh-CN" altLang="en-US" sz="1600"/>
                        <a:t>: look-behind requires fixed-width pattern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 r'(?&lt;=aaa)\d+',s)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Out[12]: ['111']</a:t>
                      </a:r>
                      <a:endParaRPr lang="zh-CN" altLang="en-US" sz="1600"/>
                    </a:p>
                  </a:txBody>
                  <a:tcPr/>
                </a:tc>
              </a:tr>
              <a:tr h="1818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(?=…)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后向界定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括号中的</a:t>
                      </a:r>
                      <a:r>
                        <a:rPr lang="en-US" altLang="zh-CN" sz="1600"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sym typeface="+mn-ea"/>
                        </a:rPr>
                        <a:t>…</a:t>
                      </a:r>
                      <a:r>
                        <a:rPr lang="en-US" altLang="zh-CN" sz="1600"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sym typeface="+mn-ea"/>
                        </a:rPr>
                        <a:t>代表你希望匹配的字符串后面应该出现的字符串。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s='aaa111aaa , bbb222 , 333ccc'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re.findall(r'\d+(?=ccc)',s)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Out[15]: ['333']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re.findall(r'\d+(?=[a-z]+)',s)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Out[16]: ['111', '333']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re.findall(r'\b\d+(?=[a-z]+\b)',s)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Out[17]: ['333']</a:t>
                      </a:r>
                      <a:endParaRPr lang="zh-CN" altLang="en-US" sz="1600"/>
                    </a:p>
                  </a:txBody>
                  <a:tcPr/>
                </a:tc>
              </a:tr>
              <a:tr h="15932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(?&lt;!...)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前向非界定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只有当你希望的字符串前面不是</a:t>
                      </a:r>
                      <a:r>
                        <a:rPr lang="en-US" altLang="zh-CN" sz="1600"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sym typeface="+mn-ea"/>
                        </a:rPr>
                        <a:t>…</a:t>
                      </a:r>
                      <a:r>
                        <a:rPr lang="en-US" altLang="zh-CN" sz="1600"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sym typeface="+mn-ea"/>
                        </a:rPr>
                        <a:t>的内容时才匹配</a:t>
                      </a:r>
                      <a:r>
                        <a:rPr lang="en-US" altLang="zh-CN" sz="1600">
                          <a:sym typeface="+mn-ea"/>
                        </a:rPr>
                        <a:t>.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</a:t>
                      </a:r>
                      <a:r>
                        <a:rPr lang="en-US" altLang="zh-CN" sz="1600"/>
                        <a:t>='aaa111aaa rbbb222  asdffgh333ccc 2378uiy'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s</a:t>
                      </a:r>
                      <a:endParaRPr lang="en-US" altLang="zh-CN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Out[42]: 'aaa111aaa rbbb222  asdffgh333ccc 2378uiy'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re.findall(r'(?&lt;![a-z]{3})\d+',s)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Out[43]: ['11', '22', '33', '2378']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匹配数字但数字前面不能有三个字母</a:t>
                      </a:r>
                      <a:endParaRPr lang="zh-CN" altLang="en-US" sz="1600"/>
                    </a:p>
                  </a:txBody>
                  <a:tcPr/>
                </a:tc>
              </a:tr>
              <a:tr h="10966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?!...</a:t>
                      </a:r>
                      <a:r>
                        <a:rPr lang="zh-CN" altLang="en-US" sz="1600"/>
                        <a:t>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后向非界定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只有当你希望的字符串后面不是</a:t>
                      </a:r>
                      <a:r>
                        <a:rPr lang="en-US" altLang="zh-CN" sz="1600"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sym typeface="+mn-ea"/>
                        </a:rPr>
                        <a:t>…</a:t>
                      </a:r>
                      <a:r>
                        <a:rPr lang="en-US" altLang="zh-CN" sz="1600"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sym typeface="+mn-ea"/>
                        </a:rPr>
                        <a:t>的内容时才匹配</a:t>
                      </a:r>
                      <a:r>
                        <a:rPr lang="en-US" altLang="zh-CN" sz="1600">
                          <a:sym typeface="+mn-ea"/>
                        </a:rPr>
                        <a:t>.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s='aaa111aaa rbbb222  asdffgh333ccc 2378uiy'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re.findall(r'\d+(?![a-z]+)',s)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Out[4]: ['11', '222', '33', '237']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#匹配数字但数字后面不能有字母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8705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\w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匹配字母数字及下划线</a:t>
                      </a:r>
                      <a:r>
                        <a:rPr lang="en-US" altLang="zh-CN" sz="1600">
                          <a:sym typeface="+mn-ea"/>
                        </a:rPr>
                        <a:t>,</a:t>
                      </a:r>
                      <a:r>
                        <a:rPr lang="zh-CN" altLang="en-US" sz="1600">
                          <a:sym typeface="+mn-ea"/>
                        </a:rPr>
                        <a:t>等价于，即等价于[a-zA-Z0-9</a:t>
                      </a:r>
                      <a:r>
                        <a:rPr lang="en-US" altLang="zh-CN" sz="1600">
                          <a:sym typeface="+mn-ea"/>
                        </a:rPr>
                        <a:t>_</a:t>
                      </a:r>
                      <a:r>
                        <a:rPr lang="zh-CN" altLang="en-US" sz="1600">
                          <a:sym typeface="+mn-ea"/>
                        </a:rPr>
                        <a:t>]。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s='aaa_111aaa rbbb222  #@%_gh333ccc 237_8uiy'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re.findall(r'\w+',s)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Out[13]: ['aaa_111aaa', 'rbbb222', '_gh333ccc', '237_8uiy']</a:t>
                      </a:r>
                      <a:endParaRPr lang="zh-CN" altLang="en-US" sz="1600"/>
                    </a:p>
                  </a:txBody>
                  <a:tcPr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r>
                        <a:rPr lang="zh-CN" altLang="en-US" sz="160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匹配非英文字母和数字和下划线，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等价于[^a-zA-Z0-9]。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s='aaa_111aaa rbbb222  #@%_gh333ccc 237_8uiy'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re.findall(r'\W+',s)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Out[14]: [' ', '  #@%', ' ']</a:t>
                      </a:r>
                      <a:endParaRPr lang="zh-CN" altLang="en-US" sz="1600"/>
                    </a:p>
                  </a:txBody>
                  <a:tcPr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r>
                        <a:rPr lang="zh-CN" altLang="en-US" sz="1600"/>
                        <a:t>s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匹配间隔符，所有匹配空格符、制表符、回车符等表示分隔意义的字符，它等价于[ 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t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r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n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f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v]。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s='aaa_111aaa rbbb222  #@%_gh333ccc 237_8uiy'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re.findall(r'\s+',s)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Out[15]: [' ', '  ', ' 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r>
                        <a:rPr lang="zh-CN" altLang="en-US" sz="1600"/>
                        <a:t>S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匹配非间隔符，即间隔符的补集，等价于[^ 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t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r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n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f</a:t>
                      </a:r>
                      <a:r>
                        <a:rPr lang="en-US" altLang="zh-CN" sz="1600">
                          <a:sym typeface="+mn-ea"/>
                        </a:rPr>
                        <a:t>\</a:t>
                      </a:r>
                      <a:r>
                        <a:rPr lang="zh-CN" altLang="en-US" sz="1600">
                          <a:sym typeface="+mn-ea"/>
                        </a:rPr>
                        <a:t>v]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s='aaa_111aaa rbbb222  #@%_gh333ccc 237_8uiy'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re.findall(r'\S+',s)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Out[16]: ['aaa_111aaa', 'rbbb222', '#@%_gh333ccc', '237_8uiy']</a:t>
                      </a:r>
                      <a:endParaRPr lang="zh-CN" altLang="en-US" sz="1600"/>
                    </a:p>
                  </a:txBody>
                  <a:tcPr/>
                </a:tc>
              </a:tr>
              <a:tr h="644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\d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匹配数字，这是一个以’/’开头的转义字符，’/d’表示匹配一个数字，即等价于[0-9]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76835" y="-15240"/>
          <a:ext cx="9206865" cy="12490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815"/>
                <a:gridCol w="2366645"/>
                <a:gridCol w="5526405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r>
                        <a:rPr lang="zh-CN" altLang="en-US" sz="1600"/>
                        <a:t>D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匹配一个非数字的字符，等价于[^0-9]。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</a:tr>
              <a:tr h="937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r>
                        <a:rPr lang="zh-CN" altLang="en-US" sz="160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匹配字符串开头</a:t>
                      </a:r>
                      <a:r>
                        <a:rPr lang="en-US" altLang="zh-CN" sz="1600">
                          <a:sym typeface="+mn-ea"/>
                        </a:rPr>
                        <a:t>,</a:t>
                      </a:r>
                      <a:r>
                        <a:rPr lang="zh-CN" altLang="en-US" sz="1600">
                          <a:sym typeface="+mn-ea"/>
                        </a:rPr>
                        <a:t>只对单行字符串，与</a:t>
                      </a:r>
                      <a:r>
                        <a:rPr lang="en-US" altLang="zh-CN" sz="1600">
                          <a:sym typeface="+mn-ea"/>
                        </a:rPr>
                        <a:t>^</a:t>
                      </a:r>
                      <a:r>
                        <a:rPr lang="zh-CN" altLang="en-US" sz="1600">
                          <a:sym typeface="+mn-ea"/>
                        </a:rPr>
                        <a:t>不同。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s='wert 3567we we19op'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re.findall(r'\A[a-z]+',s)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Out[27]: ['wert']</a:t>
                      </a:r>
                      <a:endParaRPr lang="zh-CN" altLang="en-US" sz="1600"/>
                    </a:p>
                  </a:txBody>
                  <a:tcPr/>
                </a:tc>
              </a:tr>
              <a:tr h="1219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\Z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匹配字符串结束，如果是存在换行，只匹配到结束字符串。</a:t>
                      </a: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s='dfg12 21lzw 89 dfg172 3567we we19op'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s='dfg12 21lzw 89 dfg172 3567we we19op';re.findall(r'[a-z]+\d+[a-z]+\Z',s)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Out[85]: ['we19op']</a:t>
                      </a:r>
                      <a:endParaRPr lang="zh-CN" altLang="en-US" sz="1600"/>
                    </a:p>
                  </a:txBody>
                  <a:tcPr/>
                </a:tc>
              </a:tr>
              <a:tr h="2346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 匹配单词两边边界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s='nerver verb weather'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re.findall(r'\b[a-z]+er\b',s)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Out[88]: ['nerver', 'weather']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 = 'abc abcde bc bcd'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re.findall( r'\bbc\b' , s 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Out[92]: ['bc']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re.findall( r'\sbc\s' , s 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Out[93]: [' bc ']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把中间的空格也匹配出来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37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\B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匹配非边界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= 'abc abcde bc bcd'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re.findall( r'\Bbc\w+' , 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Out[98]: ['bcde']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065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(?:)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无捕获组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，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当对一部分规则进行某种操作时，可以把这部分规则与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?: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一起括起来，然后再进行操作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s='cdfcdfcdf cddffdcd cccdddfff'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re.findall(r'\b(?:cdf)+\b',s)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Out[101]: ['cdfcdfcdf']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re.findall(r'(?:cd)+',s)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Out[102]: ['cd', 'cd', 'cd', 'cd', 'cd', 'cd']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re.findall(r'\b(cdf)+\b',s)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Out[104]: ['cdf']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405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*? ,+?,??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最小匹配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*,+,?等都是贪婪匹配，也就是尽可能多匹配，后面加?号使其变成惰性匹配即非贪婪匹配</a:t>
                      </a:r>
                      <a:endParaRPr lang="en-US" altLang="zh-CN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s='aser 128@3xc'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re.findall(r'\baser*?\b',s)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#1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次匹配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Out[106]: ['aser']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re.findall(r'aser*?',s)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#0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次匹配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Out[107]: ['ase']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re.findall(r'[a-z]+r??',s)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#0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次匹配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Out[108]: ['aser', 'xc']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#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表达式匹配字符串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的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'aser'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部分时，正则表达式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'[a-z]+r??'中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'r??'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表示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0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匹配，也就是说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不用去匹配字符串。仅仅用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[a-z]+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'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匹配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'aser'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和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'128@3xc'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re.findall(r'[a-z]+er??',s)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Out[111]: ['ase']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re.findall(r'[a-z]+r*?',s)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Out[114]: ['aser', 'xc']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/>
          <p:nvPr/>
        </p:nvGraphicFramePr>
        <p:xfrm>
          <a:off x="146685" y="60960"/>
          <a:ext cx="9065895" cy="803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115"/>
                <a:gridCol w="2317115"/>
                <a:gridCol w="55746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re.findall(r'[a-z]+r+?',s)</a:t>
                      </a:r>
                      <a:r>
                        <a:rPr lang="en-US" altLang="zh-CN" sz="1600"/>
                        <a:t>#</a:t>
                      </a:r>
                      <a:r>
                        <a:rPr lang="zh-CN" altLang="en-US" sz="1600"/>
                        <a:t>表达式中</a:t>
                      </a:r>
                      <a:r>
                        <a:rPr lang="zh-CN" altLang="en-US" sz="1600">
                          <a:sym typeface="+mn-ea"/>
                        </a:rPr>
                        <a:t>+?使</a:t>
                      </a:r>
                      <a:r>
                        <a:rPr lang="en-US" altLang="zh-CN" sz="1600">
                          <a:sym typeface="+mn-ea"/>
                        </a:rPr>
                        <a:t>r</a:t>
                      </a:r>
                      <a:r>
                        <a:rPr lang="zh-CN" altLang="en-US" sz="1600"/>
                        <a:t>一次匹配字符串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Out[116]: ['aser']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（）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基本组（无名字组）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 = 'aaa111aaa , bbb222 , 333ccc'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re.findall(r'[a-z]+(\d+)[a-z]+',s)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Out[119]: ['111']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s='aaa111aaa,bbb222,333ccc,444ddd444,555eee666,fff777ggg'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re.findall(r'[a-z]+(\d+)([a-z]+)', 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Out[126]: [('111', 'aaa'), ('777', 'ggg')]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#虽然前后匹配成功，但是只返回括号内内容。这是组的一个重要特性，完全匹配，但只返回组内内容。</a:t>
                      </a:r>
                      <a:endParaRPr lang="zh-CN" altLang="en-US" sz="1600"/>
                    </a:p>
                  </a:txBody>
                  <a:tcPr/>
                </a:tc>
              </a:tr>
              <a:tr h="1784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(?P&lt;name&gt;…) 和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(?P=name)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命名组和调用已匹配的命名组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命名组：?P代表这是一个Python的语法扩展&lt;…&gt;里面是你给这个组起的名字</a:t>
                      </a:r>
                      <a:r>
                        <a:rPr lang="en-US" altLang="zh-CN" sz="1600">
                          <a:sym typeface="+mn-ea"/>
                        </a:rPr>
                        <a:t>.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s='aaa111aaa,bbb222,333ccc,444ddd444,555eee666,fff777ggg'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re.findall(r'(?P&lt;g1&gt;[a-z]+)\d+(?P=g1)',s) #找出被中间夹有数字的前后同样的字母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Out[124]: ['aaa']</a:t>
                      </a:r>
                      <a:endParaRPr lang="zh-CN" altLang="en-US" sz="1600"/>
                    </a:p>
                  </a:txBody>
                  <a:tcPr/>
                </a:tc>
              </a:tr>
              <a:tr h="931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\</a:t>
                      </a:r>
                      <a:r>
                        <a:rPr lang="zh-CN" altLang="en-US" sz="1600"/>
                        <a:t>numbe’ 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ym typeface="+mn-ea"/>
                        </a:rPr>
                        <a:t>通过序号调用已匹配的组</a:t>
                      </a:r>
                      <a:r>
                        <a:rPr lang="en-US" altLang="zh-CN" sz="1600">
                          <a:sym typeface="+mn-ea"/>
                        </a:rPr>
                        <a:t>.</a:t>
                      </a:r>
                      <a:r>
                        <a:rPr lang="zh-CN" altLang="en-US" sz="1600">
                          <a:sym typeface="+mn-ea"/>
                        </a:rPr>
                        <a:t>序号是是从左到右按照组的顺序排列的。</a:t>
                      </a:r>
                      <a:endParaRPr lang="zh-CN" altLang="en-US" sz="16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6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s='111aaa222aaa111 , 333bbb444bb33'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re.findall(r'(\d+)([a-z]+)(\d+)(\2)(\1)', 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Out[129]: [('111', 'aaa', '222', 'aaa', '111')]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re.findall(r'(\d+)([a-z]+)(\d+)\2\1', 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Out[130]: [('111', 'aaa', '222')]</a:t>
                      </a:r>
                      <a:endParaRPr lang="zh-CN" altLang="en-US" sz="1600"/>
                    </a:p>
                  </a:txBody>
                  <a:tcPr/>
                </a:tc>
              </a:tr>
              <a:tr h="931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/>
                        <a:t>(?(id/name)yes-pattern|no-pattern)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如果编号为</a:t>
                      </a:r>
                      <a:r>
                        <a:rPr lang="en-US" altLang="zh-CN" sz="1600"/>
                        <a:t>id/name</a:t>
                      </a:r>
                      <a:r>
                        <a:rPr lang="zh-CN" altLang="en-US" sz="1600"/>
                        <a:t>的组匹配到字符，则需要匹配</a:t>
                      </a:r>
                      <a:r>
                        <a:rPr lang="en-US" altLang="zh-CN" sz="1600"/>
                        <a:t>yes-pattern</a:t>
                      </a:r>
                      <a:r>
                        <a:rPr lang="zh-CN" altLang="en-US" sz="1600"/>
                        <a:t>，否则需要匹配</a:t>
                      </a:r>
                      <a:r>
                        <a:rPr lang="en-US" altLang="zh-CN" sz="1600"/>
                        <a:t>no-pattern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s='1abc2 abcabc'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re.findall(r'(\d)abc(?(1)\d|abc)',s)</a:t>
                      </a:r>
                      <a:endParaRPr lang="zh-CN" altLang="en-US" sz="1600"/>
                    </a:p>
                    <a:p>
                      <a:pPr>
                        <a:buNone/>
                      </a:pPr>
                      <a:r>
                        <a:rPr lang="zh-CN" altLang="en-US" sz="1600"/>
                        <a:t>Out[157]: ['1']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685" y="7590790"/>
            <a:ext cx="9086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以上是构成正则表达式最为主要的一些模式字符组成的表格。表格中列举了很多例子，在例子中我们用了</a:t>
            </a:r>
            <a:r>
              <a:rPr lang="en-US" altLang="zh-CN"/>
              <a:t>findall</a:t>
            </a:r>
            <a:r>
              <a:rPr lang="zh-CN" altLang="en-US"/>
              <a:t>这个函数。</a:t>
            </a:r>
            <a:r>
              <a:rPr lang="en-US" altLang="zh-CN"/>
              <a:t>findall</a:t>
            </a:r>
            <a:r>
              <a:rPr lang="zh-CN" altLang="en-US"/>
              <a:t>是</a:t>
            </a:r>
            <a:r>
              <a:rPr lang="en-US" altLang="zh-CN"/>
              <a:t>re</a:t>
            </a:r>
            <a:r>
              <a:rPr lang="zh-CN" altLang="en-US"/>
              <a:t>模块的基本函数，通过它可调用正则表达式来对字符串进行处理。接下来我们对</a:t>
            </a:r>
            <a:r>
              <a:rPr lang="en-US" altLang="zh-CN"/>
              <a:t>findall</a:t>
            </a:r>
            <a:r>
              <a:rPr lang="zh-CN" altLang="en-US"/>
              <a:t>以及其他</a:t>
            </a:r>
            <a:r>
              <a:rPr lang="en-US" altLang="zh-CN"/>
              <a:t>re</a:t>
            </a:r>
            <a:r>
              <a:rPr lang="zh-CN" altLang="en-US"/>
              <a:t>模块的基本函数做详尽的介绍。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460" y="8716010"/>
            <a:ext cx="97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a.findall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0975" y="9265285"/>
            <a:ext cx="90525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findall 在字符串中找到正则表达式所匹配的所有子串，并返回一个列表，如果没有找到匹配的，则返回空列表。</a:t>
            </a:r>
            <a:endParaRPr lang="zh-CN" altLang="en-US"/>
          </a:p>
          <a:p>
            <a:r>
              <a:rPr lang="zh-CN" altLang="en-US"/>
              <a:t>语法格式：findall(</a:t>
            </a:r>
            <a:r>
              <a:rPr lang="en-US" altLang="zh-CN"/>
              <a:t>pattern,string,flags=0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参数解释：</a:t>
            </a:r>
            <a:endParaRPr lang="zh-CN" altLang="en-US"/>
          </a:p>
          <a:p>
            <a:r>
              <a:rPr lang="en-US" altLang="zh-CN"/>
              <a:t>string-</a:t>
            </a:r>
            <a:r>
              <a:rPr lang="zh-CN" altLang="en-US"/>
              <a:t>待匹配字符串</a:t>
            </a:r>
            <a:endParaRPr lang="zh-CN" altLang="en-US"/>
          </a:p>
          <a:p>
            <a:r>
              <a:rPr lang="en-US" altLang="zh-CN"/>
              <a:t>pattern-</a:t>
            </a:r>
            <a:r>
              <a:rPr lang="zh-CN" altLang="en-US"/>
              <a:t>正则表达式</a:t>
            </a:r>
            <a:endParaRPr lang="zh-CN" altLang="en-US"/>
          </a:p>
          <a:p>
            <a:r>
              <a:rPr lang="en-US" altLang="zh-CN"/>
              <a:t>flags-</a:t>
            </a:r>
            <a:r>
              <a:rPr lang="zh-CN" altLang="en-US"/>
              <a:t>规则选项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0490" y="76835"/>
            <a:ext cx="8697595" cy="12402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与</a:t>
            </a:r>
            <a:r>
              <a:rPr lang="en-US" altLang="zh-CN" sz="1600">
                <a:sym typeface="+mn-ea"/>
              </a:rPr>
              <a:t>findall</a:t>
            </a:r>
            <a:r>
              <a:rPr lang="zh-CN" altLang="en-US" sz="1600">
                <a:sym typeface="+mn-ea"/>
              </a:rPr>
              <a:t>相关的例子表格中已经很多，这里就不在介绍。</a:t>
            </a:r>
            <a:endParaRPr lang="zh-CN" altLang="en-US" sz="1600">
              <a:sym typeface="+mn-ea"/>
            </a:endParaRPr>
          </a:p>
          <a:p>
            <a:endParaRPr lang="zh-CN" altLang="en-US" sz="1600"/>
          </a:p>
          <a:p>
            <a:r>
              <a:rPr lang="zh-CN" altLang="en-US" sz="1600">
                <a:sym typeface="+mn-ea"/>
              </a:rPr>
              <a:t>findall虽然很直观，但是在进行更复杂的操作时，就有些力不从心了。此时更多的使用的是match和search函数。他们的参数和findall是一样的。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/>
              <a:t>不过如果匹配成功，它们的返回不是一个简单的字符串列表，而是一个对象。通过操作这个对象，我们可以得到我们想要的信息。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如果匹配不成功，它们则返回一个空值。通过 </a:t>
            </a:r>
            <a:r>
              <a:rPr lang="en-US" altLang="zh-CN" sz="1600"/>
              <a:t>if  +</a:t>
            </a:r>
            <a:r>
              <a:rPr lang="zh-CN" altLang="en-US" sz="1600"/>
              <a:t>对象可检验是否匹配成功。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>
                <a:sym typeface="+mn-ea"/>
              </a:rPr>
              <a:t>b. match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match尝试从字符串的起始位置匹配</a:t>
            </a:r>
            <a:r>
              <a:rPr lang="zh-CN" altLang="en-US" sz="1600">
                <a:sym typeface="+mn-ea"/>
              </a:rPr>
              <a:t>正则表达式，</a:t>
            </a:r>
            <a:r>
              <a:rPr lang="en-US" altLang="zh-CN" sz="1600">
                <a:sym typeface="+mn-ea"/>
              </a:rPr>
              <a:t>如果不是</a:t>
            </a:r>
            <a:r>
              <a:rPr lang="zh-CN" altLang="en-US" sz="1600">
                <a:sym typeface="+mn-ea"/>
              </a:rPr>
              <a:t>从</a:t>
            </a:r>
            <a:r>
              <a:rPr lang="en-US" altLang="zh-CN" sz="1600">
                <a:sym typeface="+mn-ea"/>
              </a:rPr>
              <a:t>起始位置匹配成功的话，match()就返回none。</a:t>
            </a:r>
            <a:endParaRPr lang="en-US" altLang="zh-CN" sz="1600"/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语法格式：match(pattern, string, flags=0)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参数解释：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string-待匹配字符串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pattern-正则表达式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flags-规则选项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Match返回对象的方法：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group([index|id]) 获取匹配的组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groups() 返回全部的组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groupdict() 返回以组名为key，匹配的内容为values的字典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start( [group] ) 获取匹配的组的开始位置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end( [group] ) 获取匹配的组的结束位置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span( [group] ) 获取匹配的组的（开始，结束）位置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expand( template ) 根据一个模版用找到的内容替换模版里的相应位置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例子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 m = re.match(r'(\w+)\s(\w+)\s(\w+)(.)', 'hello python world!')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匹配生成对象</a:t>
            </a:r>
            <a:r>
              <a:rPr lang="en-US" altLang="zh-CN" sz="1600">
                <a:sym typeface="+mn-ea"/>
              </a:rPr>
              <a:t>m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m</a:t>
            </a:r>
            <a:r>
              <a:rPr lang="zh-CN" altLang="en-US" sz="1600">
                <a:sym typeface="+mn-ea"/>
              </a:rPr>
              <a:t>有以下常用方法：</a:t>
            </a:r>
            <a:endParaRPr lang="zh-CN" altLang="en-US" sz="1600">
              <a:sym typeface="+mn-ea"/>
            </a:endParaRPr>
          </a:p>
          <a:p>
            <a:r>
              <a:rPr lang="en-US" altLang="zh-CN" sz="1600">
                <a:sym typeface="+mn-ea"/>
              </a:rPr>
              <a:t>#</a:t>
            </a:r>
            <a:r>
              <a:rPr lang="zh-CN" altLang="en-US" sz="1600">
                <a:sym typeface="+mn-ea"/>
              </a:rPr>
              <a:t>匹配是否成功判断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 is None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Out[8]: </a:t>
            </a:r>
            <a:r>
              <a:rPr lang="en-US" altLang="zh-CN" sz="1600">
                <a:sym typeface="+mn-ea"/>
              </a:rPr>
              <a:t>False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m.groups()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Out[188]: ('hello', 'python', 'world', '!')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m.group(0)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Out[27]: 'hello python world!'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m.group(1)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Out[17]: 'hello'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m.group(1,2)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Out[186]: ('hello', 'python')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m.start(2)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Out[191]: 6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m.end(2)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Out[192]: 12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m.span(2)</a:t>
            </a:r>
            <a:r>
              <a:rPr lang="en-US" altLang="zh-CN" sz="1600">
                <a:sym typeface="+mn-ea"/>
              </a:rPr>
              <a:t>#</a:t>
            </a:r>
            <a:r>
              <a:rPr lang="zh-CN" altLang="en-US" sz="1600">
                <a:sym typeface="+mn-ea"/>
              </a:rPr>
              <a:t>注意位置编号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开始计数，空格也算在内，排序与</a:t>
            </a:r>
            <a:r>
              <a:rPr lang="en-US" altLang="zh-CN" sz="1600">
                <a:sym typeface="+mn-ea"/>
              </a:rPr>
              <a:t>range</a:t>
            </a:r>
            <a:r>
              <a:rPr lang="zh-CN" altLang="en-US" sz="1600">
                <a:sym typeface="+mn-ea"/>
              </a:rPr>
              <a:t>相同。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Out[193]: (6, 12)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5100" y="186690"/>
            <a:ext cx="9029700" cy="121564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m.span(1)</a:t>
            </a:r>
            <a:endParaRPr lang="zh-CN" altLang="en-US" sz="1600"/>
          </a:p>
          <a:p>
            <a:r>
              <a:rPr lang="zh-CN" altLang="en-US" sz="1600"/>
              <a:t>Out[29]: (0, 5)</a:t>
            </a:r>
            <a:endParaRPr lang="zh-CN" altLang="en-US" sz="1600"/>
          </a:p>
          <a:p>
            <a:r>
              <a:rPr lang="zh-CN" altLang="en-US" sz="1600"/>
              <a:t>m.span(3)</a:t>
            </a:r>
            <a:endParaRPr lang="zh-CN" altLang="en-US" sz="1600"/>
          </a:p>
          <a:p>
            <a:r>
              <a:rPr lang="zh-CN" altLang="en-US" sz="1600"/>
              <a:t>Out[28]: (13, 18)</a:t>
            </a:r>
            <a:endParaRPr lang="zh-CN" altLang="en-US" sz="1600"/>
          </a:p>
          <a:p>
            <a:r>
              <a:rPr lang="zh-CN" altLang="en-US" sz="1600"/>
              <a:t>m.group(3)</a:t>
            </a:r>
            <a:endParaRPr lang="zh-CN" altLang="en-US" sz="1600"/>
          </a:p>
          <a:p>
            <a:r>
              <a:rPr lang="zh-CN" altLang="en-US" sz="1600"/>
              <a:t>Out[30]: 'world'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match </a:t>
            </a:r>
            <a:r>
              <a:rPr lang="zh-CN" altLang="en-US" sz="1600"/>
              <a:t>的属性</a:t>
            </a:r>
            <a:endParaRPr lang="zh-CN" altLang="en-US" sz="1600"/>
          </a:p>
          <a:p>
            <a:r>
              <a:rPr lang="zh-CN" altLang="en-US" sz="1600"/>
              <a:t>pos 搜索开始的位置参数</a:t>
            </a:r>
            <a:endParaRPr lang="zh-CN" altLang="en-US" sz="1600"/>
          </a:p>
          <a:p>
            <a:r>
              <a:rPr lang="zh-CN" altLang="en-US" sz="1600"/>
              <a:t>endpos 搜索结束的位置参数</a:t>
            </a:r>
            <a:endParaRPr lang="zh-CN" altLang="en-US" sz="1600"/>
          </a:p>
          <a:p>
            <a:r>
              <a:rPr lang="zh-CN" altLang="en-US" sz="1600"/>
              <a:t>m.pos</a:t>
            </a:r>
            <a:endParaRPr lang="zh-CN" altLang="en-US" sz="1600"/>
          </a:p>
          <a:p>
            <a:r>
              <a:rPr lang="zh-CN" altLang="en-US" sz="1600"/>
              <a:t>Out[32]: 0</a:t>
            </a:r>
            <a:endParaRPr lang="zh-CN" altLang="en-US" sz="1600"/>
          </a:p>
          <a:p>
            <a:r>
              <a:rPr lang="zh-CN" altLang="en-US" sz="1600"/>
              <a:t>m.endpos</a:t>
            </a:r>
            <a:endParaRPr lang="zh-CN" altLang="en-US" sz="1600"/>
          </a:p>
          <a:p>
            <a:r>
              <a:rPr lang="zh-CN" altLang="en-US" sz="1600"/>
              <a:t>Out[33]: 19</a:t>
            </a:r>
            <a:endParaRPr lang="zh-CN" altLang="en-US" sz="1600"/>
          </a:p>
          <a:p>
            <a:r>
              <a:rPr lang="zh-CN" altLang="en-US" sz="1600"/>
              <a:t>lastindex 最后匹配的组的序号</a:t>
            </a:r>
            <a:endParaRPr lang="zh-CN" altLang="en-US" sz="1600"/>
          </a:p>
          <a:p>
            <a:r>
              <a:rPr lang="zh-CN" altLang="en-US" sz="1600"/>
              <a:t>lastgroup 最后匹配的组名</a:t>
            </a:r>
            <a:endParaRPr lang="zh-CN" altLang="en-US" sz="1600"/>
          </a:p>
          <a:p>
            <a:r>
              <a:rPr lang="zh-CN" altLang="en-US" sz="1600"/>
              <a:t>re</a:t>
            </a:r>
            <a:r>
              <a:rPr lang="en-US" altLang="zh-CN" sz="1600"/>
              <a:t>.p</a:t>
            </a:r>
            <a:r>
              <a:rPr lang="zh-CN" altLang="en-US" sz="1600"/>
              <a:t>attern调出匹配规则</a:t>
            </a:r>
            <a:endParaRPr lang="zh-CN" altLang="en-US" sz="1600"/>
          </a:p>
          <a:p>
            <a:r>
              <a:rPr lang="zh-CN" altLang="en-US" sz="1600"/>
              <a:t>string 匹配的目标字符串</a:t>
            </a:r>
            <a:endParaRPr lang="zh-CN" altLang="en-US" sz="1600"/>
          </a:p>
          <a:p>
            <a:r>
              <a:rPr lang="zh-CN" altLang="en-US" sz="1600"/>
              <a:t>m.lastindex</a:t>
            </a:r>
            <a:endParaRPr lang="zh-CN" altLang="en-US" sz="1600"/>
          </a:p>
          <a:p>
            <a:r>
              <a:rPr lang="zh-CN" altLang="en-US" sz="1600"/>
              <a:t>Out[34]: 4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m.lastgroup</a:t>
            </a:r>
            <a:endParaRPr lang="zh-CN" altLang="en-US" sz="1600"/>
          </a:p>
          <a:p>
            <a:r>
              <a:rPr lang="en-US" altLang="zh-CN" sz="1600"/>
              <a:t>#f</a:t>
            </a:r>
            <a:r>
              <a:rPr lang="zh-CN" altLang="en-US" sz="1600"/>
              <a:t>返回空值，因为没有组名</a:t>
            </a:r>
            <a:endParaRPr lang="zh-CN" altLang="en-US" sz="1600"/>
          </a:p>
          <a:p>
            <a:r>
              <a:rPr lang="zh-CN" altLang="en-US" sz="1600"/>
              <a:t>m.re.pattern</a:t>
            </a:r>
            <a:endParaRPr lang="zh-CN" altLang="en-US" sz="1600"/>
          </a:p>
          <a:p>
            <a:r>
              <a:rPr lang="zh-CN" altLang="en-US" sz="1600"/>
              <a:t>Out[36]: '(\\w+)\\s(\\w+)\\s(\\w+)(.*)'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m.string</a:t>
            </a:r>
            <a:endParaRPr lang="zh-CN" altLang="en-US" sz="1600"/>
          </a:p>
          <a:p>
            <a:r>
              <a:rPr lang="zh-CN" altLang="en-US" sz="1600"/>
              <a:t>Out[37]: 'hello python world!'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例</a:t>
            </a:r>
            <a:r>
              <a:rPr lang="en-US" altLang="zh-CN" sz="1600"/>
              <a:t>2</a:t>
            </a:r>
            <a:endParaRPr lang="zh-CN" altLang="en-US" sz="1600"/>
          </a:p>
          <a:p>
            <a:r>
              <a:rPr lang="zh-CN" altLang="en-US" sz="1600"/>
              <a:t>p=re.compile( r'(?P&lt;name&gt;[a-z]+)\s+(?P&lt;age&gt;\d+)\s+(?P&lt;tel&gt;\d+).*', re.I )</a:t>
            </a:r>
            <a:endParaRPr lang="zh-CN" altLang="en-US" sz="1600"/>
          </a:p>
          <a:p>
            <a:r>
              <a:rPr lang="zh-CN" altLang="en-US" sz="1600"/>
              <a:t>p.groupindex</a:t>
            </a:r>
            <a:endParaRPr lang="zh-CN" altLang="en-US" sz="1600"/>
          </a:p>
          <a:p>
            <a:r>
              <a:rPr lang="zh-CN" altLang="en-US" sz="1600"/>
              <a:t>Out[45]: mappingproxy({'age': 2, 'name': 1, 'tel': 3})</a:t>
            </a:r>
            <a:endParaRPr lang="zh-CN" altLang="en-US" sz="1600"/>
          </a:p>
          <a:p>
            <a:r>
              <a:rPr lang="zh-CN" altLang="en-US" sz="1600"/>
              <a:t>s='Tom 24 88888888 &lt;='</a:t>
            </a:r>
            <a:endParaRPr lang="zh-CN" altLang="en-US" sz="1600"/>
          </a:p>
          <a:p>
            <a:r>
              <a:rPr lang="zh-CN" altLang="en-US" sz="1600"/>
              <a:t>m=p.search(s)</a:t>
            </a:r>
            <a:r>
              <a:rPr lang="en-US" altLang="zh-CN" sz="1600"/>
              <a:t>#s</a:t>
            </a:r>
            <a:r>
              <a:rPr lang="zh-CN" altLang="en-US" sz="1600"/>
              <a:t>匹配正则表达式</a:t>
            </a:r>
            <a:r>
              <a:rPr lang="en-US" altLang="zh-CN" sz="1600"/>
              <a:t>p</a:t>
            </a:r>
            <a:r>
              <a:rPr lang="zh-CN" altLang="en-US" sz="1600"/>
              <a:t>，匹配成功，返回对象</a:t>
            </a:r>
            <a:r>
              <a:rPr lang="en-US" altLang="zh-CN" sz="1600"/>
              <a:t>m</a:t>
            </a:r>
            <a:endParaRPr lang="zh-CN" altLang="en-US" sz="1600"/>
          </a:p>
          <a:p>
            <a:r>
              <a:rPr lang="en-US" altLang="zh-CN" sz="1600"/>
              <a:t>m is None</a:t>
            </a:r>
            <a:endParaRPr lang="en-US" altLang="zh-CN" sz="1600"/>
          </a:p>
          <a:p>
            <a:r>
              <a:rPr lang="en-US" altLang="zh-CN" sz="1600"/>
              <a:t>Out[56]: False</a:t>
            </a:r>
            <a:endParaRPr lang="en-US" altLang="zh-CN" sz="1600"/>
          </a:p>
          <a:p>
            <a:r>
              <a:rPr lang="en-US" altLang="zh-CN" sz="1600"/>
              <a:t>#</a:t>
            </a:r>
            <a:r>
              <a:rPr lang="zh-CN" altLang="en-US" sz="1600"/>
              <a:t>匹配成功</a:t>
            </a:r>
            <a:endParaRPr lang="zh-CN" altLang="en-US" sz="1600"/>
          </a:p>
          <a:p>
            <a:r>
              <a:rPr lang="en-US" altLang="zh-CN" sz="1600"/>
              <a:t>m.groups() # 看看匹配的各组的情况</a:t>
            </a:r>
            <a:endParaRPr lang="en-US" altLang="zh-CN" sz="1600"/>
          </a:p>
          <a:p>
            <a:r>
              <a:rPr lang="en-US" altLang="zh-CN" sz="1600"/>
              <a:t>Out[57]: ('Tom', '24', '88888888')</a:t>
            </a:r>
            <a:endParaRPr lang="en-US" altLang="zh-CN" sz="1600"/>
          </a:p>
          <a:p>
            <a:r>
              <a:rPr lang="en-US" altLang="zh-CN" sz="1600"/>
              <a:t>m.group(1)</a:t>
            </a:r>
            <a:endParaRPr lang="en-US" altLang="zh-CN" sz="1600"/>
          </a:p>
          <a:p>
            <a:r>
              <a:rPr lang="en-US" altLang="zh-CN" sz="1600"/>
              <a:t>Out[58]: 'Tom'</a:t>
            </a:r>
            <a:endParaRPr lang="en-US" altLang="zh-CN" sz="1600"/>
          </a:p>
          <a:p>
            <a:r>
              <a:rPr lang="en-US" altLang="zh-CN" sz="1600"/>
              <a:t>m.group('name')</a:t>
            </a:r>
            <a:endParaRPr lang="en-US" altLang="zh-CN" sz="1600"/>
          </a:p>
          <a:p>
            <a:r>
              <a:rPr lang="en-US" altLang="zh-CN" sz="1600"/>
              <a:t>Out[59]: 'Tom'</a:t>
            </a:r>
            <a:endParaRPr lang="en-US" altLang="zh-CN" sz="1600"/>
          </a:p>
          <a:p>
            <a:r>
              <a:rPr lang="en-US" altLang="zh-CN" sz="1600"/>
              <a:t>m.group(0)</a:t>
            </a:r>
            <a:endParaRPr lang="en-US" altLang="zh-CN" sz="1600"/>
          </a:p>
          <a:p>
            <a:r>
              <a:rPr lang="en-US" altLang="zh-CN" sz="1600"/>
              <a:t>Out[60]: 'Tom 24 88888888 &lt;='</a:t>
            </a:r>
            <a:endParaRPr lang="en-US" altLang="zh-CN" sz="1600"/>
          </a:p>
          <a:p>
            <a:r>
              <a:rPr lang="en-US" altLang="zh-CN" sz="1600"/>
              <a:t>m.group()</a:t>
            </a:r>
            <a:endParaRPr lang="en-US" altLang="zh-CN" sz="1600"/>
          </a:p>
          <a:p>
            <a:r>
              <a:rPr lang="en-US" altLang="zh-CN" sz="1600"/>
              <a:t>Out[61]: 'Tom 24 88888888 &lt;='</a:t>
            </a:r>
            <a:endParaRPr lang="en-US" altLang="zh-CN" sz="1600"/>
          </a:p>
          <a:p>
            <a:r>
              <a:rPr lang="en-US" altLang="zh-CN" sz="1600"/>
              <a:t>#</a:t>
            </a:r>
            <a:r>
              <a:rPr lang="zh-CN" altLang="en-US" sz="1600"/>
              <a:t>注意</a:t>
            </a:r>
            <a:r>
              <a:rPr lang="en-US" altLang="zh-CN" sz="1600">
                <a:sym typeface="+mn-ea"/>
              </a:rPr>
              <a:t>m.groups()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sym typeface="+mn-ea"/>
              </a:rPr>
              <a:t>m.group()</a:t>
            </a:r>
            <a:r>
              <a:rPr lang="zh-CN" altLang="en-US" sz="1600">
                <a:sym typeface="+mn-ea"/>
              </a:rPr>
              <a:t>以及</a:t>
            </a:r>
            <a:r>
              <a:rPr lang="en-US" altLang="zh-CN" sz="1600">
                <a:sym typeface="+mn-ea"/>
              </a:rPr>
              <a:t>m.group(0)</a:t>
            </a:r>
            <a:r>
              <a:rPr lang="zh-CN" altLang="en-US" sz="1600">
                <a:sym typeface="+mn-ea"/>
              </a:rPr>
              <a:t>的区别，后两者把组外内容也一并返回了。</a:t>
            </a:r>
            <a:endParaRPr lang="zh-CN" altLang="en-US" sz="16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860" y="71755"/>
            <a:ext cx="91122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s='Python_class1:120, Python_class2:94, Python_class3:129, Python_class4:210, Python_class5:74, Python_class6:209'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下面比较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findall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的区别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re.findall(r'(?P&lt;Class_nr&gt;\w+)(\d+.\d+).\s(?P=Class_nr)(\d+.\d+)',s)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Out[3]: 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[('Python_class', '1:120', '2:94'),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('Python_class', '3:129', '4:210'),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('Python_class', '5:74', '6:209')]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m=re.match(r'(?P&lt;Class_nr&gt;\w+)(\d+.\d+).\s(?P=Class_nr)(\d+.\d+)',s)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m.groups()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Out[6]: ('Python_class', '1:120', '2:94')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m.group(0)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Out[7]: 'Python_class1:120, Python_class2:94'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比较发现，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findall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是从头到尾的检索，遇到所有可以匹配成功的字符串部分都把该字符串部分返回。而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是从头开始匹配，匹配到无法在匹配的时候立刻返回已匹配结果。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m.group(1)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Out[8]: 'Python_class'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m.group(2,3)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Out[9]: ('1:120', '2:94')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955" y="5838825"/>
            <a:ext cx="893127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match从字符串的开头开始匹配，如果开头位置没有匹配成功，就算失败了；而search会跳过开头，继续向后寻找是否有匹配的字符串。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58115" y="5501640"/>
            <a:ext cx="3863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c. search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950" y="6537960"/>
            <a:ext cx="884428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s='www.songxiaozhuang.com'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m1=re.match(r'com',s)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m1 is None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Out[14]: True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m2=re.search(r'com',s)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 is None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Out[17]: False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m2.groups()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Out[18]: ()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m2.group(0)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Out[19]: 'com'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m2.group()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Out[22]: 'com'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search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返回的对象不为空。但要注意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m2.groups()返回空值，原因是我们没有在正则表达式里设置组。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m2=re.search(r'(com)',s)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m2.groups()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Out[25]: ('com',)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m2.span()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Out[28]: (19, 22)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search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的方法与属性与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match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区别不大，这里不在赘述。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、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p="http://schemas.openxmlformats.org/presentationml/2006/main">
  <p:tag name="KSO_WM_DOC_GUID" val="{077e2be7-6f37-45c2-bf42-52f936341c62}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18367</Words>
  <Application>WPS 演示</Application>
  <PresentationFormat>宽屏</PresentationFormat>
  <Paragraphs>889</Paragraphs>
  <Slides>16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dongfeng</cp:lastModifiedBy>
  <cp:revision>89</cp:revision>
  <dcterms:created xsi:type="dcterms:W3CDTF">2018-03-01T02:03:00Z</dcterms:created>
  <dcterms:modified xsi:type="dcterms:W3CDTF">2019-03-10T11:52:33Z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