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1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pos="393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5" pos="50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0C4"/>
    <a:srgbClr val="6F929C"/>
    <a:srgbClr val="7295A0"/>
    <a:srgbClr val="7396A0"/>
    <a:srgbClr val="66A7B9"/>
    <a:srgbClr val="A3A3A3"/>
    <a:srgbClr val="7FA1CC"/>
    <a:srgbClr val="3C7483"/>
    <a:srgbClr val="72A376"/>
    <a:srgbClr val="B0C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3717"/>
  </p:normalViewPr>
  <p:slideViewPr>
    <p:cSldViewPr snapToGrid="0" snapToObjects="1" showGuides="1">
      <p:cViewPr varScale="1">
        <p:scale>
          <a:sx n="78" d="100"/>
          <a:sy n="78" d="100"/>
        </p:scale>
        <p:origin x="648" y="58"/>
      </p:cViewPr>
      <p:guideLst>
        <p:guide orient="horz" pos="4020"/>
        <p:guide pos="393"/>
        <p:guide orient="horz" pos="346"/>
        <p:guide pos="50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15"/>
    </p:cViewPr>
  </p:sorterViewPr>
  <p:notesViewPr>
    <p:cSldViewPr snapToGrid="0" snapToObjects="1">
      <p:cViewPr varScale="1">
        <p:scale>
          <a:sx n="63" d="100"/>
          <a:sy n="63" d="100"/>
        </p:scale>
        <p:origin x="3206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E72D-F450-684F-95C3-724283CF46C0}" type="datetimeFigureOut">
              <a:rPr kumimoji="1" lang="zh-CN" altLang="en-US" smtClean="0"/>
              <a:t>16/09/2019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5FD3F-4104-204D-9E11-FBD2F4BBE8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78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836BF-8B1A-4AB3-A27D-F3BB81A11016}" type="slidenum">
              <a:rPr lang="zh-CN" altLang="en-US" smtClean="0">
                <a:solidFill>
                  <a:prstClr val="black"/>
                </a:solidFill>
                <a:latin typeface="Calibri"/>
                <a:ea typeface="宋体" charset="-122"/>
              </a:rPr>
              <a:pPr/>
              <a:t>1</a:t>
            </a:fld>
            <a:endParaRPr lang="zh-CN" altLang="en-US">
              <a:solidFill>
                <a:prstClr val="black"/>
              </a:solidFill>
              <a:latin typeface="Calibri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164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836BF-8B1A-4AB3-A27D-F3BB81A11016}" type="slidenum">
              <a:rPr lang="zh-CN" altLang="en-US" smtClean="0">
                <a:solidFill>
                  <a:prstClr val="black"/>
                </a:solidFill>
                <a:latin typeface="Calibri"/>
                <a:ea typeface="宋体" charset="-122"/>
              </a:rPr>
              <a:pPr/>
              <a:t>2</a:t>
            </a:fld>
            <a:endParaRPr lang="zh-CN" altLang="en-US">
              <a:solidFill>
                <a:prstClr val="black"/>
              </a:solidFill>
              <a:latin typeface="Calibri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187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836BF-8B1A-4AB3-A27D-F3BB81A11016}" type="slidenum">
              <a:rPr lang="zh-CN" altLang="en-US" smtClean="0">
                <a:solidFill>
                  <a:prstClr val="black"/>
                </a:solidFill>
                <a:latin typeface="Calibri"/>
                <a:ea typeface="宋体" charset="-122"/>
              </a:rPr>
              <a:pPr/>
              <a:t>3</a:t>
            </a:fld>
            <a:endParaRPr lang="zh-CN" altLang="en-US">
              <a:solidFill>
                <a:prstClr val="black"/>
              </a:solidFill>
              <a:latin typeface="Calibri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316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836BF-8B1A-4AB3-A27D-F3BB81A11016}" type="slidenum">
              <a:rPr lang="zh-CN" altLang="en-US" smtClean="0">
                <a:solidFill>
                  <a:prstClr val="black"/>
                </a:solidFill>
                <a:latin typeface="Calibri"/>
                <a:ea typeface="宋体" charset="-122"/>
              </a:rPr>
              <a:pPr/>
              <a:t>4</a:t>
            </a:fld>
            <a:endParaRPr lang="zh-CN" altLang="en-US">
              <a:solidFill>
                <a:prstClr val="black"/>
              </a:solidFill>
              <a:latin typeface="Calibri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207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836BF-8B1A-4AB3-A27D-F3BB81A11016}" type="slidenum">
              <a:rPr lang="zh-CN" altLang="en-US" smtClean="0">
                <a:solidFill>
                  <a:prstClr val="black"/>
                </a:solidFill>
                <a:latin typeface="Calibri"/>
                <a:ea typeface="宋体" charset="-122"/>
              </a:rPr>
              <a:pPr/>
              <a:t>5</a:t>
            </a:fld>
            <a:endParaRPr lang="zh-CN" altLang="en-US">
              <a:solidFill>
                <a:prstClr val="black"/>
              </a:solidFill>
              <a:latin typeface="Calibri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2694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836BF-8B1A-4AB3-A27D-F3BB81A11016}" type="slidenum">
              <a:rPr lang="zh-CN" altLang="en-US" smtClean="0">
                <a:solidFill>
                  <a:prstClr val="black"/>
                </a:solidFill>
                <a:latin typeface="Calibri"/>
                <a:ea typeface="宋体" charset="-122"/>
              </a:rPr>
              <a:pPr/>
              <a:t>6</a:t>
            </a:fld>
            <a:endParaRPr lang="zh-CN" altLang="en-US">
              <a:solidFill>
                <a:prstClr val="black"/>
              </a:solidFill>
              <a:latin typeface="Calibri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1072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836BF-8B1A-4AB3-A27D-F3BB81A11016}" type="slidenum">
              <a:rPr lang="zh-CN" altLang="en-US" smtClean="0">
                <a:solidFill>
                  <a:prstClr val="black"/>
                </a:solidFill>
                <a:latin typeface="Calibri"/>
                <a:ea typeface="宋体" charset="-122"/>
              </a:rPr>
              <a:pPr/>
              <a:t>7</a:t>
            </a:fld>
            <a:endParaRPr lang="zh-CN" altLang="en-US">
              <a:solidFill>
                <a:prstClr val="black"/>
              </a:solidFill>
              <a:latin typeface="Calibri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2699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836BF-8B1A-4AB3-A27D-F3BB81A11016}" type="slidenum">
              <a:rPr lang="zh-CN" altLang="en-US" smtClean="0">
                <a:solidFill>
                  <a:prstClr val="black"/>
                </a:solidFill>
                <a:latin typeface="Calibri"/>
                <a:ea typeface="宋体" charset="-122"/>
              </a:rPr>
              <a:pPr/>
              <a:t>8</a:t>
            </a:fld>
            <a:endParaRPr lang="zh-CN" altLang="en-US">
              <a:solidFill>
                <a:prstClr val="black"/>
              </a:solidFill>
              <a:latin typeface="Calibri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14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EDE1C9A-1E4E-4C65-B132-C59E78B963AE}"/>
              </a:ext>
            </a:extLst>
          </p:cNvPr>
          <p:cNvGrpSpPr/>
          <p:nvPr userDrawn="1"/>
        </p:nvGrpSpPr>
        <p:grpSpPr>
          <a:xfrm>
            <a:off x="-99" y="549347"/>
            <a:ext cx="1152117" cy="334060"/>
            <a:chOff x="-99" y="1223449"/>
            <a:chExt cx="1151967" cy="334137"/>
          </a:xfrm>
        </p:grpSpPr>
        <p:sp>
          <p:nvSpPr>
            <p:cNvPr id="6" name="矩形 5"/>
            <p:cNvSpPr/>
            <p:nvPr userDrawn="1"/>
          </p:nvSpPr>
          <p:spPr>
            <a:xfrm>
              <a:off x="-99" y="1223449"/>
              <a:ext cx="922912" cy="334137"/>
            </a:xfrm>
            <a:prstGeom prst="rect">
              <a:avLst/>
            </a:prstGeom>
            <a:solidFill>
              <a:srgbClr val="2380C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3" tIns="45711" rIns="91423" bIns="45711" rtlCol="0" anchor="ctr"/>
            <a:lstStyle/>
            <a:p>
              <a:pPr algn="ctr" defTabSz="914158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055880" y="1223449"/>
              <a:ext cx="95988" cy="334137"/>
            </a:xfrm>
            <a:prstGeom prst="rect">
              <a:avLst/>
            </a:prstGeom>
            <a:solidFill>
              <a:srgbClr val="2380C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3" tIns="45711" rIns="91423" bIns="45711" rtlCol="0" anchor="ctr"/>
            <a:lstStyle/>
            <a:p>
              <a:pPr algn="ctr" defTabSz="914158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/>
          <p:cNvSpPr txBox="1"/>
          <p:nvPr userDrawn="1"/>
        </p:nvSpPr>
        <p:spPr>
          <a:xfrm>
            <a:off x="2" y="6574582"/>
            <a:ext cx="12192000" cy="329684"/>
          </a:xfrm>
          <a:prstGeom prst="rect">
            <a:avLst/>
          </a:prstGeom>
        </p:spPr>
        <p:txBody>
          <a:bodyPr vert="horz" lIns="91402" tIns="45700" rIns="91402" bIns="0" rtlCol="0">
            <a:norm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 defTabSz="914158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1100" b="1">
                <a:solidFill>
                  <a:prstClr val="white"/>
                </a:solidFill>
              </a:rPr>
              <a:t>专注  高效  进取  共赢</a:t>
            </a:r>
            <a:r>
              <a:rPr lang="en-US" altLang="zh-CN" sz="1100" b="1">
                <a:solidFill>
                  <a:prstClr val="white"/>
                </a:solidFill>
              </a:rPr>
              <a:t>	www.aura.cn</a:t>
            </a:r>
            <a:endParaRPr lang="zh-CN" altLang="en-US" sz="1100" b="1">
              <a:solidFill>
                <a:prstClr val="white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6918FF-1F93-409C-9C43-67B991298852}"/>
              </a:ext>
            </a:extLst>
          </p:cNvPr>
          <p:cNvSpPr/>
          <p:nvPr userDrawn="1"/>
        </p:nvSpPr>
        <p:spPr>
          <a:xfrm>
            <a:off x="-99" y="549347"/>
            <a:ext cx="923032" cy="3340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2" tIns="45700" rIns="91402" bIns="45700" rtlCol="0" anchor="ctr"/>
          <a:lstStyle/>
          <a:p>
            <a:pPr algn="ctr" defTabSz="914158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D608C8-B732-4722-B448-3C5DEED4A1F3}"/>
              </a:ext>
            </a:extLst>
          </p:cNvPr>
          <p:cNvSpPr/>
          <p:nvPr userDrawn="1"/>
        </p:nvSpPr>
        <p:spPr>
          <a:xfrm>
            <a:off x="1056018" y="549347"/>
            <a:ext cx="96000" cy="3340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2" tIns="45700" rIns="91402" bIns="45700" rtlCol="0" anchor="ctr"/>
          <a:lstStyle/>
          <a:p>
            <a:pPr algn="ctr" defTabSz="914158"/>
            <a:endParaRPr lang="zh-CN" altLang="en-US" sz="1800">
              <a:solidFill>
                <a:prstClr val="white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402" y="2130428"/>
            <a:ext cx="10363200" cy="1470026"/>
          </a:xfrm>
        </p:spPr>
        <p:txBody>
          <a:bodyPr>
            <a:normAutofit/>
          </a:bodyPr>
          <a:lstStyle>
            <a:lvl1pPr algn="ctr">
              <a:defRPr sz="3499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主标题－微软雅黑 </a:t>
            </a:r>
            <a:r>
              <a:rPr lang="en-US" altLang="zh-CN" dirty="0"/>
              <a:t>35</a:t>
            </a:r>
            <a:r>
              <a:rPr lang="zh-CN" altLang="en-US" dirty="0"/>
              <a:t>号加粗 居中 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904972" y="325755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副标题－微软雅黑 </a:t>
            </a:r>
            <a:r>
              <a:rPr lang="en-US" altLang="zh-CN" dirty="0"/>
              <a:t>24</a:t>
            </a:r>
            <a:r>
              <a:rPr lang="zh-CN" altLang="en-US" dirty="0"/>
              <a:t>号   居中</a:t>
            </a:r>
          </a:p>
        </p:txBody>
      </p:sp>
      <p:sp>
        <p:nvSpPr>
          <p:cNvPr id="10" name="副标题 2"/>
          <p:cNvSpPr txBox="1"/>
          <p:nvPr userDrawn="1"/>
        </p:nvSpPr>
        <p:spPr>
          <a:xfrm>
            <a:off x="2" y="6380644"/>
            <a:ext cx="12192000" cy="329684"/>
          </a:xfrm>
          <a:prstGeom prst="rect">
            <a:avLst/>
          </a:prstGeom>
        </p:spPr>
        <p:txBody>
          <a:bodyPr vert="horz" lIns="91419" tIns="45709" rIns="91419" bIns="0" rtlCol="0">
            <a:norm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defTabSz="914158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1600" b="1" dirty="0">
                <a:solidFill>
                  <a:prstClr val="white"/>
                </a:solidFill>
              </a:rPr>
              <a:t>专注  高效  进取  共赢</a:t>
            </a:r>
            <a:r>
              <a:rPr lang="en-US" altLang="zh-CN" sz="1600" b="1" dirty="0">
                <a:solidFill>
                  <a:prstClr val="white"/>
                </a:solidFill>
              </a:rPr>
              <a:t>	www.aura.cn</a:t>
            </a:r>
            <a:endParaRPr lang="zh-CN" altLang="en-US" sz="1600" b="1" dirty="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100000" l="0" r="100000">
                        <a14:backgroundMark x1="30729" y1="36019" x2="67344" y2="35741"/>
                        <a14:backgroundMark x1="3281" y1="56667" x2="3854" y2="6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5878"/>
          <a:stretch/>
        </p:blipFill>
        <p:spPr>
          <a:xfrm>
            <a:off x="0" y="3146322"/>
            <a:ext cx="12192000" cy="371167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91423" tIns="45711" rIns="91423" bIns="45711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horz" lIns="91423" tIns="45711" rIns="91423" bIns="45711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58"/>
            <a:fld id="{5EC50EFA-9601-403C-819B-8553F4DBD88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158"/>
              <a:t>16/09/2019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2" y="6356352"/>
            <a:ext cx="3860800" cy="365125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58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58"/>
            <a:fld id="{A4CFF42B-EBF0-441E-9A59-4B5B5D32F3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158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8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defTabSz="914158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09" indent="-342809" algn="l" defTabSz="914158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53" indent="-285675" algn="l" defTabSz="914158" rtl="0" eaLnBrk="1" latinLnBrk="0" hangingPunct="1">
        <a:spcBef>
          <a:spcPct val="20000"/>
        </a:spcBef>
        <a:buFont typeface="Arial" pitchFamily="34" charset="0"/>
        <a:buChar char="–"/>
        <a:defRPr sz="28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98" indent="-228539" algn="l" defTabSz="9141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78" indent="-228539" algn="l" defTabSz="91415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57" indent="-228539" algn="l" defTabSz="91415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36" indent="-228539" algn="l" defTabSz="91415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16" indent="-228539" algn="l" defTabSz="91415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95" indent="-228539" algn="l" defTabSz="91415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74" indent="-228539" algn="l" defTabSz="91415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0" algn="l" defTabSz="914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8" algn="l" defTabSz="914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38" algn="l" defTabSz="914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17" algn="l" defTabSz="914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97" algn="l" defTabSz="914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75" algn="l" defTabSz="914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55" algn="l" defTabSz="914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35" algn="l" defTabSz="914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0"/>
          <p:cNvGrpSpPr/>
          <p:nvPr/>
        </p:nvGrpSpPr>
        <p:grpSpPr>
          <a:xfrm>
            <a:off x="0" y="1123402"/>
            <a:ext cx="12187593" cy="2372763"/>
            <a:chOff x="-2" y="1989138"/>
            <a:chExt cx="12190414" cy="2373312"/>
          </a:xfrm>
          <a:solidFill>
            <a:schemeClr val="accent3">
              <a:lumMod val="50000"/>
            </a:schemeClr>
          </a:solidFill>
        </p:grpSpPr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1989138"/>
              <a:ext cx="12190413" cy="698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158">
                <a:defRPr/>
              </a:pPr>
              <a:endParaRPr lang="zh-CN" altLang="en-US" sz="2799">
                <a:solidFill>
                  <a:prstClr val="black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-2" y="2058988"/>
              <a:ext cx="12190414" cy="22336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58"/>
              <a:endParaRPr lang="zh-CN" altLang="en-US" sz="2799">
                <a:solidFill>
                  <a:prstClr val="white"/>
                </a:solidFill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 rot="10800000">
              <a:off x="-1" y="4292600"/>
              <a:ext cx="12190413" cy="698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158">
                <a:defRPr/>
              </a:pPr>
              <a:endParaRPr lang="zh-CN" altLang="en-US" sz="2799">
                <a:solidFill>
                  <a:prstClr val="black"/>
                </a:solidFill>
              </a:endParaRPr>
            </a:p>
          </p:txBody>
        </p:sp>
      </p:grp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3212224" y="1671526"/>
            <a:ext cx="4958050" cy="16218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</a:t>
            </a:r>
            <a:r>
              <a:rPr lang="zh-CN" altLang="en-US" sz="3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基础知识点回顾</a:t>
            </a:r>
            <a:endParaRPr lang="zh-CN" altLang="en-US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292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914400" y="1206196"/>
            <a:ext cx="10363200" cy="1470026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数据</a:t>
            </a:r>
            <a:r>
              <a:rPr lang="zh-CN" altLang="en-US" sz="3600" dirty="0" smtClean="0">
                <a:solidFill>
                  <a:schemeClr val="accent6">
                    <a:lumMod val="75000"/>
                  </a:schemeClr>
                </a:solidFill>
              </a:rPr>
              <a:t>源文件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一定做好</a:t>
            </a:r>
            <a:r>
              <a:rPr lang="zh-CN" altLang="en-US" sz="3600" dirty="0" smtClean="0">
                <a:solidFill>
                  <a:schemeClr val="accent6">
                    <a:lumMod val="75000"/>
                  </a:schemeClr>
                </a:solidFill>
              </a:rPr>
              <a:t>备份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52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914400" y="1206195"/>
            <a:ext cx="10363200" cy="1802475"/>
          </a:xfrm>
        </p:spPr>
        <p:txBody>
          <a:bodyPr>
            <a:normAutofit/>
          </a:bodyPr>
          <a:lstStyle/>
          <a:p>
            <a:r>
              <a:rPr lang="zh-CN" altLang="en-US" sz="3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认识</a:t>
            </a:r>
            <a:r>
              <a:rPr lang="zh-CN" altLang="en-US" sz="3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数据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2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内容及其对应的颗粒度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3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确认关键字段的</a:t>
            </a:r>
            <a:r>
              <a:rPr lang="zh-CN" altLang="en-US" sz="3500" dirty="0" smtClean="0">
                <a:solidFill>
                  <a:schemeClr val="accent6">
                    <a:lumMod val="75000"/>
                  </a:schemeClr>
                </a:solidFill>
              </a:rPr>
              <a:t>数据质量</a:t>
            </a:r>
            <a:r>
              <a:rPr lang="en-US" altLang="zh-CN" sz="35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zh-CN" sz="35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zh-CN" altLang="en-US" sz="3500" dirty="0">
                <a:solidFill>
                  <a:schemeClr val="accent6">
                    <a:lumMod val="75000"/>
                  </a:schemeClr>
                </a:solidFill>
              </a:rPr>
              <a:t>脏</a:t>
            </a:r>
            <a:r>
              <a:rPr lang="zh-CN" altLang="en-US" sz="3500" dirty="0" smtClean="0">
                <a:solidFill>
                  <a:schemeClr val="accent6">
                    <a:lumMod val="75000"/>
                  </a:schemeClr>
                </a:solidFill>
              </a:rPr>
              <a:t>数据</a:t>
            </a:r>
            <a:r>
              <a:rPr lang="zh-CN" altLang="en-US" sz="3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的处理方式</a:t>
            </a:r>
            <a:endParaRPr lang="en-US" sz="3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 txBox="1">
            <a:spLocks/>
          </p:cNvSpPr>
          <p:nvPr/>
        </p:nvSpPr>
        <p:spPr>
          <a:xfrm>
            <a:off x="1066802" y="1547815"/>
            <a:ext cx="10363200" cy="1470026"/>
          </a:xfrm>
          <a:prstGeom prst="rect">
            <a:avLst/>
          </a:prstGeom>
        </p:spPr>
        <p:txBody>
          <a:bodyPr vert="horz" lIns="91423" tIns="45711" rIns="91423" bIns="45711" rtlCol="0" anchor="ctr">
            <a:normAutofit/>
          </a:bodyPr>
          <a:lstStyle>
            <a:lvl1pPr algn="ctr" defTabSz="914158" rtl="0" eaLnBrk="1" latinLnBrk="0" hangingPunct="1">
              <a:spcBef>
                <a:spcPct val="0"/>
              </a:spcBef>
              <a:buNone/>
              <a:defRPr sz="3499" b="1" kern="1200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单元格里看到的信息可能是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假象</a:t>
            </a: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zh-CN" altLang="en-US" sz="3600" dirty="0" smtClean="0">
                <a:solidFill>
                  <a:schemeClr val="accent6">
                    <a:lumMod val="75000"/>
                  </a:schemeClr>
                </a:solidFill>
              </a:rPr>
              <a:t>编辑栏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中才是真实的结果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 txBox="1">
            <a:spLocks/>
          </p:cNvSpPr>
          <p:nvPr/>
        </p:nvSpPr>
        <p:spPr>
          <a:xfrm>
            <a:off x="1066802" y="1007040"/>
            <a:ext cx="10363200" cy="2886534"/>
          </a:xfrm>
          <a:prstGeom prst="rect">
            <a:avLst/>
          </a:prstGeom>
        </p:spPr>
        <p:txBody>
          <a:bodyPr vert="horz" lIns="91423" tIns="45711" rIns="91423" bIns="45711" rtlCol="0" anchor="ctr">
            <a:normAutofit fontScale="92500" lnSpcReduction="10000"/>
          </a:bodyPr>
          <a:lstStyle>
            <a:lvl1pPr algn="ctr" defTabSz="914158" rtl="0" eaLnBrk="1" latinLnBrk="0" hangingPunct="1">
              <a:spcBef>
                <a:spcPct val="0"/>
              </a:spcBef>
              <a:buNone/>
              <a:defRPr sz="3499" b="1" kern="1200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数据录入的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方式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algn="l"/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714750" lvl="7" indent="-514350">
              <a:lnSpc>
                <a:spcPct val="120000"/>
              </a:lnSpc>
              <a:buAutoNum type="arabicPeriod"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批量录入</a:t>
            </a:r>
            <a:endParaRPr lang="en-US" altLang="zh-CN" sz="4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714750" lvl="7" indent="-514350">
              <a:lnSpc>
                <a:spcPct val="120000"/>
              </a:lnSpc>
              <a:buAutoNum type="arabicPeriod"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下拉序列</a:t>
            </a:r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数据验证</a:t>
            </a:r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714750" lvl="7" indent="-514350">
              <a:lnSpc>
                <a:spcPct val="120000"/>
              </a:lnSpc>
              <a:buAutoNum type="arabicPeriod"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快速填充 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16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 txBox="1">
            <a:spLocks/>
          </p:cNvSpPr>
          <p:nvPr/>
        </p:nvSpPr>
        <p:spPr>
          <a:xfrm>
            <a:off x="1066802" y="1547814"/>
            <a:ext cx="10363200" cy="2493243"/>
          </a:xfrm>
          <a:prstGeom prst="rect">
            <a:avLst/>
          </a:prstGeom>
        </p:spPr>
        <p:txBody>
          <a:bodyPr vert="horz" lIns="91423" tIns="45711" rIns="91423" bIns="45711" rtlCol="0" anchor="ctr">
            <a:normAutofit/>
          </a:bodyPr>
          <a:lstStyle>
            <a:lvl1pPr algn="ctr" defTabSz="914158" rtl="0" eaLnBrk="1" latinLnBrk="0" hangingPunct="1">
              <a:spcBef>
                <a:spcPct val="0"/>
              </a:spcBef>
              <a:buNone/>
              <a:defRPr sz="3499" b="1" kern="1200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排序，让数据变得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有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规律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单</a:t>
            </a:r>
            <a:r>
              <a:rPr lang="zh-CN" alt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条件排序</a:t>
            </a:r>
            <a:r>
              <a:rPr lang="en-US" altLang="zh-CN" sz="2400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zh-CN" alt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多条件排序</a:t>
            </a:r>
            <a:r>
              <a:rPr lang="en-US" altLang="zh-CN" sz="2400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zh-CN" alt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自定义排序</a:t>
            </a: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sz="24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 txBox="1">
            <a:spLocks/>
          </p:cNvSpPr>
          <p:nvPr/>
        </p:nvSpPr>
        <p:spPr>
          <a:xfrm>
            <a:off x="1066802" y="1282340"/>
            <a:ext cx="10363200" cy="2493243"/>
          </a:xfrm>
          <a:prstGeom prst="rect">
            <a:avLst/>
          </a:prstGeom>
        </p:spPr>
        <p:txBody>
          <a:bodyPr vert="horz" lIns="91423" tIns="45711" rIns="91423" bIns="45711" rtlCol="0" anchor="ctr">
            <a:normAutofit/>
          </a:bodyPr>
          <a:lstStyle>
            <a:lvl1pPr algn="ctr" defTabSz="914158" rtl="0" eaLnBrk="1" latinLnBrk="0" hangingPunct="1">
              <a:spcBef>
                <a:spcPct val="0"/>
              </a:spcBef>
              <a:buNone/>
              <a:defRPr sz="3499" b="1" kern="1200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数据格式要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统一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注意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自定义格式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分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列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数字格式转换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8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 txBox="1">
            <a:spLocks/>
          </p:cNvSpPr>
          <p:nvPr/>
        </p:nvSpPr>
        <p:spPr>
          <a:xfrm>
            <a:off x="1066802" y="1311839"/>
            <a:ext cx="10363200" cy="2493243"/>
          </a:xfrm>
          <a:prstGeom prst="rect">
            <a:avLst/>
          </a:prstGeom>
        </p:spPr>
        <p:txBody>
          <a:bodyPr vert="horz" lIns="91423" tIns="45711" rIns="91423" bIns="45711" rtlCol="0" anchor="ctr">
            <a:normAutofit/>
          </a:bodyPr>
          <a:lstStyle>
            <a:lvl1pPr algn="ctr" defTabSz="914158" rtl="0" eaLnBrk="1" latinLnBrk="0" hangingPunct="1">
              <a:spcBef>
                <a:spcPct val="0"/>
              </a:spcBef>
              <a:buNone/>
              <a:defRPr sz="3499" b="1" kern="1200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合并单元格要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慎用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定位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实现快速锁定目标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86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accent6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宽屏</PresentationFormat>
  <Paragraphs>24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DengXian</vt:lpstr>
      <vt:lpstr>宋体</vt:lpstr>
      <vt:lpstr>微软雅黑</vt:lpstr>
      <vt:lpstr>Arial</vt:lpstr>
      <vt:lpstr>Calibri</vt:lpstr>
      <vt:lpstr>1_Office 主题</vt:lpstr>
      <vt:lpstr>Excel基础知识点回顾</vt:lpstr>
      <vt:lpstr>数据源文件一定做好备份</vt:lpstr>
      <vt:lpstr>认识数据(内容及其对应的颗粒度) 确认关键字段的数据质量 脏数据的处理方式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2019-09-03T14:45:51Z</dcterms:created>
  <dcterms:modified xsi:type="dcterms:W3CDTF">2019-09-16T06:42:20Z</dcterms:modified>
</cp:coreProperties>
</file>