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notesMasterIdLst>
    <p:notesMasterId r:id="rId24"/>
  </p:notesMasterIdLst>
  <p:sldIdLst>
    <p:sldId id="303" r:id="rId2"/>
    <p:sldId id="283" r:id="rId3"/>
    <p:sldId id="291" r:id="rId4"/>
    <p:sldId id="292" r:id="rId5"/>
    <p:sldId id="290" r:id="rId6"/>
    <p:sldId id="284" r:id="rId7"/>
    <p:sldId id="285" r:id="rId8"/>
    <p:sldId id="286" r:id="rId9"/>
    <p:sldId id="287" r:id="rId10"/>
    <p:sldId id="288" r:id="rId11"/>
    <p:sldId id="293" r:id="rId12"/>
    <p:sldId id="294" r:id="rId13"/>
    <p:sldId id="295" r:id="rId14"/>
    <p:sldId id="305" r:id="rId15"/>
    <p:sldId id="296" r:id="rId16"/>
    <p:sldId id="297" r:id="rId17"/>
    <p:sldId id="298" r:id="rId18"/>
    <p:sldId id="299" r:id="rId19"/>
    <p:sldId id="300" r:id="rId20"/>
    <p:sldId id="301" r:id="rId21"/>
    <p:sldId id="302" r:id="rId22"/>
    <p:sldId id="304" r:id="rId23"/>
  </p:sldIdLst>
  <p:sldSz cx="9144000" cy="5715000" type="screen16x10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B058466-5824-3C45-AB75-79F1A49A3CF3}">
          <p14:sldIdLst>
            <p14:sldId id="303"/>
          </p14:sldIdLst>
        </p14:section>
        <p14:section name="掌握" id="{B8C3C3ED-3D9B-FE41-9E26-4D7B512F372B}">
          <p14:sldIdLst>
            <p14:sldId id="283"/>
          </p14:sldIdLst>
        </p14:section>
        <p14:section name="项目中常见文件" id="{26F08D8C-DAD5-AB44-A291-48CA5627749A}">
          <p14:sldIdLst>
            <p14:sldId id="291"/>
            <p14:sldId id="292"/>
            <p14:sldId id="290"/>
          </p14:sldIdLst>
        </p14:section>
        <p14:section name="UIApplication" id="{47DABF8D-F11F-6E41-A07F-786C2B07B4E2}">
          <p14:sldIdLst>
            <p14:sldId id="284"/>
            <p14:sldId id="285"/>
            <p14:sldId id="286"/>
            <p14:sldId id="287"/>
            <p14:sldId id="288"/>
          </p14:sldIdLst>
        </p14:section>
        <p14:section name="UIApplicationDelegate" id="{3D6F7156-5D00-BA40-BE97-3CEB2D21D869}">
          <p14:sldIdLst>
            <p14:sldId id="293"/>
            <p14:sldId id="294"/>
            <p14:sldId id="295"/>
            <p14:sldId id="305"/>
          </p14:sldIdLst>
        </p14:section>
        <p14:section name="程序启动过程" id="{AEF5C252-D408-4142-AE27-B00F838F0683}">
          <p14:sldIdLst>
            <p14:sldId id="296"/>
            <p14:sldId id="297"/>
            <p14:sldId id="298"/>
          </p14:sldIdLst>
        </p14:section>
        <p14:section name="UIWindow" id="{9AA14704-BE8D-A343-88B6-E846DB9E5E02}">
          <p14:sldIdLst>
            <p14:sldId id="299"/>
            <p14:sldId id="300"/>
            <p14:sldId id="301"/>
            <p14:sldId id="302"/>
            <p14:sldId id="30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5369" autoAdjust="0"/>
  </p:normalViewPr>
  <p:slideViewPr>
    <p:cSldViewPr snapToGrid="0" snapToObjects="1">
      <p:cViewPr varScale="1">
        <p:scale>
          <a:sx n="120" d="100"/>
          <a:sy n="120" d="100"/>
        </p:scale>
        <p:origin x="-408" y="-96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7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A236DC-B17D-AD48-8300-D643F61CB0FC}" type="datetimeFigureOut">
              <a:rPr kumimoji="1" lang="zh-CN" altLang="en-US" smtClean="0"/>
              <a:t>15/12/16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D4C97F-311D-EC48-854C-5FD72E8AFB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67589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D4C97F-311D-EC48-854C-5FD72E8AFB8A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66068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UIApplication *app = [UIApplication sharedApplication];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D4C97F-311D-EC48-854C-5FD72E8AFB8A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4302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6866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kumimoji="0" lang="en-US" dirty="0"/>
          </a:p>
        </p:txBody>
      </p:sp>
      <p:sp>
        <p:nvSpPr>
          <p:cNvPr id="368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DD18C6AA-4229-614A-A456-A5F329A7B015}" type="slidenum">
              <a:rPr kumimoji="0" lang="en-US" altLang="zh-CN" sz="1200"/>
              <a:pPr/>
              <a:t>21</a:t>
            </a:fld>
            <a:endParaRPr kumimoji="0" lang="en-US" altLang="zh-CN" sz="12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9144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-4763" y="2084389"/>
            <a:ext cx="9148763" cy="1155700"/>
          </a:xfrm>
          <a:prstGeom prst="rect">
            <a:avLst/>
          </a:prstGeom>
          <a:gradFill rotWithShape="1">
            <a:gsLst>
              <a:gs pos="0">
                <a:srgbClr val="F7F7F7"/>
              </a:gs>
              <a:gs pos="31000">
                <a:srgbClr val="F7F7F7"/>
              </a:gs>
              <a:gs pos="75000">
                <a:srgbClr val="F7F7F7"/>
              </a:gs>
              <a:gs pos="100000">
                <a:srgbClr val="EFEFEF"/>
              </a:gs>
            </a:gsLst>
            <a:path path="rect">
              <a:fillToRect l="50000" t="129999" r="50000" b="129999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AF5C06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 b="1">
              <a:solidFill>
                <a:srgbClr val="FFFFFF"/>
              </a:solidFill>
              <a:latin typeface="宋体" charset="0"/>
              <a:sym typeface="宋体" charset="0"/>
            </a:endParaRPr>
          </a:p>
        </p:txBody>
      </p:sp>
      <p:sp>
        <p:nvSpPr>
          <p:cNvPr id="17" name="矩形 25"/>
          <p:cNvSpPr>
            <a:spLocks noChangeArrowheads="1"/>
          </p:cNvSpPr>
          <p:nvPr/>
        </p:nvSpPr>
        <p:spPr bwMode="auto">
          <a:xfrm>
            <a:off x="3299861" y="5118100"/>
            <a:ext cx="2544286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1300" b="1" dirty="0" smtClean="0">
                <a:latin typeface="黑体" charset="0"/>
                <a:ea typeface="黑体" charset="0"/>
                <a:cs typeface="黑体" charset="0"/>
                <a:sym typeface="黑体" charset="0"/>
              </a:rPr>
              <a:t>实力</a:t>
            </a:r>
            <a:r>
              <a:rPr lang="en-US" altLang="zh-CN" sz="1300" b="1" dirty="0" smtClean="0">
                <a:latin typeface="黑体" charset="0"/>
                <a:ea typeface="黑体" charset="0"/>
                <a:cs typeface="黑体" charset="0"/>
                <a:sym typeface="黑体" charset="0"/>
              </a:rPr>
              <a:t>IT</a:t>
            </a:r>
            <a:r>
              <a:rPr lang="zh-CN" altLang="en-US" sz="1300" b="1" dirty="0">
                <a:latin typeface="黑体" charset="0"/>
                <a:ea typeface="黑体" charset="0"/>
                <a:cs typeface="黑体" charset="0"/>
                <a:sym typeface="黑体" charset="0"/>
              </a:rPr>
              <a:t>教育</a:t>
            </a:r>
            <a:r>
              <a:rPr lang="zh-CN" altLang="en-US" sz="1300" b="1" dirty="0" smtClean="0">
                <a:latin typeface="黑体" charset="0"/>
                <a:ea typeface="黑体" charset="0"/>
                <a:cs typeface="黑体" charset="0"/>
                <a:sym typeface="黑体" charset="0"/>
              </a:rPr>
              <a:t>培训 </a:t>
            </a:r>
            <a:r>
              <a:rPr lang="en-US" altLang="zh-CN" sz="1300" b="1" dirty="0">
                <a:latin typeface="黑体" charset="0"/>
                <a:ea typeface="黑体" charset="0"/>
                <a:cs typeface="黑体" charset="0"/>
                <a:sym typeface="黑体" charset="0"/>
              </a:rPr>
              <a:t>www.520it.com</a:t>
            </a:r>
            <a:endParaRPr lang="zh-CN" altLang="en-US" sz="1300" b="1" dirty="0">
              <a:latin typeface="黑体" charset="0"/>
              <a:ea typeface="黑体" charset="0"/>
              <a:cs typeface="黑体" charset="0"/>
              <a:sym typeface="黑体" charset="0"/>
            </a:endParaRPr>
          </a:p>
        </p:txBody>
      </p:sp>
      <p:pic>
        <p:nvPicPr>
          <p:cNvPr id="18" name="图片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25" y="549275"/>
            <a:ext cx="7620000" cy="3571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矩形 19"/>
          <p:cNvSpPr>
            <a:spLocks noChangeArrowheads="1"/>
          </p:cNvSpPr>
          <p:nvPr/>
        </p:nvSpPr>
        <p:spPr bwMode="auto">
          <a:xfrm>
            <a:off x="-4763" y="1"/>
            <a:ext cx="9148763" cy="200026"/>
          </a:xfrm>
          <a:prstGeom prst="rect">
            <a:avLst/>
          </a:prstGeom>
          <a:solidFill>
            <a:srgbClr val="FFFFFF">
              <a:alpha val="3215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AF5C06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 b="1">
              <a:solidFill>
                <a:srgbClr val="FFFFFF"/>
              </a:solidFill>
              <a:latin typeface="宋体" charset="0"/>
              <a:sym typeface="宋体" charset="0"/>
            </a:endParaRPr>
          </a:p>
        </p:txBody>
      </p:sp>
      <p:pic>
        <p:nvPicPr>
          <p:cNvPr id="22" name="Picture 9" descr="上色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6850" y="4703765"/>
            <a:ext cx="1055688" cy="390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746" y="2277770"/>
            <a:ext cx="8498454" cy="77787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746" y="3274821"/>
            <a:ext cx="8498454" cy="62379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1160" y="394860"/>
            <a:ext cx="8128599" cy="689559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Eurostile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80" y="1209147"/>
            <a:ext cx="8128599" cy="3895990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>
              <a:buClrTx/>
              <a:buFont typeface="Wingdings" charset="2"/>
              <a:buChar char="l"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Eurostile"/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cs typeface="Eurostile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cs typeface="Eurostile"/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cs typeface="Eurostile"/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cs typeface="Eurostile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4065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照片和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2603500"/>
            <a:ext cx="4504134" cy="72628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329782"/>
            <a:ext cx="4504134" cy="178990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0404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401" y="157429"/>
            <a:ext cx="8823325" cy="4541573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3382627"/>
            <a:ext cx="6400800" cy="153465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849314"/>
            <a:ext cx="7772400" cy="2533313"/>
          </a:xfrm>
          <a:prstGeom prst="rect">
            <a:avLst/>
          </a:prstGeo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3459007"/>
            <a:ext cx="6400800" cy="136396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24" y="287819"/>
            <a:ext cx="1582737" cy="507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5334000"/>
            <a:ext cx="2997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277819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849313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457200" y="5296965"/>
            <a:ext cx="2133600" cy="304271"/>
          </a:xfrm>
          <a:prstGeom prst="rect">
            <a:avLst/>
          </a:prstGeom>
        </p:spPr>
        <p:txBody>
          <a:bodyPr/>
          <a:lstStyle/>
          <a:p>
            <a:fld id="{ACDB0C32-7029-2949-BCD8-6FCD87A2D7B2}" type="datetimeFigureOut">
              <a:rPr kumimoji="1" lang="zh-CN" altLang="en-US" smtClean="0"/>
              <a:t>15/12/16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3124200" y="5296965"/>
            <a:ext cx="2895600" cy="304271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6553200" y="5296965"/>
            <a:ext cx="2133600" cy="304271"/>
          </a:xfrm>
          <a:prstGeom prst="rect">
            <a:avLst/>
          </a:prstGeom>
        </p:spPr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8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-7936"/>
            <a:ext cx="9167813" cy="5724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图片 1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12" r="786" b="49559"/>
          <a:stretch>
            <a:fillRect/>
          </a:stretch>
        </p:blipFill>
        <p:spPr bwMode="auto">
          <a:xfrm>
            <a:off x="419105" y="3757614"/>
            <a:ext cx="7559675" cy="132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矩形 29"/>
          <p:cNvSpPr>
            <a:spLocks noChangeArrowheads="1"/>
          </p:cNvSpPr>
          <p:nvPr/>
        </p:nvSpPr>
        <p:spPr bwMode="auto">
          <a:xfrm>
            <a:off x="-4763" y="1074738"/>
            <a:ext cx="9148763" cy="17462"/>
          </a:xfrm>
          <a:prstGeom prst="rect">
            <a:avLst/>
          </a:prstGeom>
          <a:solidFill>
            <a:srgbClr val="EAEAEA">
              <a:alpha val="3215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AF5C06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 b="1">
              <a:solidFill>
                <a:srgbClr val="FFFFFF"/>
              </a:solidFill>
              <a:latin typeface="宋体" charset="0"/>
              <a:sym typeface="宋体" charset="0"/>
            </a:endParaRPr>
          </a:p>
        </p:txBody>
      </p:sp>
      <p:pic>
        <p:nvPicPr>
          <p:cNvPr id="24" name="Picture 8" descr="上色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505" y="5091115"/>
            <a:ext cx="1057275" cy="390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5" name="矩形 25"/>
          <p:cNvSpPr>
            <a:spLocks noChangeArrowheads="1"/>
          </p:cNvSpPr>
          <p:nvPr/>
        </p:nvSpPr>
        <p:spPr bwMode="auto">
          <a:xfrm>
            <a:off x="3947561" y="5232400"/>
            <a:ext cx="2544286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1300" b="1" dirty="0" smtClean="0">
                <a:latin typeface="黑体" charset="0"/>
                <a:ea typeface="黑体" charset="0"/>
                <a:cs typeface="黑体" charset="0"/>
                <a:sym typeface="黑体" charset="0"/>
              </a:rPr>
              <a:t>实力</a:t>
            </a:r>
            <a:r>
              <a:rPr lang="en-US" altLang="zh-CN" sz="1300" b="1" dirty="0" smtClean="0">
                <a:latin typeface="黑体" charset="0"/>
                <a:ea typeface="黑体" charset="0"/>
                <a:cs typeface="黑体" charset="0"/>
                <a:sym typeface="黑体" charset="0"/>
              </a:rPr>
              <a:t>IT</a:t>
            </a:r>
            <a:r>
              <a:rPr lang="zh-CN" altLang="en-US" sz="1300" b="1" dirty="0">
                <a:latin typeface="黑体" charset="0"/>
                <a:ea typeface="黑体" charset="0"/>
                <a:cs typeface="黑体" charset="0"/>
                <a:sym typeface="黑体" charset="0"/>
              </a:rPr>
              <a:t>教育</a:t>
            </a:r>
            <a:r>
              <a:rPr lang="zh-CN" altLang="en-US" sz="1300" b="1" dirty="0" smtClean="0">
                <a:latin typeface="黑体" charset="0"/>
                <a:ea typeface="黑体" charset="0"/>
                <a:cs typeface="黑体" charset="0"/>
                <a:sym typeface="黑体" charset="0"/>
              </a:rPr>
              <a:t>培训 </a:t>
            </a:r>
            <a:r>
              <a:rPr lang="en-US" altLang="zh-CN" sz="1300" b="1" dirty="0">
                <a:latin typeface="黑体" charset="0"/>
                <a:ea typeface="黑体" charset="0"/>
                <a:cs typeface="黑体" charset="0"/>
                <a:sym typeface="黑体" charset="0"/>
              </a:rPr>
              <a:t>www.520it.com</a:t>
            </a:r>
            <a:endParaRPr lang="zh-CN" altLang="en-US" sz="1300" b="1" dirty="0">
              <a:latin typeface="黑体" charset="0"/>
              <a:ea typeface="黑体" charset="0"/>
              <a:cs typeface="黑体" charset="0"/>
              <a:sym typeface="黑体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661" r:id="rId4"/>
  </p:sldLayoutIdLst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accent1"/>
          </a:solidFill>
          <a:latin typeface="Eurostile"/>
          <a:ea typeface="微软雅黑"/>
          <a:cs typeface="Eurostile"/>
        </a:defRPr>
      </a:lvl1pPr>
    </p:titleStyle>
    <p:bodyStyle>
      <a:lvl1pPr marL="228600" indent="-228600" algn="l" defTabSz="914400" rtl="0" eaLnBrk="1" latinLnBrk="0" hangingPunct="1">
        <a:spcBef>
          <a:spcPts val="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程序启动原理</a:t>
            </a:r>
          </a:p>
        </p:txBody>
      </p:sp>
    </p:spTree>
    <p:extLst>
      <p:ext uri="{BB962C8B-B14F-4D97-AF65-F5344CB8AC3E}">
        <p14:creationId xmlns:p14="http://schemas.microsoft.com/office/powerpoint/2010/main" val="234701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openURL: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52965"/>
            <a:ext cx="8229600" cy="3912682"/>
          </a:xfrm>
        </p:spPr>
        <p:txBody>
          <a:bodyPr>
            <a:normAutofit fontScale="55000" lnSpcReduction="20000"/>
          </a:bodyPr>
          <a:lstStyle/>
          <a:p>
            <a:r>
              <a:rPr kumimoji="1" lang="en-US" altLang="zh-CN" sz="1400" dirty="0" smtClean="0"/>
              <a:t>UIApplication</a:t>
            </a:r>
            <a:r>
              <a:rPr kumimoji="1" lang="zh-CN" altLang="en-US" sz="1400" dirty="0" smtClean="0"/>
              <a:t>有个功能十分强大的</a:t>
            </a:r>
            <a:r>
              <a:rPr kumimoji="1" lang="en-US" altLang="zh-CN" sz="1400" dirty="0" smtClean="0"/>
              <a:t>openURL</a:t>
            </a:r>
            <a:r>
              <a:rPr kumimoji="1" lang="zh-CN" altLang="zh-CN" sz="1400" dirty="0" smtClean="0"/>
              <a:t>:</a:t>
            </a:r>
            <a:r>
              <a:rPr kumimoji="1" lang="zh-CN" altLang="en-US" sz="1400" dirty="0" smtClean="0"/>
              <a:t>方法</a:t>
            </a:r>
            <a:endParaRPr kumimoji="1" lang="en-US" altLang="zh-CN" sz="1400" dirty="0" smtClean="0"/>
          </a:p>
          <a:p>
            <a:pPr marL="0" indent="0">
              <a:buNone/>
            </a:pP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-</a:t>
            </a:r>
            <a:r>
              <a:rPr lang="zh-CN" altLang="en-US" sz="14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4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)openURL:(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NSURL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*)url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Tx/>
              <a:buChar char="-"/>
            </a:pPr>
            <a:endParaRPr kumimoji="1" lang="en-US" altLang="zh-CN" sz="1400" dirty="0">
              <a:solidFill>
                <a:srgbClr val="000000"/>
              </a:solidFill>
              <a:latin typeface="Menlo-Regular"/>
            </a:endParaRPr>
          </a:p>
          <a:p>
            <a:r>
              <a:rPr kumimoji="1" lang="en-US" altLang="zh-CN" sz="1400" dirty="0" smtClean="0">
                <a:solidFill>
                  <a:srgbClr val="000000"/>
                </a:solidFill>
                <a:latin typeface="Menlo-Regular"/>
              </a:rPr>
              <a:t>openURL:</a:t>
            </a:r>
            <a:r>
              <a:rPr kumimoji="1" lang="zh-CN" altLang="en-US" sz="1400" dirty="0" smtClean="0">
                <a:solidFill>
                  <a:srgbClr val="000000"/>
                </a:solidFill>
                <a:latin typeface="Menlo-Regular"/>
              </a:rPr>
              <a:t>方法的部分功能有</a:t>
            </a:r>
            <a:endParaRPr kumimoji="1" lang="en-US" altLang="zh-CN" sz="14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sz="1400" dirty="0" smtClean="0">
                <a:solidFill>
                  <a:srgbClr val="000000"/>
                </a:solidFill>
                <a:latin typeface="Menlo-Regular"/>
              </a:rPr>
              <a:t>打电话</a:t>
            </a:r>
            <a:endParaRPr kumimoji="1" lang="en-US" altLang="zh-CN" sz="14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UIApplication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*app = [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UIApplication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>
                <a:solidFill>
                  <a:srgbClr val="2E0D6E"/>
                </a:solidFill>
                <a:latin typeface="Menlo-Regular"/>
              </a:rPr>
              <a:t>sharedApplication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];</a:t>
            </a:r>
            <a:endParaRPr kumimoji="1" lang="en-US" altLang="zh-CN" sz="14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[app </a:t>
            </a:r>
            <a:r>
              <a:rPr lang="en-US" altLang="zh-CN" sz="1400" dirty="0">
                <a:solidFill>
                  <a:srgbClr val="2E0D6E"/>
                </a:solidFill>
                <a:latin typeface="Menlo-Regular"/>
              </a:rPr>
              <a:t>openURL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:[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NSURL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>
                <a:solidFill>
                  <a:srgbClr val="2E0D6E"/>
                </a:solidFill>
                <a:latin typeface="Menlo-Regular"/>
              </a:rPr>
              <a:t>URLWithString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400" dirty="0">
                <a:solidFill>
                  <a:srgbClr val="C41A16"/>
                </a:solidFill>
                <a:latin typeface="Menlo-Regular"/>
              </a:rPr>
              <a:t>@"tel://10086"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]]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endParaRPr kumimoji="1" lang="en-US" altLang="zh-CN" sz="14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sz="1400" dirty="0" smtClean="0">
                <a:solidFill>
                  <a:srgbClr val="000000"/>
                </a:solidFill>
                <a:latin typeface="Menlo-Regular"/>
              </a:rPr>
              <a:t>发短信</a:t>
            </a:r>
            <a:endParaRPr kumimoji="1" lang="en-US" altLang="zh-CN" sz="14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[app </a:t>
            </a:r>
            <a:r>
              <a:rPr lang="en-US" altLang="zh-CN" sz="1400" dirty="0">
                <a:solidFill>
                  <a:srgbClr val="2E0D6E"/>
                </a:solidFill>
                <a:latin typeface="Menlo-Regular"/>
              </a:rPr>
              <a:t>openURL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:[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NSURL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>
                <a:solidFill>
                  <a:srgbClr val="2E0D6E"/>
                </a:solidFill>
                <a:latin typeface="Menlo-Regular"/>
              </a:rPr>
              <a:t>URLWithString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400" dirty="0">
                <a:solidFill>
                  <a:srgbClr val="C41A16"/>
                </a:solidFill>
                <a:latin typeface="Menlo-Regular"/>
              </a:rPr>
              <a:t>@"sms://10086"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]];</a:t>
            </a:r>
            <a:endParaRPr kumimoji="1" lang="en-US" altLang="zh-CN" sz="14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endParaRPr kumimoji="1" lang="en-US" altLang="zh-CN" sz="14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sz="1400" dirty="0" smtClean="0">
                <a:solidFill>
                  <a:srgbClr val="000000"/>
                </a:solidFill>
                <a:latin typeface="Menlo-Regular"/>
              </a:rPr>
              <a:t>发邮件</a:t>
            </a:r>
            <a:endParaRPr kumimoji="1" lang="en-US" altLang="zh-CN" sz="14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[app </a:t>
            </a:r>
            <a:r>
              <a:rPr lang="en-US" altLang="zh-CN" sz="1400" dirty="0">
                <a:solidFill>
                  <a:srgbClr val="2E0D6E"/>
                </a:solidFill>
                <a:latin typeface="Menlo-Regular"/>
              </a:rPr>
              <a:t>openURL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:[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NSURL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>
                <a:solidFill>
                  <a:srgbClr val="2E0D6E"/>
                </a:solidFill>
                <a:latin typeface="Menlo-Regular"/>
              </a:rPr>
              <a:t>URLWithString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400" dirty="0">
                <a:solidFill>
                  <a:srgbClr val="C41A16"/>
                </a:solidFill>
                <a:latin typeface="Menlo-Regular"/>
              </a:rPr>
              <a:t>@"mailto://12345@qq.com"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]]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endParaRPr kumimoji="1" lang="en-US" altLang="zh-CN" sz="14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sz="1400" dirty="0" smtClean="0">
                <a:solidFill>
                  <a:srgbClr val="000000"/>
                </a:solidFill>
                <a:latin typeface="Menlo-Regular"/>
              </a:rPr>
              <a:t>打开一个网页资源</a:t>
            </a:r>
            <a:endParaRPr kumimoji="1" lang="en-US" altLang="zh-CN" sz="14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[app </a:t>
            </a:r>
            <a:r>
              <a:rPr lang="en-US" altLang="zh-CN" sz="1400" dirty="0">
                <a:solidFill>
                  <a:srgbClr val="2E0D6E"/>
                </a:solidFill>
                <a:latin typeface="Menlo-Regular"/>
              </a:rPr>
              <a:t>openURL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:[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NSURL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>
                <a:solidFill>
                  <a:srgbClr val="2E0D6E"/>
                </a:solidFill>
                <a:latin typeface="Menlo-Regular"/>
              </a:rPr>
              <a:t>URLWithString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400" dirty="0">
                <a:solidFill>
                  <a:srgbClr val="C41A16"/>
                </a:solidFill>
                <a:latin typeface="Menlo-Regular"/>
              </a:rPr>
              <a:t>@"http:/</a:t>
            </a:r>
            <a:r>
              <a:rPr lang="en-US" altLang="zh-CN" sz="1400" dirty="0" smtClean="0">
                <a:solidFill>
                  <a:srgbClr val="C41A16"/>
                </a:solidFill>
                <a:latin typeface="Menlo-Regular"/>
              </a:rPr>
              <a:t>/</a:t>
            </a:r>
            <a:r>
              <a:rPr lang="en-US" altLang="zh-CN" sz="1400" smtClean="0">
                <a:solidFill>
                  <a:srgbClr val="C41A16"/>
                </a:solidFill>
                <a:latin typeface="Menlo-Regular"/>
              </a:rPr>
              <a:t>www.520it.com</a:t>
            </a:r>
            <a:r>
              <a:rPr lang="en-US" altLang="zh-CN" sz="1400" dirty="0" smtClean="0">
                <a:solidFill>
                  <a:srgbClr val="C41A16"/>
                </a:solidFill>
                <a:latin typeface="Menlo-Regular"/>
              </a:rPr>
              <a:t>"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]]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endParaRPr kumimoji="1" lang="en-US" altLang="zh-CN" sz="14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sz="1400" dirty="0" smtClean="0">
                <a:solidFill>
                  <a:srgbClr val="000000"/>
                </a:solidFill>
                <a:latin typeface="Menlo-Regular"/>
              </a:rPr>
              <a:t>打开其他</a:t>
            </a:r>
            <a:r>
              <a:rPr kumimoji="1" lang="en-US" altLang="zh-CN" sz="1400" dirty="0" smtClean="0">
                <a:solidFill>
                  <a:srgbClr val="000000"/>
                </a:solidFill>
                <a:latin typeface="Menlo-Regular"/>
              </a:rPr>
              <a:t>app</a:t>
            </a:r>
            <a:r>
              <a:rPr kumimoji="1" lang="zh-CN" altLang="en-US" sz="1400" dirty="0" smtClean="0">
                <a:solidFill>
                  <a:srgbClr val="000000"/>
                </a:solidFill>
                <a:latin typeface="Menlo-Regular"/>
              </a:rPr>
              <a:t>程序</a:t>
            </a:r>
            <a:endParaRPr kumimoji="1" lang="en-US" altLang="zh-CN" sz="14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kumimoji="1" lang="en-US" altLang="zh-CN" sz="1400" dirty="0" smtClean="0">
                <a:solidFill>
                  <a:srgbClr val="000000"/>
                </a:solidFill>
                <a:latin typeface="Menlo-Regular"/>
              </a:rPr>
              <a:t>…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32308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UIApplication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delegate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28825"/>
            <a:ext cx="8229600" cy="3771636"/>
          </a:xfrm>
        </p:spPr>
        <p:txBody>
          <a:bodyPr>
            <a:normAutofit lnSpcReduction="10000"/>
          </a:bodyPr>
          <a:lstStyle/>
          <a:p>
            <a:r>
              <a:rPr lang="zh-CN" altLang="en-US" sz="1600" dirty="0">
                <a:latin typeface="Menlo Regular"/>
                <a:ea typeface="宋体" charset="0"/>
                <a:cs typeface="Menlo Regular"/>
              </a:rPr>
              <a:t>所有的移动操作系统都有个致命的缺点：</a:t>
            </a:r>
            <a:r>
              <a:rPr lang="en-US" altLang="zh-CN" sz="1600" dirty="0">
                <a:latin typeface="Menlo Regular"/>
                <a:ea typeface="宋体" charset="0"/>
                <a:cs typeface="Menlo Regular"/>
              </a:rPr>
              <a:t>app</a:t>
            </a:r>
            <a:r>
              <a:rPr lang="zh-TW" altLang="en-US" sz="1600" dirty="0">
                <a:latin typeface="Menlo Regular"/>
                <a:ea typeface="宋体" charset="0"/>
                <a:cs typeface="Menlo Regular"/>
              </a:rPr>
              <a:t>很容易受到打扰。比如一个来电</a:t>
            </a:r>
            <a:r>
              <a:rPr lang="zh-CN" altLang="en-US" sz="1600" dirty="0">
                <a:latin typeface="Menlo Regular"/>
                <a:ea typeface="宋体" charset="0"/>
                <a:cs typeface="Menlo Regular"/>
              </a:rPr>
              <a:t>或者锁屏会</a:t>
            </a:r>
            <a:r>
              <a:rPr lang="zh-TW" altLang="en-US" sz="1600" dirty="0">
                <a:latin typeface="Menlo Regular"/>
                <a:ea typeface="宋体" charset="0"/>
                <a:cs typeface="Menlo Regular"/>
              </a:rPr>
              <a:t>导致</a:t>
            </a:r>
            <a:r>
              <a:rPr lang="en-US" altLang="zh-CN" sz="1600" dirty="0">
                <a:latin typeface="Menlo Regular"/>
                <a:ea typeface="宋体" charset="0"/>
                <a:cs typeface="Menlo Regular"/>
              </a:rPr>
              <a:t>app</a:t>
            </a:r>
            <a:r>
              <a:rPr lang="zh-CN" altLang="en-US" sz="1600" dirty="0" smtClean="0">
                <a:latin typeface="Menlo Regular"/>
                <a:ea typeface="宋体" charset="0"/>
                <a:cs typeface="Menlo Regular"/>
              </a:rPr>
              <a:t>进入后台甚至被终止</a:t>
            </a:r>
            <a:endParaRPr lang="en-US" altLang="zh-CN" sz="1600" dirty="0" smtClean="0">
              <a:latin typeface="Menlo Regular"/>
              <a:ea typeface="宋体" charset="0"/>
              <a:cs typeface="Menlo Regular"/>
            </a:endParaRPr>
          </a:p>
          <a:p>
            <a:endParaRPr lang="en-US" altLang="zh-TW" sz="1600" dirty="0">
              <a:latin typeface="Menlo Regular"/>
              <a:ea typeface="宋体" charset="0"/>
              <a:cs typeface="Menlo Regular"/>
            </a:endParaRPr>
          </a:p>
          <a:p>
            <a:r>
              <a:rPr lang="zh-TW" altLang="en-US" sz="1600" dirty="0" smtClean="0">
                <a:latin typeface="Menlo Regular"/>
                <a:ea typeface="宋体" charset="0"/>
                <a:cs typeface="Menlo Regular"/>
              </a:rPr>
              <a:t>还有很多其它类</a:t>
            </a:r>
            <a:r>
              <a:rPr lang="zh-TW" altLang="en-US" sz="1600" dirty="0">
                <a:latin typeface="Menlo Regular"/>
                <a:ea typeface="宋体" charset="0"/>
                <a:cs typeface="Menlo Regular"/>
              </a:rPr>
              <a:t>似的情况会导致</a:t>
            </a:r>
            <a:r>
              <a:rPr lang="en-US" altLang="zh-CN" sz="1600" dirty="0">
                <a:latin typeface="Menlo Regular"/>
                <a:ea typeface="宋体" charset="0"/>
                <a:cs typeface="Menlo Regular"/>
              </a:rPr>
              <a:t>app</a:t>
            </a:r>
            <a:r>
              <a:rPr lang="zh-CN" altLang="en-US" sz="1600" dirty="0">
                <a:latin typeface="Menlo Regular"/>
                <a:ea typeface="宋体" charset="0"/>
                <a:cs typeface="Menlo Regular"/>
              </a:rPr>
              <a:t>受到干扰，在</a:t>
            </a:r>
            <a:r>
              <a:rPr lang="en-US" altLang="zh-CN" sz="1600" dirty="0">
                <a:latin typeface="Menlo Regular"/>
                <a:ea typeface="宋体" charset="0"/>
                <a:cs typeface="Menlo Regular"/>
              </a:rPr>
              <a:t>app</a:t>
            </a:r>
            <a:r>
              <a:rPr lang="zh-CN" altLang="en-US" sz="1600" dirty="0">
                <a:latin typeface="Menlo Regular"/>
                <a:ea typeface="宋体" charset="0"/>
                <a:cs typeface="Menlo Regular"/>
              </a:rPr>
              <a:t>受到干扰时，会产生一些系统事件</a:t>
            </a:r>
            <a:r>
              <a:rPr lang="zh-CN" altLang="en-US" sz="1600" dirty="0" smtClean="0">
                <a:latin typeface="Menlo Regular"/>
                <a:ea typeface="宋体" charset="0"/>
                <a:cs typeface="Menlo Regular"/>
              </a:rPr>
              <a:t>，这时</a:t>
            </a:r>
            <a:r>
              <a:rPr lang="en-US" altLang="zh-CN" sz="1600" dirty="0" smtClean="0">
                <a:solidFill>
                  <a:srgbClr val="5C2699"/>
                </a:solidFill>
                <a:latin typeface="Menlo-Regular"/>
              </a:rPr>
              <a:t>UIApplication</a:t>
            </a:r>
            <a:r>
              <a:rPr lang="zh-CN" altLang="en-US" sz="1600" dirty="0" smtClean="0">
                <a:latin typeface="Menlo Regular"/>
                <a:ea typeface="宋体" charset="0"/>
                <a:cs typeface="Menlo Regular"/>
              </a:rPr>
              <a:t>会通知它的</a:t>
            </a:r>
            <a:r>
              <a:rPr lang="en-US" altLang="zh-CN" sz="1600" dirty="0" smtClean="0">
                <a:latin typeface="Menlo Regular"/>
                <a:ea typeface="宋体" charset="0"/>
                <a:cs typeface="Menlo Regular"/>
              </a:rPr>
              <a:t>delegate</a:t>
            </a:r>
            <a:r>
              <a:rPr lang="zh-CN" altLang="en-US" sz="1600" dirty="0" smtClean="0">
                <a:latin typeface="Menlo Regular"/>
                <a:ea typeface="宋体" charset="0"/>
                <a:cs typeface="Menlo Regular"/>
              </a:rPr>
              <a:t>对象，让</a:t>
            </a:r>
            <a:r>
              <a:rPr lang="en-US" altLang="zh-CN" sz="1600" dirty="0" smtClean="0">
                <a:latin typeface="Menlo Regular"/>
                <a:ea typeface="宋体" charset="0"/>
                <a:cs typeface="Menlo Regular"/>
              </a:rPr>
              <a:t>delegate</a:t>
            </a:r>
            <a:r>
              <a:rPr lang="zh-CN" altLang="en-US" sz="1600" dirty="0" smtClean="0">
                <a:latin typeface="Menlo Regular"/>
                <a:ea typeface="宋体" charset="0"/>
                <a:cs typeface="Menlo Regular"/>
              </a:rPr>
              <a:t>代理来处理这些系统事件</a:t>
            </a:r>
            <a:endParaRPr lang="en-US" altLang="zh-TW" sz="1600" kern="0" dirty="0">
              <a:solidFill>
                <a:srgbClr val="000000"/>
              </a:solidFill>
              <a:latin typeface="Menlo Regular"/>
              <a:ea typeface="宋体" charset="0"/>
              <a:cs typeface="Menlo Regular"/>
            </a:endParaRPr>
          </a:p>
          <a:p>
            <a:pPr lvl="0" defTabSz="914400" eaLnBrk="0" fontAlgn="base" hangingPunct="0">
              <a:spcAft>
                <a:spcPct val="0"/>
              </a:spcAft>
              <a:buClr>
                <a:srgbClr val="000000"/>
              </a:buClr>
              <a:buSzPct val="70000"/>
            </a:pPr>
            <a:endParaRPr lang="en-US" altLang="zh-CN" sz="1600" kern="0" dirty="0">
              <a:solidFill>
                <a:srgbClr val="000000"/>
              </a:solidFill>
              <a:latin typeface="Menlo Regular"/>
              <a:ea typeface="宋体" charset="0"/>
              <a:cs typeface="Menlo Regular"/>
            </a:endParaRPr>
          </a:p>
          <a:p>
            <a:pPr lvl="0" defTabSz="914400" eaLnBrk="0" fontAlgn="base" hangingPunct="0">
              <a:spcAft>
                <a:spcPct val="0"/>
              </a:spcAft>
              <a:buClr>
                <a:srgbClr val="000000"/>
              </a:buClr>
              <a:buSzPct val="70000"/>
            </a:pPr>
            <a:r>
              <a:rPr lang="en-US" altLang="zh-CN" sz="1600" kern="0" dirty="0" smtClean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delegate</a:t>
            </a:r>
            <a:r>
              <a:rPr lang="zh-TW" altLang="en-US" sz="1600" kern="0" dirty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可处理的事件包括</a:t>
            </a:r>
            <a:r>
              <a:rPr lang="zh-TW" altLang="en-US" sz="1600" kern="0" dirty="0" smtClean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：</a:t>
            </a:r>
            <a:endParaRPr lang="en-US" altLang="zh-TW" sz="1600" kern="0" dirty="0" smtClean="0">
              <a:solidFill>
                <a:srgbClr val="000000"/>
              </a:solidFill>
              <a:latin typeface="Menlo Regular"/>
              <a:ea typeface="宋体" charset="0"/>
              <a:cs typeface="Menlo Regular"/>
            </a:endParaRPr>
          </a:p>
          <a:p>
            <a:pPr lvl="0" defTabSz="914400" eaLnBrk="0" fontAlgn="base" hangingPunct="0">
              <a:spcAft>
                <a:spcPct val="0"/>
              </a:spcAft>
              <a:buClr>
                <a:srgbClr val="000000"/>
              </a:buClr>
              <a:buSzPct val="70000"/>
              <a:buFont typeface="Wingdings" charset="2"/>
              <a:buChar char="Ø"/>
            </a:pPr>
            <a:r>
              <a:rPr lang="zh-TW" altLang="en-US" sz="1600" kern="0" dirty="0" smtClean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应用程序</a:t>
            </a:r>
            <a:r>
              <a:rPr lang="zh-TW" altLang="en-US" sz="1600" kern="0" dirty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的生命周期事件</a:t>
            </a:r>
            <a:r>
              <a:rPr lang="en-US" altLang="zh-TW" sz="1600" kern="0" dirty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(</a:t>
            </a:r>
            <a:r>
              <a:rPr lang="zh-TW" altLang="en-US" sz="1600" kern="0" dirty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如程序启动和关闭</a:t>
            </a:r>
            <a:r>
              <a:rPr lang="en-US" altLang="zh-TW" sz="1600" kern="0" dirty="0" smtClean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)</a:t>
            </a:r>
          </a:p>
          <a:p>
            <a:pPr lvl="0" defTabSz="914400" eaLnBrk="0" fontAlgn="base" hangingPunct="0">
              <a:spcAft>
                <a:spcPct val="0"/>
              </a:spcAft>
              <a:buClr>
                <a:srgbClr val="000000"/>
              </a:buClr>
              <a:buSzPct val="70000"/>
              <a:buFont typeface="Wingdings" charset="2"/>
              <a:buChar char="Ø"/>
            </a:pPr>
            <a:r>
              <a:rPr lang="zh-TW" altLang="en-US" sz="1600" kern="0" dirty="0" smtClean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系统</a:t>
            </a:r>
            <a:r>
              <a:rPr lang="zh-TW" altLang="en-US" sz="1600" kern="0" dirty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事件</a:t>
            </a:r>
            <a:r>
              <a:rPr lang="en-US" altLang="zh-TW" sz="1600" kern="0" dirty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(</a:t>
            </a:r>
            <a:r>
              <a:rPr lang="zh-TW" altLang="en-US" sz="1600" kern="0" dirty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如来电</a:t>
            </a:r>
            <a:r>
              <a:rPr lang="en-US" altLang="zh-TW" sz="1600" kern="0" dirty="0" smtClean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)</a:t>
            </a:r>
            <a:endParaRPr lang="en-US" altLang="zh-TW" sz="1600" kern="0" dirty="0">
              <a:solidFill>
                <a:srgbClr val="000000"/>
              </a:solidFill>
              <a:latin typeface="Menlo Regular"/>
              <a:ea typeface="宋体" charset="0"/>
              <a:cs typeface="Menlo Regular"/>
            </a:endParaRPr>
          </a:p>
          <a:p>
            <a:pPr lvl="0" defTabSz="914400" eaLnBrk="0" fontAlgn="base" hangingPunct="0">
              <a:spcAft>
                <a:spcPct val="0"/>
              </a:spcAft>
              <a:buClr>
                <a:srgbClr val="000000"/>
              </a:buClr>
              <a:buSzPct val="70000"/>
              <a:buFont typeface="Wingdings" charset="2"/>
              <a:buChar char="Ø"/>
            </a:pPr>
            <a:r>
              <a:rPr lang="zh-CN" altLang="en-US" sz="1600" kern="0" dirty="0" smtClean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内存警告</a:t>
            </a:r>
            <a:endParaRPr lang="en-US" altLang="zh-CN" sz="1600" kern="0" dirty="0" smtClean="0">
              <a:solidFill>
                <a:srgbClr val="000000"/>
              </a:solidFill>
              <a:latin typeface="Menlo Regular"/>
              <a:ea typeface="宋体" charset="0"/>
              <a:cs typeface="Menlo Regular"/>
            </a:endParaRPr>
          </a:p>
          <a:p>
            <a:pPr lvl="0" defTabSz="914400" eaLnBrk="0" fontAlgn="base" hangingPunct="0">
              <a:spcAft>
                <a:spcPct val="0"/>
              </a:spcAft>
              <a:buClr>
                <a:srgbClr val="000000"/>
              </a:buClr>
              <a:buSzPct val="70000"/>
              <a:buFont typeface="Wingdings" charset="2"/>
              <a:buChar char="Ø"/>
            </a:pPr>
            <a:r>
              <a:rPr lang="en-US" altLang="zh-CN" sz="1600" kern="0" smtClean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…</a:t>
            </a:r>
            <a:endParaRPr lang="en-US" altLang="zh-CN" sz="1600" kern="0" dirty="0" smtClean="0">
              <a:solidFill>
                <a:srgbClr val="000000"/>
              </a:solidFill>
              <a:latin typeface="Menlo Regular"/>
              <a:ea typeface="宋体" charset="0"/>
              <a:cs typeface="Menlo Regular"/>
            </a:endParaRPr>
          </a:p>
          <a:p>
            <a:pPr lvl="0" defTabSz="914400" eaLnBrk="0" fontAlgn="base" hangingPunct="0">
              <a:spcAft>
                <a:spcPct val="0"/>
              </a:spcAft>
              <a:buClr>
                <a:srgbClr val="000000"/>
              </a:buClr>
              <a:buSzPct val="70000"/>
            </a:pPr>
            <a:endParaRPr lang="en-US" altLang="zh-CN" sz="1600" kern="0" dirty="0">
              <a:solidFill>
                <a:srgbClr val="000000"/>
              </a:solidFill>
              <a:latin typeface="Menlo Regular"/>
              <a:ea typeface="宋体" charset="0"/>
              <a:cs typeface="Menlo Regular"/>
            </a:endParaRPr>
          </a:p>
          <a:p>
            <a:pPr lvl="0" defTabSz="914400" eaLnBrk="0" fontAlgn="base" hangingPunct="0">
              <a:spcAft>
                <a:spcPct val="0"/>
              </a:spcAft>
              <a:buClr>
                <a:srgbClr val="000000"/>
              </a:buClr>
              <a:buSzPct val="70000"/>
            </a:pPr>
            <a:endParaRPr lang="en-US" altLang="zh-TW" sz="1600" kern="0" dirty="0">
              <a:solidFill>
                <a:srgbClr val="000000"/>
              </a:solidFill>
              <a:latin typeface="Menlo Regular"/>
              <a:ea typeface="宋体" charset="0"/>
              <a:cs typeface="Menlo Regular"/>
            </a:endParaRPr>
          </a:p>
          <a:p>
            <a:endParaRPr kumimoji="1" lang="zh-CN" altLang="en-US" sz="1600" dirty="0">
              <a:latin typeface="Menlo Regular"/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878531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UIApplication</a:t>
            </a:r>
            <a:r>
              <a:rPr kumimoji="1" lang="zh-CN" altLang="en-US" dirty="0"/>
              <a:t>和</a:t>
            </a:r>
            <a:r>
              <a:rPr kumimoji="1" lang="en-US" altLang="zh-CN" dirty="0"/>
              <a:t>delegate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57213" y="3946139"/>
            <a:ext cx="3563351" cy="954898"/>
          </a:xfrm>
          <a:prstGeom prst="rect">
            <a:avLst/>
          </a:prstGeom>
          <a:solidFill>
            <a:srgbClr val="4BACC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 smtClean="0"/>
          </a:p>
          <a:p>
            <a:pPr algn="ctr"/>
            <a:r>
              <a:rPr lang="en-US" altLang="zh-CN" dirty="0">
                <a:solidFill>
                  <a:srgbClr val="5C2699"/>
                </a:solidFill>
                <a:latin typeface="Menlo-Regular"/>
              </a:rPr>
              <a:t>UIApplication</a:t>
            </a:r>
            <a:endParaRPr kumimoji="1" lang="en-US" altLang="zh-CN" dirty="0" smtClean="0"/>
          </a:p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/>
          </a:p>
          <a:p>
            <a:pPr algn="ctr"/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732594" y="4130679"/>
            <a:ext cx="2319219" cy="678782"/>
          </a:xfrm>
          <a:prstGeom prst="rect">
            <a:avLst/>
          </a:prstGeom>
          <a:solidFill>
            <a:srgbClr val="4BACC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 smtClean="0"/>
          </a:p>
          <a:p>
            <a:pPr algn="ctr"/>
            <a:r>
              <a:rPr lang="zh-CN" altLang="en-US" dirty="0" smtClean="0">
                <a:solidFill>
                  <a:srgbClr val="5C2699"/>
                </a:solidFill>
                <a:latin typeface="Menlo-Regular"/>
              </a:rPr>
              <a:t>某个对象</a:t>
            </a:r>
            <a:endParaRPr lang="en-US" altLang="zh-CN" dirty="0">
              <a:solidFill>
                <a:srgbClr val="5C2699"/>
              </a:solidFill>
              <a:latin typeface="Menlo-Regular"/>
            </a:endParaRPr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/>
          </a:p>
          <a:p>
            <a:pPr algn="ctr"/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95261" y="4406334"/>
            <a:ext cx="3298303" cy="345143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200" dirty="0" smtClean="0">
                <a:solidFill>
                  <a:srgbClr val="000000"/>
                </a:solidFill>
                <a:latin typeface="Menlo-Regular"/>
              </a:rPr>
              <a:t>&lt;</a:t>
            </a:r>
            <a:r>
              <a:rPr lang="en-US" altLang="zh-CN" sz="1200" dirty="0">
                <a:solidFill>
                  <a:srgbClr val="5C2699"/>
                </a:solidFill>
                <a:latin typeface="Menlo-Regular"/>
              </a:rPr>
              <a:t>UIApplicationDelegate</a:t>
            </a:r>
            <a:r>
              <a:rPr lang="en-US" altLang="zh-CN" sz="1200" dirty="0" smtClean="0">
                <a:solidFill>
                  <a:srgbClr val="000000"/>
                </a:solidFill>
                <a:latin typeface="Menlo-Regular"/>
              </a:rPr>
              <a:t>&gt; 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delegate</a:t>
            </a:r>
            <a:endParaRPr kumimoji="1" lang="zh-CN" altLang="en-US" sz="1200" dirty="0"/>
          </a:p>
        </p:txBody>
      </p:sp>
      <p:sp>
        <p:nvSpPr>
          <p:cNvPr id="7" name="矩形 6"/>
          <p:cNvSpPr/>
          <p:nvPr/>
        </p:nvSpPr>
        <p:spPr>
          <a:xfrm>
            <a:off x="1267077" y="1404036"/>
            <a:ext cx="7620287" cy="1817309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 smtClean="0"/>
          </a:p>
          <a:p>
            <a:pPr algn="ctr"/>
            <a:r>
              <a:rPr lang="en-US" altLang="zh-CN" dirty="0">
                <a:solidFill>
                  <a:srgbClr val="5C2699"/>
                </a:solidFill>
                <a:latin typeface="Menlo-Regular"/>
              </a:rPr>
              <a:t>UIApplicationDelegate</a:t>
            </a:r>
            <a:r>
              <a:rPr lang="zh-CN" altLang="en-US" dirty="0" smtClean="0">
                <a:solidFill>
                  <a:schemeClr val="bg1"/>
                </a:solidFill>
                <a:latin typeface="Menlo-Regular"/>
              </a:rPr>
              <a:t>协议</a:t>
            </a:r>
            <a:endParaRPr lang="en-US" altLang="zh-CN" dirty="0" smtClean="0">
              <a:solidFill>
                <a:schemeClr val="bg1"/>
              </a:solidFill>
              <a:latin typeface="Menlo-Regular"/>
            </a:endParaRPr>
          </a:p>
          <a:p>
            <a:pPr algn="ctr"/>
            <a:endParaRPr kumimoji="1" lang="en-US" altLang="zh-CN" dirty="0">
              <a:solidFill>
                <a:schemeClr val="bg1"/>
              </a:solidFill>
              <a:latin typeface="Menlo-Regular"/>
            </a:endParaRPr>
          </a:p>
          <a:p>
            <a:pPr algn="ctr"/>
            <a:endParaRPr kumimoji="1" lang="en-US" altLang="zh-CN" dirty="0" smtClean="0">
              <a:solidFill>
                <a:schemeClr val="bg1"/>
              </a:solidFill>
              <a:latin typeface="Menlo-Regular"/>
            </a:endParaRPr>
          </a:p>
          <a:p>
            <a:pPr algn="ctr"/>
            <a:endParaRPr kumimoji="1" lang="en-US" altLang="zh-CN" dirty="0">
              <a:solidFill>
                <a:schemeClr val="bg1"/>
              </a:solidFill>
              <a:latin typeface="Menlo-Regular"/>
            </a:endParaRPr>
          </a:p>
          <a:p>
            <a:pPr algn="ctr"/>
            <a:endParaRPr kumimoji="1" lang="en-US" altLang="zh-CN" dirty="0" smtClean="0">
              <a:solidFill>
                <a:schemeClr val="bg1"/>
              </a:solidFill>
            </a:endParaRPr>
          </a:p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/>
          </a:p>
          <a:p>
            <a:pPr algn="ctr"/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460340" y="1898295"/>
            <a:ext cx="7219947" cy="1196496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1200" dirty="0" smtClean="0">
              <a:solidFill>
                <a:srgbClr val="007400"/>
              </a:solidFill>
              <a:latin typeface="Menlo-Regular"/>
            </a:endParaRPr>
          </a:p>
          <a:p>
            <a:r>
              <a:rPr lang="en-US" altLang="zh-CN" sz="1200" dirty="0" smtClean="0">
                <a:solidFill>
                  <a:srgbClr val="007400"/>
                </a:solidFill>
                <a:latin typeface="Menlo-Regular"/>
              </a:rPr>
              <a:t>/</a:t>
            </a:r>
            <a:r>
              <a:rPr lang="en-US" altLang="zh-CN" sz="1200" dirty="0">
                <a:solidFill>
                  <a:srgbClr val="007400"/>
                </a:solidFill>
                <a:latin typeface="Menlo-Regular"/>
              </a:rPr>
              <a:t>/ </a:t>
            </a:r>
            <a:r>
              <a:rPr lang="en-US" altLang="zh-CN" sz="1200" dirty="0" smtClean="0">
                <a:solidFill>
                  <a:srgbClr val="007400"/>
                </a:solidFill>
                <a:latin typeface="Menlo-Regular"/>
              </a:rPr>
              <a:t>app</a:t>
            </a:r>
            <a:r>
              <a:rPr lang="zh-CN" altLang="en-US" sz="1200" dirty="0" smtClean="0">
                <a:solidFill>
                  <a:srgbClr val="007400"/>
                </a:solidFill>
                <a:latin typeface="Menlo-Regular"/>
              </a:rPr>
              <a:t>接收到内存警告时调用</a:t>
            </a:r>
            <a:endParaRPr lang="en-US" altLang="zh-CN" sz="1200" dirty="0" smtClean="0">
              <a:solidFill>
                <a:srgbClr val="007400"/>
              </a:solidFill>
              <a:latin typeface="Menlo-Regular"/>
            </a:endParaRPr>
          </a:p>
          <a:p>
            <a:r>
              <a:rPr lang="en-US" altLang="zh-CN" sz="1200" dirty="0" smtClean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2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)applicationDidReceiveMemoryWarning:(</a:t>
            </a:r>
            <a:r>
              <a:rPr lang="en-US" altLang="zh-CN" sz="1200" dirty="0">
                <a:solidFill>
                  <a:srgbClr val="5C2699"/>
                </a:solidFill>
                <a:latin typeface="Menlo-Regular"/>
              </a:rPr>
              <a:t>UIApplication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 *)application</a:t>
            </a:r>
            <a:r>
              <a:rPr lang="en-US" altLang="zh-CN" sz="12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altLang="zh-CN" sz="1200" dirty="0" smtClean="0">
                <a:solidFill>
                  <a:srgbClr val="007400"/>
                </a:solidFill>
                <a:latin typeface="Menlo-Regular"/>
              </a:rPr>
              <a:t>/</a:t>
            </a:r>
            <a:r>
              <a:rPr lang="en-US" altLang="zh-CN" sz="1200" dirty="0">
                <a:solidFill>
                  <a:srgbClr val="007400"/>
                </a:solidFill>
                <a:latin typeface="Menlo-Regular"/>
              </a:rPr>
              <a:t>/ </a:t>
            </a:r>
            <a:r>
              <a:rPr lang="en-US" altLang="zh-CN" sz="1200" dirty="0" smtClean="0">
                <a:solidFill>
                  <a:srgbClr val="007400"/>
                </a:solidFill>
                <a:latin typeface="Menlo-Regular"/>
              </a:rPr>
              <a:t>app</a:t>
            </a:r>
            <a:r>
              <a:rPr lang="zh-CN" altLang="en-US" sz="1200" dirty="0" smtClean="0">
                <a:solidFill>
                  <a:srgbClr val="007400"/>
                </a:solidFill>
                <a:latin typeface="Menlo-Regular"/>
              </a:rPr>
              <a:t>进入后台时调用（比如按了</a:t>
            </a:r>
            <a:r>
              <a:rPr lang="en-US" altLang="zh-CN" sz="1200" dirty="0" smtClean="0">
                <a:solidFill>
                  <a:srgbClr val="007400"/>
                </a:solidFill>
                <a:latin typeface="Menlo-Regular"/>
              </a:rPr>
              <a:t>home</a:t>
            </a:r>
            <a:r>
              <a:rPr lang="zh-CN" altLang="en-US" sz="1200" dirty="0" smtClean="0">
                <a:solidFill>
                  <a:srgbClr val="007400"/>
                </a:solidFill>
                <a:latin typeface="Menlo-Regular"/>
              </a:rPr>
              <a:t>键）</a:t>
            </a:r>
            <a:endParaRPr lang="en-US" altLang="zh-CN" sz="1200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2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)applicationDidEnterBackground:(</a:t>
            </a:r>
            <a:r>
              <a:rPr lang="en-US" altLang="zh-CN" sz="1200" dirty="0">
                <a:solidFill>
                  <a:srgbClr val="5C2699"/>
                </a:solidFill>
                <a:latin typeface="Menlo-Regular"/>
              </a:rPr>
              <a:t>UIApplication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 *)application</a:t>
            </a:r>
            <a:r>
              <a:rPr lang="en-US" altLang="zh-CN" sz="12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altLang="zh-CN" sz="1200" dirty="0">
                <a:solidFill>
                  <a:srgbClr val="007400"/>
                </a:solidFill>
                <a:latin typeface="Menlo-Regular"/>
              </a:rPr>
              <a:t>// </a:t>
            </a:r>
            <a:r>
              <a:rPr lang="en-US" altLang="zh-CN" sz="1200" dirty="0" smtClean="0">
                <a:solidFill>
                  <a:srgbClr val="007400"/>
                </a:solidFill>
                <a:latin typeface="Menlo-Regular"/>
              </a:rPr>
              <a:t>app</a:t>
            </a:r>
            <a:r>
              <a:rPr lang="zh-CN" altLang="en-US" sz="1200" dirty="0" smtClean="0">
                <a:solidFill>
                  <a:srgbClr val="007400"/>
                </a:solidFill>
                <a:latin typeface="Menlo-Regular"/>
              </a:rPr>
              <a:t>启动完毕时调用</a:t>
            </a:r>
            <a:endParaRPr lang="en-US" altLang="zh-CN" sz="1200" dirty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2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)application:(</a:t>
            </a:r>
            <a:r>
              <a:rPr lang="en-US" altLang="zh-CN" sz="1200" dirty="0">
                <a:solidFill>
                  <a:srgbClr val="5C2699"/>
                </a:solidFill>
                <a:latin typeface="Menlo-Regular"/>
              </a:rPr>
              <a:t>UIApplication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 *)application didFinishLaunchingWithOptions:(</a:t>
            </a:r>
            <a:r>
              <a:rPr lang="en-US" altLang="zh-CN" sz="1200" dirty="0">
                <a:solidFill>
                  <a:srgbClr val="5C2699"/>
                </a:solidFill>
                <a:latin typeface="Menlo-Regular"/>
              </a:rPr>
              <a:t>NSDictionary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 *)launchOptions</a:t>
            </a:r>
            <a:r>
              <a:rPr lang="en-US" altLang="zh-CN" sz="12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285750" indent="-285750" algn="ctr">
              <a:buFontTx/>
              <a:buChar char="-"/>
            </a:pPr>
            <a:endParaRPr kumimoji="1" lang="zh-CN" altLang="en-US" sz="1200" dirty="0"/>
          </a:p>
        </p:txBody>
      </p:sp>
      <p:cxnSp>
        <p:nvCxnSpPr>
          <p:cNvPr id="9" name="直线箭头连接符 8"/>
          <p:cNvCxnSpPr>
            <a:stCxn id="5" idx="0"/>
            <a:endCxn id="7" idx="2"/>
          </p:cNvCxnSpPr>
          <p:nvPr/>
        </p:nvCxnSpPr>
        <p:spPr>
          <a:xfrm flipH="1" flipV="1">
            <a:off x="5077213" y="3221345"/>
            <a:ext cx="1814983" cy="909341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968782" y="3445469"/>
            <a:ext cx="2339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遵守协议，实现相应的方法</a:t>
            </a:r>
            <a:endParaRPr kumimoji="1" lang="zh-CN" altLang="en-US" sz="1400" dirty="0"/>
          </a:p>
        </p:txBody>
      </p:sp>
      <p:cxnSp>
        <p:nvCxnSpPr>
          <p:cNvPr id="11" name="直线箭头连接符 10"/>
          <p:cNvCxnSpPr>
            <a:stCxn id="6" idx="3"/>
            <a:endCxn id="5" idx="1"/>
          </p:cNvCxnSpPr>
          <p:nvPr/>
        </p:nvCxnSpPr>
        <p:spPr>
          <a:xfrm flipV="1">
            <a:off x="3893551" y="4470073"/>
            <a:ext cx="1839030" cy="108835"/>
          </a:xfrm>
          <a:prstGeom prst="straightConnector1">
            <a:avLst/>
          </a:prstGeom>
          <a:ln>
            <a:solidFill>
              <a:srgbClr val="4BACC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388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UIApplicationDelegate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28822"/>
            <a:ext cx="8229600" cy="4028222"/>
          </a:xfrm>
        </p:spPr>
        <p:txBody>
          <a:bodyPr>
            <a:normAutofit/>
          </a:bodyPr>
          <a:lstStyle/>
          <a:p>
            <a:pPr defTabSz="914400" eaLnBrk="0" fontAlgn="base" hangingPunct="0">
              <a:spcAft>
                <a:spcPct val="0"/>
              </a:spcAft>
              <a:buClr>
                <a:srgbClr val="000000"/>
              </a:buClr>
              <a:buSzPct val="70000"/>
              <a:buFont typeface="Wingdings" charset="0"/>
              <a:buChar char="l"/>
            </a:pPr>
            <a:r>
              <a:rPr lang="zh-CN" altLang="en-US" sz="1600" kern="0" dirty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每次新建完项目，都有个带有“</a:t>
            </a:r>
            <a:r>
              <a:rPr lang="en-US" altLang="zh-CN" sz="1600" kern="0" dirty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AppDelegate</a:t>
            </a:r>
            <a:r>
              <a:rPr lang="zh-CN" altLang="en-US" sz="1600" kern="0" dirty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”字眼的类，它就是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UIApplication</a:t>
            </a:r>
            <a:r>
              <a:rPr lang="zh-CN" altLang="en-US" sz="1600" kern="0" dirty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的代理</a:t>
            </a:r>
            <a:endParaRPr lang="en-US" altLang="zh-CN" sz="1600" kern="0" dirty="0">
              <a:solidFill>
                <a:srgbClr val="000000"/>
              </a:solidFill>
              <a:latin typeface="Menlo Regular"/>
              <a:ea typeface="宋体" charset="0"/>
              <a:cs typeface="Menlo Regular"/>
            </a:endParaRPr>
          </a:p>
          <a:p>
            <a:pPr marL="0" lvl="0" indent="0" defTabSz="914400" eaLnBrk="0" fontAlgn="base" hangingPunct="0">
              <a:spcAft>
                <a:spcPct val="0"/>
              </a:spcAft>
              <a:buClr>
                <a:srgbClr val="000000"/>
              </a:buClr>
              <a:buSzPct val="70000"/>
              <a:buNone/>
            </a:pPr>
            <a:endParaRPr lang="en-US" altLang="zh-CN" sz="1600" kern="0" dirty="0" smtClean="0">
              <a:solidFill>
                <a:srgbClr val="000000"/>
              </a:solidFill>
              <a:latin typeface="Menlo Regular"/>
              <a:ea typeface="宋体" charset="0"/>
              <a:cs typeface="Menlo Regular"/>
            </a:endParaRPr>
          </a:p>
          <a:p>
            <a:pPr lvl="0" defTabSz="914400" eaLnBrk="0" fontAlgn="base" hangingPunct="0">
              <a:spcAft>
                <a:spcPct val="0"/>
              </a:spcAft>
              <a:buClr>
                <a:srgbClr val="000000"/>
              </a:buClr>
              <a:buSzPct val="70000"/>
              <a:buFont typeface="Wingdings" charset="0"/>
              <a:buChar char="l"/>
            </a:pPr>
            <a:endParaRPr lang="en-US" altLang="zh-CN" sz="1600" kern="0" dirty="0" smtClean="0">
              <a:solidFill>
                <a:srgbClr val="000000"/>
              </a:solidFill>
              <a:latin typeface="Menlo Regular"/>
              <a:ea typeface="宋体" charset="0"/>
              <a:cs typeface="Menlo Regular"/>
            </a:endParaRPr>
          </a:p>
          <a:p>
            <a:pPr lvl="0" defTabSz="914400" eaLnBrk="0" fontAlgn="base" hangingPunct="0">
              <a:spcAft>
                <a:spcPct val="0"/>
              </a:spcAft>
              <a:buClr>
                <a:srgbClr val="000000"/>
              </a:buClr>
              <a:buSzPct val="70000"/>
              <a:buFont typeface="Wingdings" charset="0"/>
              <a:buChar char="l"/>
            </a:pPr>
            <a:endParaRPr lang="en-US" altLang="zh-CN" sz="1600" kern="0" dirty="0" smtClean="0">
              <a:solidFill>
                <a:srgbClr val="000000"/>
              </a:solidFill>
              <a:latin typeface="Menlo Regular"/>
              <a:ea typeface="宋体" charset="0"/>
              <a:cs typeface="Menlo Regular"/>
            </a:endParaRPr>
          </a:p>
          <a:p>
            <a:pPr lvl="0" defTabSz="914400" eaLnBrk="0" fontAlgn="base" hangingPunct="0">
              <a:spcAft>
                <a:spcPct val="0"/>
              </a:spcAft>
              <a:buClr>
                <a:srgbClr val="000000"/>
              </a:buClr>
              <a:buSzPct val="70000"/>
              <a:buFont typeface="Wingdings" charset="0"/>
              <a:buChar char="l"/>
            </a:pPr>
            <a:endParaRPr lang="en-US" altLang="zh-CN" sz="1600" kern="0" dirty="0">
              <a:solidFill>
                <a:srgbClr val="000000"/>
              </a:solidFill>
              <a:latin typeface="Menlo Regular"/>
              <a:ea typeface="宋体" charset="0"/>
              <a:cs typeface="Menlo Regular"/>
            </a:endParaRPr>
          </a:p>
          <a:p>
            <a:pPr marL="0" lvl="0" indent="0" defTabSz="914400" eaLnBrk="0" fontAlgn="base" hangingPunct="0">
              <a:spcAft>
                <a:spcPct val="0"/>
              </a:spcAft>
              <a:buClr>
                <a:srgbClr val="000000"/>
              </a:buClr>
              <a:buSzPct val="70000"/>
              <a:buNone/>
            </a:pPr>
            <a:endParaRPr lang="en-US" altLang="zh-CN" sz="1600" kern="0" dirty="0" smtClean="0">
              <a:solidFill>
                <a:srgbClr val="000000"/>
              </a:solidFill>
              <a:latin typeface="Menlo Regular"/>
              <a:ea typeface="宋体" charset="0"/>
              <a:cs typeface="Menlo Regular"/>
            </a:endParaRPr>
          </a:p>
          <a:p>
            <a:pPr marL="0" lvl="0" indent="0" defTabSz="914400" eaLnBrk="0" fontAlgn="base" hangingPunct="0">
              <a:spcAft>
                <a:spcPct val="0"/>
              </a:spcAft>
              <a:buClr>
                <a:srgbClr val="000000"/>
              </a:buClr>
              <a:buSzPct val="70000"/>
              <a:buNone/>
            </a:pPr>
            <a:endParaRPr lang="en-US" altLang="zh-CN" sz="1600" kern="0" dirty="0">
              <a:solidFill>
                <a:srgbClr val="000000"/>
              </a:solidFill>
              <a:latin typeface="Menlo Regular"/>
              <a:ea typeface="宋体" charset="0"/>
              <a:cs typeface="Menlo Regular"/>
            </a:endParaRPr>
          </a:p>
          <a:p>
            <a:pPr lvl="0" defTabSz="914400" eaLnBrk="0" fontAlgn="base" hangingPunct="0">
              <a:spcAft>
                <a:spcPct val="0"/>
              </a:spcAft>
              <a:buClr>
                <a:srgbClr val="000000"/>
              </a:buClr>
              <a:buSzPct val="70000"/>
              <a:buFont typeface="Wingdings" charset="0"/>
              <a:buChar char="l"/>
            </a:pPr>
            <a:r>
              <a:rPr lang="en-US" altLang="zh-CN" sz="1600" kern="0" dirty="0" err="1" smtClean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AppDelegate</a:t>
            </a:r>
            <a:r>
              <a:rPr lang="zh-CN" altLang="en-US" sz="1600" kern="0" dirty="0" smtClean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默认已经遵守了</a:t>
            </a:r>
            <a:r>
              <a:rPr lang="en-US" altLang="zh-CN" sz="1600" dirty="0" smtClean="0">
                <a:solidFill>
                  <a:srgbClr val="5C2699"/>
                </a:solidFill>
                <a:latin typeface="Menlo-Regular"/>
              </a:rPr>
              <a:t>UIApplicationDelegate</a:t>
            </a:r>
            <a:r>
              <a:rPr lang="zh-CN" altLang="en-US" sz="1600" kern="0" dirty="0" smtClean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协议，已经是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UIApplication</a:t>
            </a:r>
            <a:r>
              <a:rPr lang="zh-CN" altLang="en-US" sz="1600" kern="0" dirty="0" smtClean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的代理</a:t>
            </a:r>
            <a:endParaRPr lang="en-US" altLang="zh-TW" sz="1600" kern="0" dirty="0">
              <a:solidFill>
                <a:srgbClr val="000000"/>
              </a:solidFill>
              <a:latin typeface="Menlo Regular"/>
              <a:ea typeface="宋体" charset="0"/>
              <a:cs typeface="Menlo Regular"/>
            </a:endParaRPr>
          </a:p>
          <a:p>
            <a:pPr lvl="0" defTabSz="914400" eaLnBrk="0" fontAlgn="base" hangingPunct="0">
              <a:spcAft>
                <a:spcPct val="0"/>
              </a:spcAft>
              <a:buClr>
                <a:srgbClr val="000000"/>
              </a:buClr>
              <a:buSzPct val="70000"/>
              <a:buFont typeface="Wingdings" charset="0"/>
              <a:buChar char="l"/>
            </a:pPr>
            <a:endParaRPr lang="en-US" altLang="zh-TW" sz="1600" kern="0" dirty="0">
              <a:solidFill>
                <a:srgbClr val="000000"/>
              </a:solidFill>
              <a:latin typeface="Menlo Regular"/>
              <a:ea typeface="宋体" charset="0"/>
              <a:cs typeface="Menlo Regular"/>
            </a:endParaRPr>
          </a:p>
          <a:p>
            <a:endParaRPr kumimoji="1" lang="zh-CN" altLang="en-US" sz="1600" dirty="0">
              <a:latin typeface="Menlo Regular"/>
              <a:cs typeface="Menlo Regular"/>
            </a:endParaRPr>
          </a:p>
        </p:txBody>
      </p:sp>
      <p:pic>
        <p:nvPicPr>
          <p:cNvPr id="4" name="图片 3" descr="Snip20150809_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6944" y="1685194"/>
            <a:ext cx="2999338" cy="1984353"/>
          </a:xfrm>
          <a:prstGeom prst="rect">
            <a:avLst/>
          </a:prstGeom>
        </p:spPr>
      </p:pic>
      <p:pic>
        <p:nvPicPr>
          <p:cNvPr id="6" name="图片 5" descr="Snip20150809_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62" y="4519129"/>
            <a:ext cx="5104764" cy="1475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782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8472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iOS</a:t>
            </a:r>
            <a:r>
              <a:rPr kumimoji="1" lang="zh-CN" altLang="en-US" dirty="0" smtClean="0"/>
              <a:t>程序的启动过程</a:t>
            </a:r>
            <a:endParaRPr kumimoji="1" lang="zh-CN" altLang="en-US" dirty="0"/>
          </a:p>
        </p:txBody>
      </p:sp>
      <p:sp>
        <p:nvSpPr>
          <p:cNvPr id="34" name="Rectangle 3"/>
          <p:cNvSpPr/>
          <p:nvPr/>
        </p:nvSpPr>
        <p:spPr bwMode="auto">
          <a:xfrm>
            <a:off x="55867" y="1416844"/>
            <a:ext cx="4319587" cy="3720042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latin typeface="Menlo Regular"/>
              <a:ea typeface="宋体" charset="0"/>
              <a:cs typeface="Menlo Regular"/>
            </a:endParaRPr>
          </a:p>
        </p:txBody>
      </p:sp>
      <p:sp>
        <p:nvSpPr>
          <p:cNvPr id="35" name="Rectangle 4"/>
          <p:cNvSpPr/>
          <p:nvPr/>
        </p:nvSpPr>
        <p:spPr bwMode="auto">
          <a:xfrm>
            <a:off x="1810041" y="1476379"/>
            <a:ext cx="1098550" cy="359833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dirty="0">
                <a:solidFill>
                  <a:schemeClr val="tx1"/>
                </a:solidFill>
                <a:latin typeface="Menlo Regular"/>
                <a:cs typeface="Menlo Regular"/>
              </a:rPr>
              <a:t>打开程序</a:t>
            </a:r>
            <a:endParaRPr lang="en-US" sz="1600" dirty="0">
              <a:solidFill>
                <a:schemeClr val="tx1"/>
              </a:solidFill>
              <a:latin typeface="Menlo Regular"/>
              <a:cs typeface="Menlo Regular"/>
            </a:endParaRPr>
          </a:p>
        </p:txBody>
      </p:sp>
      <p:grpSp>
        <p:nvGrpSpPr>
          <p:cNvPr id="47" name="组 46"/>
          <p:cNvGrpSpPr/>
          <p:nvPr/>
        </p:nvGrpSpPr>
        <p:grpSpPr>
          <a:xfrm>
            <a:off x="1590966" y="1836209"/>
            <a:ext cx="1536700" cy="660135"/>
            <a:chOff x="1590966" y="2203451"/>
            <a:chExt cx="1536700" cy="792162"/>
          </a:xfrm>
        </p:grpSpPr>
        <p:sp>
          <p:nvSpPr>
            <p:cNvPr id="36" name="Rectangle 5"/>
            <p:cNvSpPr/>
            <p:nvPr/>
          </p:nvSpPr>
          <p:spPr bwMode="auto">
            <a:xfrm>
              <a:off x="1590966" y="2563813"/>
              <a:ext cx="1536700" cy="431800"/>
            </a:xfrm>
            <a:prstGeom prst="rect">
              <a:avLst/>
            </a:prstGeom>
            <a:solidFill>
              <a:schemeClr val="accent3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600" dirty="0">
                  <a:solidFill>
                    <a:schemeClr val="tx1"/>
                  </a:solidFill>
                  <a:latin typeface="Menlo Regular"/>
                  <a:cs typeface="Menlo Regular"/>
                </a:rPr>
                <a:t>执行</a:t>
              </a:r>
              <a:r>
                <a:rPr lang="en-US" altLang="zh-CN" sz="1600" dirty="0">
                  <a:solidFill>
                    <a:schemeClr val="tx1"/>
                  </a:solidFill>
                  <a:latin typeface="Menlo Regular"/>
                  <a:cs typeface="Menlo Regular"/>
                </a:rPr>
                <a:t>main</a:t>
              </a:r>
              <a:r>
                <a:rPr lang="zh-CN" altLang="en-US" sz="1600" dirty="0">
                  <a:solidFill>
                    <a:schemeClr val="tx1"/>
                  </a:solidFill>
                  <a:latin typeface="Menlo Regular"/>
                  <a:cs typeface="Menlo Regular"/>
                </a:rPr>
                <a:t>函数</a:t>
              </a:r>
              <a:endParaRPr lang="en-US" sz="1600" dirty="0">
                <a:solidFill>
                  <a:schemeClr val="tx1"/>
                </a:solidFill>
                <a:latin typeface="Menlo Regular"/>
                <a:cs typeface="Menlo Regular"/>
              </a:endParaRPr>
            </a:p>
          </p:txBody>
        </p:sp>
        <p:cxnSp>
          <p:nvCxnSpPr>
            <p:cNvPr id="37" name="Straight Arrow Connector 7"/>
            <p:cNvCxnSpPr>
              <a:stCxn id="35" idx="2"/>
              <a:endCxn id="36" idx="0"/>
            </p:cNvCxnSpPr>
            <p:nvPr/>
          </p:nvCxnSpPr>
          <p:spPr bwMode="auto">
            <a:xfrm>
              <a:off x="2359316" y="2203451"/>
              <a:ext cx="0" cy="36036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48" name="组 47"/>
          <p:cNvGrpSpPr/>
          <p:nvPr/>
        </p:nvGrpSpPr>
        <p:grpSpPr>
          <a:xfrm>
            <a:off x="786104" y="2496345"/>
            <a:ext cx="3148012" cy="660136"/>
            <a:chOff x="786104" y="2995613"/>
            <a:chExt cx="3148012" cy="792163"/>
          </a:xfrm>
        </p:grpSpPr>
        <p:sp>
          <p:nvSpPr>
            <p:cNvPr id="38" name="Rectangle 8"/>
            <p:cNvSpPr/>
            <p:nvPr/>
          </p:nvSpPr>
          <p:spPr bwMode="auto">
            <a:xfrm>
              <a:off x="786104" y="3355976"/>
              <a:ext cx="3148012" cy="431800"/>
            </a:xfrm>
            <a:prstGeom prst="rect">
              <a:avLst/>
            </a:prstGeom>
            <a:solidFill>
              <a:srgbClr val="9BBB59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600" dirty="0">
                  <a:solidFill>
                    <a:schemeClr val="tx1"/>
                  </a:solidFill>
                  <a:latin typeface="Menlo Regular"/>
                  <a:cs typeface="Menlo Regular"/>
                </a:rPr>
                <a:t>执行</a:t>
              </a:r>
              <a:r>
                <a:rPr lang="en-US" altLang="zh-CN" sz="1600" dirty="0">
                  <a:solidFill>
                    <a:schemeClr val="tx1"/>
                  </a:solidFill>
                  <a:latin typeface="Menlo Regular"/>
                  <a:cs typeface="Menlo Regular"/>
                </a:rPr>
                <a:t>UIApplicationMain</a:t>
              </a:r>
              <a:r>
                <a:rPr lang="zh-CN" altLang="en-US" sz="1600" dirty="0">
                  <a:solidFill>
                    <a:schemeClr val="tx1"/>
                  </a:solidFill>
                  <a:latin typeface="Menlo Regular"/>
                  <a:cs typeface="Menlo Regular"/>
                </a:rPr>
                <a:t>函数</a:t>
              </a:r>
              <a:endParaRPr lang="en-US" sz="1600" dirty="0">
                <a:solidFill>
                  <a:schemeClr val="tx1"/>
                </a:solidFill>
                <a:latin typeface="Menlo Regular"/>
                <a:cs typeface="Menlo Regular"/>
              </a:endParaRPr>
            </a:p>
          </p:txBody>
        </p:sp>
        <p:cxnSp>
          <p:nvCxnSpPr>
            <p:cNvPr id="39" name="Straight Arrow Connector 24"/>
            <p:cNvCxnSpPr>
              <a:stCxn id="36" idx="2"/>
              <a:endCxn id="38" idx="0"/>
            </p:cNvCxnSpPr>
            <p:nvPr/>
          </p:nvCxnSpPr>
          <p:spPr bwMode="auto">
            <a:xfrm>
              <a:off x="2359316" y="2995613"/>
              <a:ext cx="0" cy="360363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49" name="组 48"/>
          <p:cNvGrpSpPr/>
          <p:nvPr/>
        </p:nvGrpSpPr>
        <p:grpSpPr>
          <a:xfrm>
            <a:off x="786104" y="3156486"/>
            <a:ext cx="3148012" cy="720989"/>
            <a:chOff x="786104" y="3787776"/>
            <a:chExt cx="3148012" cy="865187"/>
          </a:xfrm>
        </p:grpSpPr>
        <p:sp>
          <p:nvSpPr>
            <p:cNvPr id="40" name="Rectangle 30"/>
            <p:cNvSpPr/>
            <p:nvPr/>
          </p:nvSpPr>
          <p:spPr bwMode="auto">
            <a:xfrm>
              <a:off x="786104" y="4148138"/>
              <a:ext cx="3148012" cy="504825"/>
            </a:xfrm>
            <a:prstGeom prst="rect">
              <a:avLst/>
            </a:prstGeom>
            <a:solidFill>
              <a:srgbClr val="9BBB59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600" dirty="0">
                  <a:solidFill>
                    <a:schemeClr val="tx1"/>
                  </a:solidFill>
                  <a:latin typeface="Menlo Regular"/>
                  <a:cs typeface="Menlo Regular"/>
                </a:rPr>
                <a:t>初始化</a:t>
              </a:r>
              <a:r>
                <a:rPr lang="en-US" altLang="zh-CN" sz="1600" dirty="0">
                  <a:solidFill>
                    <a:schemeClr val="tx1"/>
                  </a:solidFill>
                  <a:latin typeface="Menlo Regular"/>
                  <a:cs typeface="Menlo Regular"/>
                </a:rPr>
                <a:t>UIApplication</a:t>
              </a:r>
              <a:r>
                <a:rPr lang="en-US" altLang="zh-CN" sz="1600" dirty="0" smtClean="0">
                  <a:solidFill>
                    <a:schemeClr val="tx1"/>
                  </a:solidFill>
                  <a:latin typeface="Menlo Regular"/>
                  <a:cs typeface="Menlo Regular"/>
                </a:rPr>
                <a:t>(</a:t>
              </a:r>
              <a:r>
                <a:rPr lang="zh-CN" altLang="en-US" sz="1600" dirty="0" smtClean="0">
                  <a:solidFill>
                    <a:schemeClr val="tx1"/>
                  </a:solidFill>
                  <a:latin typeface="Menlo Regular"/>
                  <a:cs typeface="Menlo Regular"/>
                </a:rPr>
                <a:t>创建和设置代理对</a:t>
              </a:r>
              <a:r>
                <a:rPr lang="zh-CN" altLang="en-US" sz="1600" dirty="0">
                  <a:solidFill>
                    <a:schemeClr val="tx1"/>
                  </a:solidFill>
                  <a:latin typeface="Menlo Regular"/>
                  <a:cs typeface="Menlo Regular"/>
                </a:rPr>
                <a:t>象，开启事件循环</a:t>
              </a:r>
              <a:r>
                <a:rPr lang="en-US" altLang="zh-CN" sz="1600" dirty="0">
                  <a:solidFill>
                    <a:schemeClr val="tx1"/>
                  </a:solidFill>
                  <a:latin typeface="Menlo Regular"/>
                  <a:cs typeface="Menlo Regular"/>
                </a:rPr>
                <a:t>)</a:t>
              </a:r>
              <a:endParaRPr lang="en-US" sz="1600" dirty="0">
                <a:solidFill>
                  <a:schemeClr val="tx1"/>
                </a:solidFill>
                <a:latin typeface="Menlo Regular"/>
                <a:cs typeface="Menlo Regular"/>
              </a:endParaRPr>
            </a:p>
          </p:txBody>
        </p:sp>
        <p:cxnSp>
          <p:nvCxnSpPr>
            <p:cNvPr id="41" name="Straight Arrow Connector 31"/>
            <p:cNvCxnSpPr>
              <a:stCxn id="38" idx="2"/>
              <a:endCxn id="40" idx="0"/>
            </p:cNvCxnSpPr>
            <p:nvPr/>
          </p:nvCxnSpPr>
          <p:spPr bwMode="auto">
            <a:xfrm>
              <a:off x="2359316" y="3787776"/>
              <a:ext cx="0" cy="36036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57" name="组 56"/>
          <p:cNvGrpSpPr/>
          <p:nvPr/>
        </p:nvGrpSpPr>
        <p:grpSpPr>
          <a:xfrm>
            <a:off x="1810041" y="3877469"/>
            <a:ext cx="1098550" cy="1139032"/>
            <a:chOff x="1810041" y="4652963"/>
            <a:chExt cx="1098550" cy="1366838"/>
          </a:xfrm>
        </p:grpSpPr>
        <p:sp>
          <p:nvSpPr>
            <p:cNvPr id="42" name="Rectangle 35"/>
            <p:cNvSpPr/>
            <p:nvPr/>
          </p:nvSpPr>
          <p:spPr bwMode="auto">
            <a:xfrm>
              <a:off x="1810041" y="5588001"/>
              <a:ext cx="1098550" cy="431800"/>
            </a:xfrm>
            <a:prstGeom prst="rect">
              <a:avLst/>
            </a:prstGeom>
            <a:solidFill>
              <a:srgbClr val="9BBB59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600" dirty="0">
                  <a:solidFill>
                    <a:schemeClr val="tx1"/>
                  </a:solidFill>
                  <a:latin typeface="Menlo Regular"/>
                  <a:cs typeface="Menlo Regular"/>
                </a:rPr>
                <a:t>结束程序</a:t>
              </a:r>
              <a:endParaRPr lang="en-US" sz="1600" dirty="0">
                <a:solidFill>
                  <a:schemeClr val="tx1"/>
                </a:solidFill>
                <a:latin typeface="Menlo Regular"/>
                <a:cs typeface="Menlo Regular"/>
              </a:endParaRPr>
            </a:p>
          </p:txBody>
        </p:sp>
        <p:cxnSp>
          <p:nvCxnSpPr>
            <p:cNvPr id="43" name="Straight Arrow Connector 36"/>
            <p:cNvCxnSpPr>
              <a:stCxn id="40" idx="2"/>
              <a:endCxn id="42" idx="0"/>
            </p:cNvCxnSpPr>
            <p:nvPr/>
          </p:nvCxnSpPr>
          <p:spPr bwMode="auto">
            <a:xfrm>
              <a:off x="2359316" y="4652963"/>
              <a:ext cx="0" cy="93503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50" name="组 49"/>
          <p:cNvGrpSpPr/>
          <p:nvPr/>
        </p:nvGrpSpPr>
        <p:grpSpPr>
          <a:xfrm>
            <a:off x="273354" y="3667128"/>
            <a:ext cx="2085975" cy="809625"/>
            <a:chOff x="273341" y="4400551"/>
            <a:chExt cx="2085975" cy="971550"/>
          </a:xfrm>
        </p:grpSpPr>
        <p:cxnSp>
          <p:nvCxnSpPr>
            <p:cNvPr id="44" name="Elbow Connector 42"/>
            <p:cNvCxnSpPr>
              <a:stCxn id="40" idx="1"/>
            </p:cNvCxnSpPr>
            <p:nvPr/>
          </p:nvCxnSpPr>
          <p:spPr bwMode="auto">
            <a:xfrm rot="10800000" flipH="1" flipV="1">
              <a:off x="786104" y="4400551"/>
              <a:ext cx="1573212" cy="755650"/>
            </a:xfrm>
            <a:prstGeom prst="bentConnector3">
              <a:avLst>
                <a:gd name="adj1" fmla="val -14531"/>
              </a:avLst>
            </a:prstGeom>
            <a:ln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45" name="Rectangle 43"/>
            <p:cNvSpPr/>
            <p:nvPr/>
          </p:nvSpPr>
          <p:spPr bwMode="auto">
            <a:xfrm>
              <a:off x="273341" y="4940301"/>
              <a:ext cx="1536700" cy="431800"/>
            </a:xfrm>
            <a:prstGeom prst="rect">
              <a:avLst/>
            </a:prstGeom>
            <a:solidFill>
              <a:srgbClr val="9BBB59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600" dirty="0">
                  <a:solidFill>
                    <a:schemeClr val="tx1"/>
                  </a:solidFill>
                  <a:latin typeface="Menlo Regular"/>
                  <a:cs typeface="Menlo Regular"/>
                </a:rPr>
                <a:t>监听系统事件</a:t>
              </a:r>
              <a:endParaRPr lang="en-US" sz="1600" dirty="0">
                <a:solidFill>
                  <a:schemeClr val="tx1"/>
                </a:solidFill>
                <a:latin typeface="Menlo Regular"/>
                <a:cs typeface="Menlo Regular"/>
              </a:endParaRPr>
            </a:p>
          </p:txBody>
        </p:sp>
      </p:grpSp>
      <p:sp>
        <p:nvSpPr>
          <p:cNvPr id="25" name="Rectangle 45"/>
          <p:cNvSpPr/>
          <p:nvPr/>
        </p:nvSpPr>
        <p:spPr bwMode="auto">
          <a:xfrm>
            <a:off x="5996292" y="1416844"/>
            <a:ext cx="3095625" cy="3720042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 smtClean="0">
                <a:solidFill>
                  <a:srgbClr val="FFFFFF"/>
                </a:solidFill>
                <a:latin typeface="Menlo Regular"/>
                <a:ea typeface="宋体" charset="0"/>
                <a:cs typeface="Menlo Regular"/>
              </a:rPr>
              <a:t>UIApplication</a:t>
            </a:r>
            <a:r>
              <a:rPr lang="zh-CN" altLang="en-US" dirty="0" smtClean="0">
                <a:solidFill>
                  <a:srgbClr val="FFFFFF"/>
                </a:solidFill>
                <a:latin typeface="Menlo Regular"/>
                <a:ea typeface="宋体" charset="0"/>
                <a:cs typeface="Menlo Regular"/>
              </a:rPr>
              <a:t>代理</a:t>
            </a:r>
            <a:endParaRPr lang="en-US" altLang="zh-CN" dirty="0" smtClean="0">
              <a:solidFill>
                <a:srgbClr val="FFFFFF"/>
              </a:solidFill>
              <a:latin typeface="Menlo Regular"/>
              <a:ea typeface="宋体" charset="0"/>
              <a:cs typeface="Menlo Regular"/>
            </a:endParaRPr>
          </a:p>
          <a:p>
            <a:pPr algn="ctr">
              <a:defRPr/>
            </a:pPr>
            <a:endParaRPr lang="en-US" dirty="0">
              <a:solidFill>
                <a:srgbClr val="FFFFFF"/>
              </a:solidFill>
              <a:latin typeface="Menlo Regular"/>
              <a:ea typeface="宋体" charset="0"/>
              <a:cs typeface="Menlo Regular"/>
            </a:endParaRPr>
          </a:p>
          <a:p>
            <a:pPr algn="ctr">
              <a:defRPr/>
            </a:pPr>
            <a:endParaRPr lang="en-US" dirty="0" smtClean="0">
              <a:solidFill>
                <a:srgbClr val="FFFFFF"/>
              </a:solidFill>
              <a:latin typeface="Menlo Regular"/>
              <a:ea typeface="宋体" charset="0"/>
              <a:cs typeface="Menlo Regular"/>
            </a:endParaRPr>
          </a:p>
          <a:p>
            <a:pPr algn="ctr">
              <a:defRPr/>
            </a:pPr>
            <a:endParaRPr lang="en-US" dirty="0">
              <a:solidFill>
                <a:srgbClr val="FFFFFF"/>
              </a:solidFill>
              <a:latin typeface="Menlo Regular"/>
              <a:ea typeface="宋体" charset="0"/>
              <a:cs typeface="Menlo Regular"/>
            </a:endParaRPr>
          </a:p>
          <a:p>
            <a:pPr algn="ctr">
              <a:defRPr/>
            </a:pPr>
            <a:endParaRPr lang="en-US" dirty="0" smtClean="0">
              <a:solidFill>
                <a:srgbClr val="FFFFFF"/>
              </a:solidFill>
              <a:latin typeface="Menlo Regular"/>
              <a:ea typeface="宋体" charset="0"/>
              <a:cs typeface="Menlo Regular"/>
            </a:endParaRPr>
          </a:p>
          <a:p>
            <a:pPr algn="ctr">
              <a:defRPr/>
            </a:pPr>
            <a:endParaRPr lang="en-US" dirty="0">
              <a:solidFill>
                <a:srgbClr val="FFFFFF"/>
              </a:solidFill>
              <a:latin typeface="Menlo Regular"/>
              <a:ea typeface="宋体" charset="0"/>
              <a:cs typeface="Menlo Regular"/>
            </a:endParaRPr>
          </a:p>
          <a:p>
            <a:pPr algn="ctr">
              <a:defRPr/>
            </a:pPr>
            <a:endParaRPr lang="en-US" dirty="0" smtClean="0">
              <a:solidFill>
                <a:srgbClr val="FFFFFF"/>
              </a:solidFill>
              <a:latin typeface="Menlo Regular"/>
              <a:ea typeface="宋体" charset="0"/>
              <a:cs typeface="Menlo Regular"/>
            </a:endParaRPr>
          </a:p>
          <a:p>
            <a:pPr algn="ctr">
              <a:defRPr/>
            </a:pPr>
            <a:endParaRPr lang="en-US" dirty="0">
              <a:solidFill>
                <a:srgbClr val="FFFFFF"/>
              </a:solidFill>
              <a:latin typeface="Menlo Regular"/>
              <a:ea typeface="宋体" charset="0"/>
              <a:cs typeface="Menlo Regular"/>
            </a:endParaRPr>
          </a:p>
          <a:p>
            <a:pPr algn="ctr">
              <a:defRPr/>
            </a:pPr>
            <a:endParaRPr lang="en-US" dirty="0" smtClean="0">
              <a:solidFill>
                <a:srgbClr val="FFFFFF"/>
              </a:solidFill>
              <a:latin typeface="Menlo Regular"/>
              <a:ea typeface="宋体" charset="0"/>
              <a:cs typeface="Menlo Regular"/>
            </a:endParaRPr>
          </a:p>
          <a:p>
            <a:pPr algn="ctr">
              <a:defRPr/>
            </a:pPr>
            <a:endParaRPr lang="en-US" dirty="0">
              <a:solidFill>
                <a:srgbClr val="FFFFFF"/>
              </a:solidFill>
              <a:latin typeface="Menlo Regular"/>
              <a:ea typeface="宋体" charset="0"/>
              <a:cs typeface="Menlo Regular"/>
            </a:endParaRPr>
          </a:p>
          <a:p>
            <a:pPr algn="ctr">
              <a:defRPr/>
            </a:pPr>
            <a:endParaRPr lang="en-US" dirty="0" smtClean="0">
              <a:solidFill>
                <a:srgbClr val="FFFFFF"/>
              </a:solidFill>
              <a:latin typeface="Menlo Regular"/>
              <a:ea typeface="宋体" charset="0"/>
              <a:cs typeface="Menlo Regular"/>
            </a:endParaRPr>
          </a:p>
          <a:p>
            <a:pPr algn="ctr">
              <a:defRPr/>
            </a:pPr>
            <a:endParaRPr lang="en-US" dirty="0">
              <a:solidFill>
                <a:srgbClr val="FFFFFF"/>
              </a:solidFill>
              <a:latin typeface="Menlo Regular"/>
              <a:ea typeface="宋体" charset="0"/>
              <a:cs typeface="Menlo Regular"/>
            </a:endParaRPr>
          </a:p>
          <a:p>
            <a:pPr algn="ctr">
              <a:defRPr/>
            </a:pPr>
            <a:endParaRPr lang="en-US" dirty="0" smtClean="0">
              <a:solidFill>
                <a:srgbClr val="FFFFFF"/>
              </a:solidFill>
              <a:latin typeface="Menlo Regular"/>
              <a:ea typeface="宋体" charset="0"/>
              <a:cs typeface="Menlo Regular"/>
            </a:endParaRPr>
          </a:p>
          <a:p>
            <a:pPr algn="ctr">
              <a:defRPr/>
            </a:pPr>
            <a:endParaRPr lang="en-US" dirty="0">
              <a:solidFill>
                <a:srgbClr val="FFFFFF"/>
              </a:solidFill>
              <a:latin typeface="Menlo Regular"/>
              <a:ea typeface="宋体" charset="0"/>
              <a:cs typeface="Menlo Regular"/>
            </a:endParaRPr>
          </a:p>
          <a:p>
            <a:pPr algn="ctr">
              <a:defRPr/>
            </a:pPr>
            <a:endParaRPr lang="en-US" dirty="0" smtClean="0">
              <a:solidFill>
                <a:srgbClr val="FFFFFF"/>
              </a:solidFill>
              <a:latin typeface="Menlo Regular"/>
              <a:ea typeface="宋体" charset="0"/>
              <a:cs typeface="Menlo Regular"/>
            </a:endParaRPr>
          </a:p>
          <a:p>
            <a:pPr algn="ctr">
              <a:defRPr/>
            </a:pPr>
            <a:endParaRPr lang="en-US" dirty="0">
              <a:solidFill>
                <a:srgbClr val="FFFFFF"/>
              </a:solidFill>
              <a:latin typeface="Menlo Regular"/>
              <a:ea typeface="宋体" charset="0"/>
              <a:cs typeface="Menlo Regular"/>
            </a:endParaRPr>
          </a:p>
        </p:txBody>
      </p:sp>
      <p:sp>
        <p:nvSpPr>
          <p:cNvPr id="26" name="Rectangle 46"/>
          <p:cNvSpPr/>
          <p:nvPr/>
        </p:nvSpPr>
        <p:spPr bwMode="auto">
          <a:xfrm>
            <a:off x="6067716" y="1776679"/>
            <a:ext cx="2952750" cy="359833"/>
          </a:xfrm>
          <a:prstGeom prst="rect">
            <a:avLst/>
          </a:prstGeom>
          <a:solidFill>
            <a:srgbClr val="9BBB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sz="1200" dirty="0">
                <a:solidFill>
                  <a:srgbClr val="000000"/>
                </a:solidFill>
                <a:latin typeface="Menlo Regular"/>
                <a:cs typeface="Menlo Regular"/>
              </a:rPr>
              <a:t>application:</a:t>
            </a:r>
          </a:p>
          <a:p>
            <a:pPr algn="ctr">
              <a:defRPr/>
            </a:pPr>
            <a:r>
              <a:rPr lang="en-US" sz="1200" dirty="0">
                <a:solidFill>
                  <a:srgbClr val="000000"/>
                </a:solidFill>
                <a:latin typeface="Menlo Regular"/>
                <a:cs typeface="Menlo Regular"/>
              </a:rPr>
              <a:t>didFinishLaunchingWithOptions:</a:t>
            </a:r>
          </a:p>
        </p:txBody>
      </p:sp>
      <p:sp>
        <p:nvSpPr>
          <p:cNvPr id="27" name="Rectangle 47"/>
          <p:cNvSpPr/>
          <p:nvPr/>
        </p:nvSpPr>
        <p:spPr bwMode="auto">
          <a:xfrm>
            <a:off x="6067716" y="2256899"/>
            <a:ext cx="2952750" cy="359833"/>
          </a:xfrm>
          <a:prstGeom prst="rect">
            <a:avLst/>
          </a:prstGeom>
          <a:solidFill>
            <a:srgbClr val="9BBB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rgbClr val="000000"/>
                </a:solidFill>
                <a:latin typeface="Menlo Regular"/>
                <a:cs typeface="Menlo Regular"/>
              </a:rPr>
              <a:t>applicationDidBecomeActive:</a:t>
            </a:r>
          </a:p>
        </p:txBody>
      </p:sp>
      <p:sp>
        <p:nvSpPr>
          <p:cNvPr id="28" name="Rectangle 48"/>
          <p:cNvSpPr/>
          <p:nvPr/>
        </p:nvSpPr>
        <p:spPr bwMode="auto">
          <a:xfrm>
            <a:off x="6067716" y="2737115"/>
            <a:ext cx="2952750" cy="359833"/>
          </a:xfrm>
          <a:prstGeom prst="rect">
            <a:avLst/>
          </a:prstGeom>
          <a:solidFill>
            <a:srgbClr val="9BBB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rgbClr val="000000"/>
                </a:solidFill>
                <a:latin typeface="Menlo Regular"/>
                <a:cs typeface="Menlo Regular"/>
              </a:rPr>
              <a:t>applicationDidEnterBackground:</a:t>
            </a:r>
          </a:p>
        </p:txBody>
      </p:sp>
      <p:grpSp>
        <p:nvGrpSpPr>
          <p:cNvPr id="52" name="组 51"/>
          <p:cNvGrpSpPr/>
          <p:nvPr/>
        </p:nvGrpSpPr>
        <p:grpSpPr>
          <a:xfrm>
            <a:off x="2359316" y="1656294"/>
            <a:ext cx="2052638" cy="3480593"/>
            <a:chOff x="2359316" y="1987551"/>
            <a:chExt cx="2052638" cy="4176712"/>
          </a:xfrm>
        </p:grpSpPr>
        <p:cxnSp>
          <p:nvCxnSpPr>
            <p:cNvPr id="9" name="Straight Connector 64"/>
            <p:cNvCxnSpPr/>
            <p:nvPr/>
          </p:nvCxnSpPr>
          <p:spPr bwMode="auto">
            <a:xfrm>
              <a:off x="2359316" y="5156201"/>
              <a:ext cx="1979613" cy="0"/>
            </a:xfrm>
            <a:prstGeom prst="line">
              <a:avLst/>
            </a:prstGeom>
            <a:ln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10" name="Left Bracket 74"/>
            <p:cNvSpPr/>
            <p:nvPr/>
          </p:nvSpPr>
          <p:spPr bwMode="auto">
            <a:xfrm>
              <a:off x="4338929" y="1987551"/>
              <a:ext cx="73025" cy="4176712"/>
            </a:xfrm>
            <a:prstGeom prst="leftBracket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atin typeface="Menlo Regular"/>
                <a:ea typeface="宋体" charset="0"/>
                <a:cs typeface="Menlo Regular"/>
              </a:endParaRPr>
            </a:p>
          </p:txBody>
        </p:sp>
      </p:grpSp>
      <p:grpSp>
        <p:nvGrpSpPr>
          <p:cNvPr id="53" name="组 52"/>
          <p:cNvGrpSpPr/>
          <p:nvPr/>
        </p:nvGrpSpPr>
        <p:grpSpPr>
          <a:xfrm>
            <a:off x="4338936" y="1776679"/>
            <a:ext cx="1728787" cy="359833"/>
            <a:chOff x="4338929" y="2132013"/>
            <a:chExt cx="1728787" cy="431800"/>
          </a:xfrm>
        </p:grpSpPr>
        <p:cxnSp>
          <p:nvCxnSpPr>
            <p:cNvPr id="11" name="Straight Arrow Connector 76"/>
            <p:cNvCxnSpPr/>
            <p:nvPr/>
          </p:nvCxnSpPr>
          <p:spPr bwMode="auto">
            <a:xfrm>
              <a:off x="4338929" y="2347913"/>
              <a:ext cx="172878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18" name="Rectangle 84"/>
            <p:cNvSpPr/>
            <p:nvPr/>
          </p:nvSpPr>
          <p:spPr bwMode="auto">
            <a:xfrm>
              <a:off x="4411954" y="2132013"/>
              <a:ext cx="1439862" cy="431800"/>
            </a:xfrm>
            <a:prstGeom prst="rect">
              <a:avLst/>
            </a:prstGeom>
            <a:solidFill>
              <a:srgbClr val="9BBB59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600" dirty="0">
                  <a:solidFill>
                    <a:schemeClr val="tx1"/>
                  </a:solidFill>
                  <a:latin typeface="Menlo Regular"/>
                  <a:cs typeface="Menlo Regular"/>
                </a:rPr>
                <a:t>程序加载完毕</a:t>
              </a:r>
              <a:endParaRPr lang="en-US" sz="1600" dirty="0">
                <a:solidFill>
                  <a:schemeClr val="tx1"/>
                </a:solidFill>
                <a:latin typeface="Menlo Regular"/>
                <a:cs typeface="Menlo Regular"/>
              </a:endParaRPr>
            </a:p>
          </p:txBody>
        </p:sp>
      </p:grpSp>
      <p:grpSp>
        <p:nvGrpSpPr>
          <p:cNvPr id="54" name="组 53"/>
          <p:cNvGrpSpPr/>
          <p:nvPr/>
        </p:nvGrpSpPr>
        <p:grpSpPr>
          <a:xfrm>
            <a:off x="4338936" y="2256899"/>
            <a:ext cx="1728787" cy="359833"/>
            <a:chOff x="4338929" y="2708276"/>
            <a:chExt cx="1728787" cy="431800"/>
          </a:xfrm>
        </p:grpSpPr>
        <p:cxnSp>
          <p:nvCxnSpPr>
            <p:cNvPr id="12" name="Straight Arrow Connector 77"/>
            <p:cNvCxnSpPr/>
            <p:nvPr/>
          </p:nvCxnSpPr>
          <p:spPr bwMode="auto">
            <a:xfrm>
              <a:off x="4338929" y="2924176"/>
              <a:ext cx="172878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19" name="Rectangle 85"/>
            <p:cNvSpPr/>
            <p:nvPr/>
          </p:nvSpPr>
          <p:spPr bwMode="auto">
            <a:xfrm>
              <a:off x="4411954" y="2708276"/>
              <a:ext cx="1439862" cy="431800"/>
            </a:xfrm>
            <a:prstGeom prst="rect">
              <a:avLst/>
            </a:prstGeom>
            <a:solidFill>
              <a:srgbClr val="9BBB59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600" dirty="0">
                  <a:solidFill>
                    <a:schemeClr val="tx1"/>
                  </a:solidFill>
                  <a:latin typeface="Menlo Regular"/>
                  <a:cs typeface="Menlo Regular"/>
                </a:rPr>
                <a:t>程序获取焦点</a:t>
              </a:r>
              <a:endParaRPr lang="en-US" sz="1600" dirty="0">
                <a:solidFill>
                  <a:schemeClr val="tx1"/>
                </a:solidFill>
                <a:latin typeface="Menlo Regular"/>
                <a:cs typeface="Menlo Regular"/>
              </a:endParaRPr>
            </a:p>
          </p:txBody>
        </p:sp>
      </p:grpSp>
      <p:grpSp>
        <p:nvGrpSpPr>
          <p:cNvPr id="55" name="组 54"/>
          <p:cNvGrpSpPr/>
          <p:nvPr/>
        </p:nvGrpSpPr>
        <p:grpSpPr>
          <a:xfrm>
            <a:off x="4338936" y="2737115"/>
            <a:ext cx="1728787" cy="359833"/>
            <a:chOff x="4338929" y="3284538"/>
            <a:chExt cx="1728787" cy="431800"/>
          </a:xfrm>
        </p:grpSpPr>
        <p:cxnSp>
          <p:nvCxnSpPr>
            <p:cNvPr id="13" name="Straight Arrow Connector 78"/>
            <p:cNvCxnSpPr/>
            <p:nvPr/>
          </p:nvCxnSpPr>
          <p:spPr bwMode="auto">
            <a:xfrm>
              <a:off x="4338929" y="3500438"/>
              <a:ext cx="172878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20" name="Rectangle 86"/>
            <p:cNvSpPr/>
            <p:nvPr/>
          </p:nvSpPr>
          <p:spPr bwMode="auto">
            <a:xfrm>
              <a:off x="4411954" y="3284538"/>
              <a:ext cx="1439862" cy="431800"/>
            </a:xfrm>
            <a:prstGeom prst="rect">
              <a:avLst/>
            </a:prstGeom>
            <a:solidFill>
              <a:srgbClr val="9BBB59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600" dirty="0">
                  <a:solidFill>
                    <a:schemeClr val="tx1"/>
                  </a:solidFill>
                  <a:latin typeface="Menlo Regular"/>
                  <a:cs typeface="Menlo Regular"/>
                </a:rPr>
                <a:t>程序进入后台</a:t>
              </a:r>
              <a:endParaRPr lang="en-US" sz="1600" dirty="0">
                <a:solidFill>
                  <a:schemeClr val="tx1"/>
                </a:solidFill>
                <a:latin typeface="Menlo Regular"/>
                <a:cs typeface="Menlo Regular"/>
              </a:endParaRPr>
            </a:p>
          </p:txBody>
        </p:sp>
      </p:grpSp>
      <p:grpSp>
        <p:nvGrpSpPr>
          <p:cNvPr id="56" name="组 55"/>
          <p:cNvGrpSpPr/>
          <p:nvPr/>
        </p:nvGrpSpPr>
        <p:grpSpPr>
          <a:xfrm>
            <a:off x="4338942" y="3216011"/>
            <a:ext cx="4681537" cy="1800490"/>
            <a:chOff x="4338929" y="3859213"/>
            <a:chExt cx="4681537" cy="2160588"/>
          </a:xfrm>
        </p:grpSpPr>
        <p:sp>
          <p:nvSpPr>
            <p:cNvPr id="29" name="Rectangle 49"/>
            <p:cNvSpPr/>
            <p:nvPr/>
          </p:nvSpPr>
          <p:spPr bwMode="auto">
            <a:xfrm>
              <a:off x="6067716" y="3860801"/>
              <a:ext cx="2952750" cy="431800"/>
            </a:xfrm>
            <a:prstGeom prst="rect">
              <a:avLst/>
            </a:prstGeom>
            <a:solidFill>
              <a:srgbClr val="9BBB59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rgbClr val="000000"/>
                  </a:solidFill>
                  <a:latin typeface="Menlo Regular"/>
                  <a:cs typeface="Menlo Regular"/>
                </a:rPr>
                <a:t>applicationWillResignActive:</a:t>
              </a:r>
            </a:p>
          </p:txBody>
        </p:sp>
        <p:sp>
          <p:nvSpPr>
            <p:cNvPr id="30" name="Rectangle 50"/>
            <p:cNvSpPr/>
            <p:nvPr/>
          </p:nvSpPr>
          <p:spPr bwMode="auto">
            <a:xfrm>
              <a:off x="6067716" y="4435476"/>
              <a:ext cx="2952750" cy="433387"/>
            </a:xfrm>
            <a:prstGeom prst="rect">
              <a:avLst/>
            </a:prstGeom>
            <a:solidFill>
              <a:srgbClr val="9BBB59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rgbClr val="000000"/>
                  </a:solidFill>
                  <a:latin typeface="Menlo Regular"/>
                  <a:cs typeface="Menlo Regular"/>
                </a:rPr>
                <a:t>applicationWillEnter</a:t>
              </a:r>
            </a:p>
            <a:p>
              <a:pPr algn="ctr">
                <a:defRPr/>
              </a:pPr>
              <a:r>
                <a:rPr lang="en-US" sz="1200" dirty="0">
                  <a:solidFill>
                    <a:srgbClr val="000000"/>
                  </a:solidFill>
                  <a:latin typeface="Menlo Regular"/>
                  <a:cs typeface="Menlo Regular"/>
                </a:rPr>
                <a:t>Foreground:</a:t>
              </a:r>
            </a:p>
          </p:txBody>
        </p:sp>
        <p:sp>
          <p:nvSpPr>
            <p:cNvPr id="31" name="Rectangle 51"/>
            <p:cNvSpPr/>
            <p:nvPr/>
          </p:nvSpPr>
          <p:spPr bwMode="auto">
            <a:xfrm>
              <a:off x="6067716" y="5011738"/>
              <a:ext cx="2952750" cy="431800"/>
            </a:xfrm>
            <a:prstGeom prst="rect">
              <a:avLst/>
            </a:prstGeom>
            <a:solidFill>
              <a:srgbClr val="9BBB59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rgbClr val="000000"/>
                  </a:solidFill>
                  <a:latin typeface="Menlo Regular"/>
                  <a:cs typeface="Menlo Regular"/>
                </a:rPr>
                <a:t>applicationDidReceiveMemory</a:t>
              </a:r>
            </a:p>
            <a:p>
              <a:pPr algn="ctr">
                <a:defRPr/>
              </a:pPr>
              <a:r>
                <a:rPr lang="en-US" sz="1200" dirty="0">
                  <a:solidFill>
                    <a:srgbClr val="000000"/>
                  </a:solidFill>
                  <a:latin typeface="Menlo Regular"/>
                  <a:cs typeface="Menlo Regular"/>
                </a:rPr>
                <a:t>Warning:</a:t>
              </a:r>
            </a:p>
          </p:txBody>
        </p:sp>
        <p:sp>
          <p:nvSpPr>
            <p:cNvPr id="32" name="Rectangle 52"/>
            <p:cNvSpPr/>
            <p:nvPr/>
          </p:nvSpPr>
          <p:spPr bwMode="auto">
            <a:xfrm>
              <a:off x="6067716" y="5588001"/>
              <a:ext cx="2952750" cy="431800"/>
            </a:xfrm>
            <a:prstGeom prst="rect">
              <a:avLst/>
            </a:prstGeom>
            <a:solidFill>
              <a:srgbClr val="9BBB59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rgbClr val="000000"/>
                  </a:solidFill>
                  <a:latin typeface="Menlo Regular"/>
                  <a:cs typeface="Menlo Regular"/>
                </a:rPr>
                <a:t>applicationWillTerminate:</a:t>
              </a:r>
            </a:p>
          </p:txBody>
        </p:sp>
        <p:cxnSp>
          <p:nvCxnSpPr>
            <p:cNvPr id="14" name="Straight Arrow Connector 79"/>
            <p:cNvCxnSpPr/>
            <p:nvPr/>
          </p:nvCxnSpPr>
          <p:spPr bwMode="auto">
            <a:xfrm>
              <a:off x="4338929" y="4076701"/>
              <a:ext cx="172878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5" name="Straight Arrow Connector 80"/>
            <p:cNvCxnSpPr/>
            <p:nvPr/>
          </p:nvCxnSpPr>
          <p:spPr bwMode="auto">
            <a:xfrm>
              <a:off x="4338929" y="4651376"/>
              <a:ext cx="172878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Straight Arrow Connector 81"/>
            <p:cNvCxnSpPr/>
            <p:nvPr/>
          </p:nvCxnSpPr>
          <p:spPr bwMode="auto">
            <a:xfrm>
              <a:off x="4338929" y="5227638"/>
              <a:ext cx="172878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Straight Arrow Connector 82"/>
            <p:cNvCxnSpPr/>
            <p:nvPr/>
          </p:nvCxnSpPr>
          <p:spPr bwMode="auto">
            <a:xfrm>
              <a:off x="4338929" y="5803901"/>
              <a:ext cx="172878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21" name="Rectangle 87"/>
            <p:cNvSpPr/>
            <p:nvPr/>
          </p:nvSpPr>
          <p:spPr bwMode="auto">
            <a:xfrm>
              <a:off x="4411954" y="3859213"/>
              <a:ext cx="1439862" cy="433388"/>
            </a:xfrm>
            <a:prstGeom prst="rect">
              <a:avLst/>
            </a:prstGeom>
            <a:solidFill>
              <a:srgbClr val="9BBB59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600" dirty="0">
                  <a:solidFill>
                    <a:schemeClr val="tx1"/>
                  </a:solidFill>
                  <a:latin typeface="Menlo Regular"/>
                  <a:cs typeface="Menlo Regular"/>
                </a:rPr>
                <a:t>程序失去焦点</a:t>
              </a:r>
              <a:endParaRPr lang="en-US" sz="1600" dirty="0">
                <a:solidFill>
                  <a:schemeClr val="tx1"/>
                </a:solidFill>
                <a:latin typeface="Menlo Regular"/>
                <a:cs typeface="Menlo Regular"/>
              </a:endParaRPr>
            </a:p>
          </p:txBody>
        </p:sp>
        <p:sp>
          <p:nvSpPr>
            <p:cNvPr id="22" name="Rectangle 88"/>
            <p:cNvSpPr/>
            <p:nvPr/>
          </p:nvSpPr>
          <p:spPr bwMode="auto">
            <a:xfrm>
              <a:off x="4411954" y="4435476"/>
              <a:ext cx="1439862" cy="431800"/>
            </a:xfrm>
            <a:prstGeom prst="rect">
              <a:avLst/>
            </a:prstGeom>
            <a:solidFill>
              <a:srgbClr val="9BBB59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400" dirty="0">
                  <a:solidFill>
                    <a:schemeClr val="tx1"/>
                  </a:solidFill>
                  <a:latin typeface="Menlo Regular"/>
                  <a:cs typeface="Menlo Regular"/>
                </a:rPr>
                <a:t>程序从后台回到前台</a:t>
              </a:r>
              <a:endParaRPr lang="en-US" sz="1400" dirty="0">
                <a:solidFill>
                  <a:schemeClr val="tx1"/>
                </a:solidFill>
                <a:latin typeface="Menlo Regular"/>
                <a:cs typeface="Menlo Regular"/>
              </a:endParaRPr>
            </a:p>
          </p:txBody>
        </p:sp>
        <p:sp>
          <p:nvSpPr>
            <p:cNvPr id="23" name="Rectangle 89"/>
            <p:cNvSpPr/>
            <p:nvPr/>
          </p:nvSpPr>
          <p:spPr bwMode="auto">
            <a:xfrm>
              <a:off x="4411954" y="5011738"/>
              <a:ext cx="1439862" cy="431800"/>
            </a:xfrm>
            <a:prstGeom prst="rect">
              <a:avLst/>
            </a:prstGeom>
            <a:solidFill>
              <a:srgbClr val="9BBB59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400" dirty="0">
                  <a:solidFill>
                    <a:schemeClr val="tx1"/>
                  </a:solidFill>
                  <a:latin typeface="Menlo Regular"/>
                  <a:cs typeface="Menlo Regular"/>
                </a:rPr>
                <a:t>内存警告，可能要终止程序</a:t>
              </a:r>
              <a:endParaRPr lang="en-US" sz="1400" dirty="0">
                <a:solidFill>
                  <a:schemeClr val="tx1"/>
                </a:solidFill>
                <a:latin typeface="Menlo Regular"/>
                <a:cs typeface="Menlo Regular"/>
              </a:endParaRPr>
            </a:p>
          </p:txBody>
        </p:sp>
        <p:sp>
          <p:nvSpPr>
            <p:cNvPr id="24" name="Rectangle 90"/>
            <p:cNvSpPr/>
            <p:nvPr/>
          </p:nvSpPr>
          <p:spPr bwMode="auto">
            <a:xfrm>
              <a:off x="4411954" y="5588001"/>
              <a:ext cx="1439862" cy="431800"/>
            </a:xfrm>
            <a:prstGeom prst="rect">
              <a:avLst/>
            </a:prstGeom>
            <a:solidFill>
              <a:srgbClr val="9BBB59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600" dirty="0">
                  <a:solidFill>
                    <a:schemeClr val="tx1"/>
                  </a:solidFill>
                  <a:latin typeface="Menlo Regular"/>
                  <a:cs typeface="Menlo Regular"/>
                </a:rPr>
                <a:t>程序即将退出</a:t>
              </a:r>
              <a:endParaRPr lang="en-US" sz="1600" dirty="0">
                <a:solidFill>
                  <a:schemeClr val="tx1"/>
                </a:solidFill>
                <a:latin typeface="Menlo Regular"/>
                <a:cs typeface="Menlo Regula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8835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UIApplicationMain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7235" y="1286980"/>
            <a:ext cx="8666042" cy="3771636"/>
          </a:xfrm>
        </p:spPr>
        <p:txBody>
          <a:bodyPr>
            <a:normAutofit/>
          </a:bodyPr>
          <a:lstStyle/>
          <a:p>
            <a:r>
              <a:rPr lang="en-US" altLang="zh-TW" sz="1600" dirty="0" smtClean="0">
                <a:latin typeface="Menlo Regular"/>
                <a:ea typeface="宋体" charset="0"/>
                <a:cs typeface="Menlo Regular"/>
              </a:rPr>
              <a:t>main</a:t>
            </a:r>
            <a:r>
              <a:rPr lang="zh-TW" altLang="en-US" sz="1600" dirty="0" smtClean="0">
                <a:latin typeface="Menlo Regular"/>
                <a:ea typeface="宋体" charset="0"/>
                <a:cs typeface="Menlo Regular"/>
              </a:rPr>
              <a:t>函数中执行了</a:t>
            </a:r>
            <a:r>
              <a:rPr lang="zh-CN" altLang="en-US" sz="1600" dirty="0" smtClean="0">
                <a:latin typeface="Menlo Regular"/>
                <a:ea typeface="宋体" charset="0"/>
                <a:cs typeface="Menlo Regular"/>
              </a:rPr>
              <a:t>一个</a:t>
            </a:r>
            <a:r>
              <a:rPr lang="en-US" altLang="zh-CN" sz="1600" dirty="0">
                <a:solidFill>
                  <a:srgbClr val="2E0D6E"/>
                </a:solidFill>
                <a:latin typeface="Menlo-Regular"/>
              </a:rPr>
              <a:t>UIApplicationMain</a:t>
            </a:r>
            <a:r>
              <a:rPr lang="zh-TW" altLang="en-US" sz="1600" dirty="0" smtClean="0">
                <a:latin typeface="Menlo Regular"/>
                <a:ea typeface="宋体" charset="0"/>
                <a:cs typeface="Menlo Regular"/>
              </a:rPr>
              <a:t>这个</a:t>
            </a:r>
            <a:r>
              <a:rPr lang="zh-CN" altLang="en-US" sz="1600" dirty="0" smtClean="0">
                <a:latin typeface="Menlo Regular"/>
                <a:ea typeface="宋体" charset="0"/>
                <a:cs typeface="Menlo Regular"/>
              </a:rPr>
              <a:t>函数</a:t>
            </a:r>
            <a:endParaRPr lang="en-US" altLang="zh-CN" sz="1600" dirty="0" smtClean="0">
              <a:latin typeface="Menlo Regular"/>
              <a:ea typeface="宋体" charset="0"/>
              <a:cs typeface="Menlo Regular"/>
            </a:endParaRPr>
          </a:p>
          <a:p>
            <a:endParaRPr lang="zh-TW" altLang="en-US" sz="1600" dirty="0">
              <a:latin typeface="Menlo Regular"/>
              <a:ea typeface="宋体" charset="0"/>
              <a:cs typeface="Menlo Regular"/>
            </a:endParaRPr>
          </a:p>
          <a:p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 smtClean="0">
                <a:solidFill>
                  <a:srgbClr val="2E0D6E"/>
                </a:solidFill>
                <a:latin typeface="Menlo-Regular"/>
              </a:rPr>
              <a:t>UIApplicationMain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argc, 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char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*argv[], 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*principalClassName, 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*delegateClassName)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;</a:t>
            </a:r>
            <a:endParaRPr lang="en-US" altLang="zh-TW" sz="1600" dirty="0" smtClean="0">
              <a:latin typeface="Menlo Regular"/>
              <a:ea typeface="宋体" charset="0"/>
              <a:cs typeface="Menlo Regular"/>
            </a:endParaRPr>
          </a:p>
          <a:p>
            <a:pPr>
              <a:buFont typeface="Wingdings" charset="2"/>
              <a:buChar char="Ø"/>
            </a:pPr>
            <a:r>
              <a:rPr lang="en-US" altLang="zh-TW" sz="1600" dirty="0" smtClean="0">
                <a:latin typeface="Menlo Regular"/>
                <a:ea typeface="宋体" charset="0"/>
                <a:cs typeface="Menlo Regular"/>
              </a:rPr>
              <a:t>argc</a:t>
            </a:r>
            <a:r>
              <a:rPr lang="zh-TW" altLang="en-US" sz="1600" dirty="0">
                <a:latin typeface="Menlo Regular"/>
                <a:ea typeface="宋体" charset="0"/>
                <a:cs typeface="Menlo Regular"/>
              </a:rPr>
              <a:t>、</a:t>
            </a:r>
            <a:r>
              <a:rPr lang="en-US" altLang="zh-TW" sz="1600" dirty="0" smtClean="0">
                <a:latin typeface="Menlo Regular"/>
                <a:ea typeface="宋体" charset="0"/>
                <a:cs typeface="Menlo Regular"/>
              </a:rPr>
              <a:t>argv</a:t>
            </a:r>
            <a:r>
              <a:rPr lang="zh-TW" altLang="en-US" sz="1600" dirty="0" smtClean="0">
                <a:latin typeface="Menlo Regular"/>
                <a:ea typeface="宋体" charset="0"/>
                <a:cs typeface="Menlo Regular"/>
              </a:rPr>
              <a:t>：直接传递给</a:t>
            </a:r>
            <a:r>
              <a:rPr lang="en-US" altLang="zh-CN" sz="1600" dirty="0">
                <a:solidFill>
                  <a:srgbClr val="2E0D6E"/>
                </a:solidFill>
                <a:latin typeface="Menlo-Regular"/>
              </a:rPr>
              <a:t>UIApplicationMain</a:t>
            </a:r>
            <a:r>
              <a:rPr lang="zh-TW" altLang="en-US" sz="1600" dirty="0" smtClean="0">
                <a:latin typeface="Menlo Regular"/>
                <a:ea typeface="宋体" charset="0"/>
                <a:cs typeface="Menlo Regular"/>
              </a:rPr>
              <a:t>进行相关处</a:t>
            </a:r>
            <a:r>
              <a:rPr lang="zh-TW" altLang="en-US" sz="1600" dirty="0">
                <a:latin typeface="Menlo Regular"/>
                <a:ea typeface="宋体" charset="0"/>
                <a:cs typeface="Menlo Regular"/>
              </a:rPr>
              <a:t>理即</a:t>
            </a:r>
            <a:r>
              <a:rPr lang="zh-TW" altLang="en-US" sz="1600" dirty="0" smtClean="0">
                <a:latin typeface="Menlo Regular"/>
                <a:ea typeface="宋体" charset="0"/>
                <a:cs typeface="Menlo Regular"/>
              </a:rPr>
              <a:t>可</a:t>
            </a:r>
            <a:endParaRPr lang="en-US" altLang="zh-TW" sz="1600" dirty="0" smtClean="0">
              <a:latin typeface="Menlo Regular"/>
              <a:ea typeface="宋体" charset="0"/>
              <a:cs typeface="Menlo Regular"/>
            </a:endParaRPr>
          </a:p>
          <a:p>
            <a:pPr>
              <a:buFont typeface="Wingdings" charset="2"/>
              <a:buChar char="Ø"/>
            </a:pPr>
            <a:endParaRPr lang="zh-TW" altLang="en-US" sz="1600" dirty="0">
              <a:latin typeface="Menlo Regular"/>
              <a:ea typeface="宋体" charset="0"/>
              <a:cs typeface="Menlo Regular"/>
            </a:endParaRPr>
          </a:p>
          <a:p>
            <a:pPr>
              <a:buFont typeface="Wingdings" charset="2"/>
              <a:buChar char="Ø"/>
            </a:pPr>
            <a:r>
              <a:rPr lang="en-US" altLang="zh-TW" sz="1600" dirty="0">
                <a:latin typeface="Menlo Regular"/>
                <a:ea typeface="宋体" charset="0"/>
                <a:cs typeface="Menlo Regular"/>
              </a:rPr>
              <a:t>principalClassName</a:t>
            </a:r>
            <a:r>
              <a:rPr lang="zh-TW" altLang="en-US" sz="1600" dirty="0">
                <a:latin typeface="Menlo Regular"/>
                <a:ea typeface="宋体" charset="0"/>
                <a:cs typeface="Menlo Regular"/>
              </a:rPr>
              <a:t>：</a:t>
            </a:r>
            <a:r>
              <a:rPr lang="zh-TW" altLang="en-US" sz="1600" dirty="0" smtClean="0">
                <a:latin typeface="Menlo Regular"/>
                <a:ea typeface="宋体" charset="0"/>
                <a:cs typeface="Menlo Regular"/>
              </a:rPr>
              <a:t>指定应用程序类</a:t>
            </a:r>
            <a:r>
              <a:rPr lang="zh-CN" altLang="en-US" sz="1600" dirty="0" smtClean="0">
                <a:latin typeface="Menlo Regular"/>
                <a:ea typeface="宋体" charset="0"/>
                <a:cs typeface="Menlo Regular"/>
              </a:rPr>
              <a:t>名</a:t>
            </a:r>
            <a:r>
              <a:rPr lang="zh-TW" altLang="en-US" sz="1600" dirty="0" smtClean="0">
                <a:latin typeface="Menlo Regular"/>
                <a:ea typeface="宋体" charset="0"/>
                <a:cs typeface="Menlo Regular"/>
              </a:rPr>
              <a:t>（</a:t>
            </a:r>
            <a:r>
              <a:rPr lang="en-US" altLang="zh-CN" sz="1600" dirty="0" smtClean="0">
                <a:latin typeface="Menlo Regular"/>
                <a:ea typeface="宋体" charset="0"/>
                <a:cs typeface="Menlo Regular"/>
              </a:rPr>
              <a:t>app</a:t>
            </a:r>
            <a:r>
              <a:rPr lang="zh-CN" altLang="en-US" sz="1600" dirty="0" smtClean="0">
                <a:latin typeface="Menlo Regular"/>
                <a:ea typeface="宋体" charset="0"/>
                <a:cs typeface="Menlo Regular"/>
              </a:rPr>
              <a:t>的象征</a:t>
            </a:r>
            <a:r>
              <a:rPr lang="zh-TW" altLang="en-US" sz="1600" dirty="0" smtClean="0">
                <a:latin typeface="Menlo Regular"/>
                <a:ea typeface="宋体" charset="0"/>
                <a:cs typeface="Menlo Regular"/>
              </a:rPr>
              <a:t>），</a:t>
            </a:r>
            <a:r>
              <a:rPr lang="zh-TW" altLang="en-US" sz="1600" dirty="0">
                <a:latin typeface="Menlo Regular"/>
                <a:ea typeface="宋体" charset="0"/>
                <a:cs typeface="Menlo Regular"/>
              </a:rPr>
              <a:t>该类必须是</a:t>
            </a:r>
            <a:r>
              <a:rPr lang="en-US" altLang="zh-TW" sz="1600" dirty="0">
                <a:solidFill>
                  <a:srgbClr val="2E0D6E"/>
                </a:solidFill>
                <a:latin typeface="Menlo-Regular"/>
              </a:rPr>
              <a:t>UIApplication</a:t>
            </a:r>
            <a:r>
              <a:rPr lang="en-US" altLang="zh-TW" sz="1600" dirty="0">
                <a:latin typeface="Menlo Regular"/>
                <a:ea typeface="宋体" charset="0"/>
                <a:cs typeface="Menlo Regular"/>
              </a:rPr>
              <a:t>(</a:t>
            </a:r>
            <a:r>
              <a:rPr lang="zh-TW" altLang="en-US" sz="1600" dirty="0">
                <a:latin typeface="Menlo Regular"/>
                <a:ea typeface="宋体" charset="0"/>
                <a:cs typeface="Menlo Regular"/>
              </a:rPr>
              <a:t>或子类</a:t>
            </a:r>
            <a:r>
              <a:rPr lang="en-US" altLang="zh-TW" sz="1600" dirty="0">
                <a:latin typeface="Menlo Regular"/>
                <a:ea typeface="宋体" charset="0"/>
                <a:cs typeface="Menlo Regular"/>
              </a:rPr>
              <a:t>)</a:t>
            </a:r>
            <a:r>
              <a:rPr lang="zh-TW" altLang="en-US" sz="1600" dirty="0">
                <a:latin typeface="Menlo Regular"/>
                <a:ea typeface="宋体" charset="0"/>
                <a:cs typeface="Menlo Regular"/>
              </a:rPr>
              <a:t>。如果为</a:t>
            </a:r>
            <a:r>
              <a:rPr lang="en-US" altLang="zh-TW" sz="1600" dirty="0">
                <a:latin typeface="Menlo Regular"/>
                <a:ea typeface="宋体" charset="0"/>
                <a:cs typeface="Menlo Regular"/>
              </a:rPr>
              <a:t>nil,</a:t>
            </a:r>
            <a:r>
              <a:rPr lang="zh-TW" altLang="en-US" sz="1600" dirty="0">
                <a:latin typeface="Menlo Regular"/>
                <a:ea typeface="宋体" charset="0"/>
                <a:cs typeface="Menlo Regular"/>
              </a:rPr>
              <a:t>则</a:t>
            </a:r>
            <a:r>
              <a:rPr lang="zh-TW" altLang="en-US" sz="1600" dirty="0" smtClean="0">
                <a:latin typeface="Menlo Regular"/>
                <a:ea typeface="宋体" charset="0"/>
                <a:cs typeface="Menlo Regular"/>
              </a:rPr>
              <a:t>用</a:t>
            </a:r>
            <a:r>
              <a:rPr lang="en-US" altLang="zh-TW" sz="1600" dirty="0">
                <a:solidFill>
                  <a:srgbClr val="2E0D6E"/>
                </a:solidFill>
                <a:latin typeface="Menlo-Regular"/>
              </a:rPr>
              <a:t>UIApplication</a:t>
            </a:r>
            <a:r>
              <a:rPr lang="zh-TW" altLang="en-US" sz="1600" dirty="0" smtClean="0">
                <a:latin typeface="Menlo Regular"/>
                <a:ea typeface="宋体" charset="0"/>
                <a:cs typeface="Menlo Regular"/>
              </a:rPr>
              <a:t>类作为默认值</a:t>
            </a:r>
            <a:endParaRPr lang="en-US" altLang="zh-TW" sz="1600" dirty="0" smtClean="0">
              <a:latin typeface="Menlo Regular"/>
              <a:ea typeface="宋体" charset="0"/>
              <a:cs typeface="Menlo Regular"/>
            </a:endParaRPr>
          </a:p>
          <a:p>
            <a:pPr>
              <a:buFont typeface="Wingdings" charset="2"/>
              <a:buChar char="Ø"/>
            </a:pPr>
            <a:endParaRPr lang="zh-TW" altLang="en-US" sz="1600" dirty="0">
              <a:latin typeface="Menlo Regular"/>
              <a:ea typeface="宋体" charset="0"/>
              <a:cs typeface="Menlo Regular"/>
            </a:endParaRPr>
          </a:p>
          <a:p>
            <a:pPr>
              <a:buFont typeface="Wingdings" charset="2"/>
              <a:buChar char="Ø"/>
            </a:pPr>
            <a:r>
              <a:rPr lang="en-US" altLang="zh-TW" sz="1600" dirty="0">
                <a:latin typeface="Menlo Regular"/>
                <a:ea typeface="宋体" charset="0"/>
                <a:cs typeface="Menlo Regular"/>
              </a:rPr>
              <a:t>delegateClassName</a:t>
            </a:r>
            <a:r>
              <a:rPr lang="zh-TW" altLang="en-US" sz="1600" dirty="0">
                <a:latin typeface="Menlo Regular"/>
                <a:ea typeface="宋体" charset="0"/>
                <a:cs typeface="Menlo Regular"/>
              </a:rPr>
              <a:t>：</a:t>
            </a:r>
            <a:r>
              <a:rPr lang="zh-TW" altLang="en-US" sz="1600" dirty="0" smtClean="0">
                <a:latin typeface="Menlo Regular"/>
                <a:ea typeface="宋体" charset="0"/>
                <a:cs typeface="Menlo Regular"/>
              </a:rPr>
              <a:t>指定应用程序的代理类</a:t>
            </a:r>
            <a:r>
              <a:rPr lang="zh-TW" altLang="en-US" sz="1600" dirty="0">
                <a:latin typeface="Menlo Regular"/>
                <a:ea typeface="宋体" charset="0"/>
                <a:cs typeface="Menlo Regular"/>
              </a:rPr>
              <a:t>，该类必须遵守</a:t>
            </a:r>
            <a:r>
              <a:rPr lang="en-US" altLang="zh-TW" sz="1600" dirty="0">
                <a:solidFill>
                  <a:srgbClr val="2E0D6E"/>
                </a:solidFill>
                <a:latin typeface="Menlo-Regular"/>
              </a:rPr>
              <a:t>UIApplicationDelegate</a:t>
            </a:r>
            <a:r>
              <a:rPr lang="zh-TW" altLang="en-US" sz="1600" dirty="0">
                <a:latin typeface="Menlo Regular"/>
                <a:ea typeface="宋体" charset="0"/>
                <a:cs typeface="Menlo Regular"/>
              </a:rPr>
              <a:t>协议</a:t>
            </a:r>
          </a:p>
          <a:p>
            <a:endParaRPr lang="zh-TW" altLang="en-US" sz="1600" dirty="0">
              <a:latin typeface="Menlo Regular"/>
              <a:ea typeface="宋体" charset="0"/>
              <a:cs typeface="Menlo Regular"/>
            </a:endParaRPr>
          </a:p>
          <a:p>
            <a:endParaRPr lang="zh-TW" altLang="en-US" sz="1600" dirty="0">
              <a:latin typeface="Menlo Regular"/>
              <a:ea typeface="宋体" charset="0"/>
              <a:cs typeface="Menlo Regular"/>
            </a:endParaRPr>
          </a:p>
          <a:p>
            <a:endParaRPr lang="zh-TW" altLang="en-US" sz="1600" dirty="0">
              <a:latin typeface="Menlo Regular"/>
              <a:ea typeface="宋体" charset="0"/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99013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UIApplicationMain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7235" y="1286980"/>
            <a:ext cx="8666042" cy="3771636"/>
          </a:xfrm>
        </p:spPr>
        <p:txBody>
          <a:bodyPr>
            <a:normAutofit/>
          </a:bodyPr>
          <a:lstStyle/>
          <a:p>
            <a:r>
              <a:rPr lang="en-US" altLang="zh-CN" sz="1600" dirty="0">
                <a:solidFill>
                  <a:srgbClr val="2E0D6E"/>
                </a:solidFill>
                <a:latin typeface="Menlo-Regular"/>
              </a:rPr>
              <a:t>UIApplicationMain</a:t>
            </a:r>
            <a:r>
              <a:rPr lang="zh-TW" altLang="en-US" sz="1600" dirty="0" smtClean="0">
                <a:latin typeface="Menlo Regular"/>
                <a:ea typeface="宋体" charset="0"/>
                <a:cs typeface="Menlo Regular"/>
              </a:rPr>
              <a:t>函数会根据</a:t>
            </a:r>
            <a:r>
              <a:rPr lang="en-US" altLang="zh-TW" sz="1600" dirty="0">
                <a:latin typeface="Menlo Regular"/>
                <a:ea typeface="宋体" charset="0"/>
                <a:cs typeface="Menlo Regular"/>
              </a:rPr>
              <a:t>principalClassName</a:t>
            </a:r>
            <a:r>
              <a:rPr lang="zh-TW" altLang="en-US" sz="1600" dirty="0">
                <a:latin typeface="Menlo Regular"/>
                <a:ea typeface="宋体" charset="0"/>
                <a:cs typeface="Menlo Regular"/>
              </a:rPr>
              <a:t>创</a:t>
            </a:r>
            <a:r>
              <a:rPr lang="zh-TW" altLang="en-US" sz="1600" dirty="0" smtClean="0">
                <a:latin typeface="Menlo Regular"/>
                <a:ea typeface="宋体" charset="0"/>
                <a:cs typeface="Menlo Regular"/>
              </a:rPr>
              <a:t>建</a:t>
            </a:r>
            <a:r>
              <a:rPr lang="en-US" altLang="zh-TW" sz="1600" dirty="0">
                <a:solidFill>
                  <a:srgbClr val="2E0D6E"/>
                </a:solidFill>
                <a:latin typeface="Menlo-Regular"/>
              </a:rPr>
              <a:t>UIApplication</a:t>
            </a:r>
            <a:r>
              <a:rPr lang="zh-TW" altLang="en-US" sz="1600" dirty="0" smtClean="0">
                <a:latin typeface="Menlo Regular"/>
                <a:ea typeface="宋体" charset="0"/>
                <a:cs typeface="Menlo Regular"/>
              </a:rPr>
              <a:t>对</a:t>
            </a:r>
            <a:r>
              <a:rPr lang="zh-TW" altLang="en-US" sz="1600" dirty="0">
                <a:latin typeface="Menlo Regular"/>
                <a:ea typeface="宋体" charset="0"/>
                <a:cs typeface="Menlo Regular"/>
              </a:rPr>
              <a:t>象，根据</a:t>
            </a:r>
            <a:r>
              <a:rPr lang="en-US" altLang="zh-TW" sz="1600" dirty="0">
                <a:latin typeface="Menlo Regular"/>
                <a:ea typeface="宋体" charset="0"/>
                <a:cs typeface="Menlo Regular"/>
              </a:rPr>
              <a:t>delegateClassName</a:t>
            </a:r>
            <a:r>
              <a:rPr lang="zh-TW" altLang="en-US" sz="1600" dirty="0">
                <a:latin typeface="Menlo Regular"/>
                <a:ea typeface="宋体" charset="0"/>
                <a:cs typeface="Menlo Regular"/>
              </a:rPr>
              <a:t>创建一个</a:t>
            </a:r>
            <a:r>
              <a:rPr lang="en-US" altLang="zh-TW" sz="1600" dirty="0">
                <a:latin typeface="Menlo Regular"/>
                <a:ea typeface="宋体" charset="0"/>
                <a:cs typeface="Menlo Regular"/>
              </a:rPr>
              <a:t>delegate</a:t>
            </a:r>
            <a:r>
              <a:rPr lang="zh-TW" altLang="en-US" sz="1600" dirty="0">
                <a:latin typeface="Menlo Regular"/>
                <a:ea typeface="宋体" charset="0"/>
                <a:cs typeface="Menlo Regular"/>
              </a:rPr>
              <a:t>对象，并将该</a:t>
            </a:r>
            <a:r>
              <a:rPr lang="en-US" altLang="zh-TW" sz="1600" dirty="0">
                <a:latin typeface="Menlo Regular"/>
                <a:ea typeface="宋体" charset="0"/>
                <a:cs typeface="Menlo Regular"/>
              </a:rPr>
              <a:t>delegate</a:t>
            </a:r>
            <a:r>
              <a:rPr lang="zh-TW" altLang="en-US" sz="1600" dirty="0" smtClean="0">
                <a:latin typeface="Menlo Regular"/>
                <a:ea typeface="宋体" charset="0"/>
                <a:cs typeface="Menlo Regular"/>
              </a:rPr>
              <a:t>对象赋值给</a:t>
            </a:r>
            <a:r>
              <a:rPr lang="en-US" altLang="zh-TW" sz="1600" dirty="0">
                <a:solidFill>
                  <a:srgbClr val="2E0D6E"/>
                </a:solidFill>
                <a:latin typeface="Menlo-Regular"/>
              </a:rPr>
              <a:t>UIApplication</a:t>
            </a:r>
            <a:r>
              <a:rPr lang="zh-TW" altLang="en-US" sz="1600" dirty="0" smtClean="0">
                <a:latin typeface="Menlo Regular"/>
                <a:ea typeface="宋体" charset="0"/>
                <a:cs typeface="Menlo Regular"/>
              </a:rPr>
              <a:t>对</a:t>
            </a:r>
            <a:r>
              <a:rPr lang="zh-TW" altLang="en-US" sz="1600" dirty="0">
                <a:latin typeface="Menlo Regular"/>
                <a:ea typeface="宋体" charset="0"/>
                <a:cs typeface="Menlo Regular"/>
              </a:rPr>
              <a:t>象中的</a:t>
            </a:r>
            <a:r>
              <a:rPr lang="en-US" altLang="zh-TW" sz="1600" dirty="0">
                <a:latin typeface="Menlo Regular"/>
                <a:ea typeface="宋体" charset="0"/>
                <a:cs typeface="Menlo Regular"/>
              </a:rPr>
              <a:t>delegate</a:t>
            </a:r>
            <a:r>
              <a:rPr lang="zh-TW" altLang="en-US" sz="1600" dirty="0" smtClean="0">
                <a:latin typeface="Menlo Regular"/>
                <a:ea typeface="宋体" charset="0"/>
                <a:cs typeface="Menlo Regular"/>
              </a:rPr>
              <a:t>属性</a:t>
            </a:r>
            <a:endParaRPr lang="en-US" altLang="zh-TW" sz="1600" dirty="0" smtClean="0">
              <a:latin typeface="Menlo Regular"/>
              <a:ea typeface="宋体" charset="0"/>
              <a:cs typeface="Menlo Regular"/>
            </a:endParaRPr>
          </a:p>
          <a:p>
            <a:endParaRPr lang="zh-TW" altLang="en-US" sz="1600" dirty="0">
              <a:latin typeface="Menlo Regular"/>
              <a:ea typeface="宋体" charset="0"/>
              <a:cs typeface="Menlo Regular"/>
            </a:endParaRPr>
          </a:p>
          <a:p>
            <a:r>
              <a:rPr lang="zh-TW" altLang="en-US" sz="1600" dirty="0" smtClean="0">
                <a:latin typeface="Menlo Regular"/>
                <a:ea typeface="宋体" charset="0"/>
                <a:cs typeface="Menlo Regular"/>
              </a:rPr>
              <a:t>接着会建立应用程序的</a:t>
            </a:r>
            <a:r>
              <a:rPr lang="en-US" altLang="zh-CN" sz="1600" dirty="0" smtClean="0">
                <a:latin typeface="Menlo Regular"/>
                <a:ea typeface="宋体" charset="0"/>
                <a:cs typeface="Menlo Regular"/>
              </a:rPr>
              <a:t>M</a:t>
            </a:r>
            <a:r>
              <a:rPr lang="en-US" altLang="zh-TW" sz="1600" dirty="0" smtClean="0">
                <a:latin typeface="Menlo Regular"/>
                <a:ea typeface="宋体" charset="0"/>
                <a:cs typeface="Menlo Regular"/>
              </a:rPr>
              <a:t>ain </a:t>
            </a:r>
            <a:r>
              <a:rPr lang="en-US" altLang="zh-CN" sz="1600" dirty="0" smtClean="0">
                <a:latin typeface="Menlo Regular"/>
                <a:ea typeface="宋体" charset="0"/>
                <a:cs typeface="Menlo Regular"/>
              </a:rPr>
              <a:t>R</a:t>
            </a:r>
            <a:r>
              <a:rPr lang="en-US" altLang="zh-TW" sz="1600" dirty="0" smtClean="0">
                <a:latin typeface="Menlo Regular"/>
                <a:ea typeface="宋体" charset="0"/>
                <a:cs typeface="Menlo Regular"/>
              </a:rPr>
              <a:t>unloop</a:t>
            </a:r>
            <a:r>
              <a:rPr lang="zh-TW" altLang="en-US" sz="1600" dirty="0">
                <a:latin typeface="Menlo Regular"/>
                <a:ea typeface="宋体" charset="0"/>
                <a:cs typeface="Menlo Regular"/>
              </a:rPr>
              <a:t>（事件循环），进行事件的处理</a:t>
            </a:r>
            <a:r>
              <a:rPr lang="en-US" altLang="zh-TW" sz="1600" dirty="0">
                <a:latin typeface="Menlo Regular"/>
                <a:ea typeface="宋体" charset="0"/>
                <a:cs typeface="Menlo Regular"/>
              </a:rPr>
              <a:t>(</a:t>
            </a:r>
            <a:r>
              <a:rPr lang="zh-TW" altLang="en-US" sz="1600" dirty="0" smtClean="0">
                <a:latin typeface="Menlo Regular"/>
                <a:ea typeface="宋体" charset="0"/>
                <a:cs typeface="Menlo Regular"/>
              </a:rPr>
              <a:t>首先会</a:t>
            </a:r>
            <a:r>
              <a:rPr lang="zh-CN" altLang="en-US" sz="1600" dirty="0" smtClean="0">
                <a:latin typeface="Menlo Regular"/>
                <a:ea typeface="宋体" charset="0"/>
                <a:cs typeface="Menlo Regular"/>
              </a:rPr>
              <a:t>在程序完毕后</a:t>
            </a:r>
            <a:r>
              <a:rPr lang="zh-TW" altLang="en-US" sz="1600" dirty="0" smtClean="0">
                <a:latin typeface="Menlo Regular"/>
                <a:ea typeface="宋体" charset="0"/>
                <a:cs typeface="Menlo Regular"/>
              </a:rPr>
              <a:t>调</a:t>
            </a:r>
            <a:r>
              <a:rPr lang="zh-TW" altLang="en-US" sz="1600" dirty="0">
                <a:latin typeface="Menlo Regular"/>
                <a:ea typeface="宋体" charset="0"/>
                <a:cs typeface="Menlo Regular"/>
              </a:rPr>
              <a:t>用</a:t>
            </a:r>
            <a:r>
              <a:rPr lang="en-US" altLang="zh-TW" sz="1600" dirty="0">
                <a:latin typeface="Menlo Regular"/>
                <a:ea typeface="宋体" charset="0"/>
                <a:cs typeface="Menlo Regular"/>
              </a:rPr>
              <a:t>delegate</a:t>
            </a:r>
            <a:r>
              <a:rPr lang="zh-TW" altLang="en-US" sz="1600" dirty="0">
                <a:latin typeface="Menlo Regular"/>
                <a:ea typeface="宋体" charset="0"/>
                <a:cs typeface="Menlo Regular"/>
              </a:rPr>
              <a:t>对</a:t>
            </a:r>
            <a:r>
              <a:rPr lang="zh-TW" altLang="en-US" sz="1600" dirty="0" smtClean="0">
                <a:latin typeface="Menlo Regular"/>
                <a:ea typeface="宋体" charset="0"/>
                <a:cs typeface="Menlo Regular"/>
              </a:rPr>
              <a:t>象的</a:t>
            </a:r>
            <a:r>
              <a:rPr lang="en-US" altLang="zh-TW" sz="1600" dirty="0" smtClean="0">
                <a:latin typeface="Menlo Regular"/>
                <a:ea typeface="宋体" charset="0"/>
                <a:cs typeface="Menlo Regular"/>
              </a:rPr>
              <a:t>application:didFinishLaunchingWithOptions:</a:t>
            </a:r>
            <a:r>
              <a:rPr lang="zh-CN" altLang="en-US" sz="1600" dirty="0" smtClean="0">
                <a:latin typeface="Menlo Regular"/>
                <a:ea typeface="宋体" charset="0"/>
                <a:cs typeface="Menlo Regular"/>
              </a:rPr>
              <a:t>方法</a:t>
            </a:r>
            <a:r>
              <a:rPr lang="en-US" altLang="zh-TW" sz="1600" dirty="0" smtClean="0">
                <a:latin typeface="Menlo Regular"/>
                <a:ea typeface="宋体" charset="0"/>
                <a:cs typeface="Menlo Regular"/>
              </a:rPr>
              <a:t>)</a:t>
            </a:r>
          </a:p>
          <a:p>
            <a:endParaRPr lang="en-US" altLang="zh-TW" sz="1600" dirty="0">
              <a:latin typeface="Menlo Regular"/>
              <a:ea typeface="宋体" charset="0"/>
              <a:cs typeface="Menlo Regular"/>
            </a:endParaRPr>
          </a:p>
          <a:p>
            <a:r>
              <a:rPr lang="zh-TW" altLang="en-US" sz="1600" dirty="0" smtClean="0">
                <a:latin typeface="Menlo Regular"/>
                <a:ea typeface="宋体" charset="0"/>
                <a:cs typeface="Menlo Regular"/>
              </a:rPr>
              <a:t>程序正常退出时</a:t>
            </a:r>
            <a:r>
              <a:rPr lang="en-US" altLang="zh-CN" sz="1600" dirty="0">
                <a:solidFill>
                  <a:srgbClr val="2E0D6E"/>
                </a:solidFill>
                <a:latin typeface="Menlo-Regular"/>
              </a:rPr>
              <a:t>UIApplicationMain</a:t>
            </a:r>
            <a:r>
              <a:rPr lang="zh-TW" altLang="en-US" sz="1600" dirty="0" smtClean="0">
                <a:latin typeface="Menlo Regular"/>
                <a:ea typeface="宋体" charset="0"/>
                <a:cs typeface="Menlo Regular"/>
              </a:rPr>
              <a:t>函数才返回</a:t>
            </a:r>
            <a:endParaRPr lang="zh-TW" altLang="en-US" sz="1600" dirty="0">
              <a:latin typeface="Menlo Regular"/>
              <a:ea typeface="宋体" charset="0"/>
              <a:cs typeface="Menlo Regular"/>
            </a:endParaRPr>
          </a:p>
          <a:p>
            <a:endParaRPr lang="zh-TW" altLang="en-US" sz="1600" dirty="0">
              <a:latin typeface="Menlo Regular"/>
              <a:ea typeface="宋体" charset="0"/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928648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UIWindow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56961"/>
            <a:ext cx="8229600" cy="3923771"/>
          </a:xfrm>
        </p:spPr>
        <p:txBody>
          <a:bodyPr>
            <a:normAutofit/>
          </a:bodyPr>
          <a:lstStyle/>
          <a:p>
            <a:r>
              <a:rPr lang="en-US" altLang="zh-TW" sz="1600" dirty="0">
                <a:solidFill>
                  <a:srgbClr val="2E0D6E"/>
                </a:solidFill>
                <a:latin typeface="Menlo-Regular"/>
              </a:rPr>
              <a:t>UIWindow</a:t>
            </a:r>
            <a:r>
              <a:rPr kumimoji="1" lang="zh-TW" altLang="en-US" sz="1600" dirty="0"/>
              <a:t>是一种特殊的</a:t>
            </a:r>
            <a:r>
              <a:rPr lang="en-US" altLang="zh-TW" sz="1600" dirty="0">
                <a:solidFill>
                  <a:srgbClr val="2E0D6E"/>
                </a:solidFill>
                <a:latin typeface="Menlo-Regular"/>
              </a:rPr>
              <a:t>UIView</a:t>
            </a:r>
            <a:r>
              <a:rPr kumimoji="1" lang="zh-TW" altLang="en-US" sz="1600" dirty="0"/>
              <a:t>，通常在一个</a:t>
            </a:r>
            <a:r>
              <a:rPr kumimoji="1" lang="en-US" altLang="zh-TW" sz="1600" dirty="0" smtClean="0"/>
              <a:t>app</a:t>
            </a:r>
            <a:r>
              <a:rPr kumimoji="1" lang="zh-TW" altLang="en-US" sz="1600" smtClean="0"/>
              <a:t>中至少有一个</a:t>
            </a:r>
            <a:r>
              <a:rPr lang="en-US" altLang="zh-TW" sz="1600" dirty="0">
                <a:solidFill>
                  <a:srgbClr val="2E0D6E"/>
                </a:solidFill>
                <a:latin typeface="Menlo-Regular"/>
              </a:rPr>
              <a:t>UIWindow</a:t>
            </a:r>
            <a:endParaRPr kumimoji="1" lang="en-US" altLang="zh-TW" sz="1600" dirty="0" smtClean="0"/>
          </a:p>
          <a:p>
            <a:endParaRPr kumimoji="1" lang="en-US" altLang="zh-CN" sz="1600" dirty="0"/>
          </a:p>
          <a:p>
            <a:r>
              <a:rPr kumimoji="1" lang="en-US" altLang="zh-CN" sz="1600" dirty="0" smtClean="0"/>
              <a:t>iOS</a:t>
            </a:r>
            <a:r>
              <a:rPr kumimoji="1" lang="zh-CN" altLang="en-US" sz="1600" dirty="0" smtClean="0"/>
              <a:t>程序启动完毕后，创建的第一个视图控件就是</a:t>
            </a:r>
            <a:r>
              <a:rPr lang="en-US" altLang="zh-TW" sz="1600" dirty="0">
                <a:solidFill>
                  <a:srgbClr val="2E0D6E"/>
                </a:solidFill>
                <a:latin typeface="Menlo-Regular"/>
              </a:rPr>
              <a:t>UIWindow</a:t>
            </a:r>
            <a:r>
              <a:rPr kumimoji="1" lang="zh-CN" altLang="en-US" sz="1600" dirty="0" smtClean="0"/>
              <a:t>，接着创建控制器的</a:t>
            </a:r>
            <a:r>
              <a:rPr kumimoji="1" lang="en-US" altLang="zh-CN" sz="1600" dirty="0" smtClean="0"/>
              <a:t>view</a:t>
            </a:r>
            <a:r>
              <a:rPr kumimoji="1" lang="zh-CN" altLang="en-US" sz="1600" dirty="0" smtClean="0"/>
              <a:t>，最后将控制器的</a:t>
            </a:r>
            <a:r>
              <a:rPr kumimoji="1" lang="en-US" altLang="zh-CN" sz="1600" dirty="0" smtClean="0"/>
              <a:t>view</a:t>
            </a:r>
            <a:r>
              <a:rPr kumimoji="1" lang="zh-CN" altLang="en-US" sz="1600" dirty="0" smtClean="0"/>
              <a:t>添加到</a:t>
            </a:r>
            <a:r>
              <a:rPr lang="en-US" altLang="zh-TW" sz="1600" dirty="0">
                <a:solidFill>
                  <a:srgbClr val="2E0D6E"/>
                </a:solidFill>
                <a:latin typeface="Menlo-Regular"/>
              </a:rPr>
              <a:t>UIWindow</a:t>
            </a:r>
            <a:r>
              <a:rPr kumimoji="1" lang="zh-CN" altLang="en-US" sz="1600" dirty="0" smtClean="0"/>
              <a:t>上，于是控制器的</a:t>
            </a:r>
            <a:r>
              <a:rPr kumimoji="1" lang="en-US" altLang="zh-CN" sz="1600" dirty="0" smtClean="0"/>
              <a:t>view</a:t>
            </a:r>
            <a:r>
              <a:rPr kumimoji="1" lang="zh-CN" altLang="en-US" sz="1600" dirty="0" smtClean="0"/>
              <a:t>就显示在屏幕上了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r>
              <a:rPr kumimoji="1" lang="zh-CN" altLang="en-US" sz="1600" dirty="0" smtClean="0"/>
              <a:t>一个</a:t>
            </a:r>
            <a:r>
              <a:rPr kumimoji="1" lang="en-US" altLang="zh-CN" sz="1600" dirty="0" smtClean="0"/>
              <a:t>iOS</a:t>
            </a:r>
            <a:r>
              <a:rPr kumimoji="1" lang="zh-CN" altLang="en-US" sz="1600" dirty="0" smtClean="0"/>
              <a:t>程序之所以能显示到屏幕上，完全是因为它有</a:t>
            </a:r>
            <a:r>
              <a:rPr lang="en-US" altLang="zh-TW" sz="1600" dirty="0">
                <a:solidFill>
                  <a:srgbClr val="2E0D6E"/>
                </a:solidFill>
                <a:latin typeface="Menlo-Regular"/>
              </a:rPr>
              <a:t>UIWindow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r>
              <a:rPr kumimoji="1" lang="zh-CN" altLang="en-US" sz="1600" dirty="0" smtClean="0"/>
              <a:t>也就说，没有</a:t>
            </a:r>
            <a:r>
              <a:rPr lang="en-US" altLang="zh-TW" sz="1600" dirty="0">
                <a:solidFill>
                  <a:srgbClr val="2E0D6E"/>
                </a:solidFill>
                <a:latin typeface="Menlo-Regular"/>
              </a:rPr>
              <a:t>UIWindow</a:t>
            </a:r>
            <a:r>
              <a:rPr kumimoji="1" lang="zh-CN" altLang="en-US" sz="1600" dirty="0" smtClean="0"/>
              <a:t>，就看不见任何</a:t>
            </a:r>
            <a:r>
              <a:rPr kumimoji="1" lang="en-US" altLang="zh-CN" sz="1600" dirty="0" smtClean="0"/>
              <a:t>UI</a:t>
            </a:r>
            <a:r>
              <a:rPr kumimoji="1" lang="zh-CN" altLang="en-US" sz="1600" dirty="0" smtClean="0"/>
              <a:t>界面</a:t>
            </a:r>
            <a:endParaRPr kumimoji="1" lang="zh-CN" altLang="en-US" sz="1600" dirty="0"/>
          </a:p>
        </p:txBody>
      </p:sp>
      <p:sp>
        <p:nvSpPr>
          <p:cNvPr id="4" name="矩形 3"/>
          <p:cNvSpPr/>
          <p:nvPr/>
        </p:nvSpPr>
        <p:spPr>
          <a:xfrm>
            <a:off x="1088412" y="4310060"/>
            <a:ext cx="1678353" cy="1741332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2E0D6E"/>
                </a:solidFill>
                <a:latin typeface="Menlo-Regular"/>
              </a:rPr>
              <a:t>UIWindow</a:t>
            </a:r>
            <a:endParaRPr kumimoji="1" lang="en-US" altLang="zh-CN" dirty="0" smtClean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 smtClean="0"/>
          </a:p>
          <a:p>
            <a:pPr algn="ctr"/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590393" y="4474664"/>
            <a:ext cx="2448481" cy="995282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2E0D6E"/>
                </a:solidFill>
                <a:latin typeface="Menlo-Regular"/>
              </a:rPr>
              <a:t>UIViewController</a:t>
            </a:r>
          </a:p>
          <a:p>
            <a:pPr algn="ctr"/>
            <a:endParaRPr kumimoji="1" lang="en-US" altLang="zh-CN" dirty="0"/>
          </a:p>
          <a:p>
            <a:pPr algn="ctr"/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020115" y="4975048"/>
            <a:ext cx="1708594" cy="327561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Menlo Regular"/>
                <a:cs typeface="Menlo Regular"/>
              </a:rPr>
              <a:t>view</a:t>
            </a:r>
            <a:endParaRPr kumimoji="1" lang="zh-CN" altLang="en-US" dirty="0">
              <a:latin typeface="Menlo Regular"/>
              <a:cs typeface="Menlo Regular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290914" y="4310060"/>
            <a:ext cx="1678353" cy="1741332"/>
          </a:xfrm>
          <a:prstGeom prst="rect">
            <a:avLst/>
          </a:prstGeom>
          <a:solidFill>
            <a:schemeClr val="accent6">
              <a:alpha val="76000"/>
            </a:schemeClr>
          </a:solidFill>
          <a:ln>
            <a:solidFill>
              <a:schemeClr val="accent6">
                <a:alpha val="74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 smtClean="0"/>
          </a:p>
          <a:p>
            <a:pPr algn="ctr"/>
            <a:r>
              <a:rPr lang="en-US" altLang="zh-CN" dirty="0">
                <a:solidFill>
                  <a:srgbClr val="2E0D6E"/>
                </a:solidFill>
                <a:latin typeface="Menlo-Regular"/>
              </a:rPr>
              <a:t>UIView</a:t>
            </a:r>
            <a:endParaRPr lang="zh-CN" altLang="en-US" dirty="0">
              <a:solidFill>
                <a:srgbClr val="2E0D6E"/>
              </a:solidFill>
              <a:latin typeface="Menlo-Regular"/>
            </a:endParaRPr>
          </a:p>
        </p:txBody>
      </p:sp>
      <p:cxnSp>
        <p:nvCxnSpPr>
          <p:cNvPr id="9" name="直线箭头连接符 8"/>
          <p:cNvCxnSpPr>
            <a:stCxn id="6" idx="1"/>
            <a:endCxn id="7" idx="3"/>
          </p:cNvCxnSpPr>
          <p:nvPr/>
        </p:nvCxnSpPr>
        <p:spPr>
          <a:xfrm flipH="1">
            <a:off x="4969255" y="5138824"/>
            <a:ext cx="1050860" cy="419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0289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2474 0 " pathEditMode="relative" ptsTypes="AA">
                                      <p:cBhvr>
                                        <p:cTn id="5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7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UIWindow</a:t>
            </a:r>
            <a:endParaRPr kumimoji="1" lang="zh-CN" altLang="en-US" dirty="0">
              <a:latin typeface="Courier New" charset="0"/>
              <a:ea typeface="宋体" charset="0"/>
              <a:cs typeface="宋体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1297649"/>
            <a:ext cx="8713788" cy="3900093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kumimoji="0" lang="zh-CN" altLang="en-US" sz="1600" dirty="0" smtClean="0">
                <a:latin typeface="Menlo Regular"/>
                <a:ea typeface="宋体" charset="0"/>
                <a:cs typeface="Menlo Regular"/>
              </a:rPr>
              <a:t>添加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UIView</a:t>
            </a:r>
            <a:r>
              <a:rPr kumimoji="0" lang="zh-CN" altLang="en-US" sz="1600" dirty="0" smtClean="0">
                <a:latin typeface="Menlo Regular"/>
                <a:ea typeface="宋体" charset="0"/>
                <a:cs typeface="Menlo Regular"/>
              </a:rPr>
              <a:t>到</a:t>
            </a:r>
            <a:r>
              <a:rPr lang="en-US" altLang="zh-TW" sz="1600" dirty="0">
                <a:solidFill>
                  <a:srgbClr val="2E0D6E"/>
                </a:solidFill>
                <a:latin typeface="Menlo-Regular"/>
              </a:rPr>
              <a:t>UIWindow</a:t>
            </a:r>
            <a:r>
              <a:rPr kumimoji="0" lang="zh-CN" altLang="en-US" sz="1600" dirty="0" smtClean="0">
                <a:latin typeface="Menlo Regular"/>
                <a:ea typeface="宋体" charset="0"/>
                <a:cs typeface="Menlo Regular"/>
              </a:rPr>
              <a:t>中两种常见方式</a:t>
            </a:r>
            <a:r>
              <a:rPr kumimoji="0" lang="en-US" altLang="zh-CN" sz="1600" dirty="0" smtClean="0">
                <a:latin typeface="Menlo Regular"/>
                <a:ea typeface="宋体" charset="0"/>
                <a:cs typeface="Menlo Regular"/>
              </a:rPr>
              <a:t>:</a:t>
            </a:r>
          </a:p>
          <a:p>
            <a:pPr>
              <a:buFont typeface="Wingdings" charset="2"/>
              <a:buChar char="Ø"/>
              <a:defRPr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)addSubview:(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UIView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*)view;</a:t>
            </a:r>
            <a:endParaRPr kumimoji="0" lang="en-US" altLang="zh-CN" sz="1600" dirty="0" smtClean="0">
              <a:latin typeface="Menlo Regular"/>
              <a:ea typeface="宋体" charset="0"/>
              <a:cs typeface="Menlo Regular"/>
            </a:endParaRPr>
          </a:p>
          <a:p>
            <a:pPr marL="0" indent="0">
              <a:buNone/>
              <a:defRPr/>
            </a:pPr>
            <a:r>
              <a:rPr kumimoji="0" lang="zh-TW" altLang="en-US" sz="1600" dirty="0" smtClean="0">
                <a:latin typeface="Menlo Regular"/>
                <a:ea typeface="宋体" charset="0"/>
                <a:cs typeface="Menlo Regular"/>
              </a:rPr>
              <a:t>直接将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view</a:t>
            </a:r>
            <a:r>
              <a:rPr kumimoji="0" lang="zh-TW" altLang="en-US" sz="1600" dirty="0" smtClean="0">
                <a:latin typeface="Menlo Regular"/>
                <a:ea typeface="宋体" charset="0"/>
                <a:cs typeface="Menlo Regular"/>
              </a:rPr>
              <a:t>添加到</a:t>
            </a:r>
            <a:r>
              <a:rPr lang="en-US" altLang="zh-TW" sz="1600" dirty="0">
                <a:solidFill>
                  <a:srgbClr val="2E0D6E"/>
                </a:solidFill>
                <a:latin typeface="Menlo-Regular"/>
              </a:rPr>
              <a:t>UIWindow</a:t>
            </a:r>
            <a:r>
              <a:rPr kumimoji="0" lang="zh-TW" altLang="en-US" sz="1600" dirty="0" smtClean="0">
                <a:latin typeface="Menlo Regular"/>
                <a:ea typeface="宋体" charset="0"/>
                <a:cs typeface="Menlo Regular"/>
              </a:rPr>
              <a:t>中，但并不会理会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view</a:t>
            </a:r>
            <a:r>
              <a:rPr kumimoji="0" lang="zh-TW" altLang="en-US" sz="1600" dirty="0" smtClean="0">
                <a:latin typeface="Menlo Regular"/>
                <a:ea typeface="宋体" charset="0"/>
                <a:cs typeface="Menlo Regular"/>
              </a:rPr>
              <a:t>对应的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</a:t>
            </a:r>
            <a:r>
              <a:rPr lang="en-US" altLang="zh-TW" sz="1600" dirty="0">
                <a:solidFill>
                  <a:srgbClr val="5C2699"/>
                </a:solidFill>
                <a:latin typeface="Menlo-Regular"/>
              </a:rPr>
              <a:t>ViewController</a:t>
            </a:r>
          </a:p>
          <a:p>
            <a:pPr marL="0" indent="0">
              <a:buNone/>
              <a:defRPr/>
            </a:pPr>
            <a:endParaRPr kumimoji="0" lang="en-US" altLang="ja-JP" sz="1600" dirty="0" smtClean="0">
              <a:latin typeface="Menlo Regular"/>
              <a:ea typeface="宋体" charset="0"/>
              <a:cs typeface="Menlo Regular"/>
            </a:endParaRPr>
          </a:p>
          <a:p>
            <a:pPr>
              <a:buFont typeface="Wingdings" charset="2"/>
              <a:buChar char="Ø"/>
              <a:defRPr/>
            </a:pP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@property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,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retain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UIViewController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rootViewController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;</a:t>
            </a:r>
            <a:endParaRPr kumimoji="0" lang="en-US" altLang="zh-CN" sz="1600" dirty="0" smtClean="0">
              <a:latin typeface="Menlo Regular"/>
              <a:ea typeface="宋体" charset="0"/>
              <a:cs typeface="Menlo Regular"/>
            </a:endParaRPr>
          </a:p>
          <a:p>
            <a:pPr marL="0" indent="0">
              <a:buNone/>
              <a:defRPr/>
            </a:pPr>
            <a:r>
              <a:rPr kumimoji="0" lang="zh-TW" altLang="en-US" sz="1600" dirty="0" smtClean="0">
                <a:latin typeface="Menlo Regular"/>
                <a:ea typeface="宋体" charset="0"/>
                <a:cs typeface="Menlo Regular"/>
              </a:rPr>
              <a:t>自动将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rootViewController</a:t>
            </a:r>
            <a:r>
              <a:rPr kumimoji="0" lang="zh-CN" altLang="en-US" sz="1600" dirty="0" smtClean="0">
                <a:latin typeface="Menlo Regular"/>
                <a:ea typeface="宋体" charset="0"/>
                <a:cs typeface="Menlo Regular"/>
              </a:rPr>
              <a:t>的</a:t>
            </a:r>
            <a:r>
              <a:rPr kumimoji="0" lang="en-US" altLang="zh-CN" sz="1600" dirty="0" smtClean="0">
                <a:latin typeface="Menlo Regular"/>
                <a:ea typeface="宋体" charset="0"/>
                <a:cs typeface="Menlo Regular"/>
              </a:rPr>
              <a:t>view</a:t>
            </a:r>
            <a:r>
              <a:rPr kumimoji="0" lang="zh-TW" altLang="en-US" sz="1600" dirty="0" smtClean="0">
                <a:latin typeface="Menlo Regular"/>
                <a:ea typeface="宋体" charset="0"/>
                <a:cs typeface="Menlo Regular"/>
              </a:rPr>
              <a:t>添加到</a:t>
            </a:r>
            <a:r>
              <a:rPr lang="en-US" altLang="zh-TW" sz="1600" dirty="0">
                <a:solidFill>
                  <a:srgbClr val="5C2699"/>
                </a:solidFill>
                <a:latin typeface="Menlo-Regular"/>
              </a:rPr>
              <a:t>UIWindow</a:t>
            </a:r>
            <a:r>
              <a:rPr kumimoji="0" lang="zh-TW" altLang="en-US" sz="1600" dirty="0" smtClean="0">
                <a:latin typeface="Menlo Regular"/>
                <a:ea typeface="宋体" charset="0"/>
                <a:cs typeface="Menlo Regular"/>
              </a:rPr>
              <a:t>中</a:t>
            </a:r>
            <a:r>
              <a:rPr kumimoji="0" lang="zh-CN" altLang="en-US" sz="1600" dirty="0" smtClean="0">
                <a:latin typeface="Menlo Regular"/>
                <a:ea typeface="宋体" charset="0"/>
                <a:cs typeface="Menlo Regular"/>
              </a:rPr>
              <a:t>，负责管理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rootViewController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的生命周期</a:t>
            </a:r>
            <a:endParaRPr kumimoji="0" lang="en-US" altLang="zh-TW" sz="1600" dirty="0" smtClean="0">
              <a:latin typeface="Menlo Regular"/>
              <a:ea typeface="宋体" charset="0"/>
              <a:cs typeface="Menlo Regular"/>
            </a:endParaRPr>
          </a:p>
          <a:p>
            <a:pPr marL="0" indent="0">
              <a:buFont typeface="Wingdings" charset="0"/>
              <a:buNone/>
              <a:defRPr/>
            </a:pPr>
            <a:endParaRPr kumimoji="0" lang="en-US" altLang="zh-TW" sz="1600" dirty="0" smtClean="0">
              <a:latin typeface="Menlo Regular"/>
              <a:ea typeface="宋体" charset="0"/>
              <a:cs typeface="Menlo Regular"/>
            </a:endParaRPr>
          </a:p>
          <a:p>
            <a:pPr>
              <a:defRPr/>
            </a:pPr>
            <a:r>
              <a:rPr kumimoji="0" lang="zh-CN" altLang="en-US" sz="1600" dirty="0" smtClean="0">
                <a:latin typeface="Menlo Regular"/>
                <a:ea typeface="宋体" charset="0"/>
                <a:cs typeface="Menlo Regular"/>
              </a:rPr>
              <a:t>常用方法</a:t>
            </a:r>
            <a:endParaRPr kumimoji="0" lang="en-US" altLang="zh-CN" sz="1600" dirty="0" smtClean="0">
              <a:latin typeface="Menlo Regular"/>
              <a:ea typeface="宋体" charset="0"/>
              <a:cs typeface="Menlo Regular"/>
            </a:endParaRPr>
          </a:p>
          <a:p>
            <a:pPr>
              <a:buFont typeface="Wingdings" charset="2"/>
              <a:buChar char="Ø"/>
              <a:defRPr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)makeKeyWindow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  <a:defRPr/>
            </a:pPr>
            <a:r>
              <a:rPr kumimoji="0" lang="zh-CN" altLang="en-US" sz="1600" dirty="0" smtClean="0">
                <a:latin typeface="Menlo Regular"/>
                <a:ea typeface="宋体" charset="0"/>
                <a:cs typeface="Menlo Regular"/>
              </a:rPr>
              <a:t>让当前</a:t>
            </a:r>
            <a:r>
              <a:rPr lang="en-US" altLang="zh-TW" sz="1600" dirty="0">
                <a:solidFill>
                  <a:srgbClr val="2E0D6E"/>
                </a:solidFill>
                <a:latin typeface="Menlo-Regular"/>
              </a:rPr>
              <a:t>UIWindow</a:t>
            </a:r>
            <a:r>
              <a:rPr kumimoji="0" lang="zh-CN" altLang="en-US" sz="1600" dirty="0" smtClean="0">
                <a:latin typeface="Menlo Regular"/>
                <a:ea typeface="宋体" charset="0"/>
                <a:cs typeface="Menlo Regular"/>
              </a:rPr>
              <a:t>变成</a:t>
            </a:r>
            <a:r>
              <a:rPr kumimoji="0" lang="en-US" altLang="zh-CN" sz="1600" dirty="0" smtClean="0">
                <a:latin typeface="Menlo Regular"/>
                <a:ea typeface="宋体" charset="0"/>
                <a:cs typeface="Menlo Regular"/>
              </a:rPr>
              <a:t>keyWindow</a:t>
            </a:r>
            <a:r>
              <a:rPr kumimoji="0" lang="zh-CN" altLang="en-US" sz="1600" dirty="0" smtClean="0">
                <a:latin typeface="Menlo Regular"/>
                <a:ea typeface="宋体" charset="0"/>
                <a:cs typeface="Menlo Regular"/>
              </a:rPr>
              <a:t>（主窗口）</a:t>
            </a:r>
            <a:endParaRPr kumimoji="0" lang="en-US" altLang="zh-CN" sz="1600" dirty="0" smtClean="0">
              <a:latin typeface="Menlo Regular"/>
              <a:ea typeface="宋体" charset="0"/>
              <a:cs typeface="Menlo Regular"/>
            </a:endParaRPr>
          </a:p>
          <a:p>
            <a:pPr>
              <a:buFont typeface="Wingdings" charset="2"/>
              <a:buChar char="Ø"/>
              <a:defRPr/>
            </a:pPr>
            <a:endParaRPr kumimoji="0" lang="en-US" altLang="zh-CN" sz="1600" b="1" dirty="0" smtClean="0">
              <a:latin typeface="Menlo Regular"/>
              <a:ea typeface="宋体" charset="0"/>
              <a:cs typeface="Menlo Regular"/>
            </a:endParaRPr>
          </a:p>
          <a:p>
            <a:pPr>
              <a:buFont typeface="Wingdings" charset="2"/>
              <a:buChar char="Ø"/>
              <a:defRPr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)makeKeyAndVisible; </a:t>
            </a:r>
            <a:endParaRPr lang="en-US" altLang="zh-CN" sz="1600" dirty="0">
              <a:latin typeface="Menlo Regular"/>
              <a:ea typeface="宋体" charset="0"/>
              <a:cs typeface="Menlo Regular"/>
            </a:endParaRPr>
          </a:p>
          <a:p>
            <a:pPr marL="0" indent="0">
              <a:buNone/>
              <a:defRPr/>
            </a:pPr>
            <a:r>
              <a:rPr kumimoji="0" lang="zh-CN" altLang="en-US" sz="1600" dirty="0" smtClean="0">
                <a:latin typeface="Menlo Regular"/>
                <a:ea typeface="宋体" charset="0"/>
                <a:cs typeface="Menlo Regular"/>
              </a:rPr>
              <a:t>让当前</a:t>
            </a:r>
            <a:r>
              <a:rPr lang="en-US" altLang="zh-TW" sz="1600" dirty="0">
                <a:solidFill>
                  <a:srgbClr val="2E0D6E"/>
                </a:solidFill>
                <a:latin typeface="Menlo-Regular"/>
              </a:rPr>
              <a:t>UIWindow</a:t>
            </a:r>
            <a:r>
              <a:rPr kumimoji="0" lang="zh-CN" altLang="en-US" sz="1600" dirty="0" smtClean="0">
                <a:latin typeface="Menlo Regular"/>
                <a:ea typeface="宋体" charset="0"/>
                <a:cs typeface="Menlo Regular"/>
              </a:rPr>
              <a:t>变成</a:t>
            </a:r>
            <a:r>
              <a:rPr kumimoji="0" lang="en-US" altLang="zh-CN" sz="1600" dirty="0" smtClean="0">
                <a:latin typeface="Menlo Regular"/>
                <a:ea typeface="宋体" charset="0"/>
                <a:cs typeface="Menlo Regular"/>
              </a:rPr>
              <a:t>keyWindow</a:t>
            </a:r>
            <a:r>
              <a:rPr kumimoji="0" lang="zh-CN" altLang="en-US" sz="1600" dirty="0" smtClean="0">
                <a:latin typeface="Menlo Regular"/>
                <a:ea typeface="宋体" charset="0"/>
                <a:cs typeface="Menlo Regular"/>
              </a:rPr>
              <a:t>，并显示出来</a:t>
            </a:r>
            <a:endParaRPr kumimoji="0" lang="en-US" altLang="zh-CN" sz="1600" dirty="0" smtClean="0">
              <a:latin typeface="Menlo Regular"/>
              <a:ea typeface="宋体" charset="0"/>
              <a:cs typeface="Menlo Regular"/>
            </a:endParaRPr>
          </a:p>
          <a:p>
            <a:pPr>
              <a:defRPr/>
            </a:pPr>
            <a:endParaRPr lang="zh-CN" altLang="en-US" sz="1600" dirty="0">
              <a:latin typeface="Menlo Regular"/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774994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掌握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1600" dirty="0" smtClean="0">
                <a:latin typeface="Menlo Regular"/>
                <a:cs typeface="Menlo Regular"/>
              </a:rPr>
              <a:t>Info.plist</a:t>
            </a:r>
            <a:r>
              <a:rPr kumimoji="1" lang="zh-CN" altLang="en-US" sz="1600" dirty="0" smtClean="0">
                <a:latin typeface="Menlo Regular"/>
                <a:cs typeface="Menlo Regular"/>
              </a:rPr>
              <a:t>和</a:t>
            </a:r>
            <a:r>
              <a:rPr kumimoji="1" lang="en-US" altLang="zh-CN" sz="1600" dirty="0" smtClean="0">
                <a:latin typeface="Menlo Regular"/>
                <a:cs typeface="Menlo Regular"/>
              </a:rPr>
              <a:t>pch</a:t>
            </a:r>
            <a:r>
              <a:rPr kumimoji="1" lang="zh-CN" altLang="en-US" sz="1600" dirty="0" smtClean="0">
                <a:latin typeface="Menlo Regular"/>
                <a:cs typeface="Menlo Regular"/>
              </a:rPr>
              <a:t>文件的作用</a:t>
            </a:r>
            <a:endParaRPr kumimoji="1" lang="en-US" altLang="zh-CN" sz="1600" dirty="0" smtClean="0">
              <a:latin typeface="Menlo Regular"/>
              <a:cs typeface="Menlo Regular"/>
            </a:endParaRPr>
          </a:p>
          <a:p>
            <a:endParaRPr kumimoji="1" lang="en-US" altLang="zh-CN" sz="1600" dirty="0">
              <a:latin typeface="Menlo Regular"/>
              <a:cs typeface="Menlo Regular"/>
            </a:endParaRPr>
          </a:p>
          <a:p>
            <a:r>
              <a:rPr kumimoji="1" lang="en-US" altLang="zh-CN" sz="1600" dirty="0" smtClean="0">
                <a:latin typeface="Menlo Regular"/>
                <a:cs typeface="Menlo Regular"/>
              </a:rPr>
              <a:t>UIApplication</a:t>
            </a:r>
            <a:r>
              <a:rPr kumimoji="1" lang="zh-CN" altLang="en-US" sz="1600" dirty="0" smtClean="0">
                <a:latin typeface="Menlo Regular"/>
                <a:cs typeface="Menlo Regular"/>
              </a:rPr>
              <a:t>的常见使用</a:t>
            </a:r>
            <a:endParaRPr kumimoji="1" lang="en-US" altLang="zh-CN" sz="1600" dirty="0" smtClean="0">
              <a:latin typeface="Menlo Regular"/>
              <a:cs typeface="Menlo Regular"/>
            </a:endParaRPr>
          </a:p>
          <a:p>
            <a:endParaRPr kumimoji="1" lang="en-US" altLang="zh-CN" sz="1600" dirty="0">
              <a:latin typeface="Menlo Regular"/>
              <a:cs typeface="Menlo Regular"/>
            </a:endParaRPr>
          </a:p>
          <a:p>
            <a:r>
              <a:rPr kumimoji="1" lang="en-US" altLang="zh-CN" sz="1600" dirty="0" smtClean="0">
                <a:latin typeface="Menlo Regular"/>
                <a:cs typeface="Menlo Regular"/>
              </a:rPr>
              <a:t>AppDelegate</a:t>
            </a:r>
            <a:r>
              <a:rPr kumimoji="1" lang="zh-CN" altLang="en-US" sz="1600" dirty="0" smtClean="0">
                <a:latin typeface="Menlo Regular"/>
                <a:cs typeface="Menlo Regular"/>
              </a:rPr>
              <a:t>的代理方法</a:t>
            </a:r>
            <a:endParaRPr kumimoji="1" lang="en-US" altLang="zh-CN" sz="1600" dirty="0" smtClean="0">
              <a:latin typeface="Menlo Regular"/>
              <a:cs typeface="Menlo Regular"/>
            </a:endParaRPr>
          </a:p>
          <a:p>
            <a:endParaRPr kumimoji="1" lang="en-US" altLang="zh-CN" sz="1600" dirty="0">
              <a:latin typeface="Menlo Regular"/>
              <a:cs typeface="Menlo Regular"/>
            </a:endParaRPr>
          </a:p>
          <a:p>
            <a:r>
              <a:rPr kumimoji="1" lang="en-US" altLang="zh-CN" sz="1600" dirty="0" smtClean="0">
                <a:latin typeface="Menlo Regular"/>
                <a:cs typeface="Menlo Regular"/>
              </a:rPr>
              <a:t>UIApplication</a:t>
            </a:r>
            <a:r>
              <a:rPr kumimoji="1" lang="zh-CN" altLang="en-US" sz="1600" dirty="0" smtClean="0">
                <a:latin typeface="Menlo Regular"/>
                <a:cs typeface="Menlo Regular"/>
              </a:rPr>
              <a:t>、</a:t>
            </a:r>
            <a:r>
              <a:rPr kumimoji="1" lang="en-US" altLang="zh-CN" sz="1600" dirty="0" smtClean="0">
                <a:latin typeface="Menlo Regular"/>
                <a:cs typeface="Menlo Regular"/>
              </a:rPr>
              <a:t>AppDelegate</a:t>
            </a:r>
            <a:r>
              <a:rPr kumimoji="1" lang="zh-CN" altLang="en-US" sz="1600" dirty="0" smtClean="0">
                <a:latin typeface="Menlo Regular"/>
                <a:cs typeface="Menlo Regular"/>
              </a:rPr>
              <a:t>、</a:t>
            </a:r>
            <a:r>
              <a:rPr kumimoji="1" lang="en-US" altLang="zh-CN" sz="1600" dirty="0" smtClean="0">
                <a:latin typeface="Menlo Regular"/>
                <a:cs typeface="Menlo Regular"/>
              </a:rPr>
              <a:t>UIWindow</a:t>
            </a:r>
            <a:r>
              <a:rPr kumimoji="1" lang="zh-CN" altLang="en-US" sz="1600" dirty="0" smtClean="0">
                <a:latin typeface="Menlo Regular"/>
                <a:cs typeface="Menlo Regular"/>
              </a:rPr>
              <a:t>、</a:t>
            </a:r>
            <a:r>
              <a:rPr kumimoji="1" lang="en-US" altLang="zh-CN" sz="1600" dirty="0" smtClean="0">
                <a:latin typeface="Menlo Regular"/>
                <a:cs typeface="Menlo Regular"/>
              </a:rPr>
              <a:t>UIViewController</a:t>
            </a:r>
            <a:r>
              <a:rPr kumimoji="1" lang="zh-CN" altLang="en-US" sz="1600" dirty="0" smtClean="0">
                <a:latin typeface="Menlo Regular"/>
                <a:cs typeface="Menlo Regular"/>
              </a:rPr>
              <a:t>的关系</a:t>
            </a:r>
            <a:endParaRPr kumimoji="1" lang="en-US" altLang="zh-CN" sz="1600" dirty="0" smtClean="0">
              <a:latin typeface="Menlo Regular"/>
              <a:cs typeface="Menlo Regular"/>
            </a:endParaRPr>
          </a:p>
          <a:p>
            <a:endParaRPr kumimoji="1" lang="en-US" altLang="zh-CN" sz="1600" dirty="0">
              <a:latin typeface="Menlo Regular"/>
              <a:cs typeface="Menlo Regular"/>
            </a:endParaRPr>
          </a:p>
          <a:p>
            <a:r>
              <a:rPr kumimoji="1" lang="en-US" altLang="zh-CN" sz="1600" dirty="0" smtClean="0">
                <a:latin typeface="Menlo Regular"/>
                <a:cs typeface="Menlo Regular"/>
              </a:rPr>
              <a:t>iOS</a:t>
            </a:r>
            <a:r>
              <a:rPr kumimoji="1" lang="zh-CN" altLang="en-US" sz="1600" dirty="0" smtClean="0">
                <a:latin typeface="Menlo Regular"/>
                <a:cs typeface="Menlo Regular"/>
              </a:rPr>
              <a:t>程序</a:t>
            </a:r>
            <a:r>
              <a:rPr kumimoji="1" lang="zh-CN" altLang="en-US" sz="1600" smtClean="0">
                <a:latin typeface="Menlo Regular"/>
                <a:cs typeface="Menlo Regular"/>
              </a:rPr>
              <a:t>的完整启动过程</a:t>
            </a:r>
            <a:endParaRPr kumimoji="1" lang="en-US" altLang="zh-CN" sz="1600" smtClean="0">
              <a:latin typeface="Menlo Regular"/>
              <a:cs typeface="Menlo Regular"/>
            </a:endParaRPr>
          </a:p>
          <a:p>
            <a:r>
              <a:rPr kumimoji="1" lang="en-US" altLang="zh-CN" sz="1600" smtClean="0">
                <a:latin typeface="Menlo Regular"/>
                <a:cs typeface="Menlo Regular"/>
              </a:rPr>
              <a:t>…</a:t>
            </a:r>
            <a:endParaRPr kumimoji="1" lang="en-US" altLang="zh-CN" sz="1600" dirty="0">
              <a:latin typeface="Menlo Regular"/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713884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UIWindow</a:t>
            </a:r>
            <a:r>
              <a:rPr kumimoji="1" lang="zh-CN" altLang="en-US" dirty="0" smtClean="0"/>
              <a:t>的获得</a:t>
            </a:r>
            <a:endParaRPr kumimoji="1" lang="zh-CN" altLang="en-US" dirty="0">
              <a:latin typeface="Courier New" charset="0"/>
              <a:ea typeface="宋体" charset="0"/>
              <a:cs typeface="宋体" charset="0"/>
            </a:endParaRPr>
          </a:p>
        </p:txBody>
      </p:sp>
      <p:sp>
        <p:nvSpPr>
          <p:cNvPr id="40962" name="内容占位符 2"/>
          <p:cNvSpPr>
            <a:spLocks noGrp="1"/>
          </p:cNvSpPr>
          <p:nvPr>
            <p:ph idx="1"/>
          </p:nvPr>
        </p:nvSpPr>
        <p:spPr>
          <a:xfrm>
            <a:off x="250838" y="1297647"/>
            <a:ext cx="8569325" cy="3880342"/>
          </a:xfrm>
        </p:spPr>
        <p:txBody>
          <a:bodyPr>
            <a:normAutofit/>
          </a:bodyPr>
          <a:lstStyle/>
          <a:p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UIApplication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>
                <a:solidFill>
                  <a:srgbClr val="2E0D6E"/>
                </a:solidFill>
                <a:latin typeface="Menlo-Regular"/>
              </a:rPr>
              <a:t>sharedApplication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].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windows</a:t>
            </a:r>
            <a:endParaRPr lang="en-US" altLang="zh-TW" sz="1600" b="1" dirty="0">
              <a:latin typeface="Menlo Regular"/>
              <a:ea typeface="宋体" charset="0"/>
              <a:cs typeface="Menlo Regular"/>
            </a:endParaRPr>
          </a:p>
          <a:p>
            <a:pPr marL="0" indent="0">
              <a:buNone/>
            </a:pPr>
            <a:r>
              <a:rPr kumimoji="0" lang="zh-TW" altLang="en-US" sz="1600" dirty="0" smtClean="0">
                <a:latin typeface="Menlo Regular"/>
                <a:ea typeface="宋体" charset="0"/>
                <a:cs typeface="Menlo Regular"/>
              </a:rPr>
              <a:t>在本应</a:t>
            </a:r>
            <a:r>
              <a:rPr kumimoji="0" lang="zh-TW" altLang="en-US" sz="1600" dirty="0">
                <a:latin typeface="Menlo Regular"/>
                <a:ea typeface="宋体" charset="0"/>
                <a:cs typeface="Menlo Regular"/>
              </a:rPr>
              <a:t>用中打开的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UIW</a:t>
            </a:r>
            <a:r>
              <a:rPr lang="en-US" altLang="zh-TW" sz="1600" dirty="0">
                <a:solidFill>
                  <a:srgbClr val="5C2699"/>
                </a:solidFill>
                <a:latin typeface="Menlo-Regular"/>
              </a:rPr>
              <a:t>indow</a:t>
            </a:r>
            <a:r>
              <a:rPr kumimoji="0" lang="zh-TW" altLang="en-US" sz="1600" dirty="0">
                <a:latin typeface="Menlo Regular"/>
                <a:ea typeface="宋体" charset="0"/>
                <a:cs typeface="Menlo Regular"/>
              </a:rPr>
              <a:t>列表，这样就可以接触应用中的任何一个</a:t>
            </a:r>
            <a:r>
              <a:rPr lang="en-US" altLang="zh-TW" sz="1600" dirty="0">
                <a:solidFill>
                  <a:srgbClr val="5C2699"/>
                </a:solidFill>
                <a:latin typeface="Menlo-Regular"/>
              </a:rPr>
              <a:t>UIView</a:t>
            </a:r>
            <a:r>
              <a:rPr kumimoji="0" lang="zh-TW" altLang="en-US" sz="1600" dirty="0">
                <a:latin typeface="Menlo Regular"/>
                <a:ea typeface="宋体" charset="0"/>
                <a:cs typeface="Menlo Regular"/>
              </a:rPr>
              <a:t>对</a:t>
            </a:r>
            <a:r>
              <a:rPr kumimoji="0" lang="zh-TW" altLang="en-US" sz="1600" dirty="0" smtClean="0">
                <a:latin typeface="Menlo Regular"/>
                <a:ea typeface="宋体" charset="0"/>
                <a:cs typeface="Menlo Regular"/>
              </a:rPr>
              <a:t>象</a:t>
            </a:r>
            <a:endParaRPr kumimoji="0" lang="en-US" altLang="zh-TW" sz="1600" dirty="0" smtClean="0">
              <a:latin typeface="Menlo Regular"/>
              <a:ea typeface="宋体" charset="0"/>
              <a:cs typeface="Menlo Regular"/>
            </a:endParaRPr>
          </a:p>
          <a:p>
            <a:pPr marL="0" indent="0">
              <a:buNone/>
            </a:pPr>
            <a:r>
              <a:rPr lang="zh-TW" altLang="zh-TW" sz="1600" dirty="0" smtClean="0">
                <a:latin typeface="Menlo Regular"/>
                <a:ea typeface="宋体" charset="0"/>
                <a:cs typeface="Menlo Regular"/>
              </a:rPr>
              <a:t>(</a:t>
            </a:r>
            <a:r>
              <a:rPr lang="zh-CN" altLang="en-US" sz="1600" dirty="0" smtClean="0">
                <a:latin typeface="Menlo Regular"/>
                <a:ea typeface="宋体" charset="0"/>
                <a:cs typeface="Menlo Regular"/>
              </a:rPr>
              <a:t>平时输入文字弹出的键盘</a:t>
            </a:r>
            <a:r>
              <a:rPr lang="zh-CN" altLang="zh-CN" sz="1600" dirty="0" smtClean="0">
                <a:latin typeface="Menlo Regular"/>
                <a:ea typeface="宋体" charset="0"/>
                <a:cs typeface="Menlo Regular"/>
              </a:rPr>
              <a:t>，</a:t>
            </a:r>
            <a:r>
              <a:rPr lang="zh-CN" altLang="en-US" sz="1600" dirty="0" smtClean="0">
                <a:latin typeface="Menlo Regular"/>
                <a:ea typeface="宋体" charset="0"/>
                <a:cs typeface="Menlo Regular"/>
              </a:rPr>
              <a:t>就处在一个新的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UIW</a:t>
            </a:r>
            <a:r>
              <a:rPr lang="en-US" altLang="zh-TW" sz="1600" dirty="0">
                <a:solidFill>
                  <a:srgbClr val="5C2699"/>
                </a:solidFill>
                <a:latin typeface="Menlo-Regular"/>
              </a:rPr>
              <a:t>indow</a:t>
            </a:r>
            <a:r>
              <a:rPr lang="zh-CN" altLang="en-US" sz="1600" dirty="0" smtClean="0">
                <a:latin typeface="Menlo Regular"/>
                <a:ea typeface="宋体" charset="0"/>
                <a:cs typeface="Menlo Regular"/>
              </a:rPr>
              <a:t>中</a:t>
            </a:r>
            <a:r>
              <a:rPr lang="en-US" altLang="zh-TW" sz="1600" dirty="0" smtClean="0">
                <a:latin typeface="Menlo Regular"/>
                <a:ea typeface="宋体" charset="0"/>
                <a:cs typeface="Menlo Regular"/>
              </a:rPr>
              <a:t>)</a:t>
            </a:r>
            <a:endParaRPr kumimoji="0" lang="en-US" altLang="zh-TW" sz="1600" dirty="0" smtClean="0">
              <a:latin typeface="Menlo Regular"/>
              <a:ea typeface="宋体" charset="0"/>
              <a:cs typeface="Menlo Regular"/>
            </a:endParaRPr>
          </a:p>
          <a:p>
            <a:pPr marL="0" indent="0">
              <a:buNone/>
            </a:pPr>
            <a:endParaRPr lang="en-US" altLang="zh-TW" sz="1600" dirty="0">
              <a:solidFill>
                <a:srgbClr val="5C2699"/>
              </a:solidFill>
              <a:latin typeface="Menlo-Regular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UIApplication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>
                <a:solidFill>
                  <a:srgbClr val="2E0D6E"/>
                </a:solidFill>
                <a:latin typeface="Menlo-Regular"/>
              </a:rPr>
              <a:t>sharedApplication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].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keyWindow</a:t>
            </a:r>
            <a:endParaRPr lang="en-US" altLang="zh-CN" sz="1600" dirty="0">
              <a:latin typeface="Menlo Regular"/>
              <a:ea typeface="宋体" charset="0"/>
              <a:cs typeface="Menlo Regular"/>
            </a:endParaRPr>
          </a:p>
          <a:p>
            <a:pPr marL="0" indent="0">
              <a:buNone/>
            </a:pPr>
            <a:r>
              <a:rPr kumimoji="0" lang="zh-TW" altLang="en-US" sz="1600" dirty="0" smtClean="0">
                <a:latin typeface="Menlo Regular"/>
                <a:ea typeface="宋体" charset="0"/>
                <a:cs typeface="Menlo Regular"/>
              </a:rPr>
              <a:t>用来接收</a:t>
            </a:r>
            <a:r>
              <a:rPr kumimoji="0" lang="zh-TW" altLang="en-US" sz="1600" dirty="0" smtClean="0">
                <a:solidFill>
                  <a:srgbClr val="FF0000"/>
                </a:solidFill>
                <a:latin typeface="Menlo Regular"/>
                <a:ea typeface="宋体" charset="0"/>
                <a:cs typeface="Menlo Regular"/>
              </a:rPr>
              <a:t>键盘</a:t>
            </a:r>
            <a:r>
              <a:rPr kumimoji="0" lang="zh-TW" altLang="en-US" sz="1600" dirty="0" smtClean="0">
                <a:latin typeface="Menlo Regular"/>
                <a:ea typeface="宋体" charset="0"/>
                <a:cs typeface="Menlo Regular"/>
              </a:rPr>
              <a:t>以及</a:t>
            </a:r>
            <a:r>
              <a:rPr kumimoji="0" lang="zh-TW" altLang="en-US" sz="1600" dirty="0" smtClean="0">
                <a:solidFill>
                  <a:srgbClr val="FF0000"/>
                </a:solidFill>
                <a:latin typeface="Menlo Regular"/>
                <a:ea typeface="宋体" charset="0"/>
                <a:cs typeface="Menlo Regular"/>
              </a:rPr>
              <a:t>非触摸类</a:t>
            </a:r>
            <a:r>
              <a:rPr kumimoji="0" lang="zh-TW" altLang="en-US" sz="1600" dirty="0">
                <a:latin typeface="Menlo Regular"/>
                <a:ea typeface="宋体" charset="0"/>
                <a:cs typeface="Menlo Regular"/>
              </a:rPr>
              <a:t>的消息</a:t>
            </a:r>
            <a:r>
              <a:rPr kumimoji="0" lang="zh-CN" altLang="en-US" sz="1600" dirty="0">
                <a:latin typeface="Menlo Regular"/>
                <a:ea typeface="宋体" charset="0"/>
                <a:cs typeface="Menlo Regular"/>
              </a:rPr>
              <a:t>事件的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UIWindow</a:t>
            </a:r>
            <a:r>
              <a:rPr kumimoji="0" lang="zh-TW" altLang="en-US" sz="1600" dirty="0">
                <a:latin typeface="Menlo Regular"/>
                <a:ea typeface="宋体" charset="0"/>
                <a:cs typeface="Menlo Regular"/>
              </a:rPr>
              <a:t>，而且程序中每个时刻只能有一个</a:t>
            </a:r>
            <a:r>
              <a:rPr lang="en-US" altLang="zh-TW" sz="1600" dirty="0">
                <a:solidFill>
                  <a:srgbClr val="5C2699"/>
                </a:solidFill>
                <a:latin typeface="Menlo-Regular"/>
              </a:rPr>
              <a:t>UIWindow</a:t>
            </a:r>
            <a:r>
              <a:rPr kumimoji="0" lang="zh-TW" altLang="en-US" sz="1600" dirty="0">
                <a:latin typeface="Menlo Regular"/>
                <a:ea typeface="宋体" charset="0"/>
                <a:cs typeface="Menlo Regular"/>
              </a:rPr>
              <a:t>是</a:t>
            </a:r>
            <a:r>
              <a:rPr kumimoji="0" lang="en-US" altLang="zh-TW" sz="1600" dirty="0">
                <a:latin typeface="Menlo Regular"/>
                <a:ea typeface="宋体" charset="0"/>
                <a:cs typeface="Menlo Regular"/>
              </a:rPr>
              <a:t>keyWindow</a:t>
            </a:r>
            <a:r>
              <a:rPr kumimoji="0" lang="zh-CN" altLang="en-US" sz="1600" dirty="0">
                <a:latin typeface="Menlo Regular"/>
                <a:ea typeface="宋体" charset="0"/>
                <a:cs typeface="Menlo Regular"/>
              </a:rPr>
              <a:t>。</a:t>
            </a:r>
            <a:r>
              <a:rPr kumimoji="0" lang="zh-CN" altLang="en-US" sz="1600" dirty="0">
                <a:solidFill>
                  <a:srgbClr val="FF0000"/>
                </a:solidFill>
                <a:latin typeface="Menlo Regular"/>
                <a:ea typeface="宋体" charset="0"/>
                <a:cs typeface="Menlo Regular"/>
              </a:rPr>
              <a:t>如果某个</a:t>
            </a:r>
            <a:r>
              <a:rPr kumimoji="0" lang="en-US" altLang="zh-CN" sz="1600" dirty="0">
                <a:solidFill>
                  <a:srgbClr val="FF0000"/>
                </a:solidFill>
                <a:latin typeface="Menlo Regular"/>
                <a:ea typeface="宋体" charset="0"/>
                <a:cs typeface="Menlo Regular"/>
              </a:rPr>
              <a:t>UIWindow</a:t>
            </a:r>
            <a:r>
              <a:rPr kumimoji="0" lang="zh-CN" altLang="en-US" sz="1600" dirty="0">
                <a:solidFill>
                  <a:srgbClr val="FF0000"/>
                </a:solidFill>
                <a:latin typeface="Menlo Regular"/>
                <a:ea typeface="宋体" charset="0"/>
                <a:cs typeface="Menlo Regular"/>
              </a:rPr>
              <a:t>内部的文本框不能输入文字，可能是因为这个</a:t>
            </a:r>
            <a:r>
              <a:rPr kumimoji="0" lang="en-US" altLang="zh-CN" sz="1600" dirty="0">
                <a:solidFill>
                  <a:srgbClr val="FF0000"/>
                </a:solidFill>
                <a:latin typeface="Menlo Regular"/>
                <a:ea typeface="宋体" charset="0"/>
                <a:cs typeface="Menlo Regular"/>
              </a:rPr>
              <a:t>UIWindow</a:t>
            </a:r>
            <a:r>
              <a:rPr kumimoji="0" lang="zh-CN" altLang="en-US" sz="1600" dirty="0">
                <a:solidFill>
                  <a:srgbClr val="FF0000"/>
                </a:solidFill>
                <a:latin typeface="Menlo Regular"/>
                <a:ea typeface="宋体" charset="0"/>
                <a:cs typeface="Menlo Regular"/>
              </a:rPr>
              <a:t>不是</a:t>
            </a:r>
            <a:r>
              <a:rPr kumimoji="0" lang="en-US" altLang="zh-CN" sz="1600" dirty="0" smtClean="0">
                <a:solidFill>
                  <a:srgbClr val="FF0000"/>
                </a:solidFill>
                <a:latin typeface="Menlo Regular"/>
                <a:ea typeface="宋体" charset="0"/>
                <a:cs typeface="Menlo Regular"/>
              </a:rPr>
              <a:t>keyWindow</a:t>
            </a:r>
          </a:p>
          <a:p>
            <a:pPr marL="0" indent="0">
              <a:buNone/>
            </a:pPr>
            <a:endParaRPr lang="en-US" altLang="zh-CN" sz="1600" dirty="0">
              <a:solidFill>
                <a:srgbClr val="FF0000"/>
              </a:solidFill>
              <a:latin typeface="Menlo Regular"/>
              <a:ea typeface="宋体" charset="0"/>
              <a:cs typeface="Menlo Regular"/>
            </a:endParaRPr>
          </a:p>
          <a:p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view.</a:t>
            </a:r>
            <a:r>
              <a:rPr lang="en-US" altLang="zh-CN" sz="1600" dirty="0" smtClean="0">
                <a:solidFill>
                  <a:srgbClr val="5C2699"/>
                </a:solidFill>
                <a:latin typeface="Menlo-Regular"/>
              </a:rPr>
              <a:t>window</a:t>
            </a:r>
          </a:p>
          <a:p>
            <a:pPr marL="0" indent="0">
              <a:buNone/>
            </a:pPr>
            <a:r>
              <a:rPr lang="zh-CN" altLang="en-US" sz="1600" dirty="0" smtClean="0">
                <a:latin typeface="Menlo Regular"/>
                <a:ea typeface="宋体" charset="0"/>
                <a:cs typeface="Menlo Regular"/>
              </a:rPr>
              <a:t>获得某个</a:t>
            </a:r>
            <a:r>
              <a:rPr lang="en-US" altLang="zh-TW" sz="1600" dirty="0">
                <a:solidFill>
                  <a:srgbClr val="5C2699"/>
                </a:solidFill>
                <a:latin typeface="Menlo-Regular"/>
              </a:rPr>
              <a:t>UIView</a:t>
            </a:r>
            <a:r>
              <a:rPr lang="zh-CN" altLang="en-US" sz="1600" dirty="0" smtClean="0">
                <a:latin typeface="Menlo Regular"/>
                <a:ea typeface="宋体" charset="0"/>
                <a:cs typeface="Menlo Regular"/>
              </a:rPr>
              <a:t>所在的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UIW</a:t>
            </a:r>
            <a:r>
              <a:rPr lang="en-US" altLang="zh-TW" sz="1600" dirty="0">
                <a:solidFill>
                  <a:srgbClr val="5C2699"/>
                </a:solidFill>
                <a:latin typeface="Menlo-Regular"/>
              </a:rPr>
              <a:t>indow</a:t>
            </a:r>
            <a:endParaRPr lang="en-US" altLang="zh-CN" sz="1600" dirty="0">
              <a:latin typeface="Menlo Regular"/>
              <a:ea typeface="宋体" charset="0"/>
              <a:cs typeface="Menlo Regular"/>
            </a:endParaRPr>
          </a:p>
          <a:p>
            <a:pPr marL="0" indent="0">
              <a:buNone/>
            </a:pPr>
            <a:endParaRPr kumimoji="0" lang="en-US" altLang="zh-CN" sz="1600" dirty="0">
              <a:solidFill>
                <a:srgbClr val="FF0000"/>
              </a:solidFill>
              <a:latin typeface="Menlo Regular"/>
              <a:ea typeface="宋体" charset="0"/>
              <a:cs typeface="Menlo Regular"/>
            </a:endParaRPr>
          </a:p>
          <a:p>
            <a:endParaRPr lang="zh-CN" altLang="en-US" sz="1600" dirty="0">
              <a:latin typeface="Menlo Regular"/>
              <a:ea typeface="宋体" charset="0"/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359531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四大对象关系图</a:t>
            </a:r>
            <a:endParaRPr kumimoji="1" lang="en-US" dirty="0"/>
          </a:p>
        </p:txBody>
      </p:sp>
      <p:sp>
        <p:nvSpPr>
          <p:cNvPr id="21" name="Rectangle 20"/>
          <p:cNvSpPr/>
          <p:nvPr/>
        </p:nvSpPr>
        <p:spPr bwMode="auto">
          <a:xfrm>
            <a:off x="832035" y="4381764"/>
            <a:ext cx="2592388" cy="53975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rgbClr val="5C2699"/>
                </a:solidFill>
                <a:latin typeface="Menlo-Regular"/>
              </a:rPr>
              <a:t>xib</a:t>
            </a:r>
            <a:r>
              <a:rPr lang="zh-CN" altLang="en-US" sz="1600" dirty="0">
                <a:solidFill>
                  <a:srgbClr val="5C2699"/>
                </a:solidFill>
                <a:latin typeface="Menlo-Regular"/>
              </a:rPr>
              <a:t>\</a:t>
            </a:r>
            <a:r>
              <a:rPr lang="en-US" altLang="zh-CN" sz="1600" dirty="0" smtClean="0">
                <a:solidFill>
                  <a:srgbClr val="5C2699"/>
                </a:solidFill>
                <a:latin typeface="Menlo-Regular"/>
              </a:rPr>
              <a:t>storyboard\</a:t>
            </a:r>
            <a:r>
              <a:rPr lang="zh-CN" altLang="en-US" sz="1600" dirty="0" smtClean="0">
                <a:solidFill>
                  <a:srgbClr val="5C2699"/>
                </a:solidFill>
                <a:latin typeface="Menlo-Regular"/>
              </a:rPr>
              <a:t>代码</a:t>
            </a:r>
            <a:endParaRPr lang="en-US" sz="1600" dirty="0">
              <a:solidFill>
                <a:srgbClr val="5C2699"/>
              </a:solidFill>
              <a:latin typeface="Menlo-Regular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468313" y="1490372"/>
            <a:ext cx="3313112" cy="900907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dirty="0" smtClean="0">
                <a:solidFill>
                  <a:srgbClr val="5C2699"/>
                </a:solidFill>
                <a:latin typeface="Menlo-Regular"/>
              </a:rPr>
              <a:t>UIApplication</a:t>
            </a:r>
          </a:p>
          <a:p>
            <a:pPr algn="ctr">
              <a:defRPr/>
            </a:pPr>
            <a:endParaRPr lang="en-US" sz="1600" b="1" dirty="0">
              <a:solidFill>
                <a:srgbClr val="5C2699"/>
              </a:solidFill>
              <a:latin typeface="Menlo-Regular"/>
              <a:ea typeface="宋体" charset="0"/>
              <a:cs typeface="宋体" charset="0"/>
            </a:endParaRPr>
          </a:p>
          <a:p>
            <a:pPr algn="ctr">
              <a:defRPr/>
            </a:pPr>
            <a:endParaRPr lang="en-US" sz="1600" b="1" dirty="0">
              <a:solidFill>
                <a:schemeClr val="tx1"/>
              </a:solidFill>
              <a:latin typeface="Courier New" charset="0"/>
              <a:ea typeface="宋体" charset="0"/>
              <a:cs typeface="宋体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684213" y="1932800"/>
            <a:ext cx="2881312" cy="361156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smtClean="0">
                <a:solidFill>
                  <a:srgbClr val="FFFFFF"/>
                </a:solidFill>
                <a:latin typeface="Menlo Regular"/>
                <a:cs typeface="Menlo Regular"/>
              </a:rPr>
              <a:t>delegate</a:t>
            </a:r>
            <a:endParaRPr lang="en-US" sz="1600" dirty="0">
              <a:solidFill>
                <a:srgbClr val="FFFFFF"/>
              </a:solidFill>
              <a:latin typeface="Menlo Regular"/>
              <a:cs typeface="Menlo Regular"/>
            </a:endParaRPr>
          </a:p>
        </p:txBody>
      </p:sp>
      <p:sp>
        <p:nvSpPr>
          <p:cNvPr id="24" name="Rectangle 4"/>
          <p:cNvSpPr/>
          <p:nvPr/>
        </p:nvSpPr>
        <p:spPr bwMode="auto">
          <a:xfrm>
            <a:off x="5373688" y="1490372"/>
            <a:ext cx="3313112" cy="900907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dirty="0" smtClean="0">
                <a:solidFill>
                  <a:srgbClr val="5C2699"/>
                </a:solidFill>
                <a:latin typeface="Menlo-Regular"/>
              </a:rPr>
              <a:t>MJAppDelegate</a:t>
            </a:r>
          </a:p>
          <a:p>
            <a:pPr algn="ctr">
              <a:defRPr/>
            </a:pPr>
            <a:endParaRPr lang="en-US" sz="1600" b="1" dirty="0">
              <a:solidFill>
                <a:srgbClr val="5C2699"/>
              </a:solidFill>
              <a:latin typeface="Menlo-Regular"/>
              <a:ea typeface="宋体" charset="0"/>
              <a:cs typeface="宋体" charset="0"/>
            </a:endParaRPr>
          </a:p>
          <a:p>
            <a:pPr algn="ctr">
              <a:defRPr/>
            </a:pPr>
            <a:endParaRPr lang="en-US" sz="1600" b="1" dirty="0">
              <a:solidFill>
                <a:schemeClr val="tx1"/>
              </a:solidFill>
              <a:latin typeface="Courier New" charset="0"/>
              <a:ea typeface="宋体" charset="0"/>
              <a:cs typeface="宋体" charset="0"/>
            </a:endParaRPr>
          </a:p>
        </p:txBody>
      </p:sp>
      <p:sp>
        <p:nvSpPr>
          <p:cNvPr id="28" name="Rectangle 15"/>
          <p:cNvSpPr/>
          <p:nvPr/>
        </p:nvSpPr>
        <p:spPr bwMode="auto">
          <a:xfrm>
            <a:off x="5589588" y="1932800"/>
            <a:ext cx="2881312" cy="361156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smtClean="0">
                <a:solidFill>
                  <a:srgbClr val="FFFFFF"/>
                </a:solidFill>
                <a:latin typeface="Menlo Regular"/>
                <a:cs typeface="Menlo Regular"/>
              </a:rPr>
              <a:t>window</a:t>
            </a:r>
            <a:endParaRPr lang="en-US" sz="1600" dirty="0">
              <a:solidFill>
                <a:srgbClr val="FFFFFF"/>
              </a:solidFill>
              <a:latin typeface="Menlo Regular"/>
              <a:cs typeface="Menlo Regular"/>
            </a:endParaRPr>
          </a:p>
        </p:txBody>
      </p:sp>
      <p:sp>
        <p:nvSpPr>
          <p:cNvPr id="32" name="Rectangle 4"/>
          <p:cNvSpPr/>
          <p:nvPr/>
        </p:nvSpPr>
        <p:spPr bwMode="auto">
          <a:xfrm>
            <a:off x="468313" y="3054697"/>
            <a:ext cx="3313112" cy="900907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dirty="0" smtClean="0">
                <a:solidFill>
                  <a:srgbClr val="5C2699"/>
                </a:solidFill>
                <a:latin typeface="Menlo-Regular"/>
              </a:rPr>
              <a:t>UIViewController</a:t>
            </a:r>
          </a:p>
          <a:p>
            <a:pPr algn="ctr">
              <a:defRPr/>
            </a:pPr>
            <a:endParaRPr lang="en-US" sz="1600" b="1" dirty="0">
              <a:solidFill>
                <a:srgbClr val="5C2699"/>
              </a:solidFill>
              <a:latin typeface="Menlo-Regular"/>
              <a:ea typeface="宋体" charset="0"/>
              <a:cs typeface="宋体" charset="0"/>
            </a:endParaRPr>
          </a:p>
          <a:p>
            <a:pPr algn="ctr">
              <a:defRPr/>
            </a:pPr>
            <a:endParaRPr lang="en-US" sz="1600" b="1" dirty="0">
              <a:solidFill>
                <a:schemeClr val="tx1"/>
              </a:solidFill>
              <a:latin typeface="Courier New" charset="0"/>
              <a:ea typeface="宋体" charset="0"/>
              <a:cs typeface="宋体" charset="0"/>
            </a:endParaRPr>
          </a:p>
        </p:txBody>
      </p:sp>
      <p:sp>
        <p:nvSpPr>
          <p:cNvPr id="33" name="Rectangle 15"/>
          <p:cNvSpPr/>
          <p:nvPr/>
        </p:nvSpPr>
        <p:spPr bwMode="auto">
          <a:xfrm>
            <a:off x="684213" y="3497125"/>
            <a:ext cx="2881312" cy="361156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smtClean="0">
                <a:solidFill>
                  <a:srgbClr val="FFFFFF"/>
                </a:solidFill>
                <a:latin typeface="Menlo Regular"/>
                <a:cs typeface="Menlo Regular"/>
              </a:rPr>
              <a:t>view</a:t>
            </a:r>
            <a:endParaRPr lang="en-US" sz="1600" dirty="0">
              <a:solidFill>
                <a:srgbClr val="FFFFFF"/>
              </a:solidFill>
              <a:latin typeface="Menlo Regular"/>
              <a:cs typeface="Menlo Regular"/>
            </a:endParaRPr>
          </a:p>
        </p:txBody>
      </p:sp>
      <p:sp>
        <p:nvSpPr>
          <p:cNvPr id="34" name="Rectangle 4"/>
          <p:cNvSpPr/>
          <p:nvPr/>
        </p:nvSpPr>
        <p:spPr bwMode="auto">
          <a:xfrm>
            <a:off x="5373688" y="3054697"/>
            <a:ext cx="3313112" cy="900907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dirty="0" smtClean="0">
                <a:solidFill>
                  <a:srgbClr val="5C2699"/>
                </a:solidFill>
                <a:latin typeface="Menlo-Regular"/>
              </a:rPr>
              <a:t>UIWindow</a:t>
            </a:r>
          </a:p>
          <a:p>
            <a:pPr algn="ctr">
              <a:defRPr/>
            </a:pPr>
            <a:endParaRPr lang="en-US" sz="1600" b="1" dirty="0">
              <a:solidFill>
                <a:srgbClr val="5C2699"/>
              </a:solidFill>
              <a:latin typeface="Menlo-Regular"/>
              <a:ea typeface="宋体" charset="0"/>
              <a:cs typeface="宋体" charset="0"/>
            </a:endParaRPr>
          </a:p>
          <a:p>
            <a:pPr algn="ctr">
              <a:defRPr/>
            </a:pPr>
            <a:endParaRPr lang="en-US" sz="1600" b="1" dirty="0">
              <a:solidFill>
                <a:schemeClr val="tx1"/>
              </a:solidFill>
              <a:latin typeface="Courier New" charset="0"/>
              <a:ea typeface="宋体" charset="0"/>
              <a:cs typeface="宋体" charset="0"/>
            </a:endParaRPr>
          </a:p>
        </p:txBody>
      </p:sp>
      <p:sp>
        <p:nvSpPr>
          <p:cNvPr id="35" name="Rectangle 15"/>
          <p:cNvSpPr/>
          <p:nvPr/>
        </p:nvSpPr>
        <p:spPr bwMode="auto">
          <a:xfrm>
            <a:off x="5589588" y="3497125"/>
            <a:ext cx="2881312" cy="361156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rgbClr val="FFFFFF"/>
                </a:solidFill>
                <a:latin typeface="Menlo Regular"/>
                <a:cs typeface="Menlo Regular"/>
              </a:rPr>
              <a:t>rootViewController</a:t>
            </a:r>
          </a:p>
        </p:txBody>
      </p:sp>
      <p:cxnSp>
        <p:nvCxnSpPr>
          <p:cNvPr id="7" name="直线箭头连接符 6"/>
          <p:cNvCxnSpPr>
            <a:stCxn id="16" idx="3"/>
            <a:endCxn id="24" idx="1"/>
          </p:cNvCxnSpPr>
          <p:nvPr/>
        </p:nvCxnSpPr>
        <p:spPr>
          <a:xfrm flipV="1">
            <a:off x="3565538" y="1940832"/>
            <a:ext cx="1808163" cy="172549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线箭头连接符 35"/>
          <p:cNvCxnSpPr>
            <a:stCxn id="28" idx="2"/>
            <a:endCxn id="34" idx="0"/>
          </p:cNvCxnSpPr>
          <p:nvPr/>
        </p:nvCxnSpPr>
        <p:spPr>
          <a:xfrm>
            <a:off x="7030244" y="2293953"/>
            <a:ext cx="0" cy="760745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/>
          <p:cNvCxnSpPr>
            <a:stCxn id="35" idx="1"/>
            <a:endCxn id="32" idx="3"/>
          </p:cNvCxnSpPr>
          <p:nvPr/>
        </p:nvCxnSpPr>
        <p:spPr>
          <a:xfrm flipH="1" flipV="1">
            <a:off x="3781432" y="3505157"/>
            <a:ext cx="1808163" cy="172549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/>
          <p:cNvCxnSpPr>
            <a:stCxn id="33" idx="2"/>
            <a:endCxn id="21" idx="0"/>
          </p:cNvCxnSpPr>
          <p:nvPr/>
        </p:nvCxnSpPr>
        <p:spPr>
          <a:xfrm>
            <a:off x="2124869" y="3858277"/>
            <a:ext cx="3360" cy="523487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249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5" grpId="0" animBg="1"/>
      <p:bldP spid="16" grpId="0" animBg="1"/>
      <p:bldP spid="24" grpId="0" animBg="1"/>
      <p:bldP spid="28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CN"/>
              <a:t>Q &amp; A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/>
              <a:t>人生就像卫生纸</a:t>
            </a:r>
            <a:r>
              <a:rPr lang="en-US" altLang="zh-CN" dirty="0"/>
              <a:t>,</a:t>
            </a:r>
            <a:r>
              <a:rPr lang="zh-CN" altLang="en-US" dirty="0"/>
              <a:t>没事的时候</a:t>
            </a:r>
            <a:r>
              <a:rPr lang="en-US" altLang="zh-CN" dirty="0"/>
              <a:t>,</a:t>
            </a:r>
            <a:r>
              <a:rPr lang="zh-CN" altLang="en-US" dirty="0"/>
              <a:t>尽量少扯</a:t>
            </a:r>
            <a:r>
              <a:rPr lang="en-US" altLang="zh-CN" dirty="0"/>
              <a:t>; </a:t>
            </a:r>
            <a:r>
              <a:rPr lang="zh-CN" altLang="en-US" dirty="0"/>
              <a:t>时间就像卫生纸</a:t>
            </a:r>
            <a:r>
              <a:rPr lang="en-US" altLang="zh-CN" dirty="0"/>
              <a:t>,</a:t>
            </a:r>
            <a:r>
              <a:rPr lang="zh-CN" altLang="en-US" dirty="0"/>
              <a:t>看着挺多</a:t>
            </a:r>
            <a:r>
              <a:rPr lang="en-US" altLang="zh-CN" dirty="0"/>
              <a:t>,</a:t>
            </a:r>
            <a:r>
              <a:rPr lang="zh-CN" altLang="en-US" dirty="0"/>
              <a:t>用着用着就没了</a:t>
            </a:r>
            <a:r>
              <a:rPr lang="en-US" altLang="zh-CN" dirty="0"/>
              <a:t>..</a:t>
            </a:r>
            <a:r>
              <a:rPr lang="en-US" altLang="zh-CN" dirty="0" smtClean="0"/>
              <a:t>.</a:t>
            </a:r>
          </a:p>
          <a:p>
            <a:r>
              <a:rPr kumimoji="1" lang="en-US" altLang="zh-CN" dirty="0"/>
              <a:t>			</a:t>
            </a:r>
            <a:r>
              <a:rPr kumimoji="1" lang="en-US" altLang="zh-CN" dirty="0" err="1"/>
              <a:t>Jonathan_Lee</a:t>
            </a:r>
            <a:endParaRPr kumimoji="1" lang="en-US" altLang="zh-CN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7914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56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800" decel="100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800" decel="100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800" decel="100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800" decel="100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Info.plist</a:t>
            </a:r>
            <a:r>
              <a:rPr kumimoji="1" lang="zh-CN" altLang="en-US" dirty="0" smtClean="0"/>
              <a:t>常见的设置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5910"/>
            <a:ext cx="8229600" cy="3958166"/>
          </a:xfrm>
        </p:spPr>
        <p:txBody>
          <a:bodyPr>
            <a:noAutofit/>
          </a:bodyPr>
          <a:lstStyle/>
          <a:p>
            <a:r>
              <a:rPr lang="zh-TW" altLang="en-US" sz="1600" dirty="0">
                <a:latin typeface="Menlo Regular"/>
                <a:cs typeface="Menlo Regular"/>
              </a:rPr>
              <a:t>建立一个工程后，会在</a:t>
            </a:r>
            <a:r>
              <a:rPr lang="en-US" altLang="zh-TW" sz="1600" dirty="0">
                <a:solidFill>
                  <a:srgbClr val="FF0000"/>
                </a:solidFill>
                <a:latin typeface="Menlo Regular"/>
                <a:cs typeface="Menlo Regular"/>
              </a:rPr>
              <a:t>Supporting files</a:t>
            </a:r>
            <a:r>
              <a:rPr lang="zh-TW" altLang="en-US" sz="1600" dirty="0" smtClean="0">
                <a:latin typeface="Menlo Regular"/>
                <a:cs typeface="Menlo Regular"/>
              </a:rPr>
              <a:t>文件夹下看到一个</a:t>
            </a:r>
            <a:r>
              <a:rPr lang="zh-CN" altLang="zh-TW" sz="1600" dirty="0" smtClean="0">
                <a:latin typeface="Menlo Regular"/>
                <a:cs typeface="Menlo Regular"/>
              </a:rPr>
              <a:t>“</a:t>
            </a:r>
            <a:r>
              <a:rPr lang="zh-TW" altLang="en-US" sz="1600" dirty="0" smtClean="0">
                <a:solidFill>
                  <a:srgbClr val="FF0000"/>
                </a:solidFill>
                <a:latin typeface="Menlo Regular"/>
                <a:cs typeface="Menlo Regular"/>
              </a:rPr>
              <a:t>工程名</a:t>
            </a:r>
            <a:r>
              <a:rPr lang="en-US" altLang="zh-TW" sz="1600" dirty="0">
                <a:solidFill>
                  <a:srgbClr val="FF0000"/>
                </a:solidFill>
                <a:latin typeface="Menlo Regular"/>
                <a:cs typeface="Menlo Regular"/>
              </a:rPr>
              <a:t>-Info.plist</a:t>
            </a:r>
            <a:r>
              <a:rPr lang="en-US" altLang="zh-TW" sz="1600" dirty="0">
                <a:latin typeface="Menlo Regular"/>
                <a:cs typeface="Menlo Regular"/>
              </a:rPr>
              <a:t>”</a:t>
            </a:r>
            <a:r>
              <a:rPr lang="zh-TW" altLang="en-US" sz="1600" dirty="0">
                <a:latin typeface="Menlo Regular"/>
                <a:cs typeface="Menlo Regular"/>
              </a:rPr>
              <a:t>的文件，</a:t>
            </a:r>
            <a:r>
              <a:rPr lang="zh-CN" altLang="en-US" sz="1600" dirty="0">
                <a:latin typeface="Menlo Regular"/>
                <a:cs typeface="Menlo Regular"/>
              </a:rPr>
              <a:t>该文件</a:t>
            </a:r>
            <a:r>
              <a:rPr lang="zh-TW" altLang="en-US" sz="1600" dirty="0">
                <a:latin typeface="Menlo Regular"/>
                <a:cs typeface="Menlo Regular"/>
              </a:rPr>
              <a:t>对工程做一些运行期</a:t>
            </a:r>
            <a:r>
              <a:rPr lang="zh-CN" altLang="en-US" sz="1600" dirty="0">
                <a:latin typeface="Menlo Regular"/>
                <a:cs typeface="Menlo Regular"/>
              </a:rPr>
              <a:t>的</a:t>
            </a:r>
            <a:r>
              <a:rPr lang="zh-TW" altLang="en-US" sz="1600" dirty="0">
                <a:latin typeface="Menlo Regular"/>
                <a:cs typeface="Menlo Regular"/>
              </a:rPr>
              <a:t>配置</a:t>
            </a:r>
            <a:r>
              <a:rPr lang="zh-TW" altLang="en-US" sz="1600" dirty="0" smtClean="0">
                <a:latin typeface="Menlo Regular"/>
                <a:cs typeface="Menlo Regular"/>
              </a:rPr>
              <a:t>，</a:t>
            </a:r>
            <a:r>
              <a:rPr lang="zh-CN" altLang="en-US" sz="1600" dirty="0" smtClean="0">
                <a:latin typeface="Menlo Regular"/>
                <a:cs typeface="Menlo Regular"/>
              </a:rPr>
              <a:t>非常</a:t>
            </a:r>
            <a:r>
              <a:rPr lang="zh-TW" altLang="en-US" sz="1600" dirty="0" smtClean="0">
                <a:latin typeface="Menlo Regular"/>
                <a:cs typeface="Menlo Regular"/>
              </a:rPr>
              <a:t>重要</a:t>
            </a:r>
            <a:r>
              <a:rPr lang="zh-TW" altLang="en-US" sz="1600" dirty="0">
                <a:latin typeface="Menlo Regular"/>
                <a:cs typeface="Menlo Regular"/>
              </a:rPr>
              <a:t>，</a:t>
            </a:r>
            <a:r>
              <a:rPr lang="zh-TW" altLang="en-US" sz="1600" dirty="0" smtClean="0">
                <a:latin typeface="Menlo Regular"/>
                <a:cs typeface="Menlo Regular"/>
              </a:rPr>
              <a:t>不能删除</a:t>
            </a:r>
            <a:endParaRPr lang="en-US" altLang="zh-TW" sz="1600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endParaRPr lang="en-US" altLang="zh-TW" sz="1600" dirty="0">
              <a:latin typeface="Menlo Regular"/>
              <a:cs typeface="Menlo Regular"/>
            </a:endParaRPr>
          </a:p>
          <a:p>
            <a:pPr marL="0" indent="0">
              <a:buNone/>
            </a:pPr>
            <a:endParaRPr lang="en-US" altLang="zh-TW" sz="1600" dirty="0" smtClean="0">
              <a:latin typeface="Menlo Regular"/>
              <a:cs typeface="Menlo Regular"/>
            </a:endParaRPr>
          </a:p>
          <a:p>
            <a:endParaRPr lang="en-US" altLang="zh-TW" sz="1600" dirty="0" smtClean="0">
              <a:latin typeface="Menlo Regular"/>
              <a:cs typeface="Menlo Regular"/>
            </a:endParaRPr>
          </a:p>
          <a:p>
            <a:endParaRPr lang="en-US" altLang="zh-TW" sz="1600" dirty="0">
              <a:latin typeface="Menlo Regular"/>
              <a:cs typeface="Menlo Regular"/>
            </a:endParaRPr>
          </a:p>
          <a:p>
            <a:endParaRPr lang="en-US" altLang="zh-TW" sz="1600" dirty="0" smtClean="0">
              <a:latin typeface="Menlo Regular"/>
              <a:cs typeface="Menlo Regular"/>
            </a:endParaRPr>
          </a:p>
          <a:p>
            <a:endParaRPr lang="en-US" altLang="zh-TW" sz="1600" dirty="0">
              <a:latin typeface="Menlo Regular"/>
              <a:cs typeface="Menlo Regular"/>
            </a:endParaRPr>
          </a:p>
          <a:p>
            <a:endParaRPr lang="en-US" altLang="zh-TW" sz="1600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endParaRPr lang="zh-TW" altLang="en-US" sz="1600" dirty="0">
              <a:latin typeface="Menlo Regular"/>
              <a:cs typeface="Menlo Regular"/>
            </a:endParaRPr>
          </a:p>
          <a:p>
            <a:r>
              <a:rPr lang="zh-CN" altLang="en-US" sz="1600" dirty="0">
                <a:latin typeface="Menlo Regular"/>
                <a:cs typeface="Menlo Regular"/>
              </a:rPr>
              <a:t>在旧版本</a:t>
            </a:r>
            <a:r>
              <a:rPr lang="en-US" altLang="zh-CN" sz="1600" dirty="0">
                <a:latin typeface="Menlo Regular"/>
                <a:cs typeface="Menlo Regular"/>
              </a:rPr>
              <a:t>Xcode</a:t>
            </a:r>
            <a:r>
              <a:rPr lang="zh-CN" altLang="en-US" sz="1600" dirty="0">
                <a:latin typeface="Menlo Regular"/>
                <a:cs typeface="Menlo Regular"/>
              </a:rPr>
              <a:t>创建的</a:t>
            </a:r>
            <a:r>
              <a:rPr lang="zh-TW" altLang="en-US" sz="1600" dirty="0">
                <a:latin typeface="Menlo Regular"/>
                <a:cs typeface="Menlo Regular"/>
              </a:rPr>
              <a:t>工程中，</a:t>
            </a:r>
            <a:r>
              <a:rPr lang="zh-CN" altLang="en-US" sz="1600" dirty="0">
                <a:latin typeface="Menlo Regular"/>
                <a:cs typeface="Menlo Regular"/>
              </a:rPr>
              <a:t>这个配置文</a:t>
            </a:r>
            <a:r>
              <a:rPr lang="zh-CN" altLang="en-US" sz="1600" dirty="0" smtClean="0">
                <a:latin typeface="Menlo Regular"/>
                <a:cs typeface="Menlo Regular"/>
              </a:rPr>
              <a:t>件</a:t>
            </a:r>
            <a:r>
              <a:rPr lang="zh-TW" altLang="en-US" sz="1600" dirty="0" smtClean="0">
                <a:latin typeface="Menlo Regular"/>
                <a:cs typeface="Menlo Regular"/>
              </a:rPr>
              <a:t>的</a:t>
            </a:r>
            <a:r>
              <a:rPr lang="zh-CN" altLang="en-US" sz="1600" dirty="0" smtClean="0">
                <a:latin typeface="Menlo Regular"/>
                <a:cs typeface="Menlo Regular"/>
              </a:rPr>
              <a:t>名字就叫</a:t>
            </a:r>
            <a:r>
              <a:rPr lang="zh-CN" altLang="zh-TW" sz="1600" dirty="0" smtClean="0">
                <a:latin typeface="Menlo Regular"/>
                <a:cs typeface="Menlo Regular"/>
              </a:rPr>
              <a:t>“</a:t>
            </a:r>
            <a:r>
              <a:rPr lang="en-US" altLang="zh-TW" sz="1600" dirty="0" smtClean="0">
                <a:solidFill>
                  <a:srgbClr val="FF0000"/>
                </a:solidFill>
                <a:latin typeface="Menlo Regular"/>
                <a:cs typeface="Menlo Regular"/>
              </a:rPr>
              <a:t>Info.plis</a:t>
            </a:r>
            <a:r>
              <a:rPr lang="en-US" altLang="zh-CN" sz="1600" dirty="0" smtClean="0">
                <a:solidFill>
                  <a:srgbClr val="FF0000"/>
                </a:solidFill>
                <a:latin typeface="Menlo Regular"/>
                <a:cs typeface="Menlo Regular"/>
              </a:rPr>
              <a:t>t</a:t>
            </a:r>
            <a:r>
              <a:rPr lang="en-US" altLang="zh-TW" sz="1600" dirty="0" smtClean="0">
                <a:latin typeface="Menlo Regular"/>
                <a:cs typeface="Menlo Regular"/>
              </a:rPr>
              <a:t>”</a:t>
            </a:r>
            <a:endParaRPr lang="en-US" altLang="zh-TW" sz="1600" dirty="0">
              <a:latin typeface="Menlo Regular"/>
              <a:cs typeface="Menlo Regular"/>
            </a:endParaRPr>
          </a:p>
          <a:p>
            <a:r>
              <a:rPr lang="zh-CN" altLang="en-US" sz="1600" dirty="0" smtClean="0">
                <a:latin typeface="Menlo Regular"/>
                <a:cs typeface="Menlo Regular"/>
              </a:rPr>
              <a:t>项目中其他</a:t>
            </a:r>
            <a:r>
              <a:rPr lang="en-US" altLang="zh-CN" sz="1600" dirty="0" smtClean="0">
                <a:latin typeface="Menlo Regular"/>
                <a:cs typeface="Menlo Regular"/>
              </a:rPr>
              <a:t>Plist</a:t>
            </a:r>
            <a:r>
              <a:rPr lang="zh-CN" altLang="en-US" sz="1600" dirty="0" smtClean="0">
                <a:latin typeface="Menlo Regular"/>
                <a:cs typeface="Menlo Regular"/>
              </a:rPr>
              <a:t>文件不能带有“</a:t>
            </a:r>
            <a:r>
              <a:rPr lang="en-US" altLang="zh-TW" sz="1600" dirty="0" smtClean="0">
                <a:solidFill>
                  <a:srgbClr val="FF0000"/>
                </a:solidFill>
                <a:latin typeface="Menlo Regular"/>
                <a:cs typeface="Menlo Regular"/>
              </a:rPr>
              <a:t>Info</a:t>
            </a:r>
            <a:r>
              <a:rPr lang="zh-CN" altLang="en-US" sz="1600" dirty="0" smtClean="0">
                <a:latin typeface="Menlo Regular"/>
                <a:cs typeface="Menlo Regular"/>
              </a:rPr>
              <a:t>”这个字眼，不然会被错认为是传说中非常重要的“</a:t>
            </a:r>
            <a:r>
              <a:rPr lang="en-US" altLang="zh-TW" sz="1600" dirty="0">
                <a:solidFill>
                  <a:srgbClr val="FF0000"/>
                </a:solidFill>
                <a:latin typeface="Menlo Regular"/>
                <a:cs typeface="Menlo Regular"/>
              </a:rPr>
              <a:t>Info.plis</a:t>
            </a:r>
            <a:r>
              <a:rPr lang="en-US" altLang="zh-CN" sz="1600" dirty="0">
                <a:solidFill>
                  <a:srgbClr val="FF0000"/>
                </a:solidFill>
                <a:latin typeface="Menlo Regular"/>
                <a:cs typeface="Menlo Regular"/>
              </a:rPr>
              <a:t>t</a:t>
            </a:r>
            <a:r>
              <a:rPr lang="zh-CN" altLang="en-US" sz="1600" dirty="0" smtClean="0">
                <a:latin typeface="Menlo Regular"/>
                <a:cs typeface="Menlo Regular"/>
              </a:rPr>
              <a:t>”</a:t>
            </a:r>
            <a:endParaRPr lang="en-US" altLang="zh-TW" sz="1600" dirty="0">
              <a:latin typeface="Menlo Regular"/>
              <a:cs typeface="Menlo Regular"/>
            </a:endParaRPr>
          </a:p>
          <a:p>
            <a:r>
              <a:rPr lang="zh-TW" altLang="en-US" sz="1600" dirty="0">
                <a:latin typeface="Menlo Regular"/>
                <a:cs typeface="Menlo Regular"/>
              </a:rPr>
              <a:t>项目中还有一个</a:t>
            </a:r>
            <a:r>
              <a:rPr lang="en-US" altLang="zh-TW" sz="1600" dirty="0" smtClean="0">
                <a:solidFill>
                  <a:srgbClr val="FF0000"/>
                </a:solidFill>
                <a:latin typeface="Menlo Regular"/>
                <a:cs typeface="Menlo Regular"/>
              </a:rPr>
              <a:t>InfoPlist.strin</a:t>
            </a:r>
            <a:r>
              <a:rPr lang="en-US" altLang="zh-CN" sz="1600" dirty="0" smtClean="0">
                <a:solidFill>
                  <a:srgbClr val="FF0000"/>
                </a:solidFill>
                <a:latin typeface="Menlo Regular"/>
                <a:cs typeface="Menlo Regular"/>
              </a:rPr>
              <a:t>gs</a:t>
            </a:r>
            <a:r>
              <a:rPr lang="zh-TW" altLang="en-US" sz="1600" dirty="0" smtClean="0">
                <a:latin typeface="Menlo Regular"/>
                <a:cs typeface="Menlo Regular"/>
              </a:rPr>
              <a:t>的</a:t>
            </a:r>
            <a:r>
              <a:rPr lang="zh-TW" altLang="en-US" sz="1600" dirty="0">
                <a:latin typeface="Menlo Regular"/>
                <a:cs typeface="Menlo Regular"/>
              </a:rPr>
              <a:t>文件，跟</a:t>
            </a:r>
            <a:r>
              <a:rPr lang="en-US" altLang="zh-TW" sz="1600" dirty="0">
                <a:latin typeface="Menlo Regular"/>
                <a:cs typeface="Menlo Regular"/>
              </a:rPr>
              <a:t>Info.plist</a:t>
            </a:r>
            <a:r>
              <a:rPr lang="zh-TW" altLang="en-US" sz="1600">
                <a:latin typeface="Menlo Regular"/>
                <a:cs typeface="Menlo Regular"/>
              </a:rPr>
              <a:t>文</a:t>
            </a:r>
            <a:r>
              <a:rPr lang="zh-TW" altLang="en-US" sz="1600" smtClean="0">
                <a:latin typeface="Menlo Regular"/>
                <a:cs typeface="Menlo Regular"/>
              </a:rPr>
              <a:t>件的本地化相关</a:t>
            </a:r>
            <a:endParaRPr lang="en-US" altLang="zh-TW" sz="1600" smtClean="0">
              <a:latin typeface="Menlo Regular"/>
              <a:cs typeface="Menlo Regular"/>
            </a:endParaRPr>
          </a:p>
          <a:p>
            <a:r>
              <a:rPr lang="en-US" altLang="zh-TW" sz="1600" smtClean="0">
                <a:latin typeface="Menlo Regular"/>
                <a:cs typeface="Menlo Regular"/>
              </a:rPr>
              <a:t>…</a:t>
            </a:r>
            <a:endParaRPr lang="en-US" altLang="zh-TW" sz="1600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endParaRPr lang="en-US" altLang="zh-TW" sz="1600" dirty="0">
              <a:solidFill>
                <a:srgbClr val="FF0000"/>
              </a:solidFill>
              <a:latin typeface="Menlo Regular"/>
              <a:cs typeface="Menlo Regular"/>
            </a:endParaRPr>
          </a:p>
          <a:p>
            <a:endParaRPr kumimoji="1" lang="zh-CN" altLang="en-US" sz="1600" dirty="0">
              <a:latin typeface="Menlo Regular"/>
              <a:cs typeface="Menlo Regular"/>
            </a:endParaRPr>
          </a:p>
        </p:txBody>
      </p:sp>
      <p:pic>
        <p:nvPicPr>
          <p:cNvPr id="4" name="图片 3" descr="Snip20150809_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955" y="1892789"/>
            <a:ext cx="2189972" cy="2507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120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Info.plist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34722"/>
            <a:ext cx="8229600" cy="3868797"/>
          </a:xfrm>
        </p:spPr>
        <p:txBody>
          <a:bodyPr>
            <a:normAutofit fontScale="77500" lnSpcReduction="20000"/>
          </a:bodyPr>
          <a:lstStyle/>
          <a:p>
            <a:pPr lvl="0" defTabSz="914400" eaLnBrk="0" fontAlgn="base" hangingPunct="0">
              <a:spcAft>
                <a:spcPct val="0"/>
              </a:spcAft>
              <a:buClr>
                <a:srgbClr val="000000"/>
              </a:buClr>
              <a:buSzPct val="70000"/>
              <a:buFont typeface="Wingdings" charset="0"/>
              <a:buChar char="l"/>
            </a:pPr>
            <a:r>
              <a:rPr lang="zh-CN" altLang="en-US" sz="1600" kern="0" dirty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常见属性</a:t>
            </a:r>
            <a:r>
              <a:rPr lang="en-US" altLang="zh-CN" sz="1600" kern="0" dirty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(</a:t>
            </a:r>
            <a:r>
              <a:rPr lang="zh-CN" altLang="en-US" sz="1600" kern="0" dirty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红色部分是用文本编辑器打开时看到的</a:t>
            </a:r>
            <a:r>
              <a:rPr lang="en-US" altLang="zh-CN" sz="1600" kern="0" dirty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key)</a:t>
            </a:r>
          </a:p>
          <a:p>
            <a:pPr lvl="0" defTabSz="914400" eaLnBrk="0" fontAlgn="base" hangingPunct="0">
              <a:spcAft>
                <a:spcPct val="0"/>
              </a:spcAft>
              <a:buClr>
                <a:srgbClr val="000000"/>
              </a:buClr>
              <a:buSzPct val="70000"/>
              <a:buFont typeface="Wingdings" charset="0"/>
              <a:buChar char="u"/>
            </a:pPr>
            <a:r>
              <a:rPr lang="en-US" altLang="zh-CN" sz="1600" b="1" kern="0" dirty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Localiztion native development region(</a:t>
            </a:r>
            <a:r>
              <a:rPr lang="en-US" altLang="zh-CN" sz="1600" b="1" kern="0" dirty="0">
                <a:solidFill>
                  <a:srgbClr val="FF0000"/>
                </a:solidFill>
                <a:latin typeface="Menlo Regular"/>
                <a:ea typeface="宋体" charset="0"/>
                <a:cs typeface="Menlo Regular"/>
              </a:rPr>
              <a:t>CFBundleDevelopmentRegion</a:t>
            </a:r>
            <a:r>
              <a:rPr lang="en-US" altLang="zh-CN" sz="1600" b="1" kern="0" dirty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)</a:t>
            </a:r>
            <a:r>
              <a:rPr lang="en-US" altLang="zh-CN" sz="1600" kern="0" dirty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-本地化</a:t>
            </a:r>
            <a:r>
              <a:rPr lang="en-US" altLang="zh-CN" sz="1600" kern="0" dirty="0" smtClean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相关</a:t>
            </a:r>
          </a:p>
          <a:p>
            <a:pPr lvl="0" defTabSz="914400" eaLnBrk="0" fontAlgn="base" hangingPunct="0">
              <a:spcAft>
                <a:spcPct val="0"/>
              </a:spcAft>
              <a:buClr>
                <a:srgbClr val="000000"/>
              </a:buClr>
              <a:buSzPct val="70000"/>
              <a:buFont typeface="Wingdings" charset="0"/>
              <a:buChar char="u"/>
            </a:pPr>
            <a:endParaRPr lang="en-US" altLang="ja-JP" sz="1600" kern="0" dirty="0">
              <a:solidFill>
                <a:srgbClr val="000000"/>
              </a:solidFill>
              <a:latin typeface="Menlo Regular"/>
              <a:ea typeface="宋体" charset="0"/>
              <a:cs typeface="Menlo Regular"/>
            </a:endParaRPr>
          </a:p>
          <a:p>
            <a:pPr lvl="0" defTabSz="914400" eaLnBrk="0" fontAlgn="base" hangingPunct="0">
              <a:spcAft>
                <a:spcPct val="0"/>
              </a:spcAft>
              <a:buClr>
                <a:srgbClr val="000000"/>
              </a:buClr>
              <a:buSzPct val="70000"/>
              <a:buFont typeface="Wingdings" charset="0"/>
              <a:buChar char="u"/>
            </a:pPr>
            <a:r>
              <a:rPr lang="en-US" altLang="zh-TW" sz="1600" b="1" kern="0" dirty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Bundle display name(</a:t>
            </a:r>
            <a:r>
              <a:rPr lang="en-US" altLang="zh-TW" sz="1600" b="1" kern="0" dirty="0">
                <a:solidFill>
                  <a:srgbClr val="FF0000"/>
                </a:solidFill>
                <a:latin typeface="Menlo Regular"/>
                <a:ea typeface="宋体" charset="0"/>
                <a:cs typeface="Menlo Regular"/>
              </a:rPr>
              <a:t>CFBundleDisplayName</a:t>
            </a:r>
            <a:r>
              <a:rPr lang="en-US" altLang="zh-TW" sz="1600" b="1" kern="0" dirty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)</a:t>
            </a:r>
            <a:r>
              <a:rPr lang="en-US" altLang="zh-TW" sz="1600" kern="0" dirty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-</a:t>
            </a:r>
            <a:r>
              <a:rPr lang="zh-TW" altLang="en-US" sz="1600" kern="0" dirty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程序安装后显示的名称</a:t>
            </a:r>
            <a:r>
              <a:rPr lang="en-US" altLang="zh-TW" sz="1600" kern="0" dirty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,</a:t>
            </a:r>
            <a:r>
              <a:rPr lang="zh-TW" altLang="en-US" sz="1600" kern="0" dirty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限制在</a:t>
            </a:r>
            <a:r>
              <a:rPr lang="en-US" altLang="zh-TW" sz="1600" kern="0" dirty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10</a:t>
            </a:r>
            <a:r>
              <a:rPr lang="zh-TW" altLang="en-US" sz="1600" kern="0" dirty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－</a:t>
            </a:r>
            <a:r>
              <a:rPr lang="en-US" altLang="zh-TW" sz="1600" kern="0" dirty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12</a:t>
            </a:r>
            <a:r>
              <a:rPr lang="zh-TW" altLang="en-US" sz="1600" kern="0" dirty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个字符，如果超出，将被显示缩写</a:t>
            </a:r>
            <a:r>
              <a:rPr lang="zh-TW" altLang="en-US" sz="1600" kern="0" dirty="0" smtClean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名称</a:t>
            </a:r>
            <a:endParaRPr lang="en-US" altLang="zh-TW" sz="1600" kern="0" dirty="0" smtClean="0">
              <a:solidFill>
                <a:srgbClr val="000000"/>
              </a:solidFill>
              <a:latin typeface="Menlo Regular"/>
              <a:ea typeface="宋体" charset="0"/>
              <a:cs typeface="Menlo Regular"/>
            </a:endParaRPr>
          </a:p>
          <a:p>
            <a:pPr lvl="0" defTabSz="914400" eaLnBrk="0" fontAlgn="base" hangingPunct="0">
              <a:spcAft>
                <a:spcPct val="0"/>
              </a:spcAft>
              <a:buClr>
                <a:srgbClr val="000000"/>
              </a:buClr>
              <a:buSzPct val="70000"/>
              <a:buFont typeface="Wingdings" charset="0"/>
              <a:buChar char="u"/>
            </a:pPr>
            <a:endParaRPr lang="en-US" altLang="zh-TW" sz="1600" kern="0" dirty="0">
              <a:solidFill>
                <a:srgbClr val="000000"/>
              </a:solidFill>
              <a:latin typeface="Menlo Regular"/>
              <a:ea typeface="宋体" charset="0"/>
              <a:cs typeface="Menlo Regular"/>
            </a:endParaRPr>
          </a:p>
          <a:p>
            <a:pPr lvl="0" defTabSz="914400" eaLnBrk="0" fontAlgn="base" hangingPunct="0">
              <a:spcAft>
                <a:spcPct val="0"/>
              </a:spcAft>
              <a:buClr>
                <a:srgbClr val="000000"/>
              </a:buClr>
              <a:buSzPct val="70000"/>
              <a:buFont typeface="Wingdings" charset="0"/>
              <a:buChar char="u"/>
            </a:pPr>
            <a:r>
              <a:rPr lang="en-US" altLang="zh-TW" sz="1600" b="1" kern="0" dirty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Icon file(</a:t>
            </a:r>
            <a:r>
              <a:rPr lang="en-US" altLang="zh-TW" sz="1600" b="1" kern="0" dirty="0">
                <a:solidFill>
                  <a:srgbClr val="FF0000"/>
                </a:solidFill>
                <a:latin typeface="Menlo Regular"/>
                <a:ea typeface="宋体" charset="0"/>
                <a:cs typeface="Menlo Regular"/>
              </a:rPr>
              <a:t>CFBundleIconFile</a:t>
            </a:r>
            <a:r>
              <a:rPr lang="en-US" altLang="zh-TW" sz="1600" b="1" kern="0" dirty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)</a:t>
            </a:r>
            <a:r>
              <a:rPr lang="en-US" altLang="zh-TW" sz="1600" kern="0" dirty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-</a:t>
            </a:r>
            <a:r>
              <a:rPr lang="en-US" altLang="zh-CN" sz="1600" kern="0" dirty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app</a:t>
            </a:r>
            <a:r>
              <a:rPr lang="zh-TW" altLang="en-US" sz="1600" kern="0" dirty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图标名称</a:t>
            </a:r>
            <a:r>
              <a:rPr lang="en-US" altLang="zh-TW" sz="1600" kern="0" dirty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,</a:t>
            </a:r>
            <a:r>
              <a:rPr lang="zh-TW" altLang="en-US" sz="1600" kern="0" dirty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一般为</a:t>
            </a:r>
            <a:r>
              <a:rPr lang="en-US" altLang="zh-TW" sz="1600" kern="0" dirty="0" smtClean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Icon.png</a:t>
            </a:r>
          </a:p>
          <a:p>
            <a:pPr marL="0" indent="0" eaLnBrk="0" fontAlgn="base" hangingPunct="0">
              <a:spcAft>
                <a:spcPct val="0"/>
              </a:spcAft>
              <a:buClr>
                <a:srgbClr val="000000"/>
              </a:buClr>
              <a:buSzPct val="70000"/>
              <a:buNone/>
            </a:pPr>
            <a:endParaRPr lang="en-US" altLang="zh-TW" sz="1600" kern="0" dirty="0">
              <a:solidFill>
                <a:srgbClr val="000000"/>
              </a:solidFill>
              <a:latin typeface="Menlo Regular"/>
              <a:ea typeface="宋体" charset="0"/>
              <a:cs typeface="Menlo Regular"/>
            </a:endParaRPr>
          </a:p>
          <a:p>
            <a:pPr lvl="0" defTabSz="914400" eaLnBrk="0" fontAlgn="base" hangingPunct="0">
              <a:spcAft>
                <a:spcPct val="0"/>
              </a:spcAft>
              <a:buClr>
                <a:srgbClr val="000000"/>
              </a:buClr>
              <a:buSzPct val="70000"/>
              <a:buFont typeface="Wingdings" charset="0"/>
              <a:buChar char="u"/>
            </a:pPr>
            <a:r>
              <a:rPr lang="en-US" altLang="zh-TW" sz="1600" b="1" kern="0" dirty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Bundle version(</a:t>
            </a:r>
            <a:r>
              <a:rPr lang="en-US" altLang="zh-TW" sz="1600" b="1" kern="0" dirty="0">
                <a:solidFill>
                  <a:srgbClr val="FF0000"/>
                </a:solidFill>
                <a:latin typeface="Menlo Regular"/>
                <a:ea typeface="宋体" charset="0"/>
                <a:cs typeface="Menlo Regular"/>
              </a:rPr>
              <a:t>CFBundleS</a:t>
            </a:r>
            <a:r>
              <a:rPr lang="en-US" altLang="zh-CN" sz="1600" b="1" kern="0" dirty="0">
                <a:solidFill>
                  <a:srgbClr val="FF0000"/>
                </a:solidFill>
                <a:latin typeface="Menlo Regular"/>
                <a:ea typeface="宋体" charset="0"/>
                <a:cs typeface="Menlo Regular"/>
              </a:rPr>
              <a:t>hort</a:t>
            </a:r>
            <a:r>
              <a:rPr lang="en-US" altLang="zh-TW" sz="1600" b="1" kern="0" dirty="0">
                <a:solidFill>
                  <a:srgbClr val="FF0000"/>
                </a:solidFill>
                <a:latin typeface="Menlo Regular"/>
                <a:ea typeface="宋体" charset="0"/>
                <a:cs typeface="Menlo Regular"/>
              </a:rPr>
              <a:t>VersionString</a:t>
            </a:r>
            <a:r>
              <a:rPr lang="en-US" altLang="zh-TW" sz="1600" b="1" kern="0" dirty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)</a:t>
            </a:r>
            <a:r>
              <a:rPr lang="en-US" altLang="zh-TW" sz="1600" kern="0" dirty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-</a:t>
            </a:r>
            <a:r>
              <a:rPr lang="zh-CN" altLang="en-US" sz="1600" kern="0" dirty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应用程序的</a:t>
            </a:r>
            <a:r>
              <a:rPr lang="zh-TW" altLang="en-US" sz="1600" kern="0" dirty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版本号，每次</a:t>
            </a:r>
            <a:r>
              <a:rPr lang="zh-CN" altLang="en-US" sz="1600" kern="0" dirty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往</a:t>
            </a:r>
            <a:r>
              <a:rPr lang="en-US" altLang="zh-CN" sz="1600" kern="0" dirty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App Store</a:t>
            </a:r>
            <a:r>
              <a:rPr lang="zh-CN" altLang="en-US" sz="1600" kern="0" dirty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上发布</a:t>
            </a:r>
            <a:r>
              <a:rPr lang="zh-TW" altLang="en-US" sz="1600" kern="0" dirty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一个新版本时，</a:t>
            </a:r>
            <a:r>
              <a:rPr lang="zh-CN" altLang="en-US" sz="1600" kern="0" dirty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需要增加这个</a:t>
            </a:r>
            <a:r>
              <a:rPr lang="zh-CN" altLang="en-US" sz="1600" kern="0" dirty="0" smtClean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版本号</a:t>
            </a:r>
            <a:endParaRPr lang="en-US" altLang="zh-CN" sz="1600" kern="0" dirty="0" smtClean="0">
              <a:solidFill>
                <a:srgbClr val="000000"/>
              </a:solidFill>
              <a:latin typeface="Menlo Regular"/>
              <a:ea typeface="宋体" charset="0"/>
              <a:cs typeface="Menlo Regular"/>
            </a:endParaRPr>
          </a:p>
          <a:p>
            <a:pPr lvl="0" defTabSz="914400" eaLnBrk="0" fontAlgn="base" hangingPunct="0">
              <a:spcAft>
                <a:spcPct val="0"/>
              </a:spcAft>
              <a:buClr>
                <a:srgbClr val="000000"/>
              </a:buClr>
              <a:buSzPct val="70000"/>
              <a:buFont typeface="Wingdings" charset="0"/>
              <a:buChar char="u"/>
            </a:pPr>
            <a:endParaRPr lang="en-US" altLang="zh-CN" sz="1600" kern="0" dirty="0">
              <a:solidFill>
                <a:srgbClr val="000000"/>
              </a:solidFill>
              <a:latin typeface="Menlo Regular"/>
              <a:ea typeface="宋体" charset="0"/>
              <a:cs typeface="Menlo Regular"/>
            </a:endParaRPr>
          </a:p>
          <a:p>
            <a:pPr lvl="0" defTabSz="914400" eaLnBrk="0" fontAlgn="base" hangingPunct="0">
              <a:spcAft>
                <a:spcPct val="0"/>
              </a:spcAft>
              <a:buClr>
                <a:srgbClr val="000000"/>
              </a:buClr>
              <a:buSzPct val="70000"/>
              <a:buFont typeface="Wingdings" charset="0"/>
              <a:buChar char="u"/>
            </a:pPr>
            <a:r>
              <a:rPr lang="en-US" altLang="zh-TW" sz="1600" b="1" kern="0" dirty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Main storyboard file base name(</a:t>
            </a:r>
            <a:r>
              <a:rPr lang="en-US" altLang="zh-TW" sz="1600" b="1" kern="0" dirty="0" smtClean="0">
                <a:solidFill>
                  <a:srgbClr val="FF0000"/>
                </a:solidFill>
                <a:latin typeface="Menlo Regular"/>
                <a:ea typeface="宋体" charset="0"/>
                <a:cs typeface="Menlo Regular"/>
              </a:rPr>
              <a:t>NSMainStoryboardFile</a:t>
            </a:r>
            <a:r>
              <a:rPr lang="en-US" altLang="zh-TW" sz="1600" b="1" kern="0" dirty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)</a:t>
            </a:r>
            <a:r>
              <a:rPr lang="en-US" altLang="zh-TW" sz="1600" kern="0" dirty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-</a:t>
            </a:r>
            <a:r>
              <a:rPr lang="zh-TW" altLang="en-US" sz="1600" kern="0" dirty="0" smtClean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主</a:t>
            </a:r>
            <a:r>
              <a:rPr lang="en-US" altLang="zh-TW" sz="1600" kern="0" dirty="0" smtClean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storyboard</a:t>
            </a:r>
            <a:r>
              <a:rPr lang="zh-TW" altLang="en-US" sz="1600" kern="0" dirty="0" smtClean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文</a:t>
            </a:r>
            <a:r>
              <a:rPr lang="zh-TW" altLang="en-US" sz="1600" kern="0" dirty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件的</a:t>
            </a:r>
            <a:r>
              <a:rPr lang="zh-TW" altLang="en-US" sz="1600" kern="0" dirty="0" smtClean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名称</a:t>
            </a:r>
            <a:endParaRPr lang="en-US" altLang="zh-TW" sz="1600" kern="0" dirty="0" smtClean="0">
              <a:solidFill>
                <a:srgbClr val="000000"/>
              </a:solidFill>
              <a:latin typeface="Menlo Regular"/>
              <a:ea typeface="宋体" charset="0"/>
              <a:cs typeface="Menlo Regular"/>
            </a:endParaRPr>
          </a:p>
          <a:p>
            <a:pPr lvl="0" defTabSz="914400" eaLnBrk="0" fontAlgn="base" hangingPunct="0">
              <a:spcAft>
                <a:spcPct val="0"/>
              </a:spcAft>
              <a:buClr>
                <a:srgbClr val="000000"/>
              </a:buClr>
              <a:buSzPct val="70000"/>
              <a:buFont typeface="Wingdings" charset="0"/>
              <a:buChar char="u"/>
            </a:pPr>
            <a:endParaRPr lang="en-US" altLang="zh-TW" sz="1600" kern="0" dirty="0">
              <a:solidFill>
                <a:srgbClr val="000000"/>
              </a:solidFill>
              <a:latin typeface="Menlo Regular"/>
              <a:ea typeface="宋体" charset="0"/>
              <a:cs typeface="Menlo Regular"/>
            </a:endParaRPr>
          </a:p>
          <a:p>
            <a:pPr lvl="0" defTabSz="914400" eaLnBrk="0" fontAlgn="base" hangingPunct="0">
              <a:spcAft>
                <a:spcPct val="0"/>
              </a:spcAft>
              <a:buClr>
                <a:srgbClr val="000000"/>
              </a:buClr>
              <a:buSzPct val="70000"/>
              <a:buFont typeface="Wingdings" charset="0"/>
              <a:buChar char="u"/>
            </a:pPr>
            <a:r>
              <a:rPr lang="en-US" altLang="zh-TW" sz="1600" b="1" kern="0" dirty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Bundle identifier(</a:t>
            </a:r>
            <a:r>
              <a:rPr lang="en-US" altLang="zh-TW" sz="1600" b="1" kern="0" dirty="0">
                <a:solidFill>
                  <a:srgbClr val="FF0000"/>
                </a:solidFill>
                <a:latin typeface="Menlo Regular"/>
                <a:ea typeface="宋体" charset="0"/>
                <a:cs typeface="Menlo Regular"/>
              </a:rPr>
              <a:t>CFBundleIdentifier</a:t>
            </a:r>
            <a:r>
              <a:rPr lang="en-US" altLang="zh-TW" sz="1600" b="1" kern="0" dirty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)</a:t>
            </a:r>
            <a:r>
              <a:rPr lang="en-US" altLang="zh-TW" sz="1600" kern="0" dirty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-</a:t>
            </a:r>
            <a:r>
              <a:rPr lang="zh-CN" altLang="en-US" sz="1600" kern="0" dirty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项目</a:t>
            </a:r>
            <a:r>
              <a:rPr lang="zh-TW" altLang="en-US" sz="1600" kern="0" dirty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的唯一标识，</a:t>
            </a:r>
            <a:r>
              <a:rPr lang="zh-CN" altLang="en-US" sz="1600" kern="0" dirty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部署到真机时</a:t>
            </a:r>
            <a:r>
              <a:rPr lang="zh-CN" altLang="en-US" sz="1600" kern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用</a:t>
            </a:r>
            <a:r>
              <a:rPr lang="zh-CN" altLang="en-US" sz="1600" kern="0" smtClean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到</a:t>
            </a:r>
            <a:endParaRPr lang="en-US" altLang="zh-CN" sz="1600" kern="0" smtClean="0">
              <a:solidFill>
                <a:srgbClr val="000000"/>
              </a:solidFill>
              <a:latin typeface="Menlo Regular"/>
              <a:ea typeface="宋体" charset="0"/>
              <a:cs typeface="Menlo Regular"/>
            </a:endParaRPr>
          </a:p>
          <a:p>
            <a:pPr lvl="0" defTabSz="914400" eaLnBrk="0" fontAlgn="base" hangingPunct="0">
              <a:spcAft>
                <a:spcPct val="0"/>
              </a:spcAft>
              <a:buClr>
                <a:srgbClr val="000000"/>
              </a:buClr>
              <a:buSzPct val="70000"/>
              <a:buFont typeface="Wingdings" charset="0"/>
              <a:buChar char="u"/>
            </a:pPr>
            <a:r>
              <a:rPr lang="en-US" altLang="zh-CN" sz="1600" kern="0" smtClean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…</a:t>
            </a:r>
            <a:endParaRPr lang="en-US" altLang="zh-CN" sz="1600" kern="0" dirty="0">
              <a:solidFill>
                <a:srgbClr val="000000"/>
              </a:solidFill>
              <a:latin typeface="Menlo Regular"/>
              <a:ea typeface="宋体" charset="0"/>
              <a:cs typeface="Menlo Regular"/>
            </a:endParaRPr>
          </a:p>
          <a:p>
            <a:pPr lvl="0" defTabSz="914400" eaLnBrk="0" fontAlgn="base" hangingPunct="0">
              <a:spcAft>
                <a:spcPct val="0"/>
              </a:spcAft>
              <a:buClr>
                <a:srgbClr val="000000"/>
              </a:buClr>
              <a:buSzPct val="70000"/>
              <a:buFont typeface="Wingdings" charset="0"/>
              <a:buChar char="l"/>
            </a:pPr>
            <a:endParaRPr kumimoji="1" lang="zh-CN" altLang="en-US" sz="1600" kern="0" dirty="0">
              <a:solidFill>
                <a:srgbClr val="000000"/>
              </a:solidFill>
              <a:latin typeface="Menlo Regular"/>
              <a:ea typeface="宋体" charset="0"/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391911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pch</a:t>
            </a:r>
            <a:r>
              <a:rPr kumimoji="1" lang="zh-CN" altLang="en-US" dirty="0" smtClean="0"/>
              <a:t>文件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zh-CN" altLang="en-US" sz="1600" dirty="0" smtClean="0"/>
              <a:t>项目的</a:t>
            </a:r>
            <a:r>
              <a:rPr kumimoji="1" lang="en-US" altLang="zh-CN" sz="1600" dirty="0" smtClean="0"/>
              <a:t>Supporting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files</a:t>
            </a:r>
            <a:r>
              <a:rPr kumimoji="1" lang="zh-CN" altLang="en-US" sz="1600" dirty="0" smtClean="0"/>
              <a:t>文件夹下面有个“工程名</a:t>
            </a:r>
            <a:r>
              <a:rPr kumimoji="1" lang="en-US" altLang="zh-CN" sz="1600" dirty="0" smtClean="0"/>
              <a:t>-Prefix.pch</a:t>
            </a:r>
            <a:r>
              <a:rPr kumimoji="1" lang="zh-CN" altLang="en-US" sz="1600" dirty="0" smtClean="0"/>
              <a:t>”文件，也是一个头文件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r>
              <a:rPr kumimoji="1" lang="en-US" altLang="zh-CN" sz="1600" dirty="0" smtClean="0"/>
              <a:t>pch</a:t>
            </a:r>
            <a:r>
              <a:rPr kumimoji="1" lang="zh-CN" altLang="en-US" sz="1600" dirty="0" smtClean="0"/>
              <a:t>头文件的内容能被项目中的其他所有源文件共享和访问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r>
              <a:rPr kumimoji="1" lang="zh-CN" altLang="en-US" sz="1600" dirty="0" smtClean="0"/>
              <a:t>一般在</a:t>
            </a:r>
            <a:r>
              <a:rPr kumimoji="1" lang="en-US" altLang="zh-CN" sz="1600" dirty="0" smtClean="0"/>
              <a:t>pch</a:t>
            </a:r>
            <a:r>
              <a:rPr kumimoji="1" lang="zh-CN" altLang="en-US" sz="1600" dirty="0" smtClean="0"/>
              <a:t>文件中定义一些全局的宏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r>
              <a:rPr kumimoji="1" lang="zh-CN" altLang="en-US" sz="1600" dirty="0"/>
              <a:t>在</a:t>
            </a:r>
            <a:r>
              <a:rPr kumimoji="1" lang="en-US" altLang="zh-CN" sz="1600" dirty="0"/>
              <a:t>pch</a:t>
            </a:r>
            <a:r>
              <a:rPr kumimoji="1" lang="zh-CN" altLang="en-US" sz="1600" dirty="0"/>
              <a:t>文件中添加下列预处理指令，然后在项目中使用</a:t>
            </a:r>
            <a:r>
              <a:rPr kumimoji="1" lang="en-US" altLang="zh-CN" sz="1600" dirty="0"/>
              <a:t>Log(…)</a:t>
            </a:r>
            <a:r>
              <a:rPr kumimoji="1" lang="zh-CN" altLang="en-US" sz="1600" dirty="0"/>
              <a:t>来输出日志信息，就可以在发布应用的时候，一次性将</a:t>
            </a:r>
            <a:r>
              <a:rPr kumimoji="1" lang="en-US" altLang="zh-CN" sz="1600" dirty="0"/>
              <a:t>NSLog</a:t>
            </a:r>
            <a:r>
              <a:rPr kumimoji="1" lang="zh-CN" altLang="en-US" sz="1600" dirty="0"/>
              <a:t>语句移除（在调试模式下，才有定义</a:t>
            </a:r>
            <a:r>
              <a:rPr kumimoji="1" lang="en-US" altLang="zh-CN" sz="1600" dirty="0"/>
              <a:t>DEBUG</a:t>
            </a:r>
            <a:r>
              <a:rPr kumimoji="1" lang="zh-CN" altLang="en-US" sz="1600" dirty="0"/>
              <a:t>）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643820"/>
                </a:solidFill>
                <a:latin typeface="Menlo-Regular"/>
              </a:rPr>
              <a:t>#ifdef DEBUG</a:t>
            </a:r>
            <a:endParaRPr lang="en-US" altLang="zh-CN" sz="16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rgbClr val="643820"/>
                </a:solidFill>
                <a:latin typeface="Menlo-Regular"/>
              </a:rPr>
              <a:t>#define Log(...) NSLog(__VA_ARGS__)</a:t>
            </a:r>
            <a:endParaRPr lang="en-US" altLang="zh-CN" sz="16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rgbClr val="643820"/>
                </a:solidFill>
                <a:latin typeface="Menlo-Regular"/>
              </a:rPr>
              <a:t>#else</a:t>
            </a:r>
            <a:endParaRPr lang="en-US" altLang="zh-CN" sz="16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it-IT" altLang="zh-CN" sz="1600" dirty="0">
                <a:solidFill>
                  <a:srgbClr val="643820"/>
                </a:solidFill>
                <a:latin typeface="Menlo-Regular"/>
              </a:rPr>
              <a:t>#define Log(...</a:t>
            </a:r>
            <a:r>
              <a:rPr lang="it-IT" altLang="zh-CN" sz="1600">
                <a:solidFill>
                  <a:srgbClr val="643820"/>
                </a:solidFill>
                <a:latin typeface="Menlo-Regular"/>
              </a:rPr>
              <a:t>) </a:t>
            </a:r>
            <a:endParaRPr lang="it-IT" altLang="zh-CN" sz="16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it-IT" altLang="zh-CN" sz="1600">
                <a:solidFill>
                  <a:srgbClr val="643820"/>
                </a:solidFill>
                <a:latin typeface="Menlo-Regular"/>
              </a:rPr>
              <a:t>#</a:t>
            </a:r>
            <a:r>
              <a:rPr lang="it-IT" altLang="zh-CN" sz="1600" smtClean="0">
                <a:solidFill>
                  <a:srgbClr val="643820"/>
                </a:solidFill>
                <a:latin typeface="Menlo-Regular"/>
              </a:rPr>
              <a:t>endif</a:t>
            </a:r>
          </a:p>
          <a:p>
            <a:pPr marL="0" indent="0">
              <a:buNone/>
            </a:pPr>
            <a:r>
              <a:rPr kumimoji="1" lang="it-IT" altLang="zh-CN" sz="1600" smtClean="0">
                <a:solidFill>
                  <a:srgbClr val="643820"/>
                </a:solidFill>
                <a:latin typeface="Menlo-Regular"/>
              </a:rPr>
              <a:t>…</a:t>
            </a:r>
            <a:endParaRPr kumimoji="1"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250298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什么是</a:t>
            </a:r>
            <a:r>
              <a:rPr kumimoji="1" lang="en-US" altLang="zh-CN" dirty="0" smtClean="0"/>
              <a:t>UIApplication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41460"/>
            <a:ext cx="8229600" cy="3843653"/>
          </a:xfrm>
        </p:spPr>
        <p:txBody>
          <a:bodyPr>
            <a:normAutofit/>
          </a:bodyPr>
          <a:lstStyle/>
          <a:p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UIApplication</a:t>
            </a:r>
            <a:r>
              <a:rPr kumimoji="1" lang="zh-CN" altLang="en-US" sz="1600" dirty="0" smtClean="0"/>
              <a:t>对象是应用程序的象征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r>
              <a:rPr kumimoji="1" lang="zh-CN" altLang="en-US" sz="1600" dirty="0" smtClean="0"/>
              <a:t>每一个应用都有自己的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UIApplication</a:t>
            </a:r>
            <a:r>
              <a:rPr kumimoji="1" lang="zh-CN" altLang="en-US" sz="1600" dirty="0" smtClean="0"/>
              <a:t>对象，而且是单例的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r>
              <a:rPr kumimoji="1" lang="zh-CN" altLang="en-US" sz="1600" dirty="0" smtClean="0"/>
              <a:t>通过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UIApplication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>
                <a:solidFill>
                  <a:srgbClr val="2E0D6E"/>
                </a:solidFill>
                <a:latin typeface="Menlo-Regular"/>
              </a:rPr>
              <a:t>sharedApplication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]</a:t>
            </a:r>
            <a:r>
              <a:rPr kumimoji="1" lang="zh-CN" altLang="en-US" sz="1600" dirty="0" smtClean="0"/>
              <a:t>可以获得这个单例对象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r>
              <a:rPr kumimoji="1" lang="zh-CN" altLang="en-US" sz="1600" dirty="0" smtClean="0"/>
              <a:t>一个</a:t>
            </a:r>
            <a:r>
              <a:rPr kumimoji="1" lang="en-US" altLang="zh-CN" sz="1600" dirty="0" smtClean="0"/>
              <a:t>iOS</a:t>
            </a:r>
            <a:r>
              <a:rPr kumimoji="1" lang="zh-CN" altLang="en-US" sz="1600" dirty="0" smtClean="0"/>
              <a:t>程序启动后创建的第一个对象就是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UIApplication</a:t>
            </a:r>
            <a:r>
              <a:rPr kumimoji="1" lang="zh-CN" altLang="en-US" sz="1600" dirty="0" smtClean="0"/>
              <a:t>对象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r>
              <a:rPr kumimoji="1" lang="zh-CN" altLang="en-US" sz="1600" dirty="0" smtClean="0"/>
              <a:t>利用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UIApplication</a:t>
            </a:r>
            <a:r>
              <a:rPr kumimoji="1" lang="zh-CN" altLang="en-US" sz="1600" dirty="0" smtClean="0"/>
              <a:t>对象，能进行一些应用级别</a:t>
            </a:r>
            <a:r>
              <a:rPr kumimoji="1" lang="zh-CN" altLang="en-US" sz="1600" smtClean="0"/>
              <a:t>的操作</a:t>
            </a:r>
            <a:endParaRPr kumimoji="1" lang="en-US" altLang="zh-CN" sz="1600" smtClean="0"/>
          </a:p>
          <a:p>
            <a:r>
              <a:rPr kumimoji="1" lang="en-US" altLang="zh-CN" sz="1600" smtClean="0"/>
              <a:t>…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00405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UIApplication</a:t>
            </a:r>
            <a:r>
              <a:rPr kumimoji="1" lang="zh-CN" altLang="en-US" dirty="0" smtClean="0"/>
              <a:t>的常用属性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41460"/>
            <a:ext cx="8229600" cy="3771636"/>
          </a:xfrm>
        </p:spPr>
        <p:txBody>
          <a:bodyPr>
            <a:normAutofit/>
          </a:bodyPr>
          <a:lstStyle/>
          <a:p>
            <a:r>
              <a:rPr kumimoji="1" lang="zh-CN" altLang="en-US" sz="1600" dirty="0" smtClean="0"/>
              <a:t>设置应用程序图标右上角的红色提醒数字</a:t>
            </a:r>
            <a:endParaRPr kumimoji="1" lang="en-US" altLang="zh-CN" sz="1600" dirty="0" smtClean="0"/>
          </a:p>
          <a:p>
            <a:pPr marL="0" indent="0">
              <a:buNone/>
            </a:pP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@property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NSInteger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applicationIconBadgeNumber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endParaRPr lang="en-US" altLang="zh-CN" sz="16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endParaRPr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endParaRPr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endParaRPr lang="en-US" altLang="zh-CN" sz="1600" dirty="0">
              <a:solidFill>
                <a:srgbClr val="000000"/>
              </a:solidFill>
              <a:latin typeface="Menlo-Regular"/>
            </a:endParaRPr>
          </a:p>
          <a:p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设置联网指示器的可见性</a:t>
            </a:r>
            <a:endParaRPr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@property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,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getter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=isNetworkActivityIndicatorVisible) 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networkActivityIndicatorVisible;</a:t>
            </a:r>
            <a:endParaRPr kumimoji="1" lang="en-US" altLang="zh-CN" sz="16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endParaRPr kumimoji="1" lang="zh-CN" altLang="en-US" sz="1600" dirty="0"/>
          </a:p>
        </p:txBody>
      </p:sp>
      <p:pic>
        <p:nvPicPr>
          <p:cNvPr id="7" name="图片 6" descr="QQ20140406-5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644" y="4195014"/>
            <a:ext cx="4275321" cy="163616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3000" y="1946738"/>
            <a:ext cx="889000" cy="68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88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iOS7</a:t>
            </a:r>
            <a:r>
              <a:rPr kumimoji="1" lang="zh-CN" altLang="en-US" dirty="0" smtClean="0"/>
              <a:t>中的状态栏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52965"/>
            <a:ext cx="8229600" cy="3947196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从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iOS7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开始，系统提供了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2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种管理状态栏的方式</a:t>
            </a:r>
            <a:endParaRPr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通过</a:t>
            </a:r>
            <a:r>
              <a:rPr lang="en-US" altLang="zh-CN" sz="1600" dirty="0" smtClean="0">
                <a:solidFill>
                  <a:srgbClr val="5C2699"/>
                </a:solidFill>
                <a:latin typeface="Menlo-Regular"/>
              </a:rPr>
              <a:t>UIViewController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管理（每一个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UIViewController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都可以拥有自己不同的状态栏）</a:t>
            </a:r>
            <a:endParaRPr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通过</a:t>
            </a:r>
            <a:r>
              <a:rPr lang="en-US" altLang="zh-CN" sz="1600" dirty="0" smtClean="0">
                <a:solidFill>
                  <a:srgbClr val="5C2699"/>
                </a:solidFill>
                <a:latin typeface="Menlo-Regular"/>
              </a:rPr>
              <a:t>UIApplication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管理（一个应用程序的状态栏都由它统一管理）</a:t>
            </a:r>
            <a:endParaRPr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endParaRPr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endParaRPr lang="en-US" altLang="zh-CN" sz="1600" dirty="0">
              <a:solidFill>
                <a:srgbClr val="000000"/>
              </a:solidFill>
              <a:latin typeface="Menlo-Regular"/>
            </a:endParaRPr>
          </a:p>
          <a:p>
            <a:r>
              <a:rPr kumimoji="1" lang="en-US" altLang="en-US" sz="1600" dirty="0" smtClean="0"/>
              <a:t>在iOS7中，默认情况下，状态栏都是由</a:t>
            </a:r>
            <a:r>
              <a:rPr lang="en-US" altLang="zh-CN" sz="1600" dirty="0" smtClean="0">
                <a:solidFill>
                  <a:srgbClr val="5C2699"/>
                </a:solidFill>
                <a:latin typeface="Menlo-Regular"/>
              </a:rPr>
              <a:t>UIViewController</a:t>
            </a:r>
            <a:r>
              <a:rPr kumimoji="1" lang="zh-CN" altLang="en-US" sz="1600" dirty="0" smtClean="0"/>
              <a:t>管理</a:t>
            </a:r>
            <a:r>
              <a:rPr kumimoji="1" lang="en-US" altLang="en-US" sz="1600" dirty="0" smtClean="0"/>
              <a:t>的</a:t>
            </a:r>
            <a:r>
              <a:rPr kumimoji="1" lang="zh-CN" altLang="en-US" sz="1600" dirty="0" smtClean="0"/>
              <a:t>，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UIViewController</a:t>
            </a:r>
            <a:r>
              <a:rPr kumimoji="1" lang="zh-CN" altLang="en-US" sz="1600" dirty="0" smtClean="0"/>
              <a:t>实现下列方法就可以轻松管理状态栏的可见性和样式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状态栏的样式</a:t>
            </a:r>
            <a:endParaRPr kumimoji="1" lang="en-US" altLang="zh-CN" sz="1600" dirty="0" smtClean="0"/>
          </a:p>
          <a:p>
            <a:pPr marL="0" indent="0">
              <a:buNone/>
            </a:pP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-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UIStatusBarStyle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preferredStatusBarStyle; </a:t>
            </a:r>
          </a:p>
          <a:p>
            <a:pPr marL="0" indent="0">
              <a:buNone/>
            </a:pPr>
            <a:endParaRPr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状态栏的可见性</a:t>
            </a:r>
            <a:endParaRPr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Tx/>
              <a:buChar char="-"/>
            </a:pPr>
            <a:r>
              <a:rPr lang="en-US" altLang="zh-CN" sz="1600" smtClean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prefersStatusBarHidden</a:t>
            </a:r>
            <a:r>
              <a:rPr lang="en-US" altLang="zh-CN" sz="1600" smtClean="0">
                <a:solidFill>
                  <a:srgbClr val="000000"/>
                </a:solidFill>
                <a:latin typeface="Menlo-Regular"/>
              </a:rPr>
              <a:t>; </a:t>
            </a:r>
          </a:p>
          <a:p>
            <a:pPr>
              <a:buFontTx/>
              <a:buChar char="-"/>
            </a:pPr>
            <a:r>
              <a:rPr kumimoji="1" lang="en-US" altLang="zh-CN" sz="1600" smtClean="0">
                <a:solidFill>
                  <a:srgbClr val="000000"/>
                </a:solidFill>
                <a:latin typeface="Menlo-Regular"/>
              </a:rPr>
              <a:t>…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27692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利用</a:t>
            </a:r>
            <a:r>
              <a:rPr kumimoji="1" lang="en-US" altLang="zh-CN" dirty="0" smtClean="0"/>
              <a:t>UIApplication</a:t>
            </a:r>
            <a:r>
              <a:rPr kumimoji="1" lang="zh-CN" altLang="en-US" dirty="0" smtClean="0"/>
              <a:t>来管理状态栏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52971"/>
            <a:ext cx="8229600" cy="329481"/>
          </a:xfrm>
        </p:spPr>
        <p:txBody>
          <a:bodyPr>
            <a:normAutofit lnSpcReduction="10000"/>
          </a:bodyPr>
          <a:lstStyle/>
          <a:p>
            <a:r>
              <a:rPr kumimoji="1" lang="zh-CN" altLang="en-US" sz="1600" dirty="0" smtClean="0"/>
              <a:t>如果想利用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UIApplication</a:t>
            </a:r>
            <a:r>
              <a:rPr kumimoji="1" lang="zh-CN" altLang="en-US" sz="1600" dirty="0" smtClean="0"/>
              <a:t>来管理状态栏，首先得修改</a:t>
            </a:r>
            <a:r>
              <a:rPr kumimoji="1" lang="en-US" altLang="zh-CN" sz="1600" dirty="0" smtClean="0"/>
              <a:t>Info.plist</a:t>
            </a:r>
            <a:r>
              <a:rPr kumimoji="1" lang="zh-CN" altLang="en-US" sz="1600" dirty="0" smtClean="0"/>
              <a:t>的设置</a:t>
            </a:r>
            <a:endParaRPr kumimoji="1" lang="zh-CN" altLang="en-US" sz="1600" dirty="0"/>
          </a:p>
        </p:txBody>
      </p:sp>
      <p:pic>
        <p:nvPicPr>
          <p:cNvPr id="5" name="图片 4" descr="QQ20140406-7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132" y="1980479"/>
            <a:ext cx="6286500" cy="867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169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小码哥2015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优势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优势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第三方框架的设计" id="{BAB9735E-70C8-7645-B8C4-F0D1F81AAAEC}" vid="{95387043-0F1D-4E4A-9BD9-6B8FBC39FF44}"/>
    </a:ext>
  </a:extLst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小码哥2015.thmx</Template>
  <TotalTime>7539</TotalTime>
  <Words>1216</Words>
  <Application>Microsoft Macintosh PowerPoint</Application>
  <PresentationFormat>全屏显示(16:10)</PresentationFormat>
  <Paragraphs>275</Paragraphs>
  <Slides>22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小码哥2015</vt:lpstr>
      <vt:lpstr>程序启动原理</vt:lpstr>
      <vt:lpstr>掌握</vt:lpstr>
      <vt:lpstr>Info.plist常见的设置</vt:lpstr>
      <vt:lpstr>Info.plist</vt:lpstr>
      <vt:lpstr>pch文件</vt:lpstr>
      <vt:lpstr>什么是UIApplication</vt:lpstr>
      <vt:lpstr>UIApplication的常用属性</vt:lpstr>
      <vt:lpstr>iOS7中的状态栏</vt:lpstr>
      <vt:lpstr>利用UIApplication来管理状态栏</vt:lpstr>
      <vt:lpstr>openURL:</vt:lpstr>
      <vt:lpstr>UIApplication和delegate</vt:lpstr>
      <vt:lpstr>UIApplication和delegate</vt:lpstr>
      <vt:lpstr>UIApplicationDelegate</vt:lpstr>
      <vt:lpstr>PowerPoint 演示文稿</vt:lpstr>
      <vt:lpstr>iOS程序的启动过程</vt:lpstr>
      <vt:lpstr>UIApplicationMain</vt:lpstr>
      <vt:lpstr>UIApplicationMain</vt:lpstr>
      <vt:lpstr>UIWindow</vt:lpstr>
      <vt:lpstr>UIWindow</vt:lpstr>
      <vt:lpstr>UIWindow的获得</vt:lpstr>
      <vt:lpstr>四大对象关系图</vt:lpstr>
      <vt:lpstr>Q &amp; A</vt:lpstr>
    </vt:vector>
  </TitlesOfParts>
  <Company>北京帷幄昊合数字娱乐科技有限公司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史上最牛的游戏</dc:title>
  <dc:creator>刘凡</dc:creator>
  <cp:lastModifiedBy>Gavin Gavin   </cp:lastModifiedBy>
  <cp:revision>2054</cp:revision>
  <dcterms:created xsi:type="dcterms:W3CDTF">2013-07-22T07:36:09Z</dcterms:created>
  <dcterms:modified xsi:type="dcterms:W3CDTF">2015-12-16T14:05:28Z</dcterms:modified>
</cp:coreProperties>
</file>