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5"/>
  </p:notesMasterIdLst>
  <p:sldIdLst>
    <p:sldId id="326" r:id="rId2"/>
    <p:sldId id="283" r:id="rId3"/>
    <p:sldId id="316" r:id="rId4"/>
    <p:sldId id="327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26"/>
          </p14:sldIdLst>
        </p14:section>
        <p14:section name="掌握" id="{B8C3C3ED-3D9B-FE41-9E26-4D7B512F372B}">
          <p14:sldIdLst>
            <p14:sldId id="283"/>
          </p14:sldIdLst>
        </p14:section>
        <p14:section name="基本概念" id="{47DABF8D-F11F-6E41-A07F-786C2B07B4E2}">
          <p14:sldIdLst>
            <p14:sldId id="316"/>
            <p14:sldId id="327"/>
            <p14:sldId id="317"/>
          </p14:sldIdLst>
        </p14:section>
        <p14:section name="发布通知" id="{83702CBD-447C-274B-A32B-5CDF415EAD3A}">
          <p14:sldIdLst>
            <p14:sldId id="318"/>
          </p14:sldIdLst>
        </p14:section>
        <p14:section name="监听通知" id="{1833FEBF-5D01-2D45-9A84-59DAC2F6C8AC}">
          <p14:sldIdLst>
            <p14:sldId id="319"/>
            <p14:sldId id="320"/>
            <p14:sldId id="321"/>
          </p14:sldIdLst>
        </p14:section>
        <p14:section name="UIDevice通知" id="{E6CE8671-F806-1E4A-B89D-155858C546AE}">
          <p14:sldIdLst>
            <p14:sldId id="322"/>
          </p14:sldIdLst>
        </p14:section>
        <p14:section name="键盘通知" id="{21633E82-FF4D-064B-A5EC-1B99A1BCDC71}">
          <p14:sldIdLst>
            <p14:sldId id="323"/>
            <p14:sldId id="324"/>
          </p14:sldIdLst>
        </p14:section>
        <p14:section name="通知和代理" id="{AB4BF9E0-11B1-D44F-8A02-914FBCECC14C}">
          <p14:sldIdLst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025" autoAdjust="0"/>
  </p:normalViewPr>
  <p:slideViewPr>
    <p:cSldViewPr snapToGrid="0" snapToObjects="1">
      <p:cViewPr varScale="1">
        <p:scale>
          <a:sx n="119" d="100"/>
          <a:sy n="119" d="100"/>
        </p:scale>
        <p:origin x="-248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b="1" dirty="0">
              <a:latin typeface="Courier New" charset="0"/>
              <a:cs typeface="Courier New" charset="0"/>
            </a:endParaRPr>
          </a:p>
        </p:txBody>
      </p:sp>
      <p:sp>
        <p:nvSpPr>
          <p:cNvPr id="2867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70F0702-D467-5148-860B-CC8021D1C6F4}" type="slidenum">
              <a:rPr kumimoji="0" lang="en-US" altLang="zh-CN" sz="1200"/>
              <a:pPr/>
              <a:t>3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  <a:p>
            <a:endParaRPr lang="zh-CN" altLang="en-US"/>
          </a:p>
        </p:txBody>
      </p:sp>
      <p:sp>
        <p:nvSpPr>
          <p:cNvPr id="3174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961E977-5D79-C840-B519-F6191C526185}" type="slidenum">
              <a:rPr kumimoji="0" lang="en-US" altLang="zh-CN" sz="1200"/>
              <a:pPr/>
              <a:t>6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D45DBB0-2981-3147-970D-B618F0941958}" type="slidenum">
              <a:rPr kumimoji="0" lang="en-US" altLang="zh-CN" sz="1200"/>
              <a:pPr/>
              <a:t>7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9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3299861" y="5118100"/>
            <a:ext cx="254428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6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5"/>
            <a:ext cx="1055688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70"/>
            <a:ext cx="8498454" cy="7778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60" y="394860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80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91" y="157428"/>
            <a:ext cx="8823325" cy="4541573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382626"/>
            <a:ext cx="6400800" cy="15346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4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7"/>
            <a:ext cx="6400800" cy="13639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6" y="287819"/>
            <a:ext cx="1582737" cy="5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5334000"/>
            <a:ext cx="299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277814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849313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6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5" y="3757614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5" y="5091115"/>
            <a:ext cx="1057275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947561" y="5232400"/>
            <a:ext cx="254428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通知机制</a:t>
            </a:r>
          </a:p>
        </p:txBody>
      </p:sp>
      <p:sp>
        <p:nvSpPr>
          <p:cNvPr id="8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朱黄辰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31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UIDevice</a:t>
            </a:r>
            <a:r>
              <a:rPr kumimoji="1" lang="zh-CN" altLang="en-US" dirty="0"/>
              <a:t>通知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250825" y="1307135"/>
            <a:ext cx="8713788" cy="3660511"/>
          </a:xfrm>
        </p:spPr>
        <p:txBody>
          <a:bodyPr>
            <a:normAutofit lnSpcReduction="10000"/>
          </a:bodyPr>
          <a:lstStyle/>
          <a:p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UIDevice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类提供了一个单粒对象，它代表着设备，通过它可以获得一些设备相关的信息，比如电池电量值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(batteryLevel)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、电池状态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(batteryState)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、设备的类型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(model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，比如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iPod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、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iPhone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等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)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、设备的系统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(systemVersion</a:t>
            </a:r>
            <a:r>
              <a:rPr lang="en-US" altLang="zh-CN" sz="1600" dirty="0" smtClean="0">
                <a:latin typeface="Heiti SC Light"/>
                <a:ea typeface="Heiti SC Light"/>
                <a:cs typeface="Heiti SC Light"/>
              </a:rPr>
              <a:t>)</a:t>
            </a:r>
          </a:p>
          <a:p>
            <a:endParaRPr lang="en-US" altLang="zh-CN" sz="1600" dirty="0">
              <a:latin typeface="Heiti SC Light"/>
              <a:ea typeface="Heiti SC Light"/>
              <a:cs typeface="Heiti SC Light"/>
            </a:endParaRPr>
          </a:p>
          <a:p>
            <a:r>
              <a:rPr lang="zh-CN" altLang="en-US" sz="1600" dirty="0" smtClean="0">
                <a:latin typeface="Heiti SC Light"/>
                <a:ea typeface="Heiti SC Light"/>
                <a:cs typeface="Heiti SC Light"/>
              </a:rPr>
              <a:t>通过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UIDevice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currentDevice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zh-CN" altLang="en-US" sz="1600" dirty="0" smtClean="0">
                <a:latin typeface="Heiti SC Light"/>
                <a:ea typeface="Heiti SC Light"/>
                <a:cs typeface="Heiti SC Light"/>
              </a:rPr>
              <a:t>可以获取这个单粒对象</a:t>
            </a:r>
            <a:endParaRPr lang="en-US" altLang="zh-CN" sz="1600" dirty="0" smtClean="0">
              <a:latin typeface="Heiti SC Light"/>
              <a:ea typeface="Heiti SC Light"/>
              <a:cs typeface="Heiti SC Light"/>
            </a:endParaRPr>
          </a:p>
          <a:p>
            <a:endParaRPr lang="en-US" altLang="zh-CN" sz="1600" dirty="0">
              <a:latin typeface="Heiti SC Light"/>
              <a:ea typeface="Heiti SC Light"/>
              <a:cs typeface="Heiti SC Light"/>
            </a:endParaRPr>
          </a:p>
          <a:p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UIDevice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对象会不间断地发布一些通知，下列是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UIDevice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对象所发布通知的名称常量：</a:t>
            </a:r>
            <a:endParaRPr lang="en-US" altLang="zh-CN" sz="1600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UIDeviceOrientationDidChangeNotification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设备旋转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UIDeviceBatteryStateDidChangeNotification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电池状态改变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UIDeviceBatteryLevelDidChangeNotification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电池电量改变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UIDeviceProximityStateDidChangeNotification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近距离传感器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比如设备贴近了使用者的脸部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)</a:t>
            </a:r>
          </a:p>
          <a:p>
            <a:endParaRPr lang="zh-CN" altLang="en-US" sz="16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63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键盘通知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3249"/>
            <a:ext cx="8229600" cy="392377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我们经常需要在键盘弹出或者隐藏的时候做一些特定的操作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因此需要监听键盘的状态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键盘状态改变的时候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系统会发出一些特定的通知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UIKeyboardWillShowNotification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键盘即将显示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UIKeyboardDidShowNotification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 键盘显示完毕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UIKeyboardWillHideNotification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en-US" altLang="en-US" sz="1600" dirty="0" smtClean="0">
                <a:solidFill>
                  <a:srgbClr val="007400"/>
                </a:solidFill>
                <a:latin typeface="Menlo-Regular"/>
              </a:rPr>
              <a:t>键盘即将隐藏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UIKeyboardDidHideNotification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en-US" sz="1600" dirty="0" smtClean="0">
                <a:solidFill>
                  <a:srgbClr val="007400"/>
                </a:solidFill>
                <a:latin typeface="Menlo-Regular"/>
              </a:rPr>
              <a:t>键盘隐藏完毕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UIKeyboardWillChangeFrameNotification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键盘的位置尺寸即将发生改变</a:t>
            </a:r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UIKeyboardDidChangeFrameNotification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 键盘的位置尺寸改变完毕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600" dirty="0">
              <a:solidFill>
                <a:srgbClr val="5C2699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6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键盘通知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857" y="1233249"/>
            <a:ext cx="8902095" cy="392377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系统发出键盘通知时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会附带一下跟键盘有关的额外信息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字典</a:t>
            </a:r>
            <a:r>
              <a:rPr kumimoji="1" lang="en-US" altLang="zh-CN" sz="1600" dirty="0" smtClean="0"/>
              <a:t>),</a:t>
            </a:r>
            <a:r>
              <a:rPr kumimoji="1" lang="zh-CN" altLang="en-US" sz="1600" dirty="0" smtClean="0"/>
              <a:t>字典常见的</a:t>
            </a:r>
            <a:r>
              <a:rPr kumimoji="1" lang="en-US" altLang="zh-CN" sz="1600" dirty="0" smtClean="0"/>
              <a:t>key</a:t>
            </a:r>
            <a:r>
              <a:rPr kumimoji="1" lang="zh-CN" altLang="en-US" sz="1600" dirty="0" smtClean="0"/>
              <a:t>如下</a:t>
            </a:r>
            <a:r>
              <a:rPr kumimoji="1" lang="en-US" altLang="zh-CN" sz="1600" dirty="0" smtClean="0"/>
              <a:t>: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UIKeyboardFrameBeginUserInfoKey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键盘刚开始的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frame</a:t>
            </a:r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UIKeyboardFrameEndUserInfoKey</a:t>
            </a:r>
            <a:r>
              <a:rPr lang="zh-CN" altLang="en-US" sz="1600" dirty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键盘最终的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frame(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动画执行完毕后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UIKeyboardAnimationDurationUserInfoKey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键盘动画的时间</a:t>
            </a:r>
            <a:endParaRPr lang="en-US" altLang="zh-CN" sz="1600" dirty="0" smtClean="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UIKeyboardAnimationCurveUserInfoKey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键盘动画的执行节奏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快慢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)</a:t>
            </a:r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endParaRPr lang="zh-CN" altLang="en-US" sz="1600" dirty="0">
              <a:solidFill>
                <a:srgbClr val="5C2699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8281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通知和代理的选择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共同点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利用通知和代理都能完成对象之间的通信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比如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A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对象</a:t>
            </a:r>
            <a:r>
              <a:rPr kumimoji="1" lang="zh-CN" altLang="en-US" sz="1600" dirty="0" smtClean="0"/>
              <a:t>告诉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D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对象</a:t>
            </a:r>
            <a:r>
              <a:rPr kumimoji="1" lang="zh-CN" altLang="en-US" sz="1600" dirty="0" smtClean="0"/>
              <a:t>发生了什么事情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A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对象</a:t>
            </a:r>
            <a:r>
              <a:rPr kumimoji="1" lang="zh-CN" altLang="en-US" sz="1600" dirty="0" smtClean="0"/>
              <a:t>传递数据给</a:t>
            </a:r>
            <a:r>
              <a:rPr kumimoji="1" lang="en-US" altLang="zh-CN" sz="1600" dirty="0">
                <a:solidFill>
                  <a:srgbClr val="FF0000"/>
                </a:solidFill>
              </a:rPr>
              <a:t>D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对</a:t>
            </a:r>
            <a:r>
              <a:rPr kumimoji="1" lang="zh-CN" altLang="en-US" sz="1600" dirty="0">
                <a:solidFill>
                  <a:srgbClr val="FF0000"/>
                </a:solidFill>
              </a:rPr>
              <a:t>象</a:t>
            </a:r>
            <a:r>
              <a:rPr kumimoji="1" lang="en-US" altLang="zh-CN" sz="1600" dirty="0" smtClean="0"/>
              <a:t>)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不同点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代理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个对象</a:t>
            </a:r>
            <a:r>
              <a:rPr kumimoji="1" lang="zh-CN" altLang="en-US" sz="1600" dirty="0" smtClean="0"/>
              <a:t>只能告诉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另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个对象</a:t>
            </a:r>
            <a:r>
              <a:rPr kumimoji="1" lang="zh-CN" altLang="en-US" sz="1600" dirty="0" smtClean="0"/>
              <a:t>发生了什么事情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通知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1600" dirty="0">
                <a:solidFill>
                  <a:srgbClr val="FF0000"/>
                </a:solidFill>
              </a:rPr>
              <a:t>个对象</a:t>
            </a:r>
            <a:r>
              <a:rPr kumimoji="1" lang="zh-CN" altLang="en-US" sz="1600" dirty="0" smtClean="0"/>
              <a:t>能告诉</a:t>
            </a:r>
            <a:r>
              <a:rPr kumimoji="1" lang="en-US" altLang="zh-CN" sz="1600" dirty="0">
                <a:solidFill>
                  <a:srgbClr val="FF0000"/>
                </a:solidFill>
              </a:rPr>
              <a:t>N</a:t>
            </a:r>
            <a:r>
              <a:rPr kumimoji="1" lang="zh-CN" altLang="en-US" sz="1600" dirty="0">
                <a:solidFill>
                  <a:srgbClr val="FF0000"/>
                </a:solidFill>
              </a:rPr>
              <a:t>个对象</a:t>
            </a:r>
            <a:r>
              <a:rPr kumimoji="1" lang="zh-CN" altLang="en-US" sz="1600" dirty="0" smtClean="0"/>
              <a:t>发生了什么事情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1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个对</a:t>
            </a:r>
            <a:r>
              <a:rPr kumimoji="1" lang="zh-CN" altLang="en-US" sz="1600" dirty="0">
                <a:solidFill>
                  <a:srgbClr val="FF0000"/>
                </a:solidFill>
              </a:rPr>
              <a:t>象</a:t>
            </a:r>
            <a:r>
              <a:rPr kumimoji="1" lang="zh-CN" altLang="en-US" sz="1600" dirty="0" smtClean="0"/>
              <a:t>能得知</a:t>
            </a:r>
            <a:r>
              <a:rPr kumimoji="1" lang="en-US" altLang="zh-CN" sz="1600" dirty="0">
                <a:solidFill>
                  <a:srgbClr val="FF0000"/>
                </a:solidFill>
              </a:rPr>
              <a:t>N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个对象</a:t>
            </a:r>
            <a:r>
              <a:rPr kumimoji="1" lang="zh-CN" altLang="en-US" sz="1600" dirty="0" smtClean="0"/>
              <a:t>发生了什么事情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40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通知的发布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通知的监听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通知的移除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 48"/>
          <p:cNvGrpSpPr/>
          <p:nvPr/>
        </p:nvGrpSpPr>
        <p:grpSpPr>
          <a:xfrm>
            <a:off x="6703937" y="2320693"/>
            <a:ext cx="2189238" cy="2812143"/>
            <a:chOff x="0" y="2927048"/>
            <a:chExt cx="2189238" cy="3374571"/>
          </a:xfrm>
        </p:grpSpPr>
        <p:sp>
          <p:nvSpPr>
            <p:cNvPr id="50" name="矩形 49"/>
            <p:cNvSpPr/>
            <p:nvPr/>
          </p:nvSpPr>
          <p:spPr>
            <a:xfrm>
              <a:off x="0" y="2927048"/>
              <a:ext cx="2189238" cy="33745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50825" y="3056246"/>
              <a:ext cx="1756985" cy="357717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通知接收者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661" name="组 27660"/>
          <p:cNvGrpSpPr/>
          <p:nvPr/>
        </p:nvGrpSpPr>
        <p:grpSpPr>
          <a:xfrm>
            <a:off x="438958" y="2364414"/>
            <a:ext cx="2189238" cy="2812143"/>
            <a:chOff x="0" y="2927048"/>
            <a:chExt cx="2189238" cy="3374571"/>
          </a:xfrm>
        </p:grpSpPr>
        <p:sp>
          <p:nvSpPr>
            <p:cNvPr id="27659" name="矩形 27658"/>
            <p:cNvSpPr/>
            <p:nvPr/>
          </p:nvSpPr>
          <p:spPr>
            <a:xfrm>
              <a:off x="0" y="2927048"/>
              <a:ext cx="2189238" cy="33745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660" name="矩形 27659"/>
            <p:cNvSpPr/>
            <p:nvPr/>
          </p:nvSpPr>
          <p:spPr>
            <a:xfrm>
              <a:off x="250825" y="3056246"/>
              <a:ext cx="1756985" cy="357717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通知发布者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通知</a:t>
            </a:r>
            <a:r>
              <a:rPr kumimoji="1" lang="zh-CN" altLang="en-US" dirty="0"/>
              <a:t>中心</a:t>
            </a:r>
            <a:r>
              <a:rPr kumimoji="1" lang="en-US" altLang="zh-CN" dirty="0"/>
              <a:t>(NSNotificationCenter)</a:t>
            </a:r>
            <a:endParaRPr kumimoji="1" lang="zh-CN" altLang="en-US" dirty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241686" y="1084418"/>
            <a:ext cx="8642350" cy="108495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每一个应用程序都有一个通知中心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(NSNotificationCenter)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实例，专门负责协助不同对象之间的消息通信</a:t>
            </a:r>
            <a:endParaRPr lang="en-US" altLang="zh-CN" sz="1600" dirty="0">
              <a:latin typeface="Heiti TC Light"/>
              <a:ea typeface="Heiti TC Light"/>
              <a:cs typeface="Heiti TC Light"/>
            </a:endParaRPr>
          </a:p>
          <a:p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任何一个对象都可以向通知中心发布通知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(NSNotification)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，描述自己在做什么。其他感兴趣的对象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(Observer)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可以申请在某个特定通知发布时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(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或在某个特定的对象发布通知时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)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收到这个通知</a:t>
            </a:r>
            <a:endParaRPr lang="en-US" altLang="zh-CN" sz="1600" dirty="0">
              <a:latin typeface="Heiti TC Light"/>
              <a:ea typeface="Heiti TC Light"/>
              <a:cs typeface="Heiti TC Light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55451" y="3024886"/>
            <a:ext cx="1257981" cy="539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800" dirty="0">
                <a:solidFill>
                  <a:schemeClr val="tx1"/>
                </a:solidFill>
              </a:rPr>
              <a:t>某个对</a:t>
            </a:r>
            <a:r>
              <a:rPr kumimoji="1" lang="zh-CN" altLang="en-US" sz="1800" dirty="0" smtClean="0">
                <a:solidFill>
                  <a:schemeClr val="tx1"/>
                </a:solidFill>
              </a:rPr>
              <a:t>象</a:t>
            </a:r>
            <a:r>
              <a:rPr kumimoji="1" lang="en-US" altLang="zh-CN" sz="1800" dirty="0" smtClean="0">
                <a:solidFill>
                  <a:schemeClr val="tx1"/>
                </a:solidFill>
              </a:rPr>
              <a:t>A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038603" y="3505106"/>
            <a:ext cx="1223963" cy="780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800" dirty="0">
                <a:solidFill>
                  <a:srgbClr val="000000"/>
                </a:solidFill>
              </a:rPr>
              <a:t>通知中心</a:t>
            </a:r>
            <a:endParaRPr kumimoji="1" lang="en-US" altLang="zh-CN" sz="1800" dirty="0">
              <a:solidFill>
                <a:srgbClr val="000000"/>
              </a:solidFill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2213432" y="3294761"/>
            <a:ext cx="1825171" cy="600604"/>
            <a:chOff x="2213429" y="4256088"/>
            <a:chExt cx="1825171" cy="720725"/>
          </a:xfrm>
        </p:grpSpPr>
        <p:cxnSp>
          <p:nvCxnSpPr>
            <p:cNvPr id="6" name="直线箭头连接符 5"/>
            <p:cNvCxnSpPr>
              <a:stCxn id="2" idx="3"/>
              <a:endCxn id="4" idx="1"/>
            </p:cNvCxnSpPr>
            <p:nvPr/>
          </p:nvCxnSpPr>
          <p:spPr bwMode="auto">
            <a:xfrm>
              <a:off x="2213429" y="4256088"/>
              <a:ext cx="1825171" cy="7207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55" name="文本框 8"/>
            <p:cNvSpPr txBox="1">
              <a:spLocks noChangeArrowheads="1"/>
            </p:cNvSpPr>
            <p:nvPr/>
          </p:nvSpPr>
          <p:spPr bwMode="auto">
            <a:xfrm>
              <a:off x="2865466" y="4519178"/>
              <a:ext cx="902811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400" dirty="0"/>
                <a:t>发</a:t>
              </a:r>
              <a:r>
                <a:rPr lang="zh-CN" altLang="en-US" sz="1400" dirty="0" smtClean="0"/>
                <a:t>布通知</a:t>
              </a:r>
              <a:endParaRPr lang="zh-CN" altLang="en-US" sz="1400" dirty="0"/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7164388" y="2844970"/>
            <a:ext cx="1439862" cy="1980406"/>
            <a:chOff x="7164388" y="3716338"/>
            <a:chExt cx="1439862" cy="2376487"/>
          </a:xfrm>
        </p:grpSpPr>
        <p:sp>
          <p:nvSpPr>
            <p:cNvPr id="17" name="矩形 16"/>
            <p:cNvSpPr/>
            <p:nvPr/>
          </p:nvSpPr>
          <p:spPr bwMode="auto">
            <a:xfrm>
              <a:off x="7164388" y="3716338"/>
              <a:ext cx="14398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800" b="1" dirty="0">
                  <a:solidFill>
                    <a:srgbClr val="000000"/>
                  </a:solidFill>
                </a:rPr>
                <a:t>Observer</a:t>
              </a:r>
              <a:r>
                <a:rPr kumimoji="1" lang="en-US" altLang="zh-CN" sz="1800" b="1" dirty="0">
                  <a:solidFill>
                    <a:srgbClr val="FF0000"/>
                  </a:solidFill>
                </a:rPr>
                <a:t>1</a:t>
              </a:r>
              <a:endParaRPr kumimoji="1"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7164388" y="4724400"/>
              <a:ext cx="14398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800" b="1" dirty="0">
                  <a:solidFill>
                    <a:srgbClr val="000000"/>
                  </a:solidFill>
                </a:rPr>
                <a:t>Observer</a:t>
              </a:r>
              <a:r>
                <a:rPr kumimoji="1" lang="en-US" altLang="zh-CN" sz="1800" b="1" dirty="0">
                  <a:solidFill>
                    <a:srgbClr val="FF0000"/>
                  </a:solidFill>
                </a:rPr>
                <a:t>2</a:t>
              </a:r>
              <a:endParaRPr kumimoji="1"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7164388" y="5661025"/>
              <a:ext cx="14398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800" b="1" dirty="0">
                  <a:solidFill>
                    <a:srgbClr val="000000"/>
                  </a:solidFill>
                </a:rPr>
                <a:t>Observer</a:t>
              </a:r>
              <a:r>
                <a:rPr kumimoji="1" lang="en-US" altLang="zh-CN" sz="1800" b="1" dirty="0">
                  <a:solidFill>
                    <a:srgbClr val="FF0000"/>
                  </a:solidFill>
                </a:rPr>
                <a:t>3</a:t>
              </a:r>
              <a:endParaRPr kumimoji="1"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5262566" y="3024887"/>
            <a:ext cx="1901825" cy="1620573"/>
            <a:chOff x="5262563" y="3932238"/>
            <a:chExt cx="1901825" cy="1944687"/>
          </a:xfrm>
        </p:grpSpPr>
        <p:cxnSp>
          <p:nvCxnSpPr>
            <p:cNvPr id="21" name="直线箭头连接符 20"/>
            <p:cNvCxnSpPr>
              <a:stCxn id="4" idx="3"/>
              <a:endCxn id="17" idx="1"/>
            </p:cNvCxnSpPr>
            <p:nvPr/>
          </p:nvCxnSpPr>
          <p:spPr bwMode="auto">
            <a:xfrm flipV="1">
              <a:off x="5262563" y="3932238"/>
              <a:ext cx="1901825" cy="10445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>
              <a:stCxn id="4" idx="3"/>
              <a:endCxn id="19" idx="1"/>
            </p:cNvCxnSpPr>
            <p:nvPr/>
          </p:nvCxnSpPr>
          <p:spPr bwMode="auto">
            <a:xfrm flipV="1">
              <a:off x="5262563" y="4940300"/>
              <a:ext cx="1901825" cy="365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/>
            <p:cNvCxnSpPr>
              <a:stCxn id="4" idx="3"/>
              <a:endCxn id="20" idx="1"/>
            </p:cNvCxnSpPr>
            <p:nvPr/>
          </p:nvCxnSpPr>
          <p:spPr bwMode="auto">
            <a:xfrm>
              <a:off x="5262563" y="4976813"/>
              <a:ext cx="1901825" cy="9001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62" name="文本框 27"/>
            <p:cNvSpPr txBox="1">
              <a:spLocks noChangeArrowheads="1"/>
            </p:cNvSpPr>
            <p:nvPr/>
          </p:nvSpPr>
          <p:spPr bwMode="auto">
            <a:xfrm>
              <a:off x="5641894" y="4786411"/>
              <a:ext cx="9028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400" dirty="0" smtClean="0"/>
                <a:t>传递通知</a:t>
              </a:r>
              <a:endParaRPr lang="zh-CN" altLang="en-US" sz="1400" dirty="0"/>
            </a:p>
          </p:txBody>
        </p:sp>
        <p:sp>
          <p:nvSpPr>
            <p:cNvPr id="27663" name="文本框 29"/>
            <p:cNvSpPr txBox="1">
              <a:spLocks noChangeArrowheads="1"/>
            </p:cNvSpPr>
            <p:nvPr/>
          </p:nvSpPr>
          <p:spPr bwMode="auto">
            <a:xfrm>
              <a:off x="5641894" y="4256088"/>
              <a:ext cx="9028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400" dirty="0" smtClean="0"/>
                <a:t>传递通知</a:t>
              </a:r>
              <a:endParaRPr lang="zh-CN" altLang="en-US" sz="1400" dirty="0"/>
            </a:p>
          </p:txBody>
        </p:sp>
        <p:sp>
          <p:nvSpPr>
            <p:cNvPr id="27664" name="文本框 30"/>
            <p:cNvSpPr txBox="1">
              <a:spLocks noChangeArrowheads="1"/>
            </p:cNvSpPr>
            <p:nvPr/>
          </p:nvSpPr>
          <p:spPr bwMode="auto">
            <a:xfrm>
              <a:off x="5641894" y="5282856"/>
              <a:ext cx="9028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400" dirty="0" smtClean="0"/>
                <a:t>传递通知</a:t>
              </a:r>
              <a:endParaRPr lang="zh-CN" altLang="en-US" sz="1400" dirty="0"/>
            </a:p>
          </p:txBody>
        </p:sp>
      </p:grpSp>
      <p:sp>
        <p:nvSpPr>
          <p:cNvPr id="22" name="矩形 21"/>
          <p:cNvSpPr/>
          <p:nvPr/>
        </p:nvSpPr>
        <p:spPr bwMode="auto">
          <a:xfrm>
            <a:off x="955448" y="4400189"/>
            <a:ext cx="1329446" cy="4451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dirty="0" smtClean="0">
                <a:solidFill>
                  <a:schemeClr val="tx1"/>
                </a:solidFill>
              </a:rPr>
              <a:t>某个</a:t>
            </a:r>
            <a:r>
              <a:rPr kumimoji="1" lang="zh-CN" altLang="en-US" sz="1800" dirty="0" smtClean="0">
                <a:solidFill>
                  <a:schemeClr val="tx1"/>
                </a:solidFill>
              </a:rPr>
              <a:t>对象</a:t>
            </a:r>
            <a:r>
              <a:rPr kumimoji="1" lang="en-US" altLang="zh-CN" sz="1800" dirty="0" smtClean="0">
                <a:solidFill>
                  <a:schemeClr val="tx1"/>
                </a:solidFill>
              </a:rPr>
              <a:t>D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284894" y="3895366"/>
            <a:ext cx="1753706" cy="727391"/>
            <a:chOff x="2299717" y="6005224"/>
            <a:chExt cx="1753706" cy="872869"/>
          </a:xfrm>
        </p:grpSpPr>
        <p:cxnSp>
          <p:nvCxnSpPr>
            <p:cNvPr id="26" name="直线箭头连接符 25"/>
            <p:cNvCxnSpPr>
              <a:stCxn id="22" idx="3"/>
              <a:endCxn id="4" idx="1"/>
            </p:cNvCxnSpPr>
            <p:nvPr/>
          </p:nvCxnSpPr>
          <p:spPr bwMode="auto">
            <a:xfrm flipV="1">
              <a:off x="2299717" y="6005224"/>
              <a:ext cx="1753706" cy="8728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8"/>
            <p:cNvSpPr txBox="1">
              <a:spLocks noChangeArrowheads="1"/>
            </p:cNvSpPr>
            <p:nvPr/>
          </p:nvSpPr>
          <p:spPr bwMode="auto">
            <a:xfrm>
              <a:off x="2880289" y="6293363"/>
              <a:ext cx="9028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400" dirty="0"/>
                <a:t>发</a:t>
              </a:r>
              <a:r>
                <a:rPr lang="zh-CN" altLang="en-US" sz="1400" dirty="0" smtClean="0"/>
                <a:t>布通知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768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  <p:bldP spid="2" grpId="0" animBg="1"/>
      <p:bldP spid="4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8477" y="1414440"/>
            <a:ext cx="3468309" cy="1129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腾讯新闻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8477" y="2986408"/>
            <a:ext cx="3468309" cy="1129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新浪新闻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78165" y="1337925"/>
            <a:ext cx="2353365" cy="839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张三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军事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78165" y="2508146"/>
            <a:ext cx="2353365" cy="839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李四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娱乐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78165" y="3696074"/>
            <a:ext cx="2353365" cy="839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王五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通吃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88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通知</a:t>
            </a:r>
            <a:r>
              <a:rPr kumimoji="1" lang="en-US" altLang="zh-CN" dirty="0"/>
              <a:t>(NSNotification)</a:t>
            </a:r>
            <a:endParaRPr kumimoji="1" lang="zh-CN" alt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323853" y="1265527"/>
            <a:ext cx="8569325" cy="3872683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latin typeface="Heiti TC Light"/>
                <a:ea typeface="Heiti TC Light"/>
                <a:cs typeface="Heiti TC Light"/>
              </a:rPr>
              <a:t>一个完整的通知一般包含</a:t>
            </a:r>
            <a:r>
              <a:rPr lang="en-US" altLang="zh-CN" sz="1400" dirty="0">
                <a:latin typeface="Heiti TC Light"/>
                <a:ea typeface="Heiti TC Light"/>
                <a:cs typeface="Heiti TC Light"/>
              </a:rPr>
              <a:t>3</a:t>
            </a:r>
            <a:r>
              <a:rPr lang="zh-CN" altLang="en-US" sz="1400" dirty="0">
                <a:latin typeface="Heiti TC Light"/>
                <a:ea typeface="Heiti TC Light"/>
                <a:cs typeface="Heiti TC Light"/>
              </a:rPr>
              <a:t>个属性：</a:t>
            </a:r>
            <a:endParaRPr lang="en-US" altLang="zh-CN" sz="1400" dirty="0">
              <a:latin typeface="Heiti TC Light"/>
              <a:ea typeface="Heiti TC Light"/>
              <a:cs typeface="Heiti TC Light"/>
            </a:endParaRPr>
          </a:p>
          <a:p>
            <a:pPr>
              <a:buFont typeface="Wingdings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*)name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通知的名称</a:t>
            </a:r>
            <a:endParaRPr lang="en-US" altLang="zh-CN" sz="1400" dirty="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)object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通知发布者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400" dirty="0">
                <a:solidFill>
                  <a:srgbClr val="007400"/>
                </a:solidFill>
                <a:latin typeface="Menlo-Regular"/>
              </a:rPr>
              <a:t>是谁要发布通知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*)userInfo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400" dirty="0" smtClean="0">
                <a:solidFill>
                  <a:srgbClr val="007400"/>
                </a:solidFill>
                <a:latin typeface="Menlo-Regular"/>
              </a:rPr>
              <a:t>一些额外的信息</a:t>
            </a:r>
            <a:r>
              <a:rPr lang="en-US" altLang="zh-CN" sz="1400" dirty="0" smtClean="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400" dirty="0" smtClean="0">
                <a:solidFill>
                  <a:srgbClr val="007400"/>
                </a:solidFill>
                <a:latin typeface="Menlo-Regular"/>
              </a:rPr>
              <a:t>通知发布者传递给通知接收者的信息内容</a:t>
            </a:r>
            <a:r>
              <a:rPr lang="en-US" altLang="zh-CN" sz="1400" dirty="0" smtClean="0">
                <a:solidFill>
                  <a:srgbClr val="007400"/>
                </a:solidFill>
                <a:latin typeface="Menlo-Regular"/>
              </a:rPr>
              <a:t>)</a:t>
            </a:r>
            <a:endParaRPr lang="en-US" altLang="zh-CN" sz="14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>
              <a:latin typeface="Heiti TC Light"/>
              <a:ea typeface="Heiti TC Light"/>
              <a:cs typeface="Heiti TC Light"/>
            </a:endParaRPr>
          </a:p>
          <a:p>
            <a:r>
              <a:rPr lang="zh-CN" altLang="en-US" sz="1400" dirty="0">
                <a:latin typeface="Heiti TC Light"/>
                <a:ea typeface="Heiti TC Light"/>
                <a:cs typeface="Heiti TC Light"/>
              </a:rPr>
              <a:t>初始化一个通知（</a:t>
            </a:r>
            <a:r>
              <a:rPr lang="en-US" altLang="zh-CN" sz="1400" dirty="0">
                <a:latin typeface="Heiti TC Light"/>
                <a:ea typeface="Heiti TC Light"/>
                <a:cs typeface="Heiti TC Light"/>
              </a:rPr>
              <a:t>NSNotification</a:t>
            </a:r>
            <a:r>
              <a:rPr lang="zh-CN" altLang="en-US" sz="1400" dirty="0">
                <a:latin typeface="Heiti TC Light"/>
                <a:ea typeface="Heiti TC Light"/>
                <a:cs typeface="Heiti TC Light"/>
              </a:rPr>
              <a:t>）对象</a:t>
            </a:r>
            <a:endParaRPr lang="en-US" altLang="zh-CN" sz="1400" dirty="0">
              <a:latin typeface="Heiti TC Light"/>
              <a:ea typeface="Heiti TC Light"/>
              <a:cs typeface="Heiti TC Light"/>
            </a:endParaRPr>
          </a:p>
          <a:p>
            <a:pPr>
              <a:buFont typeface="Wingdings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)notificationWithName:(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)anObject;</a:t>
            </a:r>
          </a:p>
          <a:p>
            <a:pPr>
              <a:buFont typeface="Wingdings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)notificationWithName:(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)anObject userInfo:(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*)aUserInfo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)initWithName:(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*)name object:(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)object userInfo:(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userInfo;</a:t>
            </a:r>
            <a:endParaRPr lang="en-US" altLang="zh-CN" sz="1400" dirty="0"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59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发布通知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307135"/>
            <a:ext cx="8642350" cy="3660511"/>
          </a:xfr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zh-CN" altLang="en-US" sz="1600" dirty="0" smtClean="0"/>
              <a:t>通知中心</a:t>
            </a:r>
            <a:r>
              <a:rPr lang="en-US" altLang="zh-CN" sz="1600" dirty="0" smtClean="0"/>
              <a:t>(NSNotificationCenter)</a:t>
            </a:r>
            <a:r>
              <a:rPr lang="zh-CN" altLang="en-US" sz="1600" dirty="0" smtClean="0"/>
              <a:t>提供了相应的方法来帮助发布通知</a:t>
            </a:r>
            <a:endParaRPr lang="en-US" altLang="zh-CN" sz="1600" dirty="0" smtClean="0"/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)postNotification:(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NSNotification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*)notification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600" dirty="0" smtClean="0"/>
              <a:t>发布一个</a:t>
            </a:r>
            <a:r>
              <a:rPr lang="en-US" altLang="zh-CN" sz="1600" dirty="0" smtClean="0"/>
              <a:t>notification</a:t>
            </a:r>
            <a:r>
              <a:rPr lang="zh-CN" altLang="en-US" sz="1600" dirty="0" smtClean="0"/>
              <a:t>通知，可在</a:t>
            </a:r>
            <a:r>
              <a:rPr lang="en-US" altLang="zh-CN" sz="1600" dirty="0" smtClean="0"/>
              <a:t>notification</a:t>
            </a:r>
            <a:r>
              <a:rPr lang="zh-CN" altLang="en-US" sz="1600" dirty="0" smtClean="0"/>
              <a:t>对象中设置</a:t>
            </a:r>
            <a:r>
              <a:rPr lang="zh-CN" altLang="en-US" sz="1600" dirty="0" smtClean="0">
                <a:solidFill>
                  <a:srgbClr val="FF0000"/>
                </a:solidFill>
              </a:rPr>
              <a:t>通知的名称</a:t>
            </a:r>
            <a:r>
              <a:rPr lang="zh-CN" altLang="en-US" sz="1600" dirty="0" smtClean="0"/>
              <a:t>、</a:t>
            </a:r>
            <a:r>
              <a:rPr lang="zh-CN" altLang="en-US" sz="1600" dirty="0" smtClean="0">
                <a:solidFill>
                  <a:srgbClr val="FF0000"/>
                </a:solidFill>
              </a:rPr>
              <a:t>通知发布者</a:t>
            </a:r>
            <a:r>
              <a:rPr lang="zh-CN" altLang="en-US" sz="1600" dirty="0" smtClean="0"/>
              <a:t>、</a:t>
            </a:r>
            <a:r>
              <a:rPr lang="zh-CN" altLang="en-US" sz="1600" dirty="0" smtClean="0">
                <a:solidFill>
                  <a:srgbClr val="FF0000"/>
                </a:solidFill>
              </a:rPr>
              <a:t>额外信息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)postNotificationName:(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600" dirty="0" smtClean="0"/>
              <a:t>发布一个名称为</a:t>
            </a:r>
            <a:r>
              <a:rPr lang="en-US" altLang="zh-CN" sz="1600" dirty="0" smtClean="0"/>
              <a:t>aName</a:t>
            </a:r>
            <a:r>
              <a:rPr lang="zh-CN" altLang="en-US" sz="1600" dirty="0" smtClean="0"/>
              <a:t>的通知，</a:t>
            </a:r>
            <a:r>
              <a:rPr lang="en-US" altLang="zh-CN" sz="1600" dirty="0" smtClean="0"/>
              <a:t>anObject</a:t>
            </a:r>
            <a:r>
              <a:rPr lang="zh-CN" altLang="en-US" sz="1600" dirty="0" smtClean="0"/>
              <a:t>为这个通知的发布者</a:t>
            </a:r>
            <a:endParaRPr lang="en-US" altLang="zh-CN" sz="16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)postNotificationName:(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)anObject userInfo:(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*)aUserInfo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600" dirty="0" smtClean="0"/>
              <a:t>发布一个名称为</a:t>
            </a:r>
            <a:r>
              <a:rPr lang="en-US" altLang="zh-CN" sz="1600" dirty="0" smtClean="0"/>
              <a:t>aName</a:t>
            </a:r>
            <a:r>
              <a:rPr lang="zh-CN" altLang="en-US" sz="1600" dirty="0" smtClean="0"/>
              <a:t>的通知，</a:t>
            </a:r>
            <a:r>
              <a:rPr lang="en-US" altLang="zh-CN" sz="1600" dirty="0" smtClean="0"/>
              <a:t>anObject</a:t>
            </a:r>
            <a:r>
              <a:rPr lang="zh-CN" altLang="en-US" sz="1600" dirty="0" smtClean="0"/>
              <a:t>为这个通知的发布者，</a:t>
            </a:r>
            <a:r>
              <a:rPr lang="en-US" altLang="zh-CN" sz="1600" dirty="0" smtClean="0"/>
              <a:t>aUserInfo</a:t>
            </a:r>
            <a:r>
              <a:rPr lang="zh-CN" altLang="en-US" sz="1600" dirty="0" smtClean="0"/>
              <a:t>为额外信息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6102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dirty="0"/>
              <a:t>注册通知监听器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341650"/>
            <a:ext cx="8713788" cy="3660511"/>
          </a:xfr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zh-CN" altLang="en-US" sz="1600" dirty="0" smtClean="0"/>
              <a:t>通知中心</a:t>
            </a:r>
            <a:r>
              <a:rPr lang="en-US" altLang="zh-CN" sz="1600" dirty="0" smtClean="0"/>
              <a:t>(NSNotificationCenter)</a:t>
            </a:r>
            <a:r>
              <a:rPr lang="zh-CN" altLang="en-US" sz="1600" dirty="0" smtClean="0"/>
              <a:t>提供了方法来注册一个监听通知的监听器</a:t>
            </a:r>
            <a:r>
              <a:rPr lang="en-US" altLang="zh-CN" sz="1600" dirty="0" smtClean="0"/>
              <a:t>(Observer)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)addObserver:(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)observer selector:(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)aSelector 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600" b="1" dirty="0" smtClean="0"/>
              <a:t>observer</a:t>
            </a:r>
            <a:r>
              <a:rPr lang="zh-CN" altLang="en-US" sz="1600" dirty="0" smtClean="0"/>
              <a:t>：监听器，即谁要接收这个通知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600" b="1" dirty="0" smtClean="0"/>
              <a:t>aSelector</a:t>
            </a:r>
            <a:r>
              <a:rPr lang="zh-CN" altLang="zh-CN" sz="1600" dirty="0" smtClean="0"/>
              <a:t>：</a:t>
            </a:r>
            <a:r>
              <a:rPr lang="zh-CN" altLang="en-US" sz="1600" dirty="0" smtClean="0"/>
              <a:t>收到通知后，回调监听器的这个方法，</a:t>
            </a:r>
            <a:r>
              <a:rPr lang="zh-CN" altLang="en-US" sz="1600" dirty="0" smtClean="0">
                <a:solidFill>
                  <a:srgbClr val="FF0000"/>
                </a:solidFill>
              </a:rPr>
              <a:t>并且把通知对象当做参数传入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600" b="1" dirty="0" smtClean="0"/>
              <a:t>aName</a:t>
            </a:r>
            <a:r>
              <a:rPr lang="zh-CN" altLang="en-US" sz="1600" dirty="0" smtClean="0"/>
              <a:t>：通知的名称。如果为</a:t>
            </a:r>
            <a:r>
              <a:rPr lang="en-US" altLang="zh-CN" sz="1600" dirty="0" smtClean="0"/>
              <a:t>nil</a:t>
            </a:r>
            <a:r>
              <a:rPr lang="zh-CN" altLang="en-US" sz="1600" dirty="0" smtClean="0"/>
              <a:t>，那么无论通知的名称是什么，监听器都能收到这个通知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600" b="1" dirty="0" smtClean="0"/>
              <a:t>anObject</a:t>
            </a:r>
            <a:r>
              <a:rPr lang="zh-CN" altLang="en-US" sz="1600" dirty="0" smtClean="0"/>
              <a:t>：通知发布者。如果为</a:t>
            </a:r>
            <a:r>
              <a:rPr lang="en-US" altLang="zh-CN" sz="1600" dirty="0" smtClean="0"/>
              <a:t>anObject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aName</a:t>
            </a:r>
            <a:r>
              <a:rPr lang="zh-CN" altLang="en-US" sz="1600" dirty="0" smtClean="0"/>
              <a:t>都为</a:t>
            </a:r>
            <a:r>
              <a:rPr lang="en-US" altLang="zh-CN" sz="1600" dirty="0" smtClean="0"/>
              <a:t>nil</a:t>
            </a:r>
            <a:r>
              <a:rPr lang="zh-CN" altLang="en-US" sz="1600" dirty="0" smtClean="0"/>
              <a:t>，监听器都收到所有的通知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8297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dirty="0"/>
              <a:t>注册通知监听器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253423"/>
            <a:ext cx="8280400" cy="3415771"/>
          </a:xfrm>
        </p:spPr>
        <p:txBody>
          <a:bodyPr/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)addObserverForName:(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*)name 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 queue:(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*)queue usingBlock:(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NSNotification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*note))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block;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800" b="1" dirty="0" smtClean="0"/>
              <a:t>name</a:t>
            </a:r>
            <a:r>
              <a:rPr lang="zh-CN" altLang="en-US" sz="1800" dirty="0" smtClean="0"/>
              <a:t>：通知的名称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800" b="1" dirty="0" smtClean="0"/>
              <a:t>obj</a:t>
            </a:r>
            <a:r>
              <a:rPr lang="zh-CN" altLang="en-US" sz="1800" dirty="0" smtClean="0"/>
              <a:t>：通知发布者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800" b="1" dirty="0" smtClean="0"/>
              <a:t>block</a:t>
            </a:r>
            <a:r>
              <a:rPr lang="zh-CN" altLang="en-US" sz="1800" dirty="0" smtClean="0"/>
              <a:t>：收到对应的通知时，会回调这个</a:t>
            </a:r>
            <a:r>
              <a:rPr lang="en-US" altLang="zh-CN" sz="1800" dirty="0" smtClean="0"/>
              <a:t>block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b="1" dirty="0" smtClean="0"/>
              <a:t>queue</a:t>
            </a:r>
            <a:r>
              <a:rPr lang="zh-CN" altLang="en-US" sz="1800" dirty="0" smtClean="0"/>
              <a:t>：决定了</a:t>
            </a:r>
            <a:r>
              <a:rPr lang="en-US" altLang="zh-CN" sz="1800" dirty="0" smtClean="0"/>
              <a:t>block</a:t>
            </a:r>
            <a:r>
              <a:rPr lang="zh-CN" altLang="en-US" sz="1800" dirty="0" smtClean="0"/>
              <a:t>在哪个操作队列中执行，如果传</a:t>
            </a:r>
            <a:r>
              <a:rPr lang="en-US" altLang="zh-CN" sz="1800" dirty="0" smtClean="0"/>
              <a:t>nil</a:t>
            </a:r>
            <a:r>
              <a:rPr lang="zh-CN" altLang="en-US" sz="1800" dirty="0" smtClean="0"/>
              <a:t>，默认在当前操作队列中同步执行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038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取消注册通知监听器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49633"/>
            <a:ext cx="8642350" cy="38068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1400" dirty="0" smtClean="0"/>
              <a:t>通知中心不会保留</a:t>
            </a:r>
            <a:r>
              <a:rPr lang="en-US" altLang="zh-CN" sz="1400" dirty="0" smtClean="0"/>
              <a:t>(retain)</a:t>
            </a:r>
            <a:r>
              <a:rPr lang="zh-CN" altLang="en-US" sz="1400" dirty="0" smtClean="0"/>
              <a:t>监听器对象，在通知中心注册过的对象，</a:t>
            </a:r>
            <a:r>
              <a:rPr lang="zh-CN" altLang="en-US" sz="1400" dirty="0" smtClean="0">
                <a:solidFill>
                  <a:srgbClr val="FF0000"/>
                </a:solidFill>
              </a:rPr>
              <a:t>必须在该对象释放前取消注册</a:t>
            </a:r>
            <a:r>
              <a:rPr lang="zh-CN" altLang="en-US" sz="1400" dirty="0" smtClean="0"/>
              <a:t>。否则，当相应的通知再次出现时，通知中心仍然会向该监听器发送消息。因为相应的监听器对象已经被释放了，所以可能会导致应用崩溃</a:t>
            </a:r>
            <a:endParaRPr lang="en-US" altLang="zh-CN" sz="1400" dirty="0" smtClean="0"/>
          </a:p>
          <a:p>
            <a:pPr marL="0" indent="0">
              <a:buNone/>
              <a:defRPr/>
            </a:pPr>
            <a:endParaRPr lang="en-US" altLang="zh-CN" sz="1400" dirty="0" smtClean="0"/>
          </a:p>
          <a:p>
            <a:pPr>
              <a:defRPr/>
            </a:pPr>
            <a:r>
              <a:rPr lang="zh-CN" altLang="en-US" sz="1400" dirty="0" smtClean="0"/>
              <a:t>通知中心提供了相应的方法来取消注册监听器</a:t>
            </a:r>
            <a:endParaRPr lang="en-US" altLang="zh-CN" sz="1400" dirty="0" smtClean="0"/>
          </a:p>
          <a:p>
            <a:pPr>
              <a:buFont typeface="Wingdings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)removeObserver:(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)observer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)removeObserver:(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)observer name:(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>
              <a:defRPr/>
            </a:pPr>
            <a:r>
              <a:rPr lang="zh-CN" altLang="en-US" sz="1400" dirty="0" smtClean="0"/>
              <a:t>一般在监听器销毁之前取消注册（如在监听器中加入下列代码）：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)dealloc {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7400"/>
                </a:solidFill>
                <a:latin typeface="Menlo-Regular"/>
              </a:rPr>
              <a:t>	//[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super dealloc]; 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非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ARC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中需要调用此句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[[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NSNotificationCenter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defaultCenter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removeObserver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810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第三方框架的设计" id="{BAB9735E-70C8-7645-B8C4-F0D1F81AAAEC}" vid="{95387043-0F1D-4E4A-9BD9-6B8FBC39FF44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5137</TotalTime>
  <Words>824</Words>
  <Application>Microsoft Macintosh PowerPoint</Application>
  <PresentationFormat>全屏显示(16:10)</PresentationFormat>
  <Paragraphs>112</Paragraphs>
  <Slides>13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小码哥2015</vt:lpstr>
      <vt:lpstr>通知机制</vt:lpstr>
      <vt:lpstr>掌握</vt:lpstr>
      <vt:lpstr>通知中心(NSNotificationCenter)</vt:lpstr>
      <vt:lpstr>PowerPoint 演示文稿</vt:lpstr>
      <vt:lpstr>通知(NSNotification)</vt:lpstr>
      <vt:lpstr>发布通知</vt:lpstr>
      <vt:lpstr>注册通知监听器</vt:lpstr>
      <vt:lpstr>注册通知监听器</vt:lpstr>
      <vt:lpstr>取消注册通知监听器</vt:lpstr>
      <vt:lpstr>UIDevice通知</vt:lpstr>
      <vt:lpstr>键盘通知</vt:lpstr>
      <vt:lpstr>键盘通知</vt:lpstr>
      <vt:lpstr>通知和代理的选择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Z HC</cp:lastModifiedBy>
  <cp:revision>1837</cp:revision>
  <dcterms:created xsi:type="dcterms:W3CDTF">2013-07-22T07:36:09Z</dcterms:created>
  <dcterms:modified xsi:type="dcterms:W3CDTF">2015-11-26T16:15:39Z</dcterms:modified>
</cp:coreProperties>
</file>