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13"/>
  </p:notesMasterIdLst>
  <p:sldIdLst>
    <p:sldId id="265" r:id="rId2"/>
    <p:sldId id="267" r:id="rId3"/>
    <p:sldId id="268" r:id="rId4"/>
    <p:sldId id="270" r:id="rId5"/>
    <p:sldId id="271" r:id="rId6"/>
    <p:sldId id="272" r:id="rId7"/>
    <p:sldId id="274" r:id="rId8"/>
    <p:sldId id="278" r:id="rId9"/>
    <p:sldId id="279" r:id="rId10"/>
    <p:sldId id="280" r:id="rId11"/>
    <p:sldId id="275" r:id="rId12"/>
  </p:sldIdLst>
  <p:sldSz cx="9144000" cy="5715000" type="screen16x10"/>
  <p:notesSz cx="6858000" cy="9144000"/>
  <p:defaultTextStyle>
    <a:defPPr>
      <a:defRPr lang="zh-CN"/>
    </a:defPPr>
    <a:lvl1pPr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357188" indent="100013"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712788" indent="201613"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069975" indent="301625"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425575" indent="403225"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6A435795-E87F-4E40-9C95-CFCB048E796D}">
          <p14:sldIdLst>
            <p14:sldId id="265"/>
          </p14:sldIdLst>
        </p14:section>
        <p14:section name="iOS开发须知" id="{2F64C5EC-E920-6247-BB4E-F046586A6228}">
          <p14:sldIdLst>
            <p14:sldId id="267"/>
            <p14:sldId id="268"/>
            <p14:sldId id="270"/>
            <p14:sldId id="271"/>
            <p14:sldId id="272"/>
          </p14:sldIdLst>
        </p14:section>
        <p14:section name="第一个iOS程序" id="{E2919CE7-AD23-824C-9809-821C4F9C3827}">
          <p14:sldIdLst>
            <p14:sldId id="274"/>
            <p14:sldId id="278"/>
            <p14:sldId id="279"/>
            <p14:sldId id="280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632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CE1509C-E8A1-3342-9FBB-5AD6969FE96F}" type="datetimeFigureOut">
              <a:rPr lang="zh-CN" altLang="en-US"/>
              <a:pPr>
                <a:defRPr/>
              </a:pPr>
              <a:t>15/12/21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6CB0C4B-6486-BE47-9B6D-FDFB071C55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04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9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3306273" y="5118100"/>
            <a:ext cx="25314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6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5"/>
            <a:ext cx="1055688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70"/>
            <a:ext cx="8498454" cy="7778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60" y="394860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80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7D280-F8E3-8447-BF8B-E05BAE5ED1D3}" type="datetime1">
              <a:rPr lang="zh-CN" altLang="en-US"/>
              <a:pPr>
                <a:defRPr/>
              </a:pPr>
              <a:t>15/12/21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E33DA-9096-7643-92F2-2867F97B830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4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6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5" y="3757614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5" y="5091115"/>
            <a:ext cx="1057275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953973" y="5232400"/>
            <a:ext cx="25314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eibo.com/yjh9522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052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6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2054" name="标题 3"/>
          <p:cNvSpPr>
            <a:spLocks noGrp="1" noChangeArrowheads="1"/>
          </p:cNvSpPr>
          <p:nvPr>
            <p:ph type="title"/>
          </p:nvPr>
        </p:nvSpPr>
        <p:spPr>
          <a:xfrm>
            <a:off x="628650" y="2084388"/>
            <a:ext cx="7886700" cy="7493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Calibri Light" charset="0"/>
                <a:ea typeface="宋体" charset="0"/>
                <a:cs typeface="宋体" charset="0"/>
              </a:rPr>
              <a:t>开始开发</a:t>
            </a:r>
            <a:endParaRPr lang="zh-CN" altLang="en-US" dirty="0">
              <a:latin typeface="Calibri Light" charset="0"/>
              <a:ea typeface="宋体" charset="0"/>
              <a:cs typeface="宋体" charset="0"/>
            </a:endParaRPr>
          </a:p>
        </p:txBody>
      </p:sp>
      <p:sp>
        <p:nvSpPr>
          <p:cNvPr id="2055" name="副标题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137001" y="2873856"/>
            <a:ext cx="6858000" cy="7350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1800" b="1" dirty="0">
                <a:latin typeface="Avenir Black"/>
                <a:cs typeface="Avenir Black"/>
              </a:rPr>
              <a:t>叶建华</a:t>
            </a:r>
            <a:endParaRPr lang="en-US" altLang="zh-CN" sz="1800" b="1" dirty="0">
              <a:latin typeface="Avenir Black"/>
              <a:cs typeface="Avenir Black"/>
            </a:endParaRPr>
          </a:p>
          <a:p>
            <a:pPr marL="0" indent="0" algn="ctr">
              <a:buNone/>
            </a:pPr>
            <a:r>
              <a:rPr lang="en-US" altLang="zh-CN" sz="1800" dirty="0">
                <a:hlinkClick r:id="rId4"/>
              </a:rPr>
              <a:t>http://weibo.com/yjh9522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zh-CN" altLang="en-US" sz="3600">
                <a:latin typeface="Calibri" charset="0"/>
                <a:sym typeface="Calibri" charset="0"/>
              </a:rPr>
              <a:t>经典错误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57200" y="1238375"/>
            <a:ext cx="8229600" cy="212712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umimoji="1" sz="15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2000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4574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9146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33718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r>
              <a:rPr lang="zh-CN" altLang="en-US" sz="1800" dirty="0"/>
              <a:t>如果遇到这种错误，</a:t>
            </a:r>
            <a:r>
              <a:rPr lang="en-US" altLang="zh-CN" sz="1800" dirty="0"/>
              <a:t>90%</a:t>
            </a:r>
            <a:r>
              <a:rPr lang="zh-CN" altLang="en-US" sz="1800" dirty="0"/>
              <a:t>的可能都是因为连线有问题，比如一些线已经“过期”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>
                <a:solidFill>
                  <a:prstClr val="black"/>
                </a:solidFill>
                <a:latin typeface="Menlo-Bold"/>
              </a:rPr>
              <a:t>'NSUnknownKeyException', reason: '[&lt;ViewController 0x7fdf7048b200&gt; setValue:forUndefinedKey:]: this class is not key value coding-compliant for the key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5140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zh-CN" altLang="en-US" sz="3600">
                <a:latin typeface="Calibri" charset="0"/>
                <a:sym typeface="Calibri" charset="0"/>
              </a:rPr>
              <a:t>需要了解的知识点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1111250"/>
            <a:ext cx="7886700" cy="4370388"/>
          </a:xfrm>
          <a:prstGeom prst="rect">
            <a:avLst/>
          </a:prstGeom>
          <a:noFill/>
        </p:spPr>
        <p:txBody>
          <a:bodyPr anchor="t"/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r>
              <a:rPr lang="en-US" altLang="zh-CN" sz="1600">
                <a:solidFill>
                  <a:schemeClr val="tx1"/>
                </a:solidFill>
                <a:latin typeface="Calibri" charset="0"/>
                <a:sym typeface="Calibri" charset="0"/>
              </a:rPr>
              <a:t>storyboard</a:t>
            </a: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文件的认识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r>
              <a:rPr lang="en-US" altLang="zh-CN" sz="1600">
                <a:solidFill>
                  <a:schemeClr val="tx1"/>
                </a:solidFill>
                <a:latin typeface="Calibri" charset="0"/>
                <a:sym typeface="Calibri" charset="0"/>
              </a:rPr>
              <a:t>UIViewController</a:t>
            </a: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的认识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r>
              <a:rPr lang="en-US" altLang="zh-CN" sz="1600">
                <a:solidFill>
                  <a:schemeClr val="tx1"/>
                </a:solidFill>
                <a:latin typeface="Calibri" charset="0"/>
                <a:sym typeface="Calibri" charset="0"/>
              </a:rPr>
              <a:t>IBOutlet</a:t>
            </a: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、</a:t>
            </a:r>
            <a:r>
              <a:rPr lang="en-US" altLang="zh-CN" sz="1600">
                <a:solidFill>
                  <a:schemeClr val="tx1"/>
                </a:solidFill>
                <a:latin typeface="Calibri" charset="0"/>
                <a:sym typeface="Calibri" charset="0"/>
              </a:rPr>
              <a:t>IBAction</a:t>
            </a: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的作用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类扩展的作用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修改</a:t>
            </a:r>
            <a:r>
              <a:rPr lang="en-US" altLang="zh-CN" sz="1600">
                <a:solidFill>
                  <a:schemeClr val="tx1"/>
                </a:solidFill>
                <a:latin typeface="Calibri" charset="0"/>
                <a:sym typeface="Calibri" charset="0"/>
              </a:rPr>
              <a:t>UI</a:t>
            </a: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元素的属性</a:t>
            </a:r>
            <a:r>
              <a:rPr lang="en-US" altLang="zh-CN" sz="1600">
                <a:solidFill>
                  <a:schemeClr val="tx1"/>
                </a:solidFill>
                <a:latin typeface="Calibri" charset="0"/>
                <a:sym typeface="Calibri" charset="0"/>
              </a:rPr>
              <a:t>(textColor</a:t>
            </a: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、</a:t>
            </a:r>
            <a:r>
              <a:rPr lang="en-US" altLang="zh-CN" sz="1600">
                <a:solidFill>
                  <a:schemeClr val="tx1"/>
                </a:solidFill>
                <a:latin typeface="Calibri" charset="0"/>
                <a:sym typeface="Calibri" charset="0"/>
              </a:rPr>
              <a:t>backgroundColor)</a:t>
            </a: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新建项目的常见属性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模拟器的各种功能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zh-CN" altLang="en-US" sz="3600" smtClean="0">
                <a:latin typeface="Calibri" charset="0"/>
                <a:sym typeface="Calibri" charset="0"/>
              </a:rPr>
              <a:t>开发流程</a:t>
            </a:r>
            <a:endParaRPr lang="en-US" altLang="zh-CN" sz="3600" dirty="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" name="图片 2" descr="620FDE05725818A8FE44F0F1265A9D0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2" y="228160"/>
            <a:ext cx="2696979" cy="47970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27402" y="10795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开发步骤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17602" y="10795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技术点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857500" y="1574800"/>
            <a:ext cx="1854200" cy="342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1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搭建基本的软件界面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2857500" y="2489200"/>
            <a:ext cx="1854200" cy="342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/>
              <a:t>获得网络数据</a:t>
            </a: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57500" y="3416300"/>
            <a:ext cx="1854200" cy="342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/>
              <a:t>显示数据到软件界面</a:t>
            </a: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71500" y="1574800"/>
            <a:ext cx="1854200" cy="3429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1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UI</a:t>
            </a:r>
            <a:r>
              <a:rPr kumimoji="1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（</a:t>
            </a:r>
            <a:r>
              <a:rPr kumimoji="1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User</a:t>
            </a:r>
            <a:r>
              <a:rPr kumimoji="1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 </a:t>
            </a:r>
            <a:r>
              <a:rPr kumimoji="1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Interface</a:t>
            </a:r>
            <a:r>
              <a:rPr kumimoji="1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）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571500" y="2489200"/>
            <a:ext cx="1854200" cy="3429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1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网络请求、</a:t>
            </a:r>
            <a:r>
              <a:rPr kumimoji="1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JSON</a:t>
            </a: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71500" y="3416300"/>
            <a:ext cx="1854200" cy="3429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1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Model</a:t>
            </a:r>
            <a:r>
              <a:rPr kumimoji="1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、</a:t>
            </a:r>
            <a:r>
              <a:rPr kumimoji="1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UITableView</a:t>
            </a: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7" name="直线箭头连接符 6"/>
          <p:cNvCxnSpPr>
            <a:stCxn id="5" idx="2"/>
            <a:endCxn id="14" idx="0"/>
          </p:cNvCxnSpPr>
          <p:nvPr/>
        </p:nvCxnSpPr>
        <p:spPr bwMode="auto">
          <a:xfrm>
            <a:off x="3784600" y="1917700"/>
            <a:ext cx="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直线箭头连接符 8"/>
          <p:cNvCxnSpPr>
            <a:stCxn id="14" idx="2"/>
            <a:endCxn id="15" idx="0"/>
          </p:cNvCxnSpPr>
          <p:nvPr/>
        </p:nvCxnSpPr>
        <p:spPr bwMode="auto">
          <a:xfrm>
            <a:off x="3784600" y="2832100"/>
            <a:ext cx="0" cy="584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线箭头连接符 21"/>
          <p:cNvCxnSpPr>
            <a:stCxn id="5" idx="1"/>
            <a:endCxn id="16" idx="3"/>
          </p:cNvCxnSpPr>
          <p:nvPr/>
        </p:nvCxnSpPr>
        <p:spPr bwMode="auto">
          <a:xfrm flipH="1">
            <a:off x="2425700" y="1746250"/>
            <a:ext cx="43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线箭头连接符 29"/>
          <p:cNvCxnSpPr>
            <a:stCxn id="14" idx="1"/>
            <a:endCxn id="17" idx="3"/>
          </p:cNvCxnSpPr>
          <p:nvPr/>
        </p:nvCxnSpPr>
        <p:spPr bwMode="auto">
          <a:xfrm flipH="1">
            <a:off x="2425700" y="2660650"/>
            <a:ext cx="43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线箭头连接符 32"/>
          <p:cNvCxnSpPr>
            <a:stCxn id="15" idx="1"/>
            <a:endCxn id="18" idx="3"/>
          </p:cNvCxnSpPr>
          <p:nvPr/>
        </p:nvCxnSpPr>
        <p:spPr bwMode="auto">
          <a:xfrm flipH="1">
            <a:off x="2425700" y="3587750"/>
            <a:ext cx="43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7598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5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en-US" altLang="zh-CN" sz="3600">
                <a:latin typeface="Calibri" charset="0"/>
                <a:sym typeface="Calibri" charset="0"/>
              </a:rPr>
              <a:t>UI</a:t>
            </a:r>
            <a:r>
              <a:rPr lang="zh-CN" altLang="en-US" sz="3600">
                <a:latin typeface="Calibri" charset="0"/>
                <a:sym typeface="Calibri" charset="0"/>
              </a:rPr>
              <a:t>界面的组成</a:t>
            </a:r>
            <a:r>
              <a:rPr lang="en-US" altLang="zh-CN" sz="3600">
                <a:latin typeface="Calibri" charset="0"/>
                <a:sym typeface="Calibri" charset="0"/>
              </a:rPr>
              <a:t> – </a:t>
            </a:r>
            <a:r>
              <a:rPr lang="zh-CN" altLang="en-US" sz="3600">
                <a:latin typeface="Calibri" charset="0"/>
                <a:sym typeface="Calibri" charset="0"/>
              </a:rPr>
              <a:t>对象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82" y="995471"/>
            <a:ext cx="2527250" cy="4495135"/>
          </a:xfrm>
          <a:prstGeom prst="rect">
            <a:avLst/>
          </a:prstGeom>
        </p:spPr>
      </p:pic>
      <p:sp>
        <p:nvSpPr>
          <p:cNvPr id="2" name="框架 1"/>
          <p:cNvSpPr/>
          <p:nvPr/>
        </p:nvSpPr>
        <p:spPr bwMode="auto">
          <a:xfrm>
            <a:off x="686437" y="1846083"/>
            <a:ext cx="2207172" cy="2265052"/>
          </a:xfrm>
          <a:prstGeom prst="frame">
            <a:avLst>
              <a:gd name="adj1" fmla="val 683"/>
            </a:avLst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4" name="框架 23"/>
          <p:cNvSpPr/>
          <p:nvPr/>
        </p:nvSpPr>
        <p:spPr bwMode="auto">
          <a:xfrm>
            <a:off x="567323" y="4556288"/>
            <a:ext cx="2462864" cy="576083"/>
          </a:xfrm>
          <a:prstGeom prst="frame">
            <a:avLst>
              <a:gd name="adj1" fmla="val 4643"/>
            </a:avLst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5" name="框架 24"/>
          <p:cNvSpPr/>
          <p:nvPr/>
        </p:nvSpPr>
        <p:spPr bwMode="auto">
          <a:xfrm>
            <a:off x="1221140" y="1170915"/>
            <a:ext cx="1096366" cy="400219"/>
          </a:xfrm>
          <a:prstGeom prst="frame">
            <a:avLst>
              <a:gd name="adj1" fmla="val 683"/>
            </a:avLst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425837" y="2816636"/>
            <a:ext cx="1307633" cy="3269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1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图片对象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4427355" y="1211749"/>
            <a:ext cx="1307633" cy="3269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/>
              <a:t>文本</a:t>
            </a:r>
            <a:r>
              <a:rPr kumimoji="1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对象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4416300" y="4680642"/>
            <a:ext cx="1307633" cy="3269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/>
              <a:t>按钮</a:t>
            </a:r>
            <a:r>
              <a:rPr kumimoji="1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对象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6465764" y="1213258"/>
            <a:ext cx="1669223" cy="3269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dirty="0" err="1"/>
              <a:t>UILabel</a:t>
            </a:r>
            <a:r>
              <a:rPr kumimoji="1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对象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6467283" y="2821164"/>
            <a:ext cx="1667702" cy="3269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/>
              <a:t>UIImageView</a:t>
            </a:r>
            <a:r>
              <a:rPr kumimoji="1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对象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6468802" y="4683660"/>
            <a:ext cx="1667702" cy="3269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/>
              <a:t>UIButton</a:t>
            </a:r>
            <a:r>
              <a:rPr kumimoji="1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对象</a:t>
            </a:r>
          </a:p>
        </p:txBody>
      </p:sp>
      <p:cxnSp>
        <p:nvCxnSpPr>
          <p:cNvPr id="10" name="直线箭头连接符 9"/>
          <p:cNvCxnSpPr>
            <a:stCxn id="25" idx="3"/>
            <a:endCxn id="27" idx="1"/>
          </p:cNvCxnSpPr>
          <p:nvPr/>
        </p:nvCxnSpPr>
        <p:spPr bwMode="auto">
          <a:xfrm>
            <a:off x="2317508" y="1371024"/>
            <a:ext cx="2109847" cy="4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线箭头连接符 12"/>
          <p:cNvCxnSpPr>
            <a:stCxn id="2" idx="3"/>
            <a:endCxn id="6" idx="1"/>
          </p:cNvCxnSpPr>
          <p:nvPr/>
        </p:nvCxnSpPr>
        <p:spPr bwMode="auto">
          <a:xfrm>
            <a:off x="2893609" y="2978609"/>
            <a:ext cx="1532226" cy="14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线箭头连接符 19"/>
          <p:cNvCxnSpPr>
            <a:stCxn id="24" idx="3"/>
            <a:endCxn id="28" idx="1"/>
          </p:cNvCxnSpPr>
          <p:nvPr/>
        </p:nvCxnSpPr>
        <p:spPr bwMode="auto">
          <a:xfrm flipV="1">
            <a:off x="3030189" y="4844107"/>
            <a:ext cx="1386111" cy="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线箭头连接符 25"/>
          <p:cNvCxnSpPr>
            <a:stCxn id="27" idx="3"/>
            <a:endCxn id="29" idx="1"/>
          </p:cNvCxnSpPr>
          <p:nvPr/>
        </p:nvCxnSpPr>
        <p:spPr bwMode="auto">
          <a:xfrm>
            <a:off x="5734986" y="1375215"/>
            <a:ext cx="730776" cy="1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线箭头连接符 34"/>
          <p:cNvCxnSpPr>
            <a:stCxn id="6" idx="3"/>
            <a:endCxn id="31" idx="1"/>
          </p:cNvCxnSpPr>
          <p:nvPr/>
        </p:nvCxnSpPr>
        <p:spPr bwMode="auto">
          <a:xfrm>
            <a:off x="5733469" y="2980101"/>
            <a:ext cx="733815" cy="4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线箭头连接符 36"/>
          <p:cNvCxnSpPr>
            <a:stCxn id="28" idx="3"/>
            <a:endCxn id="32" idx="1"/>
          </p:cNvCxnSpPr>
          <p:nvPr/>
        </p:nvCxnSpPr>
        <p:spPr bwMode="auto">
          <a:xfrm>
            <a:off x="5723933" y="4844107"/>
            <a:ext cx="744871" cy="3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文本框 37"/>
          <p:cNvSpPr txBox="1"/>
          <p:nvPr/>
        </p:nvSpPr>
        <p:spPr>
          <a:xfrm>
            <a:off x="5570014" y="264059"/>
            <a:ext cx="3196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总结：</a:t>
            </a:r>
            <a:endParaRPr kumimoji="1" lang="en-US" altLang="zh-CN"/>
          </a:p>
          <a:p>
            <a:pPr marL="285750" indent="-285750">
              <a:buFont typeface="Symbol" charset="2"/>
              <a:buChar char="-"/>
            </a:pPr>
            <a:r>
              <a:rPr kumimoji="1" lang="en-US" altLang="zh-CN">
                <a:solidFill>
                  <a:srgbClr val="FF0000"/>
                </a:solidFill>
              </a:rPr>
              <a:t>UI</a:t>
            </a:r>
            <a:r>
              <a:rPr kumimoji="1" lang="zh-CN" altLang="en-US">
                <a:solidFill>
                  <a:srgbClr val="FF0000"/>
                </a:solidFill>
              </a:rPr>
              <a:t>界面上的每一个元素都是对象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285750" indent="-285750">
              <a:buFont typeface="Symbol" charset="2"/>
              <a:buChar char="-"/>
            </a:pPr>
            <a:r>
              <a:rPr kumimoji="1" lang="zh-CN" altLang="en-US">
                <a:solidFill>
                  <a:srgbClr val="FF0000"/>
                </a:solidFill>
              </a:rPr>
              <a:t>万物皆对象！</a:t>
            </a:r>
          </a:p>
        </p:txBody>
      </p:sp>
    </p:spTree>
    <p:extLst>
      <p:ext uri="{BB962C8B-B14F-4D97-AF65-F5344CB8AC3E}">
        <p14:creationId xmlns:p14="http://schemas.microsoft.com/office/powerpoint/2010/main" val="54707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25" grpId="0" animBg="1"/>
      <p:bldP spid="6" grpId="0" animBg="1"/>
      <p:bldP spid="27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en-US" altLang="zh-CN" sz="3600">
                <a:latin typeface="Calibri" charset="0"/>
                <a:sym typeface="Calibri" charset="0"/>
              </a:rPr>
              <a:t>UIKit</a:t>
            </a:r>
            <a:r>
              <a:rPr lang="zh-CN" altLang="en-US" sz="3600">
                <a:latin typeface="Calibri" charset="0"/>
                <a:sym typeface="Calibri" charset="0"/>
              </a:rPr>
              <a:t>框架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1400175"/>
            <a:ext cx="7886700" cy="3600450"/>
          </a:xfrm>
          <a:prstGeom prst="rect">
            <a:avLst/>
          </a:prstGeom>
          <a:noFill/>
        </p:spPr>
        <p:txBody>
          <a:bodyPr anchor="t"/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r>
              <a:rPr lang="zh-CN" altLang="en-US" sz="2100" dirty="0">
                <a:solidFill>
                  <a:schemeClr val="tx1"/>
                </a:solidFill>
                <a:latin typeface="Calibri" charset="0"/>
                <a:sym typeface="Calibri" charset="0"/>
              </a:rPr>
              <a:t>除了</a:t>
            </a:r>
            <a:r>
              <a:rPr lang="en-US" altLang="zh-CN" sz="2100" dirty="0" err="1">
                <a:solidFill>
                  <a:schemeClr val="tx1"/>
                </a:solidFill>
                <a:latin typeface="Calibri" charset="0"/>
                <a:sym typeface="Calibri" charset="0"/>
              </a:rPr>
              <a:t>UILabel</a:t>
            </a:r>
            <a:r>
              <a:rPr lang="zh-CN" altLang="en-US" sz="2100" dirty="0">
                <a:solidFill>
                  <a:schemeClr val="tx1"/>
                </a:solidFill>
                <a:latin typeface="Calibri" charset="0"/>
                <a:sym typeface="Calibri" charset="0"/>
              </a:rPr>
              <a:t>、</a:t>
            </a:r>
            <a:r>
              <a:rPr lang="en-US" altLang="zh-CN" sz="2100" dirty="0" err="1">
                <a:solidFill>
                  <a:schemeClr val="tx1"/>
                </a:solidFill>
                <a:latin typeface="Calibri" charset="0"/>
                <a:sym typeface="Calibri" charset="0"/>
              </a:rPr>
              <a:t>UIButton</a:t>
            </a:r>
            <a:r>
              <a:rPr lang="zh-CN" altLang="en-US" sz="2100" dirty="0">
                <a:solidFill>
                  <a:schemeClr val="tx1"/>
                </a:solidFill>
                <a:latin typeface="Calibri" charset="0"/>
                <a:sym typeface="Calibri" charset="0"/>
              </a:rPr>
              <a:t>、</a:t>
            </a:r>
            <a:r>
              <a:rPr lang="en-US" altLang="zh-CN" sz="2100" dirty="0" err="1">
                <a:solidFill>
                  <a:schemeClr val="tx1"/>
                </a:solidFill>
                <a:latin typeface="Calibri" charset="0"/>
                <a:sym typeface="Calibri" charset="0"/>
              </a:rPr>
              <a:t>UIImageView</a:t>
            </a:r>
            <a:r>
              <a:rPr lang="en-US" altLang="en-US" sz="2100" dirty="0" err="1">
                <a:solidFill>
                  <a:schemeClr val="tx1"/>
                </a:solidFill>
                <a:latin typeface="Calibri" charset="0"/>
                <a:sym typeface="Calibri" charset="0"/>
              </a:rPr>
              <a:t>以外，还有其他UI元素么</a:t>
            </a:r>
            <a:r>
              <a:rPr lang="zh-CN" altLang="en-US" sz="2100" dirty="0">
                <a:solidFill>
                  <a:schemeClr val="tx1"/>
                </a:solidFill>
                <a:latin typeface="Calibri" charset="0"/>
                <a:sym typeface="Calibri" charset="0"/>
              </a:rPr>
              <a:t>？</a:t>
            </a:r>
            <a:endParaRPr lang="en-US" altLang="zh-CN" sz="2100" dirty="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 dirty="0">
                <a:solidFill>
                  <a:schemeClr val="tx1"/>
                </a:solidFill>
                <a:latin typeface="Calibri" charset="0"/>
                <a:sym typeface="Calibri" charset="0"/>
              </a:rPr>
              <a:t>苹果给开发者提供了一个非常强大的</a:t>
            </a:r>
            <a:r>
              <a:rPr lang="en-US" altLang="zh-CN" sz="1600" dirty="0" err="1">
                <a:solidFill>
                  <a:schemeClr val="tx1"/>
                </a:solidFill>
                <a:latin typeface="Calibri" charset="0"/>
                <a:sym typeface="Calibri" charset="0"/>
              </a:rPr>
              <a:t>UIKit</a:t>
            </a:r>
            <a:r>
              <a:rPr lang="zh-CN" altLang="en-US" sz="1600" dirty="0">
                <a:solidFill>
                  <a:schemeClr val="tx1"/>
                </a:solidFill>
                <a:latin typeface="Calibri" charset="0"/>
                <a:sym typeface="Calibri" charset="0"/>
              </a:rPr>
              <a:t>框架</a:t>
            </a:r>
            <a:endParaRPr lang="en-US" altLang="zh-CN" sz="1600" dirty="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en-US" altLang="zh-CN" sz="1600" dirty="0" err="1">
                <a:solidFill>
                  <a:schemeClr val="tx1"/>
                </a:solidFill>
                <a:latin typeface="Calibri" charset="0"/>
                <a:sym typeface="Calibri" charset="0"/>
              </a:rPr>
              <a:t>UIKit</a:t>
            </a:r>
            <a:r>
              <a:rPr lang="zh-CN" altLang="en-US" sz="1600" dirty="0">
                <a:solidFill>
                  <a:schemeClr val="tx1"/>
                </a:solidFill>
                <a:latin typeface="Calibri" charset="0"/>
                <a:sym typeface="Calibri" charset="0"/>
              </a:rPr>
              <a:t>框架中包含了丰富多彩的各种</a:t>
            </a:r>
            <a:r>
              <a:rPr lang="en-US" altLang="zh-CN" sz="1600" dirty="0">
                <a:solidFill>
                  <a:schemeClr val="tx1"/>
                </a:solidFill>
                <a:latin typeface="Calibri" charset="0"/>
                <a:sym typeface="Calibri" charset="0"/>
              </a:rPr>
              <a:t>UI</a:t>
            </a:r>
            <a:r>
              <a:rPr lang="zh-CN" altLang="en-US" sz="1600" dirty="0">
                <a:solidFill>
                  <a:schemeClr val="tx1"/>
                </a:solidFill>
                <a:latin typeface="Calibri" charset="0"/>
                <a:sym typeface="Calibri" charset="0"/>
              </a:rPr>
              <a:t>元素</a:t>
            </a:r>
            <a:endParaRPr lang="en-US" altLang="zh-CN" sz="1600" dirty="0">
              <a:solidFill>
                <a:schemeClr val="tx1"/>
              </a:solidFill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" name="图片 1" descr="QQ20150518-2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51" y="3043348"/>
            <a:ext cx="939800" cy="546100"/>
          </a:xfrm>
          <a:prstGeom prst="rect">
            <a:avLst/>
          </a:prstGeom>
        </p:spPr>
      </p:pic>
      <p:pic>
        <p:nvPicPr>
          <p:cNvPr id="3" name="图片 2" descr="QQ20150518-3@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718" y="3055795"/>
            <a:ext cx="1854200" cy="584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8444" y="2640594"/>
            <a:ext cx="89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UISwitch</a:t>
            </a:r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93988" y="2642104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UISlider</a:t>
            </a:r>
            <a:endParaRPr kumimoji="1" lang="zh-CN" altLang="en-US"/>
          </a:p>
        </p:txBody>
      </p:sp>
      <p:pic>
        <p:nvPicPr>
          <p:cNvPr id="5" name="图片 4" descr="QQ20150518-1@2x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38" y="2493350"/>
            <a:ext cx="3251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  <p:bldP spid="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zh-CN" altLang="en-US" sz="3600">
                <a:latin typeface="Calibri" charset="0"/>
                <a:sym typeface="Calibri" charset="0"/>
              </a:rPr>
              <a:t>其他框架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1400175"/>
            <a:ext cx="7886700" cy="3600450"/>
          </a:xfrm>
          <a:prstGeom prst="rect">
            <a:avLst/>
          </a:prstGeom>
          <a:noFill/>
        </p:spPr>
        <p:txBody>
          <a:bodyPr anchor="t"/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r>
              <a:rPr lang="zh-CN" altLang="en-US" sz="2100" dirty="0">
                <a:solidFill>
                  <a:schemeClr val="tx1"/>
                </a:solidFill>
                <a:latin typeface="Calibri" charset="0"/>
                <a:sym typeface="Calibri" charset="0"/>
              </a:rPr>
              <a:t>学好</a:t>
            </a:r>
            <a:r>
              <a:rPr lang="en-US" altLang="zh-CN" sz="2100" dirty="0" err="1">
                <a:solidFill>
                  <a:schemeClr val="tx1"/>
                </a:solidFill>
                <a:latin typeface="Calibri" charset="0"/>
                <a:sym typeface="Calibri" charset="0"/>
              </a:rPr>
              <a:t>UIKit</a:t>
            </a:r>
            <a:r>
              <a:rPr lang="zh-CN" altLang="en-US" sz="2100" dirty="0">
                <a:solidFill>
                  <a:schemeClr val="tx1"/>
                </a:solidFill>
                <a:latin typeface="Calibri" charset="0"/>
                <a:sym typeface="Calibri" charset="0"/>
              </a:rPr>
              <a:t>框架就够了么？</a:t>
            </a: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 dirty="0">
                <a:solidFill>
                  <a:schemeClr val="tx1"/>
                </a:solidFill>
                <a:latin typeface="Calibri" charset="0"/>
                <a:sym typeface="Calibri" charset="0"/>
              </a:rPr>
              <a:t>首先</a:t>
            </a:r>
            <a:r>
              <a:rPr lang="en-US" altLang="zh-CN" sz="1600" dirty="0" err="1">
                <a:solidFill>
                  <a:schemeClr val="tx1"/>
                </a:solidFill>
                <a:latin typeface="Calibri" charset="0"/>
                <a:sym typeface="Calibri" charset="0"/>
              </a:rPr>
              <a:t>UIKit</a:t>
            </a:r>
            <a:r>
              <a:rPr lang="zh-CN" altLang="en-US" sz="1600" dirty="0">
                <a:solidFill>
                  <a:schemeClr val="tx1"/>
                </a:solidFill>
                <a:latin typeface="Calibri" charset="0"/>
                <a:sym typeface="Calibri" charset="0"/>
              </a:rPr>
              <a:t>框架非常重要，必须要学好（不学好</a:t>
            </a:r>
            <a:r>
              <a:rPr lang="en-US" altLang="zh-CN" sz="1600" dirty="0" err="1">
                <a:solidFill>
                  <a:schemeClr val="tx1"/>
                </a:solidFill>
                <a:latin typeface="Calibri" charset="0"/>
                <a:sym typeface="Calibri" charset="0"/>
              </a:rPr>
              <a:t>UIKit</a:t>
            </a:r>
            <a:r>
              <a:rPr lang="zh-CN" altLang="en-US" sz="1600" dirty="0">
                <a:solidFill>
                  <a:schemeClr val="tx1"/>
                </a:solidFill>
                <a:latin typeface="Calibri" charset="0"/>
                <a:sym typeface="Calibri" charset="0"/>
              </a:rPr>
              <a:t>，你别说你做过</a:t>
            </a:r>
            <a:r>
              <a:rPr lang="en-US" altLang="zh-CN" sz="1600" dirty="0" err="1">
                <a:solidFill>
                  <a:schemeClr val="tx1"/>
                </a:solidFill>
                <a:latin typeface="Calibri" charset="0"/>
                <a:sym typeface="Calibri" charset="0"/>
              </a:rPr>
              <a:t>iOS</a:t>
            </a:r>
            <a:r>
              <a:rPr lang="zh-CN" altLang="en-US" sz="1600" dirty="0">
                <a:solidFill>
                  <a:schemeClr val="tx1"/>
                </a:solidFill>
                <a:latin typeface="Calibri" charset="0"/>
                <a:sym typeface="Calibri" charset="0"/>
              </a:rPr>
              <a:t>开发）</a:t>
            </a:r>
            <a:endParaRPr lang="en-US" altLang="zh-CN" sz="1600" dirty="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 dirty="0">
                <a:solidFill>
                  <a:schemeClr val="tx1"/>
                </a:solidFill>
                <a:latin typeface="Calibri" charset="0"/>
                <a:sym typeface="Calibri" charset="0"/>
              </a:rPr>
              <a:t>要想做一个出色完整的</a:t>
            </a:r>
            <a:r>
              <a:rPr lang="en-US" altLang="zh-CN" sz="1600" dirty="0" err="1">
                <a:solidFill>
                  <a:schemeClr val="tx1"/>
                </a:solidFill>
                <a:latin typeface="Calibri" charset="0"/>
                <a:sym typeface="Calibri" charset="0"/>
              </a:rPr>
              <a:t>iOS</a:t>
            </a:r>
            <a:r>
              <a:rPr lang="zh-CN" altLang="en-US" sz="1600" dirty="0">
                <a:solidFill>
                  <a:schemeClr val="tx1"/>
                </a:solidFill>
                <a:latin typeface="Calibri" charset="0"/>
                <a:sym typeface="Calibri" charset="0"/>
              </a:rPr>
              <a:t>应用，还需要学习非常多的框架，比如</a:t>
            </a:r>
            <a:r>
              <a:rPr lang="en-US" altLang="zh-CN" sz="1600" dirty="0" err="1">
                <a:solidFill>
                  <a:schemeClr val="tx1"/>
                </a:solidFill>
                <a:latin typeface="Calibri" charset="0"/>
                <a:sym typeface="Calibri" charset="0"/>
              </a:rPr>
              <a:t>QuartzCore</a:t>
            </a:r>
            <a:r>
              <a:rPr lang="zh-CN" altLang="en-US" sz="1600" dirty="0">
                <a:solidFill>
                  <a:schemeClr val="tx1"/>
                </a:solidFill>
                <a:latin typeface="Calibri" charset="0"/>
                <a:sym typeface="Calibri" charset="0"/>
              </a:rPr>
              <a:t>、</a:t>
            </a:r>
            <a:r>
              <a:rPr lang="en-US" altLang="zh-CN" sz="1600" dirty="0" err="1">
                <a:solidFill>
                  <a:schemeClr val="tx1"/>
                </a:solidFill>
                <a:latin typeface="Calibri" charset="0"/>
                <a:sym typeface="Calibri" charset="0"/>
              </a:rPr>
              <a:t>MapKit</a:t>
            </a:r>
            <a:r>
              <a:rPr lang="zh-CN" altLang="en-US" sz="1600" dirty="0">
                <a:solidFill>
                  <a:schemeClr val="tx1"/>
                </a:solidFill>
                <a:latin typeface="Calibri" charset="0"/>
                <a:sym typeface="Calibri" charset="0"/>
              </a:rPr>
              <a:t>、</a:t>
            </a:r>
            <a:r>
              <a:rPr lang="en-US" altLang="zh-CN" sz="1600" dirty="0" err="1">
                <a:solidFill>
                  <a:schemeClr val="tx1"/>
                </a:solidFill>
                <a:latin typeface="Calibri" charset="0"/>
                <a:sym typeface="Calibri" charset="0"/>
              </a:rPr>
              <a:t>CoreLocation</a:t>
            </a:r>
            <a:r>
              <a:rPr lang="zh-CN" altLang="en-US" sz="1600" dirty="0">
                <a:solidFill>
                  <a:schemeClr val="tx1"/>
                </a:solidFill>
                <a:latin typeface="Calibri" charset="0"/>
                <a:sym typeface="Calibri" charset="0"/>
              </a:rPr>
              <a:t>、</a:t>
            </a:r>
            <a:r>
              <a:rPr lang="en-US" altLang="zh-CN" sz="1600" dirty="0" err="1">
                <a:solidFill>
                  <a:schemeClr val="tx1"/>
                </a:solidFill>
                <a:latin typeface="Calibri" charset="0"/>
                <a:sym typeface="Calibri" charset="0"/>
              </a:rPr>
              <a:t>AVFoundation</a:t>
            </a:r>
            <a:r>
              <a:rPr lang="zh-CN" altLang="en-US" sz="1600" dirty="0">
                <a:solidFill>
                  <a:schemeClr val="tx1"/>
                </a:solidFill>
                <a:latin typeface="Calibri" charset="0"/>
                <a:sym typeface="Calibri" charset="0"/>
              </a:rPr>
              <a:t>等，每一个框架都有特定的实用功能</a:t>
            </a:r>
            <a:endParaRPr lang="en-US" altLang="zh-CN" sz="1600" dirty="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en-US" altLang="en-US" sz="1600" smtClean="0">
                <a:solidFill>
                  <a:srgbClr val="FF0000"/>
                </a:solidFill>
                <a:latin typeface="Calibri" charset="0"/>
                <a:sym typeface="Calibri" charset="0"/>
              </a:rPr>
              <a:t>使用框架的目的是让编程更加的简单</a:t>
            </a:r>
            <a:r>
              <a:rPr lang="zh-CN" altLang="en-US" sz="1600" smtClean="0">
                <a:solidFill>
                  <a:srgbClr val="FF0000"/>
                </a:solidFill>
                <a:latin typeface="Calibri" charset="0"/>
                <a:sym typeface="Calibri" charset="0"/>
              </a:rPr>
              <a:t>！</a:t>
            </a:r>
            <a:endParaRPr lang="en-US" altLang="zh-CN" sz="1600" dirty="0">
              <a:solidFill>
                <a:srgbClr val="FF0000"/>
              </a:solidFill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83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zh-CN" altLang="en-US" sz="3600">
                <a:latin typeface="Calibri" charset="0"/>
                <a:sym typeface="Calibri" charset="0"/>
              </a:rPr>
              <a:t>开发水平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" name="图片 2" descr="iOS Simulator Screen Shot 2015年5月18日 下午3.23.3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" y="1342813"/>
            <a:ext cx="1739899" cy="30947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346201"/>
            <a:ext cx="1727198" cy="3072111"/>
          </a:xfrm>
          <a:prstGeom prst="rect">
            <a:avLst/>
          </a:prstGeom>
          <a:ln>
            <a:solidFill>
              <a:srgbClr val="555555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3" y="1340308"/>
            <a:ext cx="1731237" cy="3079293"/>
          </a:xfrm>
          <a:prstGeom prst="rect">
            <a:avLst/>
          </a:prstGeom>
          <a:ln>
            <a:solidFill>
              <a:srgbClr val="555555"/>
            </a:solidFill>
          </a:ln>
        </p:spPr>
      </p:pic>
      <p:pic>
        <p:nvPicPr>
          <p:cNvPr id="6" name="图片 5" descr="5BA4B29A1CCBDB803A639C52C94DA2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43115"/>
            <a:ext cx="1739900" cy="3094702"/>
          </a:xfrm>
          <a:prstGeom prst="rect">
            <a:avLst/>
          </a:prstGeom>
          <a:ln>
            <a:solidFill>
              <a:srgbClr val="555555"/>
            </a:solidFill>
          </a:ln>
        </p:spPr>
      </p:pic>
      <p:cxnSp>
        <p:nvCxnSpPr>
          <p:cNvPr id="8" name="直线箭头连接符 7"/>
          <p:cNvCxnSpPr>
            <a:stCxn id="3" idx="3"/>
            <a:endCxn id="4" idx="1"/>
          </p:cNvCxnSpPr>
          <p:nvPr/>
        </p:nvCxnSpPr>
        <p:spPr bwMode="auto">
          <a:xfrm flipV="1">
            <a:off x="1803402" y="2882256"/>
            <a:ext cx="787401" cy="7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线箭头连接符 15"/>
          <p:cNvCxnSpPr>
            <a:stCxn id="4" idx="3"/>
            <a:endCxn id="5" idx="1"/>
          </p:cNvCxnSpPr>
          <p:nvPr/>
        </p:nvCxnSpPr>
        <p:spPr bwMode="auto">
          <a:xfrm flipV="1">
            <a:off x="4318002" y="2879954"/>
            <a:ext cx="596901" cy="2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线箭头连接符 19"/>
          <p:cNvCxnSpPr>
            <a:stCxn id="5" idx="3"/>
            <a:endCxn id="6" idx="1"/>
          </p:cNvCxnSpPr>
          <p:nvPr/>
        </p:nvCxnSpPr>
        <p:spPr bwMode="auto">
          <a:xfrm>
            <a:off x="6646138" y="2879954"/>
            <a:ext cx="669062" cy="10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248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zh-CN" altLang="en-US" sz="3600">
                <a:latin typeface="Calibri" charset="0"/>
                <a:sym typeface="Calibri" charset="0"/>
              </a:rPr>
              <a:t>切换文字颜色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" name="图片 2" descr="QQ20150520-1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1" y="1130174"/>
            <a:ext cx="4635500" cy="193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584708" y="3225801"/>
            <a:ext cx="7609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/>
              <a:t>大致的开发步骤是</a:t>
            </a:r>
            <a:endParaRPr kumimoji="1" lang="en-US" altLang="zh-CN" sz="1800"/>
          </a:p>
          <a:p>
            <a:pPr marL="285750" indent="-285750">
              <a:buFont typeface="Arial"/>
              <a:buChar char="•"/>
            </a:pPr>
            <a:r>
              <a:rPr lang="zh-CN" altLang="en-US" sz="1800"/>
              <a:t>添加所需要的</a:t>
            </a:r>
            <a:r>
              <a:rPr lang="en-US" altLang="zh-CN" sz="1800"/>
              <a:t>UI</a:t>
            </a:r>
            <a:r>
              <a:rPr lang="zh-CN" altLang="en-US" sz="1800"/>
              <a:t>元素：</a:t>
            </a:r>
            <a:r>
              <a:rPr lang="en-US" altLang="zh-CN" sz="1800"/>
              <a:t>3</a:t>
            </a:r>
            <a:r>
              <a:rPr lang="zh-CN" altLang="en-US" sz="1800"/>
              <a:t>个按钮（</a:t>
            </a:r>
            <a:r>
              <a:rPr lang="en-US" altLang="zh-CN" sz="1800"/>
              <a:t>UIButton</a:t>
            </a:r>
            <a:r>
              <a:rPr lang="zh-CN" altLang="en-US" sz="1800"/>
              <a:t>）、</a:t>
            </a:r>
            <a:r>
              <a:rPr lang="en-US" altLang="zh-CN" sz="1800"/>
              <a:t>1</a:t>
            </a:r>
            <a:r>
              <a:rPr lang="zh-CN" altLang="en-US" sz="1800"/>
              <a:t>个文本标签（</a:t>
            </a:r>
            <a:r>
              <a:rPr lang="en-US" altLang="zh-CN" sz="1800"/>
              <a:t>UILabel</a:t>
            </a:r>
            <a:r>
              <a:rPr lang="zh-CN" altLang="en-US" sz="1800"/>
              <a:t>）</a:t>
            </a:r>
            <a:endParaRPr lang="en-US" altLang="zh-CN" sz="1800"/>
          </a:p>
          <a:p>
            <a:pPr marL="285750" indent="-285750">
              <a:buFont typeface="Arial"/>
              <a:buChar char="•"/>
            </a:pPr>
            <a:r>
              <a:rPr kumimoji="1" lang="zh-CN" altLang="en-US" sz="1800"/>
              <a:t>监听</a:t>
            </a:r>
            <a:r>
              <a:rPr kumimoji="1" lang="en-US" altLang="zh-CN" sz="1800"/>
              <a:t>3</a:t>
            </a:r>
            <a:r>
              <a:rPr kumimoji="1" lang="zh-CN" altLang="en-US" sz="1800"/>
              <a:t>个按钮的点击事件</a:t>
            </a:r>
            <a:endParaRPr kumimoji="1" lang="en-US" altLang="zh-CN" sz="1800"/>
          </a:p>
          <a:p>
            <a:pPr marL="285750" indent="-285750">
              <a:buFont typeface="Arial"/>
              <a:buChar char="•"/>
            </a:pPr>
            <a:r>
              <a:rPr lang="zh-CN" altLang="en-US" sz="1800"/>
              <a:t>改变文本标签的文字颜色</a:t>
            </a: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2165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en-US" altLang="zh-CN" sz="3600" dirty="0"/>
              <a:t>IBAction</a:t>
            </a:r>
            <a:r>
              <a:rPr lang="zh-CN" altLang="en-US" sz="3600" dirty="0"/>
              <a:t>和</a:t>
            </a:r>
            <a:r>
              <a:rPr lang="en-US" altLang="zh-CN" sz="3600" dirty="0"/>
              <a:t>IBOutlet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57971" y="1113591"/>
            <a:ext cx="760977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1800" b="1" dirty="0">
                <a:solidFill>
                  <a:srgbClr val="FF6600"/>
                </a:solidFill>
              </a:rPr>
              <a:t>IBAction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从返回值角度上看，</a:t>
            </a:r>
            <a:r>
              <a:rPr lang="zh-CN" altLang="en-US" sz="1800" dirty="0">
                <a:solidFill>
                  <a:srgbClr val="FF0000"/>
                </a:solidFill>
              </a:rPr>
              <a:t>作用相当于</a:t>
            </a:r>
            <a:r>
              <a:rPr lang="en-US" altLang="zh-CN" sz="1800" dirty="0">
                <a:solidFill>
                  <a:srgbClr val="FF0000"/>
                </a:solidFill>
              </a:rPr>
              <a:t>void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只有返回值声明为</a:t>
            </a:r>
            <a:r>
              <a:rPr lang="en-US" altLang="zh-CN" sz="1800" dirty="0">
                <a:solidFill>
                  <a:srgbClr val="FF0000"/>
                </a:solidFill>
              </a:rPr>
              <a:t>IBAction</a:t>
            </a:r>
            <a:r>
              <a:rPr lang="zh-CN" altLang="en-US" sz="1800" dirty="0"/>
              <a:t>的方法，才能跟</a:t>
            </a:r>
            <a:r>
              <a:rPr lang="en-US" altLang="zh-CN" sz="1800" dirty="0"/>
              <a:t>storyboard</a:t>
            </a:r>
            <a:r>
              <a:rPr lang="zh-CN" altLang="en-US" sz="1800" dirty="0"/>
              <a:t>中的控件进行连线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pPr marL="285750" indent="-285750">
              <a:buFont typeface="Arial"/>
              <a:buChar char="•"/>
            </a:pPr>
            <a:r>
              <a:rPr lang="en-US" altLang="zh-CN" sz="1800" b="1" dirty="0">
                <a:solidFill>
                  <a:srgbClr val="FF6600"/>
                </a:solidFill>
              </a:rPr>
              <a:t>IBOutlet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只有声明为</a:t>
            </a:r>
            <a:r>
              <a:rPr lang="en-US" altLang="zh-CN" sz="1800" dirty="0">
                <a:solidFill>
                  <a:srgbClr val="FF0000"/>
                </a:solidFill>
              </a:rPr>
              <a:t>IBOutlet</a:t>
            </a:r>
            <a:r>
              <a:rPr lang="zh-CN" altLang="en-US" sz="1800" dirty="0"/>
              <a:t>的属性，才能跟</a:t>
            </a:r>
            <a:r>
              <a:rPr lang="en-US" altLang="zh-CN" sz="1800" dirty="0"/>
              <a:t>storyboard</a:t>
            </a:r>
            <a:r>
              <a:rPr lang="zh-CN" altLang="en-US" sz="1800" dirty="0"/>
              <a:t>中的控件进行连线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6848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zh-CN" altLang="en-US" sz="3600" dirty="0"/>
              <a:t>设置程序启动时加载的</a:t>
            </a:r>
            <a:r>
              <a:rPr lang="en-US" altLang="zh-CN" sz="3600" dirty="0"/>
              <a:t>storyboard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57200" y="1238374"/>
            <a:ext cx="8229600" cy="34309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umimoji="1" sz="15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2000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4574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9146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33718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r>
              <a:rPr lang="zh-CN" altLang="en-US" sz="1800" dirty="0" smtClean="0"/>
              <a:t>这个设置表明：程序启动时会加载</a:t>
            </a:r>
            <a:r>
              <a:rPr lang="en-US" altLang="zh-CN" sz="1800" dirty="0" smtClean="0"/>
              <a:t>Main.storyboard</a:t>
            </a:r>
          </a:p>
          <a:p>
            <a:pPr marL="0" indent="0">
              <a:buFont typeface="Arial" charset="0"/>
              <a:buNone/>
            </a:pPr>
            <a:endParaRPr lang="en-US" altLang="zh-CN" sz="1800" dirty="0"/>
          </a:p>
        </p:txBody>
      </p:sp>
      <p:pic>
        <p:nvPicPr>
          <p:cNvPr id="10" name="图片 9" descr="QQ20140315-1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60" y="1787645"/>
            <a:ext cx="5352651" cy="30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1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第三方框架的设计" id="{BAB9735E-70C8-7645-B8C4-F0D1F81AAAEC}" vid="{95387043-0F1D-4E4A-9BD9-6B8FBC39FF44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1876</TotalTime>
  <Pages>0</Pages>
  <Words>307</Words>
  <Characters>0</Characters>
  <Application>Microsoft Macintosh PowerPoint</Application>
  <DocSecurity>0</DocSecurity>
  <PresentationFormat>全屏显示(16:10)</PresentationFormat>
  <Lines>0</Lines>
  <Paragraphs>75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默认主题</vt:lpstr>
      <vt:lpstr>开始开发</vt:lpstr>
      <vt:lpstr>开发流程</vt:lpstr>
      <vt:lpstr>UI界面的组成 – 对象</vt:lpstr>
      <vt:lpstr>UIKit框架</vt:lpstr>
      <vt:lpstr>其他框架</vt:lpstr>
      <vt:lpstr>开发水平</vt:lpstr>
      <vt:lpstr>切换文字颜色</vt:lpstr>
      <vt:lpstr>IBAction和IBOutlet</vt:lpstr>
      <vt:lpstr>设置程序启动时加载的storyboard</vt:lpstr>
      <vt:lpstr>经典错误</vt:lpstr>
      <vt:lpstr>需要了解的知识点</vt:lpstr>
    </vt:vector>
  </TitlesOfParts>
  <Manager/>
  <Company>Sky123.Org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Sky123.Org</dc:creator>
  <cp:keywords/>
  <dc:description/>
  <cp:lastModifiedBy>建华 叶</cp:lastModifiedBy>
  <cp:revision>533</cp:revision>
  <dcterms:created xsi:type="dcterms:W3CDTF">2015-04-30T06:17:00Z</dcterms:created>
  <dcterms:modified xsi:type="dcterms:W3CDTF">2015-12-21T09:13:28Z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