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9"/>
  </p:notesMasterIdLst>
  <p:sldIdLst>
    <p:sldId id="311" r:id="rId2"/>
    <p:sldId id="317" r:id="rId3"/>
    <p:sldId id="353" r:id="rId4"/>
    <p:sldId id="354" r:id="rId5"/>
    <p:sldId id="318" r:id="rId6"/>
    <p:sldId id="319" r:id="rId7"/>
    <p:sldId id="320" r:id="rId8"/>
    <p:sldId id="321" r:id="rId9"/>
    <p:sldId id="322" r:id="rId10"/>
    <p:sldId id="324" r:id="rId11"/>
    <p:sldId id="326" r:id="rId12"/>
    <p:sldId id="327" r:id="rId13"/>
    <p:sldId id="328" r:id="rId14"/>
    <p:sldId id="345" r:id="rId15"/>
    <p:sldId id="329" r:id="rId16"/>
    <p:sldId id="330" r:id="rId17"/>
    <p:sldId id="342" r:id="rId18"/>
    <p:sldId id="335" r:id="rId19"/>
    <p:sldId id="346" r:id="rId20"/>
    <p:sldId id="349" r:id="rId21"/>
    <p:sldId id="347" r:id="rId22"/>
    <p:sldId id="348" r:id="rId23"/>
    <p:sldId id="351" r:id="rId24"/>
    <p:sldId id="350" r:id="rId25"/>
    <p:sldId id="336" r:id="rId26"/>
    <p:sldId id="337" r:id="rId27"/>
    <p:sldId id="352" r:id="rId28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</p14:sldIdLst>
        </p14:section>
        <p14:section name="九宫格计算思路" id="{E99A35EA-8A8C-844D-8B1A-E7F9440295DB}">
          <p14:sldIdLst>
            <p14:sldId id="317"/>
            <p14:sldId id="353"/>
            <p14:sldId id="354"/>
          </p14:sldIdLst>
        </p14:section>
        <p14:section name="plist文件" id="{C47930E3-9CE7-EC43-863F-D4601EC6DA17}">
          <p14:sldIdLst>
            <p14:sldId id="318"/>
            <p14:sldId id="319"/>
            <p14:sldId id="320"/>
            <p14:sldId id="321"/>
            <p14:sldId id="322"/>
          </p14:sldIdLst>
        </p14:section>
        <p14:section name="懒加载" id="{DCCB93B2-B469-D64E-A8CA-D1F59BE11FAA}">
          <p14:sldIdLst>
            <p14:sldId id="324"/>
          </p14:sldIdLst>
        </p14:section>
        <p14:section name="模型" id="{B42BC39F-5541-F341-ADCB-4AD5D43A8117}">
          <p14:sldIdLst>
            <p14:sldId id="326"/>
            <p14:sldId id="327"/>
            <p14:sldId id="328"/>
            <p14:sldId id="345"/>
            <p14:sldId id="329"/>
            <p14:sldId id="330"/>
          </p14:sldIdLst>
        </p14:section>
        <p14:section name="view的封装" id="{CD5DA701-37EC-754F-91C5-8F8EC1B72DAB}">
          <p14:sldIdLst>
            <p14:sldId id="342"/>
            <p14:sldId id="335"/>
          </p14:sldIdLst>
        </p14:section>
        <p14:section name="xib" id="{F15E1D98-5477-F446-B2DD-0FB7AA565D4C}">
          <p14:sldIdLst>
            <p14:sldId id="346"/>
            <p14:sldId id="349"/>
            <p14:sldId id="347"/>
            <p14:sldId id="348"/>
            <p14:sldId id="351"/>
            <p14:sldId id="350"/>
          </p14:sldIdLst>
        </p14:section>
        <p14:section name="Xcode插件" id="{24C52262-FBDA-704A-96B2-FDCC9698F792}">
          <p14:sldIdLst>
            <p14:sldId id="336"/>
          </p14:sldIdLst>
        </p14:section>
        <p14:section name="APP内部资源" id="{D5803040-CEAD-834C-9C87-6168CBC46343}">
          <p14:sldIdLst>
            <p14:sldId id="337"/>
          </p14:sldIdLst>
        </p14:section>
        <p14:section name="UI控件的weak和strong" id="{5C5F7617-5EBA-3443-90CE-500C454E08E6}">
          <p14:sldIdLst>
            <p14:sldId id="3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6224" autoAdjust="0"/>
  </p:normalViewPr>
  <p:slideViewPr>
    <p:cSldViewPr snapToGrid="0" snapToObjects="1">
      <p:cViewPr>
        <p:scale>
          <a:sx n="128" d="100"/>
          <a:sy n="128" d="100"/>
        </p:scale>
        <p:origin x="72" y="3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8496-DF97-6640-952D-887B15A375BB}" type="datetimeFigureOut">
              <a:t>15/12/18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E6F2-4DC5-0049-9683-628A7A0E7D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031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4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8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3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71" y="394866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D280-F8E3-8447-BF8B-E05BAE5ED1D3}" type="datetime1">
              <a:rPr lang="zh-CN" altLang="en-US"/>
              <a:pPr>
                <a:defRPr/>
              </a:pPr>
              <a:t>15/12/18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33DA-9096-7643-92F2-2867F97B83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16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16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48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vcat/VVDocumenter-Xcode" TargetMode="External"/><Relationship Id="rId4" Type="http://schemas.openxmlformats.org/officeDocument/2006/relationships/hyperlink" Target="https://github.com/ksuther/KSImageNamed-Xcode" TargetMode="External"/><Relationship Id="rId5" Type="http://schemas.openxmlformats.org/officeDocument/2006/relationships/hyperlink" Target="https://github.com/mneorr/Alcatraz" TargetMode="External"/><Relationship Id="rId6" Type="http://schemas.openxmlformats.org/officeDocument/2006/relationships/hyperlink" Target="http://joeshang.github.io/2015/04/10/fix-xcode-upgrade-plugin-invali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china.com/industry/20130918/7022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40746" y="1888831"/>
            <a:ext cx="8498454" cy="777875"/>
          </a:xfrm>
        </p:spPr>
        <p:txBody>
          <a:bodyPr/>
          <a:lstStyle/>
          <a:p>
            <a:pPr algn="ctr"/>
            <a:r>
              <a:rPr lang="en-US" altLang="zh-CN" dirty="0" smtClean="0"/>
              <a:t>02-</a:t>
            </a:r>
            <a:r>
              <a:rPr lang="zh-CN" altLang="en-US" dirty="0" smtClean="0"/>
              <a:t>综合示例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0746" y="2920791"/>
            <a:ext cx="8498454" cy="6237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叶建华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</a:t>
            </a:r>
            <a:r>
              <a:rPr lang="en-US" altLang="zh-CN" dirty="0" smtClean="0"/>
              <a:t>/www.520it.com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14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用模型取代字典的好处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074279"/>
            <a:ext cx="8128599" cy="4252978"/>
          </a:xfrm>
        </p:spPr>
        <p:txBody>
          <a:bodyPr>
            <a:noAutofit/>
          </a:bodyPr>
          <a:lstStyle/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使用字典的坏处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一般情况下，设置数据和取出数据都使用“字符串类型的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”，编写这些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时，编辑器没有智能提示，需要手敲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手敲字符串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容易写错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如果写错了，编译器不会有任何警告和报错，造成设错数据或者取错数据</a:t>
            </a:r>
            <a:endParaRPr kumimoji="1" lang="en-US" altLang="zh-CN" sz="1400" dirty="0"/>
          </a:p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使用模型的好处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所谓模型，其实就是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数据模型</a:t>
            </a:r>
            <a:r>
              <a:rPr kumimoji="1" lang="zh-CN" altLang="en-US" sz="1400" dirty="0" smtClean="0"/>
              <a:t>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专门用来存放数据的对象</a:t>
            </a:r>
            <a:r>
              <a:rPr kumimoji="1" lang="zh-CN" altLang="zh-CN" sz="1400" dirty="0" smtClean="0"/>
              <a:t>，</a:t>
            </a:r>
            <a:r>
              <a:rPr kumimoji="1" lang="zh-CN" altLang="en-US" sz="1400" dirty="0" smtClean="0"/>
              <a:t>用它来表示数据会更加专业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模型设置数据和取出数据都是通过它的属性，属性名如果写错了，编译器会马上报错，因此，保证了数据的正确性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使用模型访问属性时，编译器会提供一系列的提示，提高编码效率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45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字典转模型的过程最好封装在模型内部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模型应该提供一个可以传入字典参数的构造方法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)initWithDict:(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)xxxWithDict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32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instancetype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在类型表示上，跟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一样，可以表示任何对象类型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只能用在返回值类型上，不能像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一样用在参数类型上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比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多一个好处：编译器会检测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的真实类型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83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类前缀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7"/>
            <a:ext cx="8332250" cy="3998437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使用</a:t>
            </a:r>
            <a:r>
              <a:rPr kumimoji="1" lang="en-US" altLang="zh-CN" sz="1400" dirty="0"/>
              <a:t>Objective-C</a:t>
            </a:r>
            <a:r>
              <a:rPr kumimoji="1" lang="zh-CN" altLang="en-US" sz="1400" dirty="0"/>
              <a:t>开发</a:t>
            </a:r>
            <a:r>
              <a:rPr kumimoji="1" lang="en-US" altLang="zh-CN" sz="1400" dirty="0"/>
              <a:t>iOS</a:t>
            </a:r>
            <a:r>
              <a:rPr kumimoji="1" lang="zh-CN" altLang="en-US" sz="1400" dirty="0"/>
              <a:t>程序时，最好在每个类名前面加一个前缀，用来标识这个类的“老家”在哪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目的是防止</a:t>
            </a:r>
            <a:r>
              <a:rPr kumimoji="1" lang="en-US" altLang="zh-CN" sz="1400" dirty="0"/>
              <a:t>N</a:t>
            </a:r>
            <a:r>
              <a:rPr kumimoji="1" lang="zh-CN" altLang="en-US" sz="1400" dirty="0"/>
              <a:t>个人开发了一样的类，冲突了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比如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在同一个项目中都各自开发了个</a:t>
            </a:r>
            <a:r>
              <a:rPr kumimoji="1" lang="en-US" altLang="zh-CN" sz="1400" dirty="0"/>
              <a:t>Button</a:t>
            </a:r>
            <a:r>
              <a:rPr kumimoji="1" lang="zh-CN" altLang="en-US" sz="1400" dirty="0"/>
              <a:t>类，这样的程序是不能运行起来的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解决方案：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JWButton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KRButton</a:t>
            </a:r>
          </a:p>
        </p:txBody>
      </p:sp>
    </p:spTree>
    <p:extLst>
      <p:ext uri="{BB962C8B-B14F-4D97-AF65-F5344CB8AC3E}">
        <p14:creationId xmlns:p14="http://schemas.microsoft.com/office/powerpoint/2010/main" val="23696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字典转模型的过程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1562" y="1311546"/>
            <a:ext cx="1977082" cy="322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Plist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" y="2320614"/>
            <a:ext cx="3169284" cy="2178443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5" idx="2"/>
            <a:endCxn id="7" idx="0"/>
          </p:cNvCxnSpPr>
          <p:nvPr/>
        </p:nvCxnSpPr>
        <p:spPr>
          <a:xfrm>
            <a:off x="1710111" y="1633679"/>
            <a:ext cx="9403" cy="686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3796338" y="1311544"/>
            <a:ext cx="2125950" cy="3451563"/>
            <a:chOff x="3796338" y="1573853"/>
            <a:chExt cx="2125950" cy="4141875"/>
          </a:xfrm>
        </p:grpSpPr>
        <p:sp>
          <p:nvSpPr>
            <p:cNvPr id="6" name="矩形 5"/>
            <p:cNvSpPr/>
            <p:nvPr/>
          </p:nvSpPr>
          <p:spPr>
            <a:xfrm>
              <a:off x="3796338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96338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字典数组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20" name="直线箭头连接符 19"/>
            <p:cNvCxnSpPr>
              <a:stCxn id="15" idx="2"/>
              <a:endCxn id="6" idx="0"/>
            </p:cNvCxnSpPr>
            <p:nvPr/>
          </p:nvCxnSpPr>
          <p:spPr>
            <a:xfrm>
              <a:off x="4859313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044826" y="2277947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044826" y="2761595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4826" y="3624453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44826" y="4084644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6560850" y="1311544"/>
            <a:ext cx="2125950" cy="3451563"/>
            <a:chOff x="6560850" y="1573853"/>
            <a:chExt cx="2125950" cy="4141875"/>
          </a:xfrm>
        </p:grpSpPr>
        <p:sp>
          <p:nvSpPr>
            <p:cNvPr id="16" name="矩形 15"/>
            <p:cNvSpPr/>
            <p:nvPr/>
          </p:nvSpPr>
          <p:spPr>
            <a:xfrm>
              <a:off x="6560850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模型数组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60850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31" name="直线箭头连接符 30"/>
            <p:cNvCxnSpPr>
              <a:stCxn id="16" idx="2"/>
              <a:endCxn id="29" idx="0"/>
            </p:cNvCxnSpPr>
            <p:nvPr/>
          </p:nvCxnSpPr>
          <p:spPr>
            <a:xfrm>
              <a:off x="7623825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5673800" y="2277947"/>
            <a:ext cx="2764512" cy="356648"/>
            <a:chOff x="5673800" y="2733536"/>
            <a:chExt cx="2764512" cy="427978"/>
          </a:xfrm>
        </p:grpSpPr>
        <p:sp>
          <p:nvSpPr>
            <p:cNvPr id="33" name="矩形 32"/>
            <p:cNvSpPr/>
            <p:nvPr/>
          </p:nvSpPr>
          <p:spPr>
            <a:xfrm>
              <a:off x="6809338" y="2733536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39" name="直线箭头连接符 38"/>
            <p:cNvCxnSpPr>
              <a:stCxn id="23" idx="3"/>
              <a:endCxn id="33" idx="1"/>
            </p:cNvCxnSpPr>
            <p:nvPr/>
          </p:nvCxnSpPr>
          <p:spPr>
            <a:xfrm>
              <a:off x="5673800" y="2947525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5673800" y="2761595"/>
            <a:ext cx="2764512" cy="356648"/>
            <a:chOff x="5673800" y="3313914"/>
            <a:chExt cx="2764512" cy="427978"/>
          </a:xfrm>
        </p:grpSpPr>
        <p:sp>
          <p:nvSpPr>
            <p:cNvPr id="34" name="矩形 33"/>
            <p:cNvSpPr/>
            <p:nvPr/>
          </p:nvSpPr>
          <p:spPr>
            <a:xfrm>
              <a:off x="6809338" y="331391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0" name="直线箭头连接符 39"/>
            <p:cNvCxnSpPr>
              <a:stCxn id="24" idx="3"/>
              <a:endCxn id="34" idx="1"/>
            </p:cNvCxnSpPr>
            <p:nvPr/>
          </p:nvCxnSpPr>
          <p:spPr>
            <a:xfrm>
              <a:off x="5673800" y="352790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 57"/>
          <p:cNvGrpSpPr/>
          <p:nvPr/>
        </p:nvGrpSpPr>
        <p:grpSpPr>
          <a:xfrm>
            <a:off x="5673800" y="3624453"/>
            <a:ext cx="2764512" cy="356648"/>
            <a:chOff x="5673800" y="4349344"/>
            <a:chExt cx="2764512" cy="427978"/>
          </a:xfrm>
        </p:grpSpPr>
        <p:sp>
          <p:nvSpPr>
            <p:cNvPr id="35" name="矩形 34"/>
            <p:cNvSpPr/>
            <p:nvPr/>
          </p:nvSpPr>
          <p:spPr>
            <a:xfrm>
              <a:off x="6809338" y="434934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1" name="直线箭头连接符 40"/>
            <p:cNvCxnSpPr>
              <a:stCxn id="25" idx="3"/>
              <a:endCxn id="35" idx="1"/>
            </p:cNvCxnSpPr>
            <p:nvPr/>
          </p:nvCxnSpPr>
          <p:spPr>
            <a:xfrm>
              <a:off x="5673800" y="456333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 58"/>
          <p:cNvGrpSpPr/>
          <p:nvPr/>
        </p:nvGrpSpPr>
        <p:grpSpPr>
          <a:xfrm>
            <a:off x="5673800" y="4084644"/>
            <a:ext cx="2764512" cy="356648"/>
            <a:chOff x="5673800" y="4901573"/>
            <a:chExt cx="2764512" cy="427978"/>
          </a:xfrm>
        </p:grpSpPr>
        <p:sp>
          <p:nvSpPr>
            <p:cNvPr id="36" name="矩形 35"/>
            <p:cNvSpPr/>
            <p:nvPr/>
          </p:nvSpPr>
          <p:spPr>
            <a:xfrm>
              <a:off x="6809338" y="4901573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cxnSp>
          <p:nvCxnSpPr>
            <p:cNvPr id="42" name="直线箭头连接符 41"/>
            <p:cNvCxnSpPr>
              <a:stCxn id="26" idx="3"/>
              <a:endCxn id="36" idx="1"/>
            </p:cNvCxnSpPr>
            <p:nvPr/>
          </p:nvCxnSpPr>
          <p:spPr>
            <a:xfrm>
              <a:off x="5673800" y="5115562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箭头连接符 48"/>
          <p:cNvCxnSpPr>
            <a:stCxn id="7" idx="3"/>
            <a:endCxn id="6" idx="1"/>
          </p:cNvCxnSpPr>
          <p:nvPr/>
        </p:nvCxnSpPr>
        <p:spPr>
          <a:xfrm flipV="1">
            <a:off x="3304148" y="3405482"/>
            <a:ext cx="492190" cy="4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en-US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9"/>
            <a:ext cx="4502691" cy="37554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尝试为</a:t>
            </a:r>
            <a:r>
              <a:rPr lang="zh-CN" altLang="en-US" sz="1600" dirty="0" smtClean="0"/>
              <a:t>下面的数据设计模型</a:t>
            </a:r>
            <a:endParaRPr kumimoji="1" lang="zh-CN" altLang="en-US" sz="1600" dirty="0"/>
          </a:p>
        </p:txBody>
      </p:sp>
      <p:pic>
        <p:nvPicPr>
          <p:cNvPr id="5" name="图片 4" descr="QQ20150523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4" y="1767042"/>
            <a:ext cx="4394200" cy="2984500"/>
          </a:xfrm>
          <a:prstGeom prst="rect">
            <a:avLst/>
          </a:prstGeom>
        </p:spPr>
      </p:pic>
      <p:pic>
        <p:nvPicPr>
          <p:cNvPr id="6" name="图片 5" descr="QQ20150523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66" y="394866"/>
            <a:ext cx="2947316" cy="4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973128"/>
            <a:ext cx="8128599" cy="416306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内部的子控件比较多，一般会考虑自定义一个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，把它内部子控件的创建屏蔽起来，不让外界关心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外界可以传入对应的模型数据给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拿到模型数据后给内部的子控件设置对应的数据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封装控件的基本步骤</a:t>
            </a:r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initWithFrame:</a:t>
            </a:r>
            <a:r>
              <a:rPr kumimoji="1" lang="zh-CN" altLang="en-US" sz="1800" dirty="0"/>
              <a:t>方法中添加子控件，提供便利构造方法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方法中设置子控件的</a:t>
            </a:r>
            <a:r>
              <a:rPr kumimoji="1" lang="en-US" altLang="zh-CN" sz="1800" dirty="0"/>
              <a:t>frame</a:t>
            </a:r>
            <a:r>
              <a:rPr kumimoji="1" lang="zh-CN" altLang="en-US" sz="1800" dirty="0"/>
              <a:t>（一定要调用</a:t>
            </a:r>
            <a:r>
              <a:rPr kumimoji="1" lang="en-US" altLang="zh-CN" sz="1800" dirty="0"/>
              <a:t>super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增加模型属性，在模型属性</a:t>
            </a:r>
            <a:r>
              <a:rPr kumimoji="1" lang="en-US" altLang="zh-CN" sz="1800" dirty="0"/>
              <a:t>set</a:t>
            </a:r>
            <a:r>
              <a:rPr kumimoji="1" lang="zh-CN" altLang="en-US" sz="18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18877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简单的</a:t>
            </a:r>
            <a:r>
              <a:rPr kumimoji="1" lang="en-US" altLang="zh-CN"/>
              <a:t>MVC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26010" y="1496639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控制，大管家</a:t>
            </a:r>
          </a:p>
        </p:txBody>
      </p:sp>
      <p:sp>
        <p:nvSpPr>
          <p:cNvPr id="5" name="矩形 4"/>
          <p:cNvSpPr/>
          <p:nvPr/>
        </p:nvSpPr>
        <p:spPr>
          <a:xfrm>
            <a:off x="77927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数据模型，数据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547010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视图，显示数据</a:t>
            </a:r>
          </a:p>
        </p:txBody>
      </p:sp>
    </p:spTree>
    <p:extLst>
      <p:ext uri="{BB962C8B-B14F-4D97-AF65-F5344CB8AC3E}">
        <p14:creationId xmlns:p14="http://schemas.microsoft.com/office/powerpoint/2010/main" val="7127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都用来描述软件界面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</a:t>
            </a:r>
            <a:r>
              <a:rPr kumimoji="1" lang="en-US" altLang="zh-CN" sz="1600" dirty="0" smtClean="0"/>
              <a:t>Interface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Builder</a:t>
            </a:r>
            <a:r>
              <a:rPr kumimoji="1" lang="zh-CN" altLang="en-US" sz="1600" dirty="0" smtClean="0"/>
              <a:t>工具来编辑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/>
              <a:t>本质都是转换成代码去创建控件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是轻量级的，用来描述局部的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是重量级的，用来描述整个软件的多个界面，并且能展示多个界面之间的跳转关系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64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九宫格计算思路</a:t>
            </a:r>
          </a:p>
        </p:txBody>
      </p:sp>
      <p:sp>
        <p:nvSpPr>
          <p:cNvPr id="4" name="矩形 3"/>
          <p:cNvSpPr/>
          <p:nvPr/>
        </p:nvSpPr>
        <p:spPr>
          <a:xfrm>
            <a:off x="854133" y="1292481"/>
            <a:ext cx="3175582" cy="30232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140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06781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53119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54140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06781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53119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4140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06781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53119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854140" y="149412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2006781" y="149412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153119" y="394866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6537" y="5023971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730751" y="50239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003682" y="50856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41861" y="1718239"/>
            <a:ext cx="218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处在同一列的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一样</a:t>
            </a:r>
            <a:endParaRPr kumimoji="1" lang="en-US" altLang="zh-CN" dirty="0" smtClean="0"/>
          </a:p>
          <a:p>
            <a:r>
              <a:rPr kumimoji="1" lang="zh-CN" altLang="en-US" dirty="0" smtClean="0"/>
              <a:t>处在同一行的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一样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521171" y="1292478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521171" y="2355232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21171" y="3445907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50928" y="1115428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</a:rPr>
              <a:t>0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28626" y="21691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zh-CN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54961" y="32612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zh-CN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/>
              <a:t>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1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loadNibNamed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文件名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owner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2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*nib = [</a:t>
            </a: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nibWithNibName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de-DE" sz="1600">
                <a:solidFill>
                  <a:srgbClr val="C41A16"/>
                </a:solidFill>
                <a:latin typeface="STHeitiSC-Light"/>
              </a:rPr>
              <a:t>文件名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[nib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instantiateWithOwner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275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新建自定义控件类</a:t>
            </a:r>
          </a:p>
        </p:txBody>
      </p:sp>
      <p:pic>
        <p:nvPicPr>
          <p:cNvPr id="4" name="图片 3" descr="QQ20150523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5" y="1528495"/>
            <a:ext cx="7988300" cy="10160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8491" y="2654024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新建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文件（文件名建议和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的类名一致）</a:t>
            </a:r>
          </a:p>
        </p:txBody>
      </p:sp>
      <p:pic>
        <p:nvPicPr>
          <p:cNvPr id="6" name="图片 5" descr="QQ20150523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4" y="3273229"/>
            <a:ext cx="3674179" cy="1283047"/>
          </a:xfrm>
          <a:prstGeom prst="rect">
            <a:avLst/>
          </a:prstGeom>
        </p:spPr>
      </p:pic>
      <p:pic>
        <p:nvPicPr>
          <p:cNvPr id="7" name="图片 6" descr="QQ20150523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84" y="3542738"/>
            <a:ext cx="2146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修改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中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8491" y="2875512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封装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的加载过程</a:t>
            </a:r>
          </a:p>
        </p:txBody>
      </p:sp>
      <p:pic>
        <p:nvPicPr>
          <p:cNvPr id="8" name="图片 7" descr="QQ20150523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1562212"/>
            <a:ext cx="4113286" cy="1157109"/>
          </a:xfrm>
          <a:prstGeom prst="rect">
            <a:avLst/>
          </a:prstGeom>
        </p:spPr>
      </p:pic>
      <p:pic>
        <p:nvPicPr>
          <p:cNvPr id="9" name="图片 8" descr="QQ20150523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251055"/>
            <a:ext cx="2989427" cy="572887"/>
          </a:xfrm>
          <a:prstGeom prst="rect">
            <a:avLst/>
          </a:prstGeom>
        </p:spPr>
      </p:pic>
      <p:pic>
        <p:nvPicPr>
          <p:cNvPr id="10" name="图片 9" descr="QQ20150523-1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846420"/>
            <a:ext cx="6492531" cy="11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52952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增加模型属性，在模型属性</a:t>
            </a:r>
            <a:r>
              <a:rPr kumimoji="1" lang="en-US" altLang="zh-CN" sz="1600" dirty="0"/>
              <a:t>set</a:t>
            </a:r>
            <a:r>
              <a:rPr kumimoji="1" lang="zh-CN" altLang="en-US" sz="16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6714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一个控件有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种创建方式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通过代码创建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初始化时一定会调用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\</a:t>
            </a:r>
            <a:r>
              <a:rPr kumimoji="1" lang="en-US" altLang="zh-CN" sz="1600" dirty="0"/>
              <a:t>storyboard</a:t>
            </a:r>
            <a:r>
              <a:rPr kumimoji="1" lang="zh-CN" altLang="en-US" sz="1600" dirty="0"/>
              <a:t>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初始化时不会调用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r>
              <a:rPr kumimoji="1" lang="zh-CN" altLang="zh-CN" sz="1600" dirty="0"/>
              <a:t>，</a:t>
            </a:r>
            <a:r>
              <a:rPr kumimoji="1" lang="zh-CN" altLang="en-US" sz="1600" dirty="0"/>
              <a:t>只会调用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初始化完毕后会调用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endParaRPr kumimoji="1" lang="en-US" altLang="zh-CN" sz="1600" dirty="0"/>
          </a:p>
          <a:p>
            <a:r>
              <a:rPr kumimoji="1" lang="zh-CN" altLang="en-US" sz="1600" dirty="0"/>
              <a:t>有时候希望在控件初始化时做一些初始化操作，比如添加子控件、设置基本属性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这时需要根据控件的创建方式，来选择在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的哪个方法中操作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168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常用的</a:t>
            </a:r>
            <a:r>
              <a:rPr kumimoji="1" lang="en-US" altLang="zh-CN" dirty="0"/>
              <a:t>Xcode</a:t>
            </a:r>
            <a:r>
              <a:rPr kumimoji="1"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924215"/>
            <a:ext cx="8332250" cy="4380563"/>
          </a:xfrm>
        </p:spPr>
        <p:txBody>
          <a:bodyPr>
            <a:normAutofit/>
          </a:bodyPr>
          <a:lstStyle/>
          <a:p>
            <a:r>
              <a:rPr kumimoji="1" lang="en-US" altLang="zh-CN" sz="1400" dirty="0"/>
              <a:t>Xcode</a:t>
            </a:r>
            <a:r>
              <a:rPr kumimoji="1" lang="zh-CN" altLang="en-US" sz="1400" dirty="0"/>
              <a:t>插件大全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en-US" altLang="zh-CN" sz="1400" dirty="0">
                <a:hlinkClick r:id="rId2"/>
              </a:rPr>
              <a:t>http://www.cocoachina.com/industry/20130918/7022.html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必备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文档注释生成：</a:t>
            </a:r>
            <a:r>
              <a:rPr kumimoji="1" lang="en-US" altLang="zh-CN" sz="1400" dirty="0">
                <a:hlinkClick r:id="rId3"/>
              </a:rPr>
              <a:t>https://github.com/onevcat/VVDocumenter-Xcode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自动检索图片名：</a:t>
            </a:r>
            <a:r>
              <a:rPr kumimoji="1" lang="en-US" altLang="zh-CN" sz="1400" dirty="0">
                <a:hlinkClick r:id="rId4"/>
              </a:rPr>
              <a:t>https://github.com/ksuther/KSImageNamed-Xcode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插件管理工具：</a:t>
            </a:r>
            <a:r>
              <a:rPr kumimoji="1" lang="en-US" altLang="zh-CN" sz="1400" dirty="0">
                <a:hlinkClick r:id="rId5"/>
              </a:rPr>
              <a:t>https://github.com/mneorr/Alcatraz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移除插件（可以使用上面提到的插件管理工具</a:t>
            </a:r>
            <a:r>
              <a:rPr kumimoji="1" lang="en-US" altLang="zh-CN" sz="1400" dirty="0"/>
              <a:t>Alcatraz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到</a:t>
            </a:r>
            <a:r>
              <a:rPr lang="en-US" altLang="zh-CN" sz="1400"/>
              <a:t>~/Library/Application Support/Developer/Shared/Xcode/Plug-ins</a:t>
            </a:r>
            <a:r>
              <a:rPr kumimoji="1" lang="zh-CN" altLang="en-US" sz="1400" dirty="0"/>
              <a:t>文件夹中删除</a:t>
            </a: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  <a:p>
            <a:r>
              <a:rPr kumimoji="1" lang="zh-CN" altLang="en-US" sz="1400" dirty="0"/>
              <a:t>插件失效修复：</a:t>
            </a:r>
            <a:r>
              <a:rPr kumimoji="1" lang="en-US" altLang="zh-CN" sz="1400" dirty="0">
                <a:hlinkClick r:id="rId6"/>
              </a:rPr>
              <a:t>http://joeshang.github.io/2015/04/10/fix-xcode-upgrade-plugin-invalid/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86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如何获得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内部资源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8"/>
            <a:ext cx="8332250" cy="986402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安装一个</a:t>
            </a:r>
            <a:r>
              <a:rPr kumimoji="1" lang="en-US" altLang="zh-CN" sz="1400" dirty="0"/>
              <a:t>iTools</a:t>
            </a:r>
            <a:r>
              <a:rPr kumimoji="1" lang="zh-CN" altLang="en-US" sz="1400" dirty="0"/>
              <a:t>（百度一下就有）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USB</a:t>
            </a:r>
            <a:r>
              <a:rPr kumimoji="1" lang="zh-CN" altLang="en-US" sz="1400" dirty="0"/>
              <a:t>连接设备，打开</a:t>
            </a:r>
            <a:r>
              <a:rPr kumimoji="1" lang="en-US" altLang="zh-CN" sz="1400" dirty="0"/>
              <a:t>iTools</a:t>
            </a:r>
          </a:p>
        </p:txBody>
      </p:sp>
      <p:pic>
        <p:nvPicPr>
          <p:cNvPr id="4" name="图片 3" descr="QQ20150523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4924"/>
            <a:ext cx="9144000" cy="15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3914" y="394834"/>
            <a:ext cx="7886700" cy="679904"/>
          </a:xfrm>
          <a:prstGeom prst="rect">
            <a:avLst/>
          </a:prstGeo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UI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控件的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weak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和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strong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九宫格功能一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 dirty="0" smtClean="0"/>
              <a:t>在同一行不断添加</a:t>
            </a:r>
            <a:r>
              <a:rPr kumimoji="1" lang="en-US" altLang="zh-CN" sz="1600" dirty="0" smtClean="0"/>
              <a:t>View</a:t>
            </a:r>
          </a:p>
          <a:p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值不变</a:t>
            </a:r>
            <a:r>
              <a:rPr kumimoji="1" lang="en-US" altLang="zh-CN" sz="1600" dirty="0" smtClean="0"/>
              <a:t>,X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/>
              <a:t>: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宽度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个数 </a:t>
            </a:r>
            <a:r>
              <a:rPr kumimoji="1" lang="en-US" altLang="zh-CN" sz="1600" dirty="0" smtClean="0">
                <a:sym typeface="Wingdings"/>
              </a:rPr>
              <a:t>%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0%3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1%3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2%3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3%3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4%3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5%3(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</a:t>
            </a:r>
            <a:r>
              <a:rPr kumimoji="1" lang="en-US" altLang="zh-CN" sz="1600" dirty="0" smtClean="0">
                <a:sym typeface="Wingdings"/>
              </a:rPr>
              <a:t>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6%3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zh-CN" altLang="en-US" sz="1600" dirty="0">
                <a:sym typeface="Wingdings"/>
              </a:rPr>
              <a:t>* </a:t>
            </a:r>
            <a:r>
              <a:rPr kumimoji="1" lang="en-US" altLang="zh-CN" sz="1600" dirty="0">
                <a:sym typeface="Wingdings"/>
              </a:rPr>
              <a:t>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width)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7%3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zh-CN" altLang="en-US" sz="1600" dirty="0">
                <a:sym typeface="Wingdings"/>
              </a:rPr>
              <a:t>* </a:t>
            </a:r>
            <a:r>
              <a:rPr kumimoji="1" lang="en-US" altLang="zh-CN" sz="1600" dirty="0">
                <a:sym typeface="Wingdings"/>
              </a:rPr>
              <a:t>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width)</a:t>
            </a:r>
            <a:r>
              <a:rPr kumimoji="1" lang="zh-CN" altLang="en-US" sz="1600" dirty="0">
                <a:sym typeface="Wingdings"/>
              </a:rPr>
              <a:t> </a:t>
            </a:r>
            <a:endParaRPr kumimoji="1"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699613" y="2995404"/>
            <a:ext cx="3322758" cy="27195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购物车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699613" y="2995404"/>
            <a:ext cx="586293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699613" y="2995404"/>
            <a:ext cx="0" cy="3157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699613" y="2995404"/>
            <a:ext cx="3322758" cy="1167374"/>
            <a:chOff x="987847" y="2257778"/>
            <a:chExt cx="3322758" cy="1167374"/>
          </a:xfrm>
        </p:grpSpPr>
        <p:sp>
          <p:nvSpPr>
            <p:cNvPr id="12" name="矩形 11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730135" y="4355202"/>
            <a:ext cx="3322758" cy="1135303"/>
            <a:chOff x="987847" y="2289849"/>
            <a:chExt cx="3322758" cy="1135303"/>
          </a:xfrm>
        </p:grpSpPr>
        <p:sp>
          <p:nvSpPr>
            <p:cNvPr id="15" name="矩形 14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05068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30135" y="5715000"/>
            <a:ext cx="2166581" cy="1135303"/>
            <a:chOff x="987847" y="2257778"/>
            <a:chExt cx="2166581" cy="1135303"/>
          </a:xfrm>
        </p:grpSpPr>
        <p:sp>
          <p:nvSpPr>
            <p:cNvPr id="18" name="矩形 17"/>
            <p:cNvSpPr/>
            <p:nvPr/>
          </p:nvSpPr>
          <p:spPr>
            <a:xfrm>
              <a:off x="987847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2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九宫格功能二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 dirty="0" smtClean="0"/>
              <a:t>在不同行不断添加</a:t>
            </a:r>
            <a:r>
              <a:rPr kumimoji="1" lang="en-US" altLang="zh-CN" sz="1600" dirty="0" smtClean="0"/>
              <a:t>View</a:t>
            </a:r>
          </a:p>
          <a:p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高度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个数</a:t>
            </a:r>
            <a:r>
              <a:rPr kumimoji="1" lang="en-US" altLang="zh-CN" sz="1600" dirty="0" smtClean="0">
                <a:sym typeface="Wingdings"/>
              </a:rPr>
              <a:t>/3)</a:t>
            </a:r>
            <a:r>
              <a:rPr kumimoji="1" lang="en-US" altLang="zh-CN" sz="1600" dirty="0" smtClean="0"/>
              <a:t>,X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/>
              <a:t>: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宽度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个数 </a:t>
            </a:r>
            <a:r>
              <a:rPr kumimoji="1" lang="en-US" altLang="zh-CN" sz="1600" dirty="0" smtClean="0">
                <a:sym typeface="Wingdings"/>
              </a:rPr>
              <a:t>%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/>
              <a:t>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</a:t>
            </a:r>
            <a:r>
              <a:rPr kumimoji="1" lang="en-US" altLang="zh-CN" sz="1600" dirty="0" smtClean="0">
                <a:sym typeface="Wingdings"/>
              </a:rPr>
              <a:t>y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0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4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5-&gt;y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1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6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7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8-&gt;y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smtClean="0">
                <a:sym typeface="Wingdings"/>
              </a:rPr>
              <a:t> </a:t>
            </a:r>
            <a:r>
              <a:rPr kumimoji="1" lang="en-US" altLang="zh-CN" sz="160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2</a:t>
            </a:r>
            <a:endParaRPr kumimoji="1" lang="zh-CN" altLang="en-US" sz="1600" dirty="0" smtClean="0">
              <a:sym typeface="Wingdings"/>
            </a:endParaRPr>
          </a:p>
          <a:p>
            <a:endParaRPr kumimoji="1"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948091" y="2995404"/>
            <a:ext cx="3322758" cy="27195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购物车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948091" y="2995404"/>
            <a:ext cx="586293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48091" y="2995404"/>
            <a:ext cx="0" cy="3157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948091" y="2995404"/>
            <a:ext cx="3322758" cy="1167374"/>
            <a:chOff x="987847" y="2257778"/>
            <a:chExt cx="3322758" cy="1167374"/>
          </a:xfrm>
        </p:grpSpPr>
        <p:sp>
          <p:nvSpPr>
            <p:cNvPr id="12" name="矩形 11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948091" y="4579697"/>
            <a:ext cx="3322758" cy="1135303"/>
            <a:chOff x="987847" y="2289849"/>
            <a:chExt cx="3322758" cy="1135303"/>
          </a:xfrm>
        </p:grpSpPr>
        <p:sp>
          <p:nvSpPr>
            <p:cNvPr id="15" name="矩形 14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05068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948091" y="5923459"/>
            <a:ext cx="2166581" cy="1135303"/>
            <a:chOff x="987847" y="2257778"/>
            <a:chExt cx="2166581" cy="1135303"/>
          </a:xfrm>
        </p:grpSpPr>
        <p:sp>
          <p:nvSpPr>
            <p:cNvPr id="18" name="矩形 17"/>
            <p:cNvSpPr/>
            <p:nvPr/>
          </p:nvSpPr>
          <p:spPr>
            <a:xfrm>
              <a:off x="987847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1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之类的数据，这种“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属性列表文件</a:t>
            </a:r>
            <a:r>
              <a:rPr kumimoji="1" lang="zh-CN" altLang="en-US" sz="1800" dirty="0" smtClean="0"/>
              <a:t>”的扩展名是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，因此也称为“</a:t>
            </a:r>
            <a:r>
              <a:rPr kumimoji="1" lang="en-US" altLang="zh-CN" sz="1800" dirty="0">
                <a:solidFill>
                  <a:srgbClr val="FF0000"/>
                </a:solidFill>
              </a:rPr>
              <a:t>p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list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文件</a:t>
            </a:r>
            <a:r>
              <a:rPr kumimoji="1" lang="zh-CN" altLang="en-US" sz="1800" dirty="0" smtClean="0"/>
              <a:t>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37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3" name="图片 2" descr="QQ2015052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4" y="1155700"/>
            <a:ext cx="4432300" cy="170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50523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10" y="1084420"/>
            <a:ext cx="4241800" cy="297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50523-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9" y="3599495"/>
            <a:ext cx="2984500" cy="1168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908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31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16" name="图片 15" descr="QQ20150523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1" y="1157155"/>
            <a:ext cx="5727700" cy="3937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781009" y="1453142"/>
            <a:ext cx="2070730" cy="32964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84718" y="162945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084718" y="218222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084718" y="3121013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7084718" y="361801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7084718" y="423927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27" name="直线箭头连接符 26"/>
          <p:cNvCxnSpPr>
            <a:endCxn id="17" idx="1"/>
          </p:cNvCxnSpPr>
          <p:nvPr/>
        </p:nvCxnSpPr>
        <p:spPr>
          <a:xfrm>
            <a:off x="5524776" y="1453142"/>
            <a:ext cx="1256243" cy="164820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18" idx="1"/>
          </p:cNvCxnSpPr>
          <p:nvPr/>
        </p:nvCxnSpPr>
        <p:spPr>
          <a:xfrm>
            <a:off x="4710289" y="1781327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0" idx="1"/>
          </p:cNvCxnSpPr>
          <p:nvPr/>
        </p:nvCxnSpPr>
        <p:spPr>
          <a:xfrm flipV="1">
            <a:off x="4710289" y="2382408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endCxn id="23" idx="1"/>
          </p:cNvCxnSpPr>
          <p:nvPr/>
        </p:nvCxnSpPr>
        <p:spPr>
          <a:xfrm>
            <a:off x="4599840" y="3067372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24" idx="1"/>
          </p:cNvCxnSpPr>
          <p:nvPr/>
        </p:nvCxnSpPr>
        <p:spPr>
          <a:xfrm>
            <a:off x="4599840" y="381820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26" idx="1"/>
          </p:cNvCxnSpPr>
          <p:nvPr/>
        </p:nvCxnSpPr>
        <p:spPr>
          <a:xfrm>
            <a:off x="4599840" y="443946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/>
              <a:t>的使用注意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的文件名不能叫做“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”、“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”之类的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添加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等文件资源的时候，一定要勾选下面的选项</a:t>
            </a:r>
          </a:p>
        </p:txBody>
      </p:sp>
      <p:pic>
        <p:nvPicPr>
          <p:cNvPr id="4" name="图片 3" descr="QQ20150523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3" y="2443570"/>
            <a:ext cx="5321300" cy="2311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87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3723</TotalTime>
  <Words>1140</Words>
  <Application>Microsoft Macintosh PowerPoint</Application>
  <PresentationFormat>全屏显示(16:10)</PresentationFormat>
  <Paragraphs>206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小码哥2015</vt:lpstr>
      <vt:lpstr>02-综合示例</vt:lpstr>
      <vt:lpstr>九宫格计算思路</vt:lpstr>
      <vt:lpstr>九宫格功能一</vt:lpstr>
      <vt:lpstr>九宫格功能二</vt:lpstr>
      <vt:lpstr>什么是Plist文件</vt:lpstr>
      <vt:lpstr>创建Plist文件</vt:lpstr>
      <vt:lpstr>解析Plist文件</vt:lpstr>
      <vt:lpstr>Plist文件的解析过程</vt:lpstr>
      <vt:lpstr>Plist的使用注意</vt:lpstr>
      <vt:lpstr>懒加载</vt:lpstr>
      <vt:lpstr>用模型取代字典的好处</vt:lpstr>
      <vt:lpstr>字典转模型</vt:lpstr>
      <vt:lpstr>instancetype</vt:lpstr>
      <vt:lpstr>类前缀</vt:lpstr>
      <vt:lpstr>字典转模型的过程</vt:lpstr>
      <vt:lpstr>模型练习</vt:lpstr>
      <vt:lpstr>view的封装</vt:lpstr>
      <vt:lpstr>简单的MVC</vt:lpstr>
      <vt:lpstr>Xib和storyboard对比</vt:lpstr>
      <vt:lpstr>Xib的加载</vt:lpstr>
      <vt:lpstr>使用xib自定义view的步骤</vt:lpstr>
      <vt:lpstr>使用xib自定义view的步骤</vt:lpstr>
      <vt:lpstr>使用xib自定义view的步骤</vt:lpstr>
      <vt:lpstr>注意点</vt:lpstr>
      <vt:lpstr>常用的Xcode插件</vt:lpstr>
      <vt:lpstr>如何获得APP内部资源</vt:lpstr>
      <vt:lpstr>UI控件的weak和strong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建华 叶</cp:lastModifiedBy>
  <cp:revision>884</cp:revision>
  <dcterms:created xsi:type="dcterms:W3CDTF">2013-07-22T07:36:09Z</dcterms:created>
  <dcterms:modified xsi:type="dcterms:W3CDTF">2015-12-18T00:46:44Z</dcterms:modified>
</cp:coreProperties>
</file>