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12685" y="6141720"/>
            <a:ext cx="251863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0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9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4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4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4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60385" y="6278880"/>
            <a:ext cx="251863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开发中常用的颜色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每一种颜色都是由</a:t>
            </a:r>
            <a:r>
              <a:rPr lang="en-US" altLang="zh-CN" dirty="0"/>
              <a:t>N</a:t>
            </a:r>
            <a:r>
              <a:rPr lang="zh-CN" altLang="en-US" dirty="0"/>
              <a:t>个颜色通道组</a:t>
            </a:r>
            <a:r>
              <a:rPr lang="zh-CN" altLang="en-US" dirty="0" smtClean="0"/>
              <a:t>成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的颜色通道</a:t>
            </a:r>
            <a:r>
              <a:rPr lang="en-US" altLang="zh-CN" dirty="0"/>
              <a:t>(ARGB)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fi-FI" altLang="zh-CN" dirty="0">
                <a:solidFill>
                  <a:srgbClr val="FF0000"/>
                </a:solidFill>
              </a:rPr>
              <a:t>A: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fi-FI" altLang="zh-CN" dirty="0">
                <a:solidFill>
                  <a:srgbClr val="FF0000"/>
                </a:solidFill>
              </a:rPr>
              <a:t>alpha </a:t>
            </a:r>
            <a:r>
              <a:rPr lang="zh-CN" altLang="fi-FI" dirty="0" smtClean="0">
                <a:solidFill>
                  <a:srgbClr val="FF0000"/>
                </a:solidFill>
              </a:rPr>
              <a:t>透明度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red </a:t>
            </a:r>
            <a:r>
              <a:rPr lang="zh-TW" altLang="en-US" dirty="0">
                <a:solidFill>
                  <a:srgbClr val="FF0000"/>
                </a:solidFill>
              </a:rPr>
              <a:t>红</a:t>
            </a:r>
            <a:r>
              <a:rPr lang="zh-TW" altLang="en-US" dirty="0" smtClean="0">
                <a:solidFill>
                  <a:srgbClr val="FF0000"/>
                </a:solidFill>
              </a:rPr>
              <a:t>色</a:t>
            </a:r>
            <a:r>
              <a:rPr lang="zh-CN" altLang="zh-TW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green </a:t>
            </a:r>
            <a:r>
              <a:rPr lang="zh-CN" altLang="en-US" dirty="0">
                <a:solidFill>
                  <a:srgbClr val="FF0000"/>
                </a:solidFill>
              </a:rPr>
              <a:t>绿</a:t>
            </a:r>
            <a:r>
              <a:rPr lang="zh-CN" altLang="en-US" dirty="0" smtClean="0">
                <a:solidFill>
                  <a:srgbClr val="FF0000"/>
                </a:solidFill>
              </a:rPr>
              <a:t>色</a:t>
            </a:r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blue </a:t>
            </a:r>
            <a:r>
              <a:rPr lang="zh-TW" altLang="en-US" dirty="0">
                <a:solidFill>
                  <a:srgbClr val="FF0000"/>
                </a:solidFill>
              </a:rPr>
              <a:t>蓝</a:t>
            </a:r>
            <a:r>
              <a:rPr lang="zh-TW" altLang="en-US" dirty="0" smtClean="0">
                <a:solidFill>
                  <a:srgbClr val="FF0000"/>
                </a:solidFill>
              </a:rPr>
              <a:t>色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常见颜色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白色：全部通道</a:t>
            </a:r>
            <a:r>
              <a:rPr lang="zh-CN" altLang="en-US" dirty="0">
                <a:solidFill>
                  <a:srgbClr val="FF0000"/>
                </a:solidFill>
              </a:rPr>
              <a:t>满值</a:t>
            </a:r>
            <a:r>
              <a:rPr lang="en-US" altLang="zh-CN" dirty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黑</a:t>
            </a:r>
            <a:r>
              <a:rPr lang="zh-CN" altLang="en-US" dirty="0"/>
              <a:t>色：全部通道都是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（透明度除外）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灰色</a:t>
            </a:r>
            <a:r>
              <a:rPr lang="zh-CN" altLang="en-US" dirty="0"/>
              <a:t>：</a:t>
            </a:r>
            <a:r>
              <a:rPr lang="en-US" altLang="zh-CN" dirty="0"/>
              <a:t>RGB</a:t>
            </a:r>
            <a:r>
              <a:rPr lang="zh-CN" altLang="en-US" dirty="0"/>
              <a:t>通道的</a:t>
            </a:r>
            <a:r>
              <a:rPr lang="zh-CN" altLang="en-US" dirty="0">
                <a:solidFill>
                  <a:srgbClr val="FF0000"/>
                </a:solidFill>
              </a:rPr>
              <a:t>值一样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Snip2015120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4" y="3239044"/>
            <a:ext cx="3658368" cy="29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9" y="530907"/>
            <a:ext cx="8128599" cy="827471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32</a:t>
            </a:r>
            <a:r>
              <a:rPr lang="en-US" altLang="en-US" dirty="0" smtClean="0"/>
              <a:t>位</a:t>
            </a:r>
            <a:r>
              <a:rPr lang="zh-CN" altLang="en-US" dirty="0" smtClean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358378"/>
            <a:ext cx="8463569" cy="5048368"/>
          </a:xfrm>
        </p:spPr>
        <p:txBody>
          <a:bodyPr/>
          <a:lstStyle/>
          <a:p>
            <a:r>
              <a:rPr lang="zh-CN" altLang="en-US" dirty="0"/>
              <a:t>颜</a:t>
            </a:r>
            <a:r>
              <a:rPr lang="zh-CN" altLang="en-US" dirty="0" smtClean="0"/>
              <a:t>色的组成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kumimoji="1" lang="en-US" altLang="zh-CN" dirty="0"/>
              <a:t>- </a:t>
            </a:r>
            <a:r>
              <a:rPr lang="zh-CN" altLang="en-US" dirty="0"/>
              <a:t>由</a:t>
            </a:r>
            <a:r>
              <a:rPr lang="en-US" altLang="zh-CN" dirty="0"/>
              <a:t>ARGB</a:t>
            </a:r>
            <a:r>
              <a:rPr lang="zh-CN" altLang="en-US" dirty="0"/>
              <a:t>四个颜色通道组成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每一个颜色通道都占据</a:t>
            </a:r>
            <a:r>
              <a:rPr lang="en-US" altLang="zh-CN" dirty="0"/>
              <a:t>8bit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每一个颜色通道的取值范围是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二进制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cs-CZ" altLang="zh-CN" dirty="0">
                <a:solidFill>
                  <a:srgbClr val="0000FF"/>
                </a:solidFill>
              </a:rPr>
              <a:t>[0b00000000, 0b11111111]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cs-CZ" altLang="zh-CN" dirty="0">
                <a:solidFill>
                  <a:srgbClr val="FF0000"/>
                </a:solidFill>
              </a:rPr>
              <a:t>0b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pt-BR" altLang="zh-CN" dirty="0">
                <a:solidFill>
                  <a:srgbClr val="0000FF"/>
                </a:solidFill>
              </a:rPr>
              <a:t>[0, 255]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:(0-2</a:t>
            </a:r>
            <a:r>
              <a:rPr lang="en-US" altLang="zh-CN" baseline="30000" dirty="0">
                <a:solidFill>
                  <a:srgbClr val="FF0000"/>
                </a:solidFill>
              </a:rPr>
              <a:t>8-1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十六进制</a:t>
            </a:r>
            <a:r>
              <a:rPr lang="en-US" altLang="zh-CN" dirty="0"/>
              <a:t>:</a:t>
            </a:r>
            <a:r>
              <a:rPr lang="es-ES_tradnl" altLang="zh-CN" dirty="0">
                <a:solidFill>
                  <a:srgbClr val="0000FF"/>
                </a:solidFill>
              </a:rPr>
              <a:t>[0x00, 0xff]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:0x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dirty="0"/>
              <a:t>十六进制取值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0-9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A-F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十进制取值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0-9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二进制取值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5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/>
              <a:t>32</a:t>
            </a:r>
            <a:r>
              <a:rPr lang="en-US" altLang="en-US" dirty="0"/>
              <a:t>位</a:t>
            </a:r>
            <a:r>
              <a:rPr lang="zh-CN" altLang="en-US" dirty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颜色的表示</a:t>
            </a:r>
            <a:r>
              <a:rPr kumimoji="1" lang="zh-CN" altLang="en-US" dirty="0" smtClean="0"/>
              <a:t>形式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de-DE" altLang="zh-CN" dirty="0"/>
              <a:t>HEX</a:t>
            </a:r>
            <a:r>
              <a:rPr lang="zh-CN" altLang="de-DE" dirty="0"/>
              <a:t>格式</a:t>
            </a:r>
            <a:r>
              <a:rPr lang="zh-CN" altLang="en-US" dirty="0"/>
              <a:t> </a:t>
            </a:r>
            <a:r>
              <a:rPr lang="en-US" altLang="zh-CN" dirty="0"/>
              <a:t>(ARGB)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 </a:t>
            </a:r>
            <a:r>
              <a:rPr lang="zh-TW" altLang="en-US" dirty="0">
                <a:solidFill>
                  <a:srgbClr val="008000"/>
                </a:solidFill>
              </a:rPr>
              <a:t>绿色 </a:t>
            </a:r>
            <a:r>
              <a:rPr lang="en-US" altLang="zh-TW" dirty="0">
                <a:solidFill>
                  <a:srgbClr val="008000"/>
                </a:solidFill>
              </a:rPr>
              <a:t>#ff00ff00</a:t>
            </a: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黄色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altLang="zh-CN" dirty="0">
                <a:solidFill>
                  <a:schemeClr val="accent6">
                    <a:lumMod val="75000"/>
                  </a:schemeClr>
                </a:solidFill>
              </a:rPr>
              <a:t>#ffffff00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zh-CN" altLang="en-US" dirty="0" smtClean="0"/>
              <a:t>黑</a:t>
            </a:r>
            <a:r>
              <a:rPr lang="zh-CN" altLang="en-US" dirty="0"/>
              <a:t>色</a:t>
            </a:r>
            <a:r>
              <a:rPr lang="en-US" altLang="zh-CN" dirty="0"/>
              <a:t> #ff000000</a:t>
            </a:r>
            <a:r>
              <a:rPr lang="zh-CN" altLang="en-US" dirty="0"/>
              <a:t>  </a:t>
            </a:r>
            <a:r>
              <a:rPr lang="zh-CN" altLang="en-US" dirty="0" smtClean="0"/>
              <a:t>         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白色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altLang="zh-CN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ffffffff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HT" dirty="0"/>
              <a:t>ARGB</a:t>
            </a:r>
            <a:r>
              <a:rPr lang="zh-CHT" altLang="en-US" dirty="0"/>
              <a:t>格式</a:t>
            </a:r>
            <a:endParaRPr lang="en-US" altLang="zh-CHT" dirty="0"/>
          </a:p>
          <a:p>
            <a:pPr marL="0" indent="0">
              <a:buNone/>
            </a:pPr>
            <a:r>
              <a:rPr lang="zh-CHT" altLang="zh-CHT" dirty="0"/>
              <a:t> </a:t>
            </a:r>
            <a:r>
              <a:rPr lang="zh-CHT" altLang="en-US" dirty="0"/>
              <a:t>          </a:t>
            </a:r>
            <a:r>
              <a:rPr lang="zh-CN" altLang="en-US" dirty="0">
                <a:solidFill>
                  <a:srgbClr val="008000"/>
                </a:solidFill>
              </a:rPr>
              <a:t>绿色 </a:t>
            </a:r>
            <a:r>
              <a:rPr lang="en-US" altLang="zh-CN" dirty="0">
                <a:solidFill>
                  <a:srgbClr val="008000"/>
                </a:solidFill>
              </a:rPr>
              <a:t>255,0,255,0</a:t>
            </a:r>
            <a:r>
              <a:rPr lang="zh-CN" altLang="en-US" dirty="0">
                <a:solidFill>
                  <a:srgbClr val="008000"/>
                </a:solidFill>
              </a:rPr>
              <a:t>  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黄色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255,255,255,0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 黑色 </a:t>
            </a:r>
            <a:r>
              <a:rPr lang="en-US" altLang="zh-CN" dirty="0"/>
              <a:t>255,0,0,0</a:t>
            </a:r>
            <a:r>
              <a:rPr lang="zh-CN" altLang="en-US" dirty="0"/>
              <a:t>            白色 </a:t>
            </a:r>
            <a:r>
              <a:rPr lang="en-US" altLang="zh-CN" dirty="0"/>
              <a:t>255,255,255,255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4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9" y="530907"/>
            <a:ext cx="8128599" cy="827471"/>
          </a:xfrm>
        </p:spPr>
        <p:txBody>
          <a:bodyPr/>
          <a:lstStyle/>
          <a:p>
            <a:r>
              <a:rPr lang="en-US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zh-CN" dirty="0" smtClean="0"/>
              <a:t>2</a:t>
            </a:r>
            <a:r>
              <a:rPr lang="en-US" altLang="zh-CN" dirty="0" smtClean="0"/>
              <a:t>4</a:t>
            </a:r>
            <a:r>
              <a:rPr lang="en-US" altLang="en-US" dirty="0" smtClean="0"/>
              <a:t>位</a:t>
            </a:r>
            <a:r>
              <a:rPr lang="zh-CN" altLang="en-US" dirty="0" smtClean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501068"/>
            <a:ext cx="8463569" cy="3878316"/>
          </a:xfrm>
        </p:spPr>
        <p:txBody>
          <a:bodyPr/>
          <a:lstStyle/>
          <a:p>
            <a:r>
              <a:rPr lang="zh-CN" altLang="en-US" dirty="0"/>
              <a:t>颜</a:t>
            </a:r>
            <a:r>
              <a:rPr lang="zh-CN" altLang="en-US" dirty="0" smtClean="0"/>
              <a:t>色的组成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RGB</a:t>
            </a:r>
            <a:r>
              <a:rPr lang="zh-CN" altLang="en-US" dirty="0"/>
              <a:t>四个颜色通道组成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每一个颜色通道都占据</a:t>
            </a:r>
            <a:r>
              <a:rPr lang="en-US" altLang="zh-CN" dirty="0"/>
              <a:t>8bit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每一个颜色通道的取值范围是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二进制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cs-CZ" altLang="zh-CN" dirty="0">
                <a:solidFill>
                  <a:srgbClr val="0000FF"/>
                </a:solidFill>
              </a:rPr>
              <a:t>[0b00000000, 0b11111111]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cs-CZ" altLang="zh-CN" dirty="0">
                <a:solidFill>
                  <a:srgbClr val="FF0000"/>
                </a:solidFill>
              </a:rPr>
              <a:t>0b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pt-BR" altLang="zh-CN" dirty="0">
                <a:solidFill>
                  <a:srgbClr val="0000FF"/>
                </a:solidFill>
              </a:rPr>
              <a:t>[0, 255</a:t>
            </a:r>
            <a:r>
              <a:rPr lang="pt-BR" altLang="zh-CN" dirty="0" smtClean="0">
                <a:solidFill>
                  <a:srgbClr val="0000FF"/>
                </a:solidFill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:(0-(2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>
                <a:solidFill>
                  <a:srgbClr val="FF0000"/>
                </a:solidFill>
              </a:rPr>
              <a:t>-1))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十六进制</a:t>
            </a:r>
            <a:r>
              <a:rPr lang="en-US" altLang="zh-CN" dirty="0"/>
              <a:t>:</a:t>
            </a:r>
            <a:r>
              <a:rPr lang="es-ES_tradnl" altLang="zh-CN" dirty="0">
                <a:solidFill>
                  <a:srgbClr val="0000FF"/>
                </a:solidFill>
              </a:rPr>
              <a:t>[0x00, 0xff]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:0x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79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zh-CN" dirty="0" smtClean="0"/>
              <a:t>2</a:t>
            </a:r>
            <a:r>
              <a:rPr lang="zh-CN" altLang="zh-CN" dirty="0"/>
              <a:t>4</a:t>
            </a:r>
            <a:r>
              <a:rPr lang="en-US" altLang="en-US" dirty="0" smtClean="0"/>
              <a:t>位</a:t>
            </a:r>
            <a:r>
              <a:rPr lang="zh-CN" altLang="en-US" dirty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颜色的表示</a:t>
            </a:r>
            <a:r>
              <a:rPr kumimoji="1" lang="zh-CN" altLang="en-US" dirty="0" smtClean="0"/>
              <a:t>形式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de-DE" altLang="zh-CN" dirty="0"/>
              <a:t>HEX</a:t>
            </a:r>
            <a:r>
              <a:rPr lang="zh-CN" altLang="de-DE" dirty="0"/>
              <a:t>格式</a:t>
            </a:r>
            <a:r>
              <a:rPr lang="zh-CN" altLang="en-US" dirty="0"/>
              <a:t> </a:t>
            </a:r>
            <a:r>
              <a:rPr lang="en-US" altLang="zh-CN" dirty="0" smtClean="0"/>
              <a:t>(RGB</a:t>
            </a:r>
            <a:r>
              <a:rPr lang="en-US" altLang="zh-CN" dirty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zh-TW" altLang="en-US" dirty="0" smtClean="0"/>
              <a:t> </a:t>
            </a:r>
            <a:r>
              <a:rPr lang="zh-TW" altLang="en-US" dirty="0">
                <a:solidFill>
                  <a:srgbClr val="008000"/>
                </a:solidFill>
              </a:rPr>
              <a:t>绿</a:t>
            </a:r>
            <a:r>
              <a:rPr lang="zh-TW" altLang="en-US" dirty="0" smtClean="0">
                <a:solidFill>
                  <a:srgbClr val="008000"/>
                </a:solidFill>
              </a:rPr>
              <a:t>色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lang="zh-TW" altLang="en-US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#00ff00</a:t>
            </a:r>
            <a:r>
              <a:rPr lang="zh-CN" altLang="en-US" dirty="0" smtClean="0"/>
              <a:t>              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黄色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#ffff00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zh-CN" altLang="en-US" dirty="0" smtClean="0"/>
              <a:t>黑</a:t>
            </a:r>
            <a:r>
              <a:rPr lang="zh-CN" altLang="en-US" dirty="0"/>
              <a:t>色</a:t>
            </a:r>
            <a:r>
              <a:rPr lang="en-US" altLang="zh-CN" dirty="0"/>
              <a:t> </a:t>
            </a:r>
            <a:r>
              <a:rPr lang="en-US" altLang="zh-CN" dirty="0" smtClean="0"/>
              <a:t>#000000</a:t>
            </a:r>
            <a:r>
              <a:rPr lang="zh-CN" altLang="en-US" dirty="0" smtClean="0"/>
              <a:t>             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白色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#ffffff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HT" dirty="0" smtClean="0"/>
              <a:t>RGB</a:t>
            </a:r>
            <a:r>
              <a:rPr lang="zh-CHT" altLang="en-US" dirty="0"/>
              <a:t>格式</a:t>
            </a:r>
            <a:endParaRPr lang="en-US" altLang="zh-CHT" dirty="0"/>
          </a:p>
          <a:p>
            <a:pPr marL="0" indent="0">
              <a:buNone/>
            </a:pPr>
            <a:r>
              <a:rPr lang="zh-CHT" altLang="zh-CHT" dirty="0"/>
              <a:t> </a:t>
            </a:r>
            <a:r>
              <a:rPr lang="zh-CHT" altLang="en-US" dirty="0"/>
              <a:t>          </a:t>
            </a:r>
            <a:r>
              <a:rPr lang="zh-CN" altLang="en-US" dirty="0">
                <a:solidFill>
                  <a:srgbClr val="008000"/>
                </a:solidFill>
              </a:rPr>
              <a:t>绿色 </a:t>
            </a:r>
            <a:r>
              <a:rPr lang="en-US" altLang="zh-CN" dirty="0" smtClean="0">
                <a:solidFill>
                  <a:srgbClr val="008000"/>
                </a:solidFill>
              </a:rPr>
              <a:t>0,255,0</a:t>
            </a:r>
            <a:r>
              <a:rPr lang="zh-CN" altLang="en-US" dirty="0" smtClean="0">
                <a:solidFill>
                  <a:srgbClr val="008000"/>
                </a:solidFill>
              </a:rPr>
              <a:t>      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黄色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255,255,0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 黑色 </a:t>
            </a:r>
            <a:r>
              <a:rPr lang="en-US" altLang="zh-CN" dirty="0" smtClean="0"/>
              <a:t>0,0,0</a:t>
            </a:r>
            <a:r>
              <a:rPr lang="zh-CN" altLang="en-US" dirty="0" smtClean="0"/>
              <a:t>                </a:t>
            </a:r>
            <a:r>
              <a:rPr lang="zh-CN" altLang="en-US" dirty="0"/>
              <a:t>白色 </a:t>
            </a:r>
            <a:r>
              <a:rPr lang="en-US" altLang="zh-CN" dirty="0" smtClean="0"/>
              <a:t>255,255,255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3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9" y="530907"/>
            <a:ext cx="8128599" cy="827471"/>
          </a:xfrm>
        </p:spPr>
        <p:txBody>
          <a:bodyPr/>
          <a:lstStyle/>
          <a:p>
            <a:r>
              <a:rPr lang="en-US" altLang="en-US" dirty="0" smtClean="0"/>
              <a:t>四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en-US" altLang="en-US" dirty="0" smtClean="0"/>
              <a:t>位</a:t>
            </a:r>
            <a:r>
              <a:rPr lang="zh-CN" altLang="en-US" dirty="0" smtClean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501068"/>
            <a:ext cx="8463569" cy="3878316"/>
          </a:xfrm>
        </p:spPr>
        <p:txBody>
          <a:bodyPr/>
          <a:lstStyle/>
          <a:p>
            <a:r>
              <a:rPr lang="zh-CN" altLang="en-US" dirty="0"/>
              <a:t>颜</a:t>
            </a:r>
            <a:r>
              <a:rPr lang="zh-CN" altLang="en-US" dirty="0" smtClean="0"/>
              <a:t>色的组成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RGB</a:t>
            </a:r>
            <a:r>
              <a:rPr lang="zh-CN" altLang="en-US" dirty="0"/>
              <a:t>四个颜色通道组成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 smtClean="0"/>
              <a:t>每一个颜色通道都占据</a:t>
            </a:r>
            <a:r>
              <a:rPr lang="zh-CN" altLang="zh-CN" dirty="0" smtClean="0"/>
              <a:t>4</a:t>
            </a:r>
            <a:r>
              <a:rPr lang="en-US" altLang="zh-CN" dirty="0" smtClean="0"/>
              <a:t>bit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每一个颜色通道的取值范围是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二进制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cs-CZ" altLang="zh-CN" dirty="0">
                <a:solidFill>
                  <a:srgbClr val="0000FF"/>
                </a:solidFill>
              </a:rPr>
              <a:t>[</a:t>
            </a:r>
            <a:r>
              <a:rPr lang="cs-CZ" altLang="zh-CN" dirty="0" smtClean="0">
                <a:solidFill>
                  <a:srgbClr val="0000FF"/>
                </a:solidFill>
              </a:rPr>
              <a:t>0b0000, 0b1111]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cs-CZ" altLang="zh-CN" dirty="0">
                <a:solidFill>
                  <a:srgbClr val="FF0000"/>
                </a:solidFill>
              </a:rPr>
              <a:t>0b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十进制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pt-BR" altLang="zh-CN" dirty="0">
                <a:solidFill>
                  <a:srgbClr val="0000FF"/>
                </a:solidFill>
              </a:rPr>
              <a:t>[0, </a:t>
            </a:r>
            <a:r>
              <a:rPr lang="en-US" altLang="zh-CN" dirty="0" smtClean="0">
                <a:solidFill>
                  <a:srgbClr val="0000FF"/>
                </a:solidFill>
              </a:rPr>
              <a:t>15</a:t>
            </a:r>
            <a:r>
              <a:rPr lang="pt-BR" altLang="zh-CN" dirty="0" smtClean="0">
                <a:solidFill>
                  <a:srgbClr val="0000FF"/>
                </a:solidFill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:(0</a:t>
            </a:r>
            <a:r>
              <a:rPr lang="en-US" altLang="zh-CN" dirty="0" smtClean="0">
                <a:solidFill>
                  <a:srgbClr val="FF0000"/>
                </a:solidFill>
              </a:rPr>
              <a:t>-(2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-1))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十六进制</a:t>
            </a:r>
            <a:r>
              <a:rPr lang="en-US" altLang="zh-CN" dirty="0"/>
              <a:t>:</a:t>
            </a:r>
            <a:r>
              <a:rPr lang="es-ES_tradnl" altLang="zh-CN" dirty="0">
                <a:solidFill>
                  <a:srgbClr val="0000FF"/>
                </a:solidFill>
              </a:rPr>
              <a:t>[0x00, 0xff]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:0x</a:t>
            </a:r>
            <a:r>
              <a:rPr lang="zh-CN" altLang="en-US" dirty="0">
                <a:solidFill>
                  <a:srgbClr val="FF0000"/>
                </a:solidFill>
              </a:rPr>
              <a:t>代表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进制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15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四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en-US" altLang="en-US" dirty="0" smtClean="0"/>
              <a:t>位</a:t>
            </a:r>
            <a:r>
              <a:rPr lang="zh-CN" altLang="en-US" dirty="0"/>
              <a:t>颜色认知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颜色的表示</a:t>
            </a:r>
            <a:r>
              <a:rPr kumimoji="1" lang="zh-CN" altLang="en-US" dirty="0" smtClean="0"/>
              <a:t>形式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de-DE" altLang="zh-CN" dirty="0"/>
              <a:t>HEX</a:t>
            </a:r>
            <a:r>
              <a:rPr lang="zh-CN" altLang="de-DE" dirty="0"/>
              <a:t>格式</a:t>
            </a:r>
            <a:r>
              <a:rPr lang="zh-CN" altLang="en-US" dirty="0"/>
              <a:t> </a:t>
            </a:r>
            <a:r>
              <a:rPr lang="en-US" altLang="zh-CN" dirty="0" smtClean="0"/>
              <a:t>(RGB</a:t>
            </a:r>
            <a:r>
              <a:rPr lang="en-US" altLang="zh-CN" dirty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zh-CN" altLang="en-US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8000"/>
                </a:solidFill>
              </a:rPr>
              <a:t>绿色</a:t>
            </a:r>
            <a:r>
              <a:rPr lang="zh-CN" altLang="en-US" dirty="0" smtClean="0">
                <a:solidFill>
                  <a:srgbClr val="008000"/>
                </a:solidFill>
              </a:rPr>
              <a:t> </a:t>
            </a:r>
            <a:r>
              <a:rPr lang="zh-TW" altLang="en-US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#0f0</a:t>
            </a:r>
            <a:r>
              <a:rPr lang="zh-CN" altLang="en-US" dirty="0" smtClean="0"/>
              <a:t>             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黄色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#ff0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zh-CN" altLang="en-US" dirty="0" smtClean="0"/>
              <a:t>黑</a:t>
            </a:r>
            <a:r>
              <a:rPr lang="zh-CN" altLang="en-US" dirty="0"/>
              <a:t>色</a:t>
            </a:r>
            <a:r>
              <a:rPr lang="en-US" altLang="zh-CN" dirty="0"/>
              <a:t> </a:t>
            </a:r>
            <a:r>
              <a:rPr lang="en-US" altLang="zh-CN" dirty="0" smtClean="0"/>
              <a:t>#000</a:t>
            </a:r>
            <a:r>
              <a:rPr lang="zh-CN" altLang="en-US" dirty="0" smtClean="0"/>
              <a:t>               </a:t>
            </a:r>
            <a:r>
              <a:rPr lang="zh-CN" altLang="uk-UA" dirty="0" smtClean="0">
                <a:solidFill>
                  <a:schemeClr val="accent6">
                    <a:lumMod val="75000"/>
                  </a:schemeClr>
                </a:solidFill>
              </a:rPr>
              <a:t>白色</a:t>
            </a:r>
            <a:r>
              <a:rPr lang="uk-UA" altLang="zh-CN" dirty="0" smtClean="0">
                <a:solidFill>
                  <a:schemeClr val="accent6">
                    <a:lumMod val="75000"/>
                  </a:schemeClr>
                </a:solidFill>
              </a:rPr>
              <a:t> #fff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HT" dirty="0" smtClean="0"/>
              <a:t>RGB</a:t>
            </a:r>
            <a:r>
              <a:rPr lang="zh-CHT" altLang="en-US" dirty="0"/>
              <a:t>格式</a:t>
            </a:r>
            <a:endParaRPr lang="en-US" altLang="zh-CHT" dirty="0"/>
          </a:p>
          <a:p>
            <a:pPr marL="0" indent="0">
              <a:buNone/>
            </a:pPr>
            <a:r>
              <a:rPr lang="zh-CHT" altLang="zh-CHT" dirty="0"/>
              <a:t> </a:t>
            </a:r>
            <a:r>
              <a:rPr lang="zh-CHT" altLang="en-US" dirty="0"/>
              <a:t>          </a:t>
            </a:r>
            <a:r>
              <a:rPr lang="zh-CN" altLang="en-US" dirty="0">
                <a:solidFill>
                  <a:srgbClr val="008000"/>
                </a:solidFill>
              </a:rPr>
              <a:t>绿色 </a:t>
            </a:r>
            <a:r>
              <a:rPr lang="en-US" altLang="zh-CN" dirty="0" smtClean="0">
                <a:solidFill>
                  <a:srgbClr val="008000"/>
                </a:solidFill>
              </a:rPr>
              <a:t>0,15,0</a:t>
            </a:r>
            <a:r>
              <a:rPr lang="zh-CN" altLang="en-US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黄色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15,15,0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 黑色 </a:t>
            </a:r>
            <a:r>
              <a:rPr lang="en-US" altLang="zh-CN" dirty="0" smtClean="0"/>
              <a:t>0,0,0</a:t>
            </a:r>
            <a:r>
              <a:rPr lang="zh-CN" altLang="en-US" dirty="0" smtClean="0"/>
              <a:t>                </a:t>
            </a:r>
            <a:r>
              <a:rPr lang="zh-CN" altLang="en-US" dirty="0"/>
              <a:t>白色 </a:t>
            </a:r>
            <a:r>
              <a:rPr lang="en-US" altLang="zh-CN" dirty="0" smtClean="0"/>
              <a:t>15,15,15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5"/>
            <a:ext cx="8128599" cy="5098459"/>
          </a:xfrm>
        </p:spPr>
        <p:txBody>
          <a:bodyPr/>
          <a:lstStyle/>
          <a:p>
            <a:r>
              <a:rPr kumimoji="1" lang="zh-CN" altLang="en-US" dirty="0" smtClean="0"/>
              <a:t>颜色的通道越多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质量就越高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占用尺寸就越大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图像就越清晰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E46C0A"/>
                </a:solidFill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PNG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格式 和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JPG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格式 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区别</a:t>
            </a:r>
            <a:r>
              <a:rPr kumimoji="1" lang="en-US" altLang="zh-CN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一个有损</a:t>
            </a:r>
            <a:r>
              <a:rPr kumimoji="1" lang="en-US" altLang="zh-CN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一个无损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压缩了某些通道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E46C0A"/>
              </a:solidFill>
            </a:endParaRPr>
          </a:p>
          <a:p>
            <a:r>
              <a:rPr kumimoji="1" lang="zh-CN" altLang="en-US" dirty="0" smtClean="0"/>
              <a:t>开发技巧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适用于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HTML5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E46C0A"/>
                </a:solidFill>
              </a:rPr>
              <a:t>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纯色的可以使用</a:t>
            </a:r>
            <a:r>
              <a:rPr kumimoji="1" lang="en-US" altLang="zh-CN" dirty="0" smtClean="0">
                <a:solidFill>
                  <a:srgbClr val="FF0000"/>
                </a:solidFill>
              </a:rPr>
              <a:t>12bit</a:t>
            </a:r>
          </a:p>
          <a:p>
            <a:pPr marL="0" indent="0">
              <a:buNone/>
            </a:pP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需要设置透明的可以使用</a:t>
            </a:r>
            <a:r>
              <a:rPr kumimoji="1" lang="en-US" altLang="zh-CN" dirty="0" smtClean="0">
                <a:solidFill>
                  <a:srgbClr val="FF0000"/>
                </a:solidFill>
              </a:rPr>
              <a:t>24bit</a:t>
            </a:r>
            <a:r>
              <a:rPr kumimoji="1" lang="zh-CN" altLang="en-US" dirty="0" smtClean="0">
                <a:solidFill>
                  <a:srgbClr val="FF0000"/>
                </a:solidFill>
              </a:rPr>
              <a:t>或者</a:t>
            </a:r>
            <a:r>
              <a:rPr kumimoji="1" lang="en-US" altLang="zh-CN" dirty="0" smtClean="0">
                <a:solidFill>
                  <a:srgbClr val="FF0000"/>
                </a:solidFill>
              </a:rPr>
              <a:t>32bit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dirty="0">
                <a:solidFill>
                  <a:srgbClr val="E46C0A"/>
                </a:solidFill>
              </a:rPr>
              <a:t> </a:t>
            </a:r>
            <a:r>
              <a:rPr kumimoji="1" lang="zh-CN" altLang="en-US" dirty="0">
                <a:solidFill>
                  <a:srgbClr val="E46C0A"/>
                </a:solidFill>
              </a:rPr>
              <a:t> </a:t>
            </a:r>
            <a:r>
              <a:rPr kumimoji="1" lang="zh-CN" altLang="en-US" dirty="0" smtClean="0">
                <a:solidFill>
                  <a:srgbClr val="E46C0A"/>
                </a:solidFill>
              </a:rPr>
              <a:t>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(图片的压缩技术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文件的压缩技术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:HEX</a:t>
            </a:r>
            <a:r>
              <a:rPr kumimoji="1" lang="zh-CN" altLang="en-US" dirty="0" smtClean="0"/>
              <a:t>格式和</a:t>
            </a:r>
            <a:r>
              <a:rPr kumimoji="1" lang="en-US" altLang="zh-CN" dirty="0" smtClean="0"/>
              <a:t>RGB</a:t>
            </a:r>
            <a:r>
              <a:rPr kumimoji="1" lang="zh-CN" altLang="en-US" dirty="0" smtClean="0"/>
              <a:t>格式互转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dirty="0" smtClean="0">
                <a:solidFill>
                  <a:srgbClr val="FF0000"/>
                </a:solidFill>
              </a:rPr>
              <a:t>自己计算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dirty="0" smtClean="0">
                <a:solidFill>
                  <a:srgbClr val="FF0000"/>
                </a:solidFill>
              </a:rPr>
              <a:t>借助软件</a:t>
            </a:r>
            <a:endParaRPr kumimoji="1" lang="en-US" altLang="zh-CN" dirty="0" smtClean="0">
              <a:solidFill>
                <a:srgbClr val="E46C0A"/>
              </a:solidFill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2381</TotalTime>
  <Words>525</Words>
  <Application>Microsoft Macintosh PowerPoint</Application>
  <PresentationFormat>全屏显示(4:3)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默认主题</vt:lpstr>
      <vt:lpstr>一.开发中常用的颜色</vt:lpstr>
      <vt:lpstr>二、32位颜色认知</vt:lpstr>
      <vt:lpstr>二、32位颜色认知</vt:lpstr>
      <vt:lpstr>三、24位颜色认知</vt:lpstr>
      <vt:lpstr>三、24位颜色认知</vt:lpstr>
      <vt:lpstr>四、12位颜色认知</vt:lpstr>
      <vt:lpstr>四、12位颜色认知</vt:lpstr>
      <vt:lpstr>五、总结</vt:lpstr>
    </vt:vector>
  </TitlesOfParts>
  <Company>腾讯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一.开发中常用的颜色</dc:title>
  <dc:creator>建华 叶</dc:creator>
  <cp:lastModifiedBy>xiaomage</cp:lastModifiedBy>
  <cp:revision>2</cp:revision>
  <dcterms:created xsi:type="dcterms:W3CDTF">2015-12-25T14:04:40Z</dcterms:created>
  <dcterms:modified xsi:type="dcterms:W3CDTF">2015-12-28T00:55:57Z</dcterms:modified>
</cp:coreProperties>
</file>