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9"/>
  </p:notesMasterIdLst>
  <p:sldIdLst>
    <p:sldId id="265" r:id="rId2"/>
    <p:sldId id="270" r:id="rId3"/>
    <p:sldId id="275" r:id="rId4"/>
    <p:sldId id="272" r:id="rId5"/>
    <p:sldId id="273" r:id="rId6"/>
    <p:sldId id="276" r:id="rId7"/>
    <p:sldId id="277" r:id="rId8"/>
  </p:sldIdLst>
  <p:sldSz cx="9144000" cy="5715000" type="screen16x10"/>
  <p:notesSz cx="6858000" cy="9144000"/>
  <p:defaultTextStyle>
    <a:defPPr>
      <a:defRPr lang="zh-CN"/>
    </a:defPPr>
    <a:lvl1pPr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357188" indent="100013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712788" indent="201613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069975" indent="301625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425575" indent="403225" algn="l" defTabSz="712788" rtl="0" fontAlgn="base">
      <a:spcBef>
        <a:spcPct val="0"/>
      </a:spcBef>
      <a:spcAft>
        <a:spcPct val="0"/>
      </a:spcAft>
      <a:buFont typeface="Arial" charset="0"/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6A435795-E87F-4E40-9C95-CFCB048E796D}">
          <p14:sldIdLst>
            <p14:sldId id="265"/>
          </p14:sldIdLst>
        </p14:section>
        <p14:section name="UIView简介" id="{2F64C5EC-E920-6247-BB4E-F046586A6228}">
          <p14:sldIdLst>
            <p14:sldId id="270"/>
          </p14:sldIdLst>
        </p14:section>
        <p14:section name="父子控件" id="{53CBB8B3-C956-544F-8A7A-9D5A76E6C91D}">
          <p14:sldIdLst>
            <p14:sldId id="275"/>
            <p14:sldId id="272"/>
            <p14:sldId id="273"/>
          </p14:sldIdLst>
        </p14:section>
        <p14:section name="位置尺寸" id="{1F34D8BB-F27C-F94E-944A-2893A77683E9}">
          <p14:sldIdLst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1152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-3200" y="-104"/>
      </p:cViewPr>
      <p:guideLst>
        <p:guide orient="horz" pos="2880"/>
        <p:guide pos="2160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E1509C-E8A1-3342-9FBB-5AD6969FE96F}" type="datetimeFigureOut">
              <a:rPr lang="zh-CN" altLang="en-US"/>
              <a:pPr>
                <a:defRPr/>
              </a:pPr>
              <a:t>15/12/17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6CB0C4B-6486-BE47-9B6D-FDFB071C5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04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306273" y="51181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D280-F8E3-8447-BF8B-E05BAE5ED1D3}" type="datetime1">
              <a:rPr lang="zh-CN" altLang="en-US"/>
              <a:pPr>
                <a:defRPr/>
              </a:pPr>
              <a:t>15/12/17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33DA-9096-7643-92F2-2867F97B83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4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53973" y="52324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eibo.com/yjh9522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052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矩形 19"/>
          <p:cNvSpPr>
            <a:spLocks noChangeArrowheads="1"/>
          </p:cNvSpPr>
          <p:nvPr/>
        </p:nvSpPr>
        <p:spPr bwMode="auto">
          <a:xfrm>
            <a:off x="-4763" y="0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2054" name="标题 3"/>
          <p:cNvSpPr>
            <a:spLocks noGrp="1" noChangeArrowheads="1"/>
          </p:cNvSpPr>
          <p:nvPr>
            <p:ph type="title"/>
          </p:nvPr>
        </p:nvSpPr>
        <p:spPr>
          <a:xfrm>
            <a:off x="628650" y="2084388"/>
            <a:ext cx="7886700" cy="749300"/>
          </a:xfrm>
        </p:spPr>
        <p:txBody>
          <a:bodyPr/>
          <a:lstStyle/>
          <a:p>
            <a:pPr algn="ctr"/>
            <a:r>
              <a:rPr lang="en-US" altLang="zh-CN">
                <a:latin typeface="Calibri Light" charset="0"/>
                <a:ea typeface="宋体" charset="0"/>
                <a:cs typeface="宋体" charset="0"/>
              </a:rPr>
              <a:t>UIView</a:t>
            </a:r>
            <a:endParaRPr lang="zh-CN" altLang="en-US">
              <a:latin typeface="Calibri Light" charset="0"/>
              <a:ea typeface="宋体" charset="0"/>
              <a:cs typeface="宋体" charset="0"/>
            </a:endParaRPr>
          </a:p>
        </p:txBody>
      </p:sp>
      <p:sp>
        <p:nvSpPr>
          <p:cNvPr id="2055" name="副标题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5131" y="2800019"/>
            <a:ext cx="6858000" cy="73501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CN" altLang="en-US" sz="1800" b="1" dirty="0">
                <a:latin typeface="Avenir Black"/>
                <a:cs typeface="Avenir Black"/>
              </a:rPr>
              <a:t>叶建华</a:t>
            </a:r>
            <a:endParaRPr lang="en-US" altLang="zh-CN" sz="1800" b="1" dirty="0">
              <a:latin typeface="Avenir Black"/>
              <a:cs typeface="Avenir Black"/>
            </a:endParaRPr>
          </a:p>
          <a:p>
            <a:pPr marL="0" indent="0" algn="ctr">
              <a:buNone/>
            </a:pPr>
            <a:r>
              <a:rPr lang="en-US" altLang="zh-CN" sz="1800" dirty="0">
                <a:hlinkClick r:id="rId4"/>
              </a:rPr>
              <a:t>http://weibo.com/yjh9522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UIView</a:t>
            </a: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298326"/>
            <a:ext cx="2534839" cy="45063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300" y="1219200"/>
            <a:ext cx="59309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600"/>
              <a:t>什么是</a:t>
            </a:r>
            <a:r>
              <a:rPr lang="zh-CN" altLang="en-US" sz="1600">
                <a:solidFill>
                  <a:srgbClr val="FF0000"/>
                </a:solidFill>
              </a:rPr>
              <a:t>控件</a:t>
            </a:r>
            <a:r>
              <a:rPr lang="zh-CN" altLang="en-US" sz="1600"/>
              <a:t>？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lang="zh-CN" altLang="en-US" sz="1600"/>
              <a:t>屏幕上的所有</a:t>
            </a:r>
            <a:r>
              <a:rPr lang="en-US" altLang="zh-CN" sz="1600"/>
              <a:t>UI</a:t>
            </a:r>
            <a:r>
              <a:rPr lang="zh-CN" altLang="en-US" sz="1600"/>
              <a:t>元素都叫做</a:t>
            </a:r>
            <a:r>
              <a:rPr lang="zh-CN" altLang="en-US" sz="1600">
                <a:solidFill>
                  <a:srgbClr val="FF0000"/>
                </a:solidFill>
              </a:rPr>
              <a:t>控件</a:t>
            </a:r>
            <a:r>
              <a:rPr lang="zh-CN" altLang="en-US" sz="1600"/>
              <a:t>，也有人叫做</a:t>
            </a:r>
            <a:r>
              <a:rPr lang="zh-CN" altLang="en-US" sz="1600">
                <a:solidFill>
                  <a:srgbClr val="FF0000"/>
                </a:solidFill>
              </a:rPr>
              <a:t>视图、组件</a:t>
            </a:r>
            <a:endParaRPr lang="en-US" altLang="zh-CN" sz="1600">
              <a:solidFill>
                <a:srgbClr val="FF0000"/>
              </a:solidFill>
            </a:endParaRPr>
          </a:p>
          <a:p>
            <a:pPr marL="285750" indent="-285750">
              <a:buFont typeface="Symbol" charset="2"/>
              <a:buChar char="-"/>
            </a:pPr>
            <a:r>
              <a:rPr kumimoji="1" lang="zh-CN" altLang="en-US" sz="1600"/>
              <a:t>按钮（</a:t>
            </a:r>
            <a:r>
              <a:rPr kumimoji="1" lang="en-US" altLang="zh-CN" sz="1600"/>
              <a:t>UIButton</a:t>
            </a:r>
            <a:r>
              <a:rPr kumimoji="1" lang="zh-CN" altLang="en-US" sz="1600"/>
              <a:t>）、文本（</a:t>
            </a:r>
            <a:r>
              <a:rPr kumimoji="1" lang="en-US" altLang="zh-CN" sz="1600"/>
              <a:t>UILabel</a:t>
            </a:r>
            <a:r>
              <a:rPr kumimoji="1" lang="zh-CN" altLang="en-US" sz="1600"/>
              <a:t>）都是控件</a:t>
            </a:r>
            <a:endParaRPr kumimoji="1" lang="en-US" altLang="zh-CN" sz="1600"/>
          </a:p>
          <a:p>
            <a:endParaRPr lang="en-US" altLang="zh-CN" sz="1600"/>
          </a:p>
          <a:p>
            <a:pPr marL="285750" indent="-285750">
              <a:buFont typeface="Arial"/>
              <a:buChar char="•"/>
            </a:pPr>
            <a:r>
              <a:rPr lang="zh-CN" altLang="en-US" sz="1600"/>
              <a:t>控件的共同属性有哪些？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kumimoji="1" lang="zh-CN" altLang="en-US" sz="1600"/>
              <a:t>尺寸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lang="zh-CN" altLang="en-US" sz="1600"/>
              <a:t>位置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lang="zh-CN" altLang="en-US" sz="1600"/>
              <a:t>背景色</a:t>
            </a:r>
            <a:endParaRPr lang="en-US" altLang="zh-CN" sz="1600"/>
          </a:p>
          <a:p>
            <a:pPr marL="285750" indent="-285750">
              <a:buFont typeface="Symbol" charset="2"/>
              <a:buChar char="-"/>
            </a:pPr>
            <a:r>
              <a:rPr kumimoji="1" lang="en-US" altLang="zh-CN" sz="1600"/>
              <a:t>......</a:t>
            </a:r>
          </a:p>
          <a:p>
            <a:pPr marL="285750" indent="-285750">
              <a:buFont typeface="Symbol" charset="2"/>
              <a:buChar char="-"/>
            </a:pPr>
            <a:endParaRPr lang="en-US" altLang="zh-CN" sz="1600"/>
          </a:p>
          <a:p>
            <a:pPr marL="285750" indent="-285750">
              <a:buFont typeface="Arial"/>
              <a:buChar char="•"/>
            </a:pPr>
            <a:r>
              <a:rPr kumimoji="1" lang="zh-CN" altLang="en-US" sz="1600"/>
              <a:t>苹果将控件的共同属性都抽取到父类</a:t>
            </a:r>
            <a:r>
              <a:rPr kumimoji="1" lang="en-US" altLang="zh-CN" sz="1600"/>
              <a:t>UIView</a:t>
            </a:r>
            <a:r>
              <a:rPr kumimoji="1" lang="zh-CN" altLang="en-US" sz="1600"/>
              <a:t>中</a:t>
            </a:r>
            <a:endParaRPr kumimoji="1" lang="en-US" altLang="zh-CN" sz="1600"/>
          </a:p>
          <a:p>
            <a:pPr marL="285750" indent="-285750">
              <a:buFont typeface="Symbol" charset="2"/>
              <a:buChar char="-"/>
            </a:pPr>
            <a:r>
              <a:rPr lang="zh-CN" altLang="en-US" sz="1600"/>
              <a:t>所有的控件最终都继承自</a:t>
            </a:r>
            <a:r>
              <a:rPr lang="en-US" altLang="zh-CN" sz="1600"/>
              <a:t>UIView</a:t>
            </a:r>
          </a:p>
          <a:p>
            <a:pPr marL="285750" indent="-285750">
              <a:buFont typeface="Symbol" charset="2"/>
              <a:buChar char="-"/>
            </a:pPr>
            <a:r>
              <a:rPr lang="en-US" altLang="zh-CN" sz="1600"/>
              <a:t>UIButton</a:t>
            </a:r>
            <a:r>
              <a:rPr lang="zh-CN" altLang="en-US" sz="1600"/>
              <a:t>、</a:t>
            </a:r>
            <a:r>
              <a:rPr lang="en-US" altLang="zh-CN" sz="1600"/>
              <a:t>UILabel</a:t>
            </a:r>
            <a:r>
              <a:rPr lang="zh-CN" altLang="en-US" sz="1600"/>
              <a:t>都是继承自</a:t>
            </a:r>
            <a:r>
              <a:rPr lang="en-US" altLang="zh-CN" sz="1600"/>
              <a:t>UIView</a:t>
            </a:r>
            <a:r>
              <a:rPr lang="zh-CN" altLang="en-US" sz="1600"/>
              <a:t>（可以查看头文件）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92493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zh-CN" altLang="en-US" sz="3600">
                <a:latin typeface="Calibri" charset="0"/>
                <a:sym typeface="Calibri" charset="0"/>
              </a:rPr>
              <a:t>父控件、子控件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68300" y="1219200"/>
            <a:ext cx="855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600" dirty="0"/>
              <a:t>每一个控件其实都是一个容器</a:t>
            </a:r>
            <a:endParaRPr lang="en-US" altLang="zh-CN" sz="1600" dirty="0"/>
          </a:p>
          <a:p>
            <a:pPr marL="285750" indent="-285750">
              <a:buFont typeface="Symbol" charset="2"/>
              <a:buChar char="-"/>
            </a:pPr>
            <a:r>
              <a:rPr lang="zh-CN" altLang="en-US" sz="1600" dirty="0"/>
              <a:t>可以将其他控件放到该控件的内部</a:t>
            </a:r>
            <a:endParaRPr lang="en-US" altLang="zh-CN" sz="1600" dirty="0"/>
          </a:p>
          <a:p>
            <a:pPr marL="285750" indent="-285750">
              <a:buFont typeface="Symbol" charset="2"/>
              <a:buChar char="-"/>
            </a:pPr>
            <a:r>
              <a:rPr lang="zh-CN" altLang="en-US" sz="1600" dirty="0"/>
              <a:t>比较常见的还是将</a:t>
            </a:r>
            <a:r>
              <a:rPr lang="en-US" altLang="zh-CN" sz="1600" dirty="0" err="1"/>
              <a:t>UIView</a:t>
            </a:r>
            <a:r>
              <a:rPr lang="zh-CN" altLang="en-US" sz="1600" dirty="0"/>
              <a:t>作为容器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/>
              <a:buChar char="•"/>
            </a:pPr>
            <a:r>
              <a:rPr lang="zh-CN" altLang="en-US" sz="1600" dirty="0"/>
              <a:t>可以将</a:t>
            </a:r>
            <a:r>
              <a:rPr lang="en-US" altLang="zh-CN" sz="1600" dirty="0"/>
              <a:t>A</a:t>
            </a:r>
            <a:r>
              <a:rPr lang="zh-CN" altLang="en-US" sz="1600" dirty="0"/>
              <a:t>控件放入</a:t>
            </a:r>
            <a:r>
              <a:rPr lang="en-US" altLang="zh-CN" sz="1600" dirty="0"/>
              <a:t>B</a:t>
            </a:r>
            <a:r>
              <a:rPr lang="zh-CN" altLang="en-US" sz="1600" dirty="0"/>
              <a:t>控件</a:t>
            </a:r>
            <a:endParaRPr lang="en-US" altLang="zh-CN" sz="1600" dirty="0"/>
          </a:p>
          <a:p>
            <a:pPr marL="285750" indent="-285750">
              <a:buFont typeface="Symbol" charset="2"/>
              <a:buChar char="-"/>
            </a:pPr>
            <a:r>
              <a:rPr lang="en-US" altLang="zh-CN" sz="1600" dirty="0"/>
              <a:t>A</a:t>
            </a:r>
            <a:r>
              <a:rPr lang="zh-CN" altLang="en-US" sz="1600" dirty="0"/>
              <a:t>控件是</a:t>
            </a:r>
            <a:r>
              <a:rPr lang="en-US" altLang="zh-CN" sz="1600" dirty="0"/>
              <a:t>B</a:t>
            </a:r>
            <a:r>
              <a:rPr lang="zh-CN" altLang="en-US" sz="1600" dirty="0"/>
              <a:t>控件的子控件</a:t>
            </a:r>
            <a:endParaRPr lang="en-US" altLang="zh-CN" sz="1600" dirty="0"/>
          </a:p>
          <a:p>
            <a:pPr marL="285750" indent="-285750">
              <a:buFont typeface="Symbol" charset="2"/>
              <a:buChar char="-"/>
            </a:pPr>
            <a:r>
              <a:rPr lang="en-US" altLang="zh-CN" sz="1600" dirty="0"/>
              <a:t>B</a:t>
            </a:r>
            <a:r>
              <a:rPr lang="zh-CN" altLang="en-US" sz="1600" dirty="0"/>
              <a:t>控件是</a:t>
            </a:r>
            <a:r>
              <a:rPr lang="en-US" altLang="zh-CN" sz="1600" dirty="0"/>
              <a:t>A</a:t>
            </a:r>
            <a:r>
              <a:rPr lang="zh-CN" altLang="en-US" sz="1600" dirty="0"/>
              <a:t>控件的父控件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/>
              <a:buChar char="•"/>
            </a:pPr>
            <a:r>
              <a:rPr lang="zh-CN" altLang="en-US" sz="1600" dirty="0"/>
              <a:t>每一个控制器都有一个</a:t>
            </a:r>
            <a:r>
              <a:rPr lang="en-US" altLang="zh-CN" sz="1600" dirty="0" err="1"/>
              <a:t>UIView</a:t>
            </a:r>
            <a:endParaRPr lang="en-US" altLang="zh-CN" sz="1600" dirty="0"/>
          </a:p>
          <a:p>
            <a:pPr marL="285750" indent="-285750">
              <a:buFont typeface="Symbol" charset="2"/>
              <a:buChar char="-"/>
            </a:pPr>
            <a:r>
              <a:rPr lang="zh-CN" altLang="en-US" sz="1600" dirty="0"/>
              <a:t>控制器本身是不可见</a:t>
            </a:r>
            <a:endParaRPr lang="en-US" altLang="zh-CN" sz="1600" dirty="0"/>
          </a:p>
          <a:p>
            <a:pPr marL="285750" indent="-285750">
              <a:buFont typeface="Symbol" charset="2"/>
              <a:buChar char="-"/>
            </a:pPr>
            <a:r>
              <a:rPr lang="zh-CN" altLang="en-US" sz="1600" dirty="0"/>
              <a:t>能够看到的是控制器的</a:t>
            </a:r>
            <a:r>
              <a:rPr lang="en-US" altLang="zh-CN" sz="1600" dirty="0"/>
              <a:t>View</a:t>
            </a:r>
          </a:p>
          <a:p>
            <a:pPr marL="285750" indent="-285750">
              <a:buFont typeface="Symbol" charset="2"/>
              <a:buChar char="-"/>
            </a:pPr>
            <a:r>
              <a:rPr lang="zh-CN" altLang="en-US" sz="1600" dirty="0"/>
              <a:t>每一个控制器中都一个</a:t>
            </a:r>
            <a:r>
              <a:rPr lang="en-US" altLang="zh-CN" sz="1600" dirty="0" err="1"/>
              <a:t>UIVIew</a:t>
            </a:r>
            <a:r>
              <a:rPr lang="zh-CN" altLang="en-US" sz="1600" dirty="0"/>
              <a:t>的属性</a:t>
            </a:r>
            <a:endParaRPr lang="en-US" altLang="zh-CN" sz="1600" dirty="0"/>
          </a:p>
          <a:p>
            <a:pPr marL="285750" indent="-285750">
              <a:buFont typeface="Symbol" charset="2"/>
              <a:buChar char="-"/>
            </a:pPr>
            <a:r>
              <a:rPr lang="zh-CN" altLang="en-US" sz="1600" dirty="0"/>
              <a:t>控制器中管理的所有子控件都是该控件的子控件</a:t>
            </a:r>
          </a:p>
          <a:p>
            <a:pPr marL="285750" indent="-285750">
              <a:buFont typeface="Arial"/>
              <a:buChar char="•"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409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UIView</a:t>
            </a:r>
            <a:r>
              <a:rPr lang="zh-CN" altLang="en-US" sz="3600">
                <a:latin typeface="Calibri" charset="0"/>
                <a:sym typeface="Calibri" charset="0"/>
              </a:rPr>
              <a:t>的常见属性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400175"/>
            <a:ext cx="7886700" cy="3600450"/>
          </a:xfrm>
          <a:prstGeom prst="rect">
            <a:avLst/>
          </a:prstGeom>
          <a:noFill/>
        </p:spPr>
        <p:txBody>
          <a:bodyPr anchor="t"/>
          <a:lstStyle/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UIView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*superview;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获得自己的父控件对象</a:t>
            </a:r>
            <a:endParaRPr lang="en-US" altLang="zh-CN" sz="1600" kern="100" dirty="0"/>
          </a:p>
          <a:p>
            <a:pPr lvl="0" algn="just">
              <a:buFont typeface="Wingdings"/>
              <a:buChar char=""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copy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NSArray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*subviews;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获得自己的所有子控件对象</a:t>
            </a:r>
          </a:p>
          <a:p>
            <a:endParaRPr lang="en-US" altLang="zh-CN" sz="1600" dirty="0"/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NSInteger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tag;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控件的</a:t>
            </a:r>
            <a:r>
              <a:rPr lang="en-US" altLang="zh-CN" sz="1600" kern="100" dirty="0"/>
              <a:t>ID(</a:t>
            </a:r>
            <a:r>
              <a:rPr lang="zh-CN" altLang="zh-CN" sz="1600" kern="100" dirty="0"/>
              <a:t>标识</a:t>
            </a:r>
            <a:r>
              <a:rPr lang="en-US" altLang="zh-CN" sz="1600" kern="100" dirty="0"/>
              <a:t>)</a:t>
            </a:r>
            <a:r>
              <a:rPr lang="zh-CN" altLang="zh-CN" sz="1600" kern="100" dirty="0"/>
              <a:t>，父控件可以通过</a:t>
            </a:r>
            <a:r>
              <a:rPr lang="en-US" altLang="zh-CN" sz="1600" kern="100" dirty="0"/>
              <a:t>tag</a:t>
            </a:r>
            <a:r>
              <a:rPr lang="zh-CN" altLang="zh-CN" sz="1600" kern="100" dirty="0"/>
              <a:t>来找到对应的子控件</a:t>
            </a:r>
          </a:p>
          <a:p>
            <a:endParaRPr lang="en-US" altLang="zh-CN" sz="1600" dirty="0"/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CGAffineTransform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transform;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控件的</a:t>
            </a:r>
            <a:r>
              <a:rPr lang="zh-CN" altLang="zh-CN" sz="1600" kern="100" dirty="0">
                <a:solidFill>
                  <a:srgbClr val="FF0000"/>
                </a:solidFill>
              </a:rPr>
              <a:t>形变</a:t>
            </a:r>
            <a:r>
              <a:rPr lang="zh-CN" altLang="zh-CN" sz="1600" kern="100" dirty="0"/>
              <a:t>属性</a:t>
            </a:r>
            <a:r>
              <a:rPr lang="en-US" altLang="zh-CN" sz="1600" kern="100" dirty="0"/>
              <a:t>(</a:t>
            </a:r>
            <a:r>
              <a:rPr lang="zh-CN" altLang="zh-CN" sz="1600" kern="100" dirty="0"/>
              <a:t>可以设置旋转角度、比例缩放、平移等属性</a:t>
            </a:r>
            <a:r>
              <a:rPr lang="en-US" altLang="zh-CN" sz="1600" kern="100" dirty="0"/>
              <a:t>)</a:t>
            </a:r>
            <a:endParaRPr lang="zh-CN" altLang="zh-CN" sz="1600" kern="100" dirty="0"/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10320651" y="1688690"/>
            <a:ext cx="1065221" cy="123927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1</a:t>
            </a:r>
            <a:endParaRPr kumimoji="1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862265" y="1410929"/>
            <a:ext cx="1065221" cy="1239274"/>
          </a:xfrm>
          <a:prstGeom prst="rect">
            <a:avLst/>
          </a:prstGeom>
          <a:solidFill>
            <a:srgbClr val="000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rPr>
              <a:t>2</a:t>
            </a:r>
            <a:endParaRPr kumimoji="1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 dirty="0" err="1">
                <a:latin typeface="Calibri" charset="0"/>
                <a:sym typeface="Calibri" charset="0"/>
              </a:rPr>
              <a:t>UIView</a:t>
            </a:r>
            <a:r>
              <a:rPr lang="zh-CN" altLang="en-US" sz="3600" dirty="0" smtClean="0">
                <a:latin typeface="Calibri" charset="0"/>
                <a:sym typeface="Calibri" charset="0"/>
              </a:rPr>
              <a:t>的常见方法</a:t>
            </a:r>
            <a:endParaRPr lang="en-US" altLang="zh-CN" sz="3600" dirty="0">
              <a:latin typeface="Calibri" charset="0"/>
              <a:sym typeface="Calibri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400175"/>
            <a:ext cx="7886700" cy="3600450"/>
          </a:xfrm>
          <a:prstGeom prst="rect">
            <a:avLst/>
          </a:prstGeom>
          <a:noFill/>
        </p:spPr>
        <p:txBody>
          <a:bodyPr anchor="t"/>
          <a:lstStyle/>
          <a:p>
            <a:pPr marL="285750" lvl="0" indent="-285750" algn="just">
              <a:buFont typeface="Arial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)addSubview:(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*)view;</a:t>
            </a: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>
                <a:solidFill>
                  <a:srgbClr val="000000"/>
                </a:solidFill>
              </a:rPr>
              <a:t> 添加一个子控件</a:t>
            </a:r>
            <a:r>
              <a:rPr lang="en-US" altLang="zh-CN" sz="1600" kern="0" dirty="0">
                <a:solidFill>
                  <a:srgbClr val="000000"/>
                </a:solidFill>
              </a:rPr>
              <a:t>view</a:t>
            </a:r>
          </a:p>
          <a:p>
            <a:pPr lvl="0" algn="just">
              <a:buFont typeface="Wingdings" charset="2"/>
              <a:buChar char="Ø"/>
            </a:pPr>
            <a:endParaRPr lang="en-US" altLang="zh-CN" sz="1600" kern="100" dirty="0">
              <a:latin typeface="Cambria"/>
              <a:ea typeface="宋体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)removeFromSuperview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>
                <a:solidFill>
                  <a:srgbClr val="000000"/>
                </a:solidFill>
              </a:rPr>
              <a:t> 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将自己从</a:t>
            </a:r>
            <a:r>
              <a:rPr lang="zh-CN" altLang="en-US" sz="1600" kern="0" dirty="0">
                <a:solidFill>
                  <a:srgbClr val="000000"/>
                </a:solidFill>
              </a:rPr>
              <a:t>父控件中移除</a:t>
            </a:r>
            <a:endParaRPr lang="en-US" altLang="zh-CN" sz="1600" kern="0" dirty="0">
              <a:solidFill>
                <a:srgbClr val="000000"/>
              </a:solidFill>
            </a:endParaRPr>
          </a:p>
          <a:p>
            <a:pPr marL="0" lvl="0" indent="0" algn="just">
              <a:buNone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*)viewWithTag:(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)tag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/>
              <a:t> 根据一个</a:t>
            </a:r>
            <a:r>
              <a:rPr lang="en-US" altLang="zh-CN" sz="1600" kern="100" dirty="0"/>
              <a:t>tag</a:t>
            </a:r>
            <a:r>
              <a:rPr lang="zh-CN" altLang="en-US" sz="1600" kern="100" dirty="0"/>
              <a:t>标识找出对应的控件（一般都是子控件）</a:t>
            </a:r>
            <a:endParaRPr lang="zh-CN" altLang="zh-CN" sz="1600" kern="100" dirty="0"/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0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UIView</a:t>
            </a:r>
            <a:r>
              <a:rPr lang="zh-CN" altLang="en-US" sz="3600">
                <a:latin typeface="Calibri" charset="0"/>
                <a:sym typeface="Calibri" charset="0"/>
              </a:rPr>
              <a:t>的常见属性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400175"/>
            <a:ext cx="7886700" cy="3600450"/>
          </a:xfrm>
          <a:prstGeom prst="rect">
            <a:avLst/>
          </a:prstGeom>
          <a:noFill/>
        </p:spPr>
        <p:txBody>
          <a:bodyPr anchor="t"/>
          <a:lstStyle/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frame;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控件矩形框</a:t>
            </a:r>
            <a:r>
              <a:rPr lang="zh-CN" altLang="en-US" sz="1600" kern="100" dirty="0"/>
              <a:t>在父控件中的</a:t>
            </a:r>
            <a:r>
              <a:rPr lang="zh-CN" altLang="zh-CN" sz="1600" kern="100" dirty="0"/>
              <a:t>位置和尺寸</a:t>
            </a:r>
            <a:r>
              <a:rPr lang="en-US" altLang="zh-CN" sz="1600" kern="100" dirty="0"/>
              <a:t>(</a:t>
            </a:r>
            <a:r>
              <a:rPr lang="zh-CN" altLang="zh-CN" sz="1600" kern="100" dirty="0">
                <a:solidFill>
                  <a:srgbClr val="FF0000"/>
                </a:solidFill>
              </a:rPr>
              <a:t>以父控件的左上角为坐标原点</a:t>
            </a:r>
            <a:r>
              <a:rPr lang="en-US" altLang="zh-CN" sz="1600" kern="100" dirty="0"/>
              <a:t>)</a:t>
            </a:r>
          </a:p>
          <a:p>
            <a:pPr marL="0" lvl="0" indent="0" algn="just">
              <a:buNone/>
            </a:pPr>
            <a:endParaRPr lang="en-US" altLang="zh-CN" sz="1600" kern="100" dirty="0"/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bounds;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控件矩形框的位置和尺寸</a:t>
            </a:r>
            <a:r>
              <a:rPr lang="en-US" altLang="zh-CN" sz="1600" kern="100" dirty="0"/>
              <a:t>(</a:t>
            </a:r>
            <a:r>
              <a:rPr lang="zh-CN" altLang="zh-CN" sz="1600" kern="100" dirty="0">
                <a:solidFill>
                  <a:srgbClr val="FF0000"/>
                </a:solidFill>
              </a:rPr>
              <a:t>以自己左上角为坐标原点，所以</a:t>
            </a:r>
            <a:r>
              <a:rPr lang="en-US" altLang="zh-CN" sz="1600" kern="100" dirty="0">
                <a:solidFill>
                  <a:srgbClr val="FF0000"/>
                </a:solidFill>
              </a:rPr>
              <a:t>bounds</a:t>
            </a:r>
            <a:r>
              <a:rPr lang="zh-CN" altLang="zh-CN" sz="1600" kern="100" dirty="0">
                <a:solidFill>
                  <a:srgbClr val="FF0000"/>
                </a:solidFill>
              </a:rPr>
              <a:t>的</a:t>
            </a:r>
            <a:r>
              <a:rPr lang="en-US" altLang="zh-CN" sz="1600" kern="100" dirty="0">
                <a:solidFill>
                  <a:srgbClr val="FF0000"/>
                </a:solidFill>
              </a:rPr>
              <a:t>x</a:t>
            </a:r>
            <a:r>
              <a:rPr lang="zh-CN" altLang="en-US" sz="1600" kern="100" dirty="0">
                <a:solidFill>
                  <a:srgbClr val="FF0000"/>
                </a:solidFill>
              </a:rPr>
              <a:t>、</a:t>
            </a:r>
            <a:r>
              <a:rPr lang="en-US" altLang="zh-CN" sz="1600" kern="100" dirty="0">
                <a:solidFill>
                  <a:srgbClr val="FF0000"/>
                </a:solidFill>
              </a:rPr>
              <a:t>y</a:t>
            </a:r>
            <a:r>
              <a:rPr lang="zh-CN" altLang="en-US" sz="1600" kern="100" dirty="0">
                <a:solidFill>
                  <a:srgbClr val="FF0000"/>
                </a:solidFill>
              </a:rPr>
              <a:t>一般</a:t>
            </a:r>
            <a:r>
              <a:rPr lang="zh-CN" altLang="zh-CN" sz="1600" kern="100" dirty="0">
                <a:solidFill>
                  <a:srgbClr val="FF0000"/>
                </a:solidFill>
              </a:rPr>
              <a:t>为</a:t>
            </a:r>
            <a:r>
              <a:rPr lang="en-US" altLang="zh-CN" sz="1600" kern="100" dirty="0">
                <a:solidFill>
                  <a:srgbClr val="FF0000"/>
                </a:solidFill>
              </a:rPr>
              <a:t>0</a:t>
            </a:r>
            <a:r>
              <a:rPr lang="en-US" altLang="zh-CN" sz="1600" kern="100" dirty="0"/>
              <a:t>)</a:t>
            </a:r>
          </a:p>
          <a:p>
            <a:pPr lvl="0" algn="just"/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marL="285750" lvl="0" indent="-285750" algn="just">
              <a:buFont typeface="Arial"/>
              <a:buChar char="•"/>
            </a:pP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CGPoint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center;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zh-CN" altLang="en-US" sz="1600" kern="100" dirty="0"/>
              <a:t> </a:t>
            </a:r>
            <a:r>
              <a:rPr lang="zh-CN" altLang="zh-CN" sz="1600" kern="100" dirty="0"/>
              <a:t>控件中点的位置</a:t>
            </a:r>
            <a:r>
              <a:rPr lang="en-US" altLang="zh-CN" sz="1600" kern="100" dirty="0"/>
              <a:t>(</a:t>
            </a:r>
            <a:r>
              <a:rPr lang="zh-CN" altLang="zh-CN" sz="1600" kern="100" dirty="0"/>
              <a:t>以父控件的左上角为坐标原点</a:t>
            </a:r>
            <a:r>
              <a:rPr lang="en-US" altLang="zh-CN" sz="1600" kern="100" dirty="0"/>
              <a:t>)</a:t>
            </a: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15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57150"/>
            <a:ext cx="7886700" cy="1104900"/>
          </a:xfr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lang="en-US" altLang="zh-CN" sz="3600">
                <a:latin typeface="Calibri" charset="0"/>
                <a:sym typeface="Calibri" charset="0"/>
              </a:rPr>
              <a:t>UIKit</a:t>
            </a:r>
            <a:r>
              <a:rPr lang="zh-CN" altLang="en-US" sz="3600">
                <a:latin typeface="Calibri" charset="0"/>
                <a:sym typeface="Calibri" charset="0"/>
              </a:rPr>
              <a:t>坐标系</a:t>
            </a:r>
            <a:endParaRPr lang="en-US" altLang="zh-CN" sz="3600">
              <a:latin typeface="Calibri" charset="0"/>
              <a:sym typeface="Calibri" charset="0"/>
            </a:endParaRPr>
          </a:p>
        </p:txBody>
      </p:sp>
      <p:sp>
        <p:nvSpPr>
          <p:cNvPr id="4102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158875"/>
            <a:ext cx="7886700" cy="479425"/>
          </a:xfrm>
          <a:prstGeom prst="rect">
            <a:avLst/>
          </a:prstGeom>
          <a:noFill/>
        </p:spPr>
        <p:txBody>
          <a:bodyPr anchor="t"/>
          <a:lstStyle/>
          <a:p>
            <a:pPr marL="285750" lvl="0" indent="-285750" algn="just">
              <a:buFont typeface="Arial"/>
              <a:buChar char="•"/>
            </a:pPr>
            <a:r>
              <a:rPr lang="zh-CN" altLang="en-US" sz="1600" kern="100" dirty="0"/>
              <a:t>在</a:t>
            </a:r>
            <a:r>
              <a:rPr lang="en-US" altLang="zh-CN" sz="1600" kern="100" dirty="0" err="1"/>
              <a:t>UIKit</a:t>
            </a:r>
            <a:r>
              <a:rPr lang="zh-CN" altLang="en-US" sz="1600" kern="100" dirty="0"/>
              <a:t>中，坐标系的原点</a:t>
            </a:r>
            <a:r>
              <a:rPr lang="en-US" altLang="zh-CN" sz="1600" kern="100" dirty="0"/>
              <a:t>(0</a:t>
            </a:r>
            <a:r>
              <a:rPr lang="zh-CN" altLang="en-US" sz="1600" kern="100" dirty="0"/>
              <a:t>，</a:t>
            </a:r>
            <a:r>
              <a:rPr lang="en-US" altLang="zh-CN" sz="1600" kern="100" dirty="0"/>
              <a:t>0)</a:t>
            </a:r>
            <a:r>
              <a:rPr lang="zh-CN" altLang="en-US" sz="1600" kern="100" dirty="0"/>
              <a:t>在左上角，</a:t>
            </a:r>
            <a:r>
              <a:rPr lang="en-US" altLang="zh-CN" sz="1600" kern="100" dirty="0"/>
              <a:t>x</a:t>
            </a:r>
            <a:r>
              <a:rPr lang="zh-CN" altLang="en-US" sz="1600" kern="100" dirty="0"/>
              <a:t>值向右正向延伸，</a:t>
            </a:r>
            <a:r>
              <a:rPr lang="en-US" altLang="zh-CN" sz="1600" kern="100" dirty="0"/>
              <a:t>y</a:t>
            </a:r>
            <a:r>
              <a:rPr lang="zh-CN" altLang="en-US" sz="1600" kern="100" dirty="0"/>
              <a:t>值向下正向延伸</a:t>
            </a:r>
            <a:endParaRPr lang="en-US" altLang="zh-CN" sz="1600" kern="100" dirty="0"/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303343" y="2132213"/>
            <a:ext cx="2029315" cy="2982039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1792" y="1735341"/>
            <a:ext cx="84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(0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，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0)</a:t>
            </a:r>
            <a:endParaRPr kumimoji="1" lang="zh-CN" altLang="en-US" dirty="0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3303343" y="1607594"/>
            <a:ext cx="2029315" cy="381370"/>
            <a:chOff x="4080275" y="2153694"/>
            <a:chExt cx="2029315" cy="381370"/>
          </a:xfrm>
        </p:grpSpPr>
        <p:sp>
          <p:nvSpPr>
            <p:cNvPr id="12" name="文本框 11"/>
            <p:cNvSpPr txBox="1"/>
            <p:nvPr/>
          </p:nvSpPr>
          <p:spPr>
            <a:xfrm>
              <a:off x="4944891" y="215369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Eurostile"/>
                  <a:cs typeface="Eurostile"/>
                </a:rPr>
                <a:t>x</a:t>
              </a:r>
              <a:endParaRPr kumimoji="1" lang="zh-CN" altLang="en-US" dirty="0">
                <a:solidFill>
                  <a:srgbClr val="FF0000"/>
                </a:solidFill>
                <a:latin typeface="Eurostile"/>
                <a:cs typeface="Eurostile"/>
              </a:endParaRPr>
            </a:p>
          </p:txBody>
        </p:sp>
        <p:cxnSp>
          <p:nvCxnSpPr>
            <p:cNvPr id="13" name="直线箭头连接符 12"/>
            <p:cNvCxnSpPr/>
            <p:nvPr/>
          </p:nvCxnSpPr>
          <p:spPr>
            <a:xfrm>
              <a:off x="4080275" y="2535064"/>
              <a:ext cx="20293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2638576" y="2173630"/>
            <a:ext cx="510234" cy="2940622"/>
            <a:chOff x="3420799" y="2719730"/>
            <a:chExt cx="510234" cy="2940622"/>
          </a:xfrm>
        </p:grpSpPr>
        <p:sp>
          <p:nvSpPr>
            <p:cNvPr id="15" name="文本框 14"/>
            <p:cNvSpPr txBox="1"/>
            <p:nvPr/>
          </p:nvSpPr>
          <p:spPr>
            <a:xfrm>
              <a:off x="3420799" y="400537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Eurostile"/>
                  <a:ea typeface="华文细黑"/>
                  <a:cs typeface="Eurostile"/>
                </a:rPr>
                <a:t>y</a:t>
              </a:r>
              <a:endParaRPr kumimoji="1" lang="zh-CN" altLang="en-US" dirty="0">
                <a:solidFill>
                  <a:srgbClr val="FF0000"/>
                </a:solidFill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>
              <a:off x="3931033" y="2719730"/>
              <a:ext cx="0" cy="29406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-993523" y="325693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5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  <p:bldP spid="10" grpId="0"/>
    </p:bld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三方框架的设计" id="{BAB9735E-70C8-7645-B8C4-F0D1F81AAAEC}" vid="{95387043-0F1D-4E4A-9BD9-6B8FBC39FF44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1983</TotalTime>
  <Pages>0</Pages>
  <Words>406</Words>
  <Characters>0</Characters>
  <Application>Microsoft Macintosh PowerPoint</Application>
  <DocSecurity>0</DocSecurity>
  <PresentationFormat>全屏显示(16:10)</PresentationFormat>
  <Lines>0</Lines>
  <Paragraphs>74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默认主题</vt:lpstr>
      <vt:lpstr>UIView</vt:lpstr>
      <vt:lpstr>UIView</vt:lpstr>
      <vt:lpstr>父控件、子控件</vt:lpstr>
      <vt:lpstr>UIView的常见属性</vt:lpstr>
      <vt:lpstr>UIView的常见方法</vt:lpstr>
      <vt:lpstr>UIView的常见属性</vt:lpstr>
      <vt:lpstr>UIKit坐标系</vt:lpstr>
    </vt:vector>
  </TitlesOfParts>
  <Manager/>
  <Company>Sky123.Org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Sky123.Org</dc:creator>
  <cp:keywords/>
  <dc:description/>
  <cp:lastModifiedBy>建华 叶</cp:lastModifiedBy>
  <cp:revision>601</cp:revision>
  <dcterms:created xsi:type="dcterms:W3CDTF">2015-04-30T06:17:00Z</dcterms:created>
  <dcterms:modified xsi:type="dcterms:W3CDTF">2015-12-17T07:47:25Z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