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0"/>
  </p:notesMasterIdLst>
  <p:sldIdLst>
    <p:sldId id="326" r:id="rId2"/>
    <p:sldId id="283" r:id="rId3"/>
    <p:sldId id="284" r:id="rId4"/>
    <p:sldId id="304" r:id="rId5"/>
    <p:sldId id="305" r:id="rId6"/>
    <p:sldId id="306" r:id="rId7"/>
    <p:sldId id="307" r:id="rId8"/>
    <p:sldId id="327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23" r:id="rId18"/>
    <p:sldId id="325" r:id="rId19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6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284"/>
            <p14:sldId id="304"/>
          </p14:sldIdLst>
        </p14:section>
        <p14:section name="数据源" id="{7815BC10-7C2C-B241-8609-5241286F00CE}">
          <p14:sldIdLst>
            <p14:sldId id="305"/>
            <p14:sldId id="306"/>
            <p14:sldId id="307"/>
            <p14:sldId id="327"/>
            <p14:sldId id="309"/>
          </p14:sldIdLst>
        </p14:section>
        <p14:section name="MVC" id="{32CA85E1-CBBC-4B4D-9BD5-8593FF6428F2}">
          <p14:sldIdLst>
            <p14:sldId id="308"/>
          </p14:sldIdLst>
        </p14:section>
        <p14:section name="Cell" id="{2C073DFA-5695-2449-B161-1F7E1F1E4731}">
          <p14:sldIdLst>
            <p14:sldId id="310"/>
            <p14:sldId id="311"/>
            <p14:sldId id="312"/>
          </p14:sldIdLst>
        </p14:section>
        <p14:section name="性能优化" id="{83702CBD-447C-274B-A32B-5CDF415EAD3A}">
          <p14:sldIdLst>
            <p14:sldId id="313"/>
            <p14:sldId id="314"/>
            <p14:sldId id="315"/>
          </p14:sldIdLst>
        </p14:section>
        <p14:section name="通过代码自定义cell" id="{100E5139-984C-364A-A7EE-1491FCC424B8}">
          <p14:sldIdLst>
            <p14:sldId id="323"/>
          </p14:sldIdLst>
        </p14:section>
        <p14:section name="UITextField" id="{634F4599-440F-5141-8D45-3C2A729A143B}">
          <p14:sldIdLst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24" d="100"/>
          <a:sy n="124" d="100"/>
        </p:scale>
        <p:origin x="-104" y="-1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3E4C69-C7ED-EC45-869C-AE871578D145}" type="slidenum">
              <a:rPr kumimoji="0" lang="en-US" altLang="zh-CN" sz="1200"/>
              <a:pPr/>
              <a:t>13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1" y="157428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6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6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4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朱黄辰</a:t>
            </a:r>
            <a:endParaRPr kumimoji="1"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18783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初识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是一种设计思想，贯穿于整个</a:t>
            </a:r>
            <a:r>
              <a:rPr kumimoji="1" lang="en-US" altLang="zh-CN" sz="1400" dirty="0" smtClean="0"/>
              <a:t>iOS</a:t>
            </a:r>
            <a:r>
              <a:rPr kumimoji="1" lang="zh-CN" altLang="en-US" sz="1400" dirty="0" smtClean="0"/>
              <a:t>开发中，需要积累一定的项目经验，才能深刻体会其中的含义和好处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中的三个角色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M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，模型数据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V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，视图（界面）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Control</a:t>
            </a:r>
            <a:r>
              <a:rPr kumimoji="1" lang="zh-CN" altLang="en-US" sz="1400" dirty="0" smtClean="0"/>
              <a:t>，控制中心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 smtClean="0"/>
          </a:p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的几个明显的特征和体现：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上面显示什么东西，取决于</a:t>
            </a:r>
            <a:r>
              <a:rPr kumimoji="1" lang="en-US" altLang="zh-CN" sz="1400" dirty="0" smtClean="0"/>
              <a:t>Model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只要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数据改了，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的显示状态会跟着更改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Control</a:t>
            </a:r>
            <a:r>
              <a:rPr kumimoji="1" lang="zh-CN" altLang="en-US" sz="1400" dirty="0" smtClean="0"/>
              <a:t>负责初始化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，并将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传递给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去解析展示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82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517"/>
            <a:ext cx="8229600" cy="3992159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华文细黑"/>
                <a:cs typeface="华文细黑"/>
              </a:rPr>
              <a:t>UITableView</a:t>
            </a:r>
            <a:r>
              <a:rPr lang="zh-CN" altLang="en-US" sz="1200" dirty="0">
                <a:latin typeface="华文细黑"/>
                <a:cs typeface="华文细黑"/>
              </a:rPr>
              <a:t>的每一行都是一个</a:t>
            </a:r>
            <a:r>
              <a:rPr lang="en-US" altLang="zh-CN" sz="12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200" dirty="0" smtClean="0">
                <a:latin typeface="华文细黑"/>
                <a:cs typeface="华文细黑"/>
              </a:rPr>
              <a:t>，通过</a:t>
            </a:r>
            <a:r>
              <a:rPr lang="en-US" altLang="zh-CN" sz="1200" dirty="0">
                <a:latin typeface="华文细黑"/>
                <a:cs typeface="华文细黑"/>
              </a:rPr>
              <a:t>dataSource</a:t>
            </a:r>
            <a:r>
              <a:rPr lang="zh-CN" altLang="en-US" sz="1200" dirty="0">
                <a:latin typeface="华文细黑"/>
                <a:cs typeface="华文细黑"/>
              </a:rPr>
              <a:t>的</a:t>
            </a:r>
            <a:r>
              <a:rPr lang="en-US" altLang="ja-JP" sz="1200" b="1" dirty="0">
                <a:latin typeface="华文细黑"/>
                <a:cs typeface="华文细黑"/>
              </a:rPr>
              <a:t>tableView</a:t>
            </a:r>
            <a:r>
              <a:rPr lang="en-US" altLang="ja-JP" sz="1200" dirty="0">
                <a:latin typeface="华文细黑"/>
                <a:cs typeface="华文细黑"/>
              </a:rPr>
              <a:t>:</a:t>
            </a:r>
            <a:r>
              <a:rPr lang="en-US" altLang="ja-JP" sz="1200" b="1" dirty="0">
                <a:latin typeface="华文细黑"/>
                <a:cs typeface="华文细黑"/>
              </a:rPr>
              <a:t>cellForRowAtIndexPath</a:t>
            </a:r>
            <a:r>
              <a:rPr lang="en-US" altLang="ja-JP" sz="1200" dirty="0">
                <a:latin typeface="华文细黑"/>
                <a:cs typeface="华文细黑"/>
              </a:rPr>
              <a:t>:</a:t>
            </a:r>
            <a:r>
              <a:rPr lang="zh-CN" altLang="en-US" sz="1200" dirty="0">
                <a:latin typeface="华文细黑"/>
                <a:cs typeface="华文细黑"/>
              </a:rPr>
              <a:t>方法来初始化每</a:t>
            </a:r>
            <a:r>
              <a:rPr lang="zh-CN" altLang="en-US" sz="1200" dirty="0" smtClean="0">
                <a:latin typeface="华文细黑"/>
                <a:cs typeface="华文细黑"/>
              </a:rPr>
              <a:t>一行</a:t>
            </a:r>
            <a:endParaRPr lang="en-US" altLang="zh-CN" sz="1200" dirty="0" smtClean="0">
              <a:latin typeface="华文细黑"/>
              <a:cs typeface="华文细黑"/>
            </a:endParaRPr>
          </a:p>
          <a:p>
            <a:pPr marL="0" indent="0">
              <a:buNone/>
            </a:pPr>
            <a:endParaRPr lang="en-US" altLang="zh-CN" sz="1200" dirty="0">
              <a:latin typeface="华文细黑"/>
              <a:cs typeface="华文细黑"/>
            </a:endParaRPr>
          </a:p>
          <a:p>
            <a:r>
              <a:rPr lang="en-US" altLang="zh-CN" sz="12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200" dirty="0" smtClean="0">
                <a:latin typeface="华文细黑"/>
                <a:cs typeface="华文细黑"/>
              </a:rPr>
              <a:t>内部有个默认</a:t>
            </a:r>
            <a:r>
              <a:rPr lang="zh-CN" altLang="en-US" sz="1200" dirty="0">
                <a:latin typeface="华文细黑"/>
                <a:cs typeface="华文细黑"/>
              </a:rPr>
              <a:t>的子视图</a:t>
            </a:r>
            <a:r>
              <a:rPr lang="en-US" altLang="zh-CN" sz="1200" dirty="0">
                <a:latin typeface="华文细黑"/>
                <a:cs typeface="华文细黑"/>
              </a:rPr>
              <a:t>:</a:t>
            </a:r>
            <a:r>
              <a:rPr lang="en-US" altLang="zh-CN" sz="1200" b="1" dirty="0" smtClean="0">
                <a:latin typeface="华文细黑"/>
                <a:cs typeface="华文细黑"/>
              </a:rPr>
              <a:t>contentView</a:t>
            </a:r>
            <a:r>
              <a:rPr lang="zh-CN" altLang="en-US" sz="1200" dirty="0" smtClean="0">
                <a:latin typeface="华文细黑"/>
                <a:cs typeface="华文细黑"/>
              </a:rPr>
              <a:t>，</a:t>
            </a:r>
            <a:r>
              <a:rPr lang="en-US" altLang="zh-CN" sz="1200" dirty="0" smtClean="0">
                <a:latin typeface="华文细黑"/>
                <a:cs typeface="华文细黑"/>
              </a:rPr>
              <a:t>contentView</a:t>
            </a:r>
            <a:r>
              <a:rPr lang="zh-CN" altLang="en-US" sz="1200" dirty="0">
                <a:latin typeface="华文细黑"/>
                <a:cs typeface="华文细黑"/>
              </a:rPr>
              <a:t>是</a:t>
            </a:r>
            <a:r>
              <a:rPr lang="en-US" altLang="zh-CN" sz="1200" dirty="0">
                <a:latin typeface="华文细黑"/>
                <a:cs typeface="华文细黑"/>
              </a:rPr>
              <a:t>UITableViewCell</a:t>
            </a:r>
            <a:r>
              <a:rPr lang="zh-CN" altLang="en-US" sz="1200" dirty="0">
                <a:latin typeface="华文细黑"/>
                <a:cs typeface="华文细黑"/>
              </a:rPr>
              <a:t>所显示内容的父视图</a:t>
            </a:r>
            <a:r>
              <a:rPr lang="zh-CN" altLang="en-US" sz="1200" dirty="0" smtClean="0">
                <a:latin typeface="华文细黑"/>
                <a:cs typeface="华文细黑"/>
              </a:rPr>
              <a:t>，可显示一些</a:t>
            </a:r>
            <a:r>
              <a:rPr lang="zh-CN" altLang="en-US" sz="1200" b="1" dirty="0" smtClean="0">
                <a:latin typeface="华文细黑"/>
                <a:cs typeface="华文细黑"/>
              </a:rPr>
              <a:t>辅助指示视图</a:t>
            </a:r>
            <a:endParaRPr lang="en-US" altLang="zh-CN" sz="1200" dirty="0" smtClean="0">
              <a:latin typeface="华文细黑"/>
              <a:cs typeface="华文细黑"/>
            </a:endParaRPr>
          </a:p>
          <a:p>
            <a:endParaRPr lang="en-US" altLang="zh-CN" sz="1200" b="1" dirty="0">
              <a:latin typeface="华文细黑"/>
              <a:cs typeface="华文细黑"/>
            </a:endParaRPr>
          </a:p>
          <a:p>
            <a:r>
              <a:rPr lang="zh-CN" altLang="en-US" sz="1200" b="1" dirty="0" smtClean="0">
                <a:latin typeface="华文细黑"/>
                <a:cs typeface="华文细黑"/>
              </a:rPr>
              <a:t>辅助指示视图</a:t>
            </a:r>
            <a:r>
              <a:rPr lang="zh-CN" altLang="en-US" sz="1200" dirty="0">
                <a:latin typeface="华文细黑"/>
                <a:cs typeface="华文细黑"/>
              </a:rPr>
              <a:t>的作用是显示一个表示动作的图标，可以通过设置</a:t>
            </a:r>
            <a:r>
              <a:rPr lang="en-US" altLang="zh-CN" sz="1200" dirty="0">
                <a:latin typeface="华文细黑"/>
                <a:cs typeface="华文细黑"/>
              </a:rPr>
              <a:t>UITableViewCell</a:t>
            </a:r>
            <a:r>
              <a:rPr lang="zh-CN" altLang="en-US" sz="1200" dirty="0">
                <a:latin typeface="华文细黑"/>
                <a:cs typeface="华文细黑"/>
              </a:rPr>
              <a:t>的</a:t>
            </a:r>
            <a:r>
              <a:rPr lang="it-IT" altLang="ja-JP" sz="1200" b="1" dirty="0">
                <a:latin typeface="华文细黑"/>
                <a:cs typeface="华文细黑"/>
              </a:rPr>
              <a:t>accessoryType</a:t>
            </a:r>
            <a:r>
              <a:rPr lang="zh-CN" altLang="en-US" sz="1200" dirty="0">
                <a:latin typeface="华文细黑"/>
                <a:cs typeface="华文细黑"/>
              </a:rPr>
              <a:t>来显示，默认是</a:t>
            </a:r>
            <a:r>
              <a:rPr lang="en-US" altLang="ja-JP" sz="1200" dirty="0">
                <a:latin typeface="华文细黑"/>
                <a:cs typeface="华文细黑"/>
              </a:rPr>
              <a:t>UITableViewCellAccessoryNone(</a:t>
            </a:r>
            <a:r>
              <a:rPr lang="zh-CN" altLang="en-US" sz="1200" dirty="0">
                <a:latin typeface="华文细黑"/>
                <a:cs typeface="华文细黑"/>
              </a:rPr>
              <a:t>不显示辅助指示视图</a:t>
            </a:r>
            <a:r>
              <a:rPr lang="en-US" altLang="ja-JP" sz="1200" dirty="0">
                <a:latin typeface="华文细黑"/>
                <a:cs typeface="华文细黑"/>
              </a:rPr>
              <a:t>)</a:t>
            </a:r>
            <a:r>
              <a:rPr lang="zh-CN" altLang="en-US" sz="1200" dirty="0">
                <a:latin typeface="华文细黑"/>
                <a:cs typeface="华文细黑"/>
              </a:rPr>
              <a:t>，其他值如下</a:t>
            </a:r>
            <a:r>
              <a:rPr lang="en-US" altLang="zh-CN" sz="1200" dirty="0">
                <a:latin typeface="华文细黑"/>
                <a:cs typeface="华文细黑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UITableViewCellAccessoryDisclosureIndicator</a:t>
            </a:r>
          </a:p>
          <a:p>
            <a:pPr>
              <a:buFont typeface="Wingdings" charset="0"/>
              <a:buChar char="u"/>
            </a:pP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UITableViewCellAccessoryDetailButton</a:t>
            </a:r>
            <a:endParaRPr lang="en-US" altLang="zh-CN" sz="12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UITableViewCellAccessoryDetailDisclosureButton</a:t>
            </a:r>
          </a:p>
          <a:p>
            <a:pPr>
              <a:buFont typeface="Wingdings" charset="0"/>
              <a:buChar char="u"/>
            </a:pP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UITableViewCellAccessoryCheckmark</a:t>
            </a:r>
          </a:p>
          <a:p>
            <a:pPr>
              <a:buFont typeface="Wingdings" charset="0"/>
              <a:buChar char="u"/>
            </a:pPr>
            <a:endParaRPr lang="en-US" altLang="zh-CN" sz="1200" dirty="0" smtClean="0">
              <a:latin typeface="华文细黑"/>
              <a:cs typeface="华文细黑"/>
            </a:endParaRPr>
          </a:p>
          <a:p>
            <a:r>
              <a:rPr lang="zh-CN" altLang="en-US" sz="1200" dirty="0" smtClean="0">
                <a:latin typeface="华文细黑"/>
                <a:cs typeface="华文细黑"/>
              </a:rPr>
              <a:t>还可以通过</a:t>
            </a:r>
            <a:r>
              <a:rPr lang="en-US" altLang="zh-CN" sz="1200" dirty="0" smtClean="0">
                <a:latin typeface="华文细黑"/>
                <a:cs typeface="华文细黑"/>
              </a:rPr>
              <a:t>cell</a:t>
            </a:r>
            <a:r>
              <a:rPr lang="zh-CN" altLang="en-US" sz="1200" dirty="0" smtClean="0">
                <a:latin typeface="华文细黑"/>
                <a:cs typeface="华文细黑"/>
              </a:rPr>
              <a:t>的</a:t>
            </a:r>
            <a:r>
              <a:rPr lang="en-US" altLang="zh-CN" sz="1200" dirty="0" smtClean="0">
                <a:latin typeface="华文细黑"/>
                <a:cs typeface="华文细黑"/>
              </a:rPr>
              <a:t>accessoryView</a:t>
            </a:r>
            <a:r>
              <a:rPr lang="zh-CN" altLang="en-US" sz="1200" dirty="0" smtClean="0">
                <a:latin typeface="华文细黑"/>
                <a:cs typeface="华文细黑"/>
              </a:rPr>
              <a:t>属性来自定义辅助指示视图（比如往右边放一个开关）</a:t>
            </a:r>
            <a:endParaRPr lang="en-US" altLang="zh-CN" sz="1200" dirty="0">
              <a:latin typeface="华文细黑"/>
              <a:cs typeface="华文细黑"/>
            </a:endParaRPr>
          </a:p>
          <a:p>
            <a:endParaRPr lang="en-US" altLang="zh-CN" sz="1200" dirty="0">
              <a:latin typeface="华文细黑"/>
              <a:cs typeface="华文细黑"/>
            </a:endParaRPr>
          </a:p>
          <a:p>
            <a:endParaRPr kumimoji="1" lang="zh-CN" altLang="en-US" sz="1200" dirty="0">
              <a:latin typeface="华文细黑"/>
              <a:cs typeface="华文细黑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4764" y="3194090"/>
            <a:ext cx="301549" cy="3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1896" y="3446579"/>
            <a:ext cx="339396" cy="3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403" y="4032688"/>
            <a:ext cx="310515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311" y="3741462"/>
            <a:ext cx="519488" cy="32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contentView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23853" y="1226599"/>
            <a:ext cx="8569325" cy="1657924"/>
          </a:xfrm>
        </p:spPr>
        <p:txBody>
          <a:bodyPr>
            <a:normAutofit/>
          </a:bodyPr>
          <a:lstStyle/>
          <a:p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下默认有</a:t>
            </a:r>
            <a:r>
              <a:rPr kumimoji="0" lang="en-US" altLang="zh-CN" sz="1400" dirty="0">
                <a:latin typeface="华文细黑"/>
                <a:cs typeface="华文细黑"/>
              </a:rPr>
              <a:t>3</a:t>
            </a:r>
            <a:r>
              <a:rPr kumimoji="0" lang="zh-CN" altLang="en-US" sz="1400" dirty="0" smtClean="0">
                <a:latin typeface="华文细黑"/>
                <a:cs typeface="华文细黑"/>
              </a:rPr>
              <a:t>个子视图</a:t>
            </a:r>
            <a:endParaRPr kumimoji="0" lang="en-US" altLang="zh-CN" sz="1400" dirty="0" smtClean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400" dirty="0" smtClean="0">
                <a:latin typeface="华文细黑"/>
                <a:cs typeface="华文细黑"/>
              </a:rPr>
              <a:t>其中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2</a:t>
            </a:r>
            <a:r>
              <a:rPr kumimoji="0" lang="zh-CN" altLang="en-US" sz="1400" dirty="0">
                <a:latin typeface="华文细黑"/>
                <a:cs typeface="华文细黑"/>
              </a:rPr>
              <a:t>个是</a:t>
            </a:r>
            <a:r>
              <a:rPr kumimoji="0" lang="en-US" altLang="zh-CN" sz="1400" dirty="0">
                <a:latin typeface="华文细黑"/>
                <a:cs typeface="华文细黑"/>
              </a:rPr>
              <a:t>UILabel(</a:t>
            </a:r>
            <a:r>
              <a:rPr kumimoji="0" lang="zh-CN" altLang="en-US" sz="1400" dirty="0">
                <a:latin typeface="华文细黑"/>
                <a:cs typeface="华文细黑"/>
              </a:rPr>
              <a:t>通过</a:t>
            </a:r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的</a:t>
            </a:r>
            <a:r>
              <a:rPr kumimoji="0" lang="en-US" altLang="zh-CN" sz="1400" dirty="0" err="1">
                <a:solidFill>
                  <a:srgbClr val="FF0000"/>
                </a:solidFill>
                <a:latin typeface="华文细黑"/>
                <a:cs typeface="华文细黑"/>
              </a:rPr>
              <a:t>textLabel</a:t>
            </a:r>
            <a:r>
              <a:rPr kumimoji="0" lang="zh-CN" altLang="en-US" sz="1400" dirty="0">
                <a:latin typeface="华文细黑"/>
                <a:cs typeface="华文细黑"/>
              </a:rPr>
              <a:t>和</a:t>
            </a:r>
            <a:r>
              <a:rPr kumimoji="0" lang="en-US" altLang="zh-CN" sz="1400" dirty="0">
                <a:solidFill>
                  <a:srgbClr val="FF0000"/>
                </a:solidFill>
                <a:latin typeface="华文细黑"/>
                <a:cs typeface="华文细黑"/>
              </a:rPr>
              <a:t>detailTextLabel</a:t>
            </a:r>
            <a:r>
              <a:rPr kumimoji="0" lang="zh-CN" altLang="en-US" sz="14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)</a:t>
            </a:r>
            <a:endParaRPr lang="en-US" altLang="zh-CN" sz="1400" dirty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400" dirty="0" smtClean="0">
                <a:latin typeface="华文细黑"/>
                <a:cs typeface="华文细黑"/>
              </a:rPr>
              <a:t>第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3</a:t>
            </a:r>
            <a:r>
              <a:rPr kumimoji="0" lang="zh-CN" altLang="en-US" sz="1400" dirty="0">
                <a:latin typeface="华文细黑"/>
                <a:cs typeface="华文细黑"/>
              </a:rPr>
              <a:t>个是</a:t>
            </a:r>
            <a:r>
              <a:rPr kumimoji="0" lang="en-US" altLang="zh-CN" sz="1400" dirty="0">
                <a:latin typeface="华文细黑"/>
                <a:cs typeface="华文细黑"/>
              </a:rPr>
              <a:t>UIImageView(</a:t>
            </a:r>
            <a:r>
              <a:rPr kumimoji="0" lang="zh-CN" altLang="en-US" sz="1400" dirty="0">
                <a:latin typeface="华文细黑"/>
                <a:cs typeface="华文细黑"/>
              </a:rPr>
              <a:t>通过</a:t>
            </a:r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的</a:t>
            </a:r>
            <a:r>
              <a:rPr kumimoji="0" lang="en-US" altLang="zh-CN" sz="1400" dirty="0">
                <a:solidFill>
                  <a:srgbClr val="FF0000"/>
                </a:solidFill>
                <a:latin typeface="华文细黑"/>
                <a:cs typeface="华文细黑"/>
              </a:rPr>
              <a:t>imageView</a:t>
            </a:r>
            <a:r>
              <a:rPr kumimoji="0" lang="zh-CN" altLang="en-US" sz="14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400" dirty="0">
                <a:latin typeface="华文细黑"/>
                <a:cs typeface="华文细黑"/>
              </a:rPr>
              <a:t>)</a:t>
            </a:r>
          </a:p>
          <a:p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还有一个</a:t>
            </a:r>
            <a:r>
              <a:rPr kumimoji="0" lang="pl-PL" altLang="ja-JP" sz="1400" dirty="0">
                <a:latin typeface="华文细黑"/>
                <a:cs typeface="华文细黑"/>
              </a:rPr>
              <a:t>UITableViewCellStyle</a:t>
            </a:r>
            <a:r>
              <a:rPr kumimoji="0" lang="zh-CN" altLang="en-US" sz="1400" dirty="0">
                <a:latin typeface="华文细黑"/>
                <a:cs typeface="华文细黑"/>
              </a:rPr>
              <a:t>属性，用于决定使用</a:t>
            </a:r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的哪些子视图，以及这些子视图在</a:t>
            </a:r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中的位置</a:t>
            </a:r>
            <a:endParaRPr kumimoji="0" lang="en-US" altLang="zh-CN" sz="1400" dirty="0">
              <a:latin typeface="华文细黑"/>
              <a:cs typeface="华文细黑"/>
            </a:endParaRPr>
          </a:p>
        </p:txBody>
      </p: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116527" y="2737208"/>
            <a:ext cx="7559160" cy="2261905"/>
            <a:chOff x="1115959" y="3501008"/>
            <a:chExt cx="7560497" cy="2713920"/>
          </a:xfrm>
        </p:grpSpPr>
        <p:grpSp>
          <p:nvGrpSpPr>
            <p:cNvPr id="23556" name="Group 6"/>
            <p:cNvGrpSpPr>
              <a:grpSpLocks/>
            </p:cNvGrpSpPr>
            <p:nvPr/>
          </p:nvGrpSpPr>
          <p:grpSpPr bwMode="auto">
            <a:xfrm>
              <a:off x="1115959" y="3501008"/>
              <a:ext cx="7553949" cy="546100"/>
              <a:chOff x="755919" y="3573016"/>
              <a:chExt cx="7553949" cy="5461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55919" y="3644444"/>
                <a:ext cx="3528049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UITableViewCellStyleDefault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7" name="Picture 8" descr="QQ20121228-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3573016"/>
                <a:ext cx="4025900" cy="546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7" name="Group 10"/>
            <p:cNvGrpSpPr>
              <a:grpSpLocks/>
            </p:cNvGrpSpPr>
            <p:nvPr/>
          </p:nvGrpSpPr>
          <p:grpSpPr bwMode="auto">
            <a:xfrm>
              <a:off x="1115960" y="4996384"/>
              <a:ext cx="7560496" cy="576064"/>
              <a:chOff x="1043952" y="4276304"/>
              <a:chExt cx="7560496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952" y="4365040"/>
                <a:ext cx="3601087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UITableViewCellStyleValue1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32448" cy="5760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8" name="Group 11"/>
            <p:cNvGrpSpPr>
              <a:grpSpLocks/>
            </p:cNvGrpSpPr>
            <p:nvPr/>
          </p:nvGrpSpPr>
          <p:grpSpPr bwMode="auto">
            <a:xfrm>
              <a:off x="1115960" y="4248696"/>
              <a:ext cx="7528548" cy="533400"/>
              <a:chOff x="1043952" y="4248696"/>
              <a:chExt cx="7528548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43952" y="4366079"/>
                <a:ext cx="3601086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UITableViewCellStyleSubtitle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3" name="Picture 13" descr="QQ20121228-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48696"/>
                <a:ext cx="4000500" cy="533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1115960" y="5716464"/>
              <a:ext cx="7528548" cy="498464"/>
              <a:chOff x="1043952" y="4276304"/>
              <a:chExt cx="7528548" cy="4984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43952" y="4345059"/>
                <a:ext cx="3601086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UITableViewCellStyleValue2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00500" cy="4984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05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0"/>
          <p:cNvGrpSpPr>
            <a:grpSpLocks/>
          </p:cNvGrpSpPr>
          <p:nvPr/>
        </p:nvGrpSpPr>
        <p:grpSpPr bwMode="auto">
          <a:xfrm>
            <a:off x="827088" y="1275944"/>
            <a:ext cx="7416800" cy="3291178"/>
            <a:chOff x="827584" y="1639635"/>
            <a:chExt cx="7416824" cy="3949605"/>
          </a:xfrm>
          <a:solidFill>
            <a:schemeClr val="accent5"/>
          </a:solidFill>
        </p:grpSpPr>
        <p:grpSp>
          <p:nvGrpSpPr>
            <p:cNvPr id="24583" name="Group 9"/>
            <p:cNvGrpSpPr>
              <a:grpSpLocks/>
            </p:cNvGrpSpPr>
            <p:nvPr/>
          </p:nvGrpSpPr>
          <p:grpSpPr bwMode="auto">
            <a:xfrm>
              <a:off x="2740667" y="1639635"/>
              <a:ext cx="3240098" cy="1871754"/>
              <a:chOff x="652435" y="1999675"/>
              <a:chExt cx="3240098" cy="1871754"/>
            </a:xfrm>
            <a:grpFill/>
          </p:grpSpPr>
          <p:sp>
            <p:nvSpPr>
              <p:cNvPr id="4" name="Rectangle 3"/>
              <p:cNvSpPr/>
              <p:nvPr/>
            </p:nvSpPr>
            <p:spPr bwMode="auto">
              <a:xfrm>
                <a:off x="652435" y="1999675"/>
                <a:ext cx="3240098" cy="18717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68336" y="2071110"/>
                <a:ext cx="2808297" cy="2889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UITableViewCell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8336" y="2431496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.imageView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8336" y="2791877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.textLabel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8336" y="3152256"/>
                <a:ext cx="2808297" cy="28735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.detailTextLabel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8336" y="3512637"/>
                <a:ext cx="2808297" cy="28735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.contentView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35880" y="3933397"/>
              <a:ext cx="1439868" cy="28735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UIView</a:t>
              </a:r>
            </a:p>
          </p:txBody>
        </p:sp>
        <p:cxnSp>
          <p:nvCxnSpPr>
            <p:cNvPr id="20" name="Straight Arrow Connector 19"/>
            <p:cNvCxnSpPr>
              <a:stCxn id="9" idx="2"/>
              <a:endCxn id="14" idx="0"/>
            </p:cNvCxnSpPr>
            <p:nvPr/>
          </p:nvCxnSpPr>
          <p:spPr>
            <a:xfrm flipH="1">
              <a:off x="4355814" y="3439947"/>
              <a:ext cx="4902" cy="493450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86" name="Group 23"/>
            <p:cNvGrpSpPr>
              <a:grpSpLocks/>
            </p:cNvGrpSpPr>
            <p:nvPr/>
          </p:nvGrpSpPr>
          <p:grpSpPr bwMode="auto">
            <a:xfrm>
              <a:off x="827584" y="4509687"/>
              <a:ext cx="1871668" cy="1079553"/>
              <a:chOff x="971600" y="3933508"/>
              <a:chExt cx="1583719" cy="863642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971600" y="3933508"/>
                <a:ext cx="1583719" cy="86364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4137" y="4005902"/>
                <a:ext cx="143864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4137" y="4365329"/>
                <a:ext cx="143864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7" name="Group 24"/>
            <p:cNvGrpSpPr>
              <a:grpSpLocks/>
            </p:cNvGrpSpPr>
            <p:nvPr/>
          </p:nvGrpSpPr>
          <p:grpSpPr bwMode="auto">
            <a:xfrm>
              <a:off x="3419979" y="4509688"/>
              <a:ext cx="1800231" cy="1007542"/>
              <a:chOff x="971694" y="3933509"/>
              <a:chExt cx="1584203" cy="806033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971694" y="3933508"/>
                <a:ext cx="1584203" cy="80648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44338" y="4005902"/>
                <a:ext cx="143891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4338" y="4365329"/>
                <a:ext cx="143891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8" name="Group 28"/>
            <p:cNvGrpSpPr>
              <a:grpSpLocks/>
            </p:cNvGrpSpPr>
            <p:nvPr/>
          </p:nvGrpSpPr>
          <p:grpSpPr bwMode="auto">
            <a:xfrm>
              <a:off x="6444177" y="4509687"/>
              <a:ext cx="1800231" cy="1008110"/>
              <a:chOff x="971572" y="3933541"/>
              <a:chExt cx="1584203" cy="86409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971572" y="3933541"/>
                <a:ext cx="1584203" cy="86409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4216" y="4005663"/>
                <a:ext cx="1438915" cy="288485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UIImageView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4216" y="4366269"/>
                <a:ext cx="1438915" cy="28712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cxnSp>
          <p:nvCxnSpPr>
            <p:cNvPr id="34" name="Straight Arrow Connector 33"/>
            <p:cNvCxnSpPr>
              <a:stCxn id="23" idx="3"/>
              <a:endCxn id="14" idx="1"/>
            </p:cNvCxnSpPr>
            <p:nvPr/>
          </p:nvCxnSpPr>
          <p:spPr>
            <a:xfrm flipV="1">
              <a:off x="2615115" y="4077866"/>
              <a:ext cx="1020765" cy="1150994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0"/>
              <a:endCxn id="14" idx="2"/>
            </p:cNvCxnSpPr>
            <p:nvPr/>
          </p:nvCxnSpPr>
          <p:spPr>
            <a:xfrm flipV="1">
              <a:off x="4320095" y="4220748"/>
              <a:ext cx="36512" cy="828715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1"/>
              <a:endCxn id="14" idx="3"/>
            </p:cNvCxnSpPr>
            <p:nvPr/>
          </p:nvCxnSpPr>
          <p:spPr>
            <a:xfrm flipH="1" flipV="1">
              <a:off x="5075748" y="4077866"/>
              <a:ext cx="1450980" cy="1103367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" idx="3"/>
              <a:endCxn id="31" idx="0"/>
            </p:cNvCxnSpPr>
            <p:nvPr/>
          </p:nvCxnSpPr>
          <p:spPr>
            <a:xfrm>
              <a:off x="5764865" y="2215926"/>
              <a:ext cx="1579428" cy="237790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22" idx="0"/>
            </p:cNvCxnSpPr>
            <p:nvPr/>
          </p:nvCxnSpPr>
          <p:spPr>
            <a:xfrm rot="10800000" flipV="1">
              <a:off x="1763418" y="2576305"/>
              <a:ext cx="1193150" cy="202387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8" idx="3"/>
              <a:endCxn id="27" idx="3"/>
            </p:cNvCxnSpPr>
            <p:nvPr/>
          </p:nvCxnSpPr>
          <p:spPr>
            <a:xfrm flipH="1">
              <a:off x="5137661" y="2935892"/>
              <a:ext cx="627204" cy="1843684"/>
            </a:xfrm>
            <a:prstGeom prst="bentConnector3">
              <a:avLst>
                <a:gd name="adj1" fmla="val -36448"/>
              </a:avLst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结构</a:t>
            </a:r>
            <a:endParaRPr kumimoji="1" lang="en-US" altLang="zh-CN" dirty="0"/>
          </a:p>
        </p:txBody>
      </p:sp>
      <p:pic>
        <p:nvPicPr>
          <p:cNvPr id="24579" name="Picture 52" descr="QQ20121228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808978"/>
            <a:ext cx="4000500" cy="4445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</p:pic>
      <p:cxnSp>
        <p:nvCxnSpPr>
          <p:cNvPr id="56" name="Straight Arrow Connector 55"/>
          <p:cNvCxnSpPr>
            <a:stCxn id="31" idx="1"/>
          </p:cNvCxnSpPr>
          <p:nvPr/>
        </p:nvCxnSpPr>
        <p:spPr>
          <a:xfrm flipH="1">
            <a:off x="2987675" y="3876559"/>
            <a:ext cx="3538538" cy="990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</p:cNvCxnSpPr>
          <p:nvPr/>
        </p:nvCxnSpPr>
        <p:spPr>
          <a:xfrm>
            <a:off x="2614616" y="3892434"/>
            <a:ext cx="1093787" cy="974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1"/>
          </p:cNvCxnSpPr>
          <p:nvPr/>
        </p:nvCxnSpPr>
        <p:spPr>
          <a:xfrm>
            <a:off x="3502025" y="3892434"/>
            <a:ext cx="782638" cy="1214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设备的内存有限，如果用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显示成千上万条数据，就需要成千上万个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对象的话，那将会耗尽</a:t>
            </a:r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设备的内存。要解决该问题，需要重用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</a:t>
            </a:r>
            <a:r>
              <a:rPr lang="zh-CN" altLang="en-US" sz="1600" dirty="0" smtClean="0">
                <a:latin typeface="华文细黑"/>
                <a:cs typeface="华文细黑"/>
              </a:rPr>
              <a:t>象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重用原理</a:t>
            </a:r>
            <a:r>
              <a:rPr lang="zh-CN" altLang="en-US" sz="1600" dirty="0">
                <a:latin typeface="华文细黑"/>
                <a:cs typeface="华文细黑"/>
              </a:rPr>
              <a:t>：当滚动列表时，部分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会移出窗口，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会将窗口外的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放入一个对象池中，等待重用。当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会先查看这个对象池，如果池中有未使用的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会用新的数据配置这个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，然后返回给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，重新显示到窗口中，从而避免创建新对象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02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华文细黑"/>
                <a:cs typeface="华文细黑"/>
              </a:rPr>
              <a:t>还有一个非常重要的问题</a:t>
            </a:r>
            <a:r>
              <a:rPr lang="zh-CN" altLang="en-US" sz="1600" dirty="0" smtClean="0">
                <a:latin typeface="华文细黑"/>
                <a:cs typeface="华文细黑"/>
              </a:rPr>
              <a:t>：有时候需要自定义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UITableViewCell(</a:t>
            </a:r>
            <a:r>
              <a:rPr lang="zh-CN" altLang="en-US" sz="1600" dirty="0" smtClean="0">
                <a:latin typeface="华文细黑"/>
                <a:cs typeface="华文细黑"/>
              </a:rPr>
              <a:t>用一个子类继承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UITableViewCell)</a:t>
            </a:r>
            <a:r>
              <a:rPr lang="zh-CN" altLang="en-US" sz="1600" dirty="0" smtClean="0">
                <a:latin typeface="华文细黑"/>
                <a:cs typeface="华文细黑"/>
              </a:rPr>
              <a:t>，而且每一行用的不一定是同一种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，所以一个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可能拥有不同类型的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，对象池中也会有很多不同类型的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，那么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在重用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时可能会得到错误类型的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解决方案</a:t>
            </a:r>
            <a:r>
              <a:rPr lang="zh-CN" altLang="en-US" sz="1600" dirty="0">
                <a:latin typeface="华文细黑"/>
                <a:cs typeface="华文细黑"/>
              </a:rPr>
              <a:t>：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有个</a:t>
            </a:r>
            <a:r>
              <a:rPr lang="en-US" altLang="zh-CN" sz="1600" dirty="0">
                <a:latin typeface="华文细黑"/>
                <a:cs typeface="华文细黑"/>
              </a:rPr>
              <a:t>NSString </a:t>
            </a:r>
            <a:r>
              <a:rPr lang="zh-CN" altLang="en-US" sz="1600" dirty="0">
                <a:latin typeface="华文细黑"/>
                <a:cs typeface="华文细黑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华文细黑"/>
                <a:cs typeface="华文细黑"/>
              </a:rPr>
              <a:t>reuseIdentifier</a:t>
            </a:r>
            <a:r>
              <a:rPr lang="zh-CN" altLang="en-US" sz="1600" dirty="0">
                <a:latin typeface="华文细黑"/>
                <a:cs typeface="华文细黑"/>
              </a:rPr>
              <a:t>属性，可以在初始化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的时候传入一个特定的字符串标识来设置</a:t>
            </a:r>
            <a:r>
              <a:rPr lang="en-US" altLang="zh-CN" sz="1600" dirty="0">
                <a:latin typeface="华文细黑"/>
                <a:cs typeface="华文细黑"/>
              </a:rPr>
              <a:t>reuseIdentifier(</a:t>
            </a:r>
            <a:r>
              <a:rPr lang="zh-CN" altLang="en-US" sz="1600" dirty="0">
                <a:latin typeface="华文细黑"/>
                <a:cs typeface="华文细黑"/>
              </a:rPr>
              <a:t>一般用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的类名</a:t>
            </a:r>
            <a:r>
              <a:rPr lang="en-US" altLang="zh-CN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时，先通过一个字符串标识到对象池中查找对应类型的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对象，如果有，就重用，如果没有，就传入这个字符串标识来初始化一个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08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902" y="1227386"/>
            <a:ext cx="8854098" cy="4041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定义一个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的标识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*ID = </a:t>
            </a:r>
            <a:r>
              <a:rPr lang="en-US" altLang="zh-CN" sz="1400" smtClean="0">
                <a:solidFill>
                  <a:srgbClr val="C41A16"/>
                </a:solidFill>
                <a:latin typeface="Menlo-Regular"/>
              </a:rPr>
              <a:t>@”cell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从缓存池中取出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*cell = [tableView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dequeueReusableCellWithIdentifier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如果缓存池中没有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(cell ==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cell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initWithStyle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UITableViewCellStyleSubtitle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reuseIdentifier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的属性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cell;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4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390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通过代码自定义</a:t>
            </a:r>
            <a:r>
              <a:rPr lang="en-US" altLang="zh-CN" dirty="0"/>
              <a:t>cell(cell</a:t>
            </a:r>
            <a:r>
              <a:rPr lang="zh-CN" altLang="en-US" dirty="0"/>
              <a:t>的高度不一致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1.</a:t>
            </a:r>
            <a:r>
              <a:rPr lang="zh-TW" altLang="en-US" sz="1400" dirty="0"/>
              <a:t>新建一个继承自</a:t>
            </a:r>
            <a:r>
              <a:rPr lang="en-US" altLang="zh-TW" sz="1400" dirty="0"/>
              <a:t>UITableViewCell</a:t>
            </a:r>
            <a:r>
              <a:rPr lang="zh-TW" altLang="en-US" sz="1400" dirty="0"/>
              <a:t>的类</a:t>
            </a:r>
          </a:p>
          <a:p>
            <a:pPr marL="0" indent="0">
              <a:buNone/>
            </a:pPr>
            <a:r>
              <a:rPr lang="fr-FR" altLang="zh-CN" sz="1400" dirty="0"/>
              <a:t>2.</a:t>
            </a:r>
            <a:r>
              <a:rPr lang="zh-CN" altLang="fr-FR" sz="1400" dirty="0"/>
              <a:t>重写</a:t>
            </a:r>
            <a:r>
              <a:rPr lang="fr-FR" altLang="zh-CN" sz="1400" dirty="0"/>
              <a:t>initWithStyle:reuseIdentifier:</a:t>
            </a:r>
            <a:r>
              <a:rPr lang="zh-CN" altLang="fr-FR" sz="1400" dirty="0"/>
              <a:t>方法</a:t>
            </a:r>
            <a:endParaRPr lang="fr-FR" altLang="zh-CN" sz="1400" dirty="0"/>
          </a:p>
          <a:p>
            <a:pPr>
              <a:buFont typeface="Wingdings" charset="2"/>
              <a:buChar char="Ø"/>
            </a:pPr>
            <a:r>
              <a:rPr lang="zh-CN" altLang="en-US" sz="1400" dirty="0"/>
              <a:t>添加所有需要显示的子控件</a:t>
            </a:r>
            <a:r>
              <a:rPr lang="en-US" altLang="zh-CN" sz="1400" dirty="0"/>
              <a:t>(</a:t>
            </a:r>
            <a:r>
              <a:rPr lang="zh-CN" altLang="en-US" sz="1400" dirty="0"/>
              <a:t>不需要设置子控件的数据和</a:t>
            </a:r>
            <a:r>
              <a:rPr lang="en-US" altLang="zh-CN" sz="1400" dirty="0"/>
              <a:t>frame,  </a:t>
            </a:r>
            <a:r>
              <a:rPr lang="zh-CN" altLang="en-US" sz="1400" dirty="0"/>
              <a:t>子控件要添加到</a:t>
            </a:r>
            <a:r>
              <a:rPr lang="en-US" altLang="zh-CN" sz="1400" dirty="0"/>
              <a:t>contentView</a:t>
            </a:r>
            <a:r>
              <a:rPr lang="zh-CN" altLang="en-US" sz="1400" dirty="0"/>
              <a:t>中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>
              <a:buFont typeface="Wingdings" charset="2"/>
              <a:buChar char="Ø"/>
            </a:pPr>
            <a:r>
              <a:rPr lang="zh-CN" altLang="en-US" sz="1400" dirty="0" smtClean="0"/>
              <a:t>进</a:t>
            </a:r>
            <a:r>
              <a:rPr lang="zh-CN" altLang="en-US" sz="1400" dirty="0"/>
              <a:t>行子控件一次性的属性设置</a:t>
            </a:r>
            <a:r>
              <a:rPr lang="en-US" altLang="zh-CN" sz="1400" dirty="0"/>
              <a:t>(</a:t>
            </a:r>
            <a:r>
              <a:rPr lang="zh-CN" altLang="en-US" sz="1400" dirty="0"/>
              <a:t>有些属性只需要设置一次</a:t>
            </a:r>
            <a:r>
              <a:rPr lang="en-US" altLang="zh-CN" sz="1400" dirty="0"/>
              <a:t>, </a:t>
            </a:r>
            <a:r>
              <a:rPr lang="zh-CN" altLang="en-US" sz="1400" dirty="0"/>
              <a:t>比如字体</a:t>
            </a:r>
            <a:r>
              <a:rPr lang="en-US" altLang="zh-CN" sz="1400" dirty="0"/>
              <a:t>\</a:t>
            </a:r>
            <a:r>
              <a:rPr lang="zh-CN" altLang="en-US" sz="1400" dirty="0"/>
              <a:t>固定的图片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3.</a:t>
            </a:r>
            <a:r>
              <a:rPr lang="zh-CN" altLang="en-US" sz="1400" dirty="0"/>
              <a:t>提供</a:t>
            </a:r>
            <a:r>
              <a:rPr lang="en-US" altLang="zh-CN" sz="1400" dirty="0"/>
              <a:t>2</a:t>
            </a:r>
            <a:r>
              <a:rPr lang="zh-CN" altLang="en-US" sz="1400" dirty="0"/>
              <a:t>个模型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/>
              <a:t>数据模型</a:t>
            </a:r>
            <a:r>
              <a:rPr lang="en-US" altLang="zh-CN" sz="1400" dirty="0"/>
              <a:t>: </a:t>
            </a:r>
            <a:r>
              <a:rPr lang="zh-CN" altLang="en-US" sz="1400" dirty="0"/>
              <a:t>存放文字数据</a:t>
            </a:r>
            <a:r>
              <a:rPr lang="en-US" altLang="zh-CN" sz="1400" dirty="0"/>
              <a:t>\</a:t>
            </a:r>
            <a:r>
              <a:rPr lang="zh-CN" altLang="en-US" sz="1400" dirty="0" smtClean="0"/>
              <a:t>图片数据</a:t>
            </a:r>
            <a:endParaRPr lang="en-US" altLang="zh-CN" sz="1400" smtClean="0"/>
          </a:p>
          <a:p>
            <a:pPr>
              <a:buFont typeface="Wingdings" charset="2"/>
              <a:buChar char="Ø"/>
            </a:pPr>
            <a:r>
              <a:rPr lang="en-US" altLang="zh-CN" sz="1400" smtClean="0"/>
              <a:t>frame</a:t>
            </a:r>
            <a:r>
              <a:rPr lang="zh-CN" altLang="en-US" sz="1400" dirty="0"/>
              <a:t>模型</a:t>
            </a:r>
            <a:r>
              <a:rPr lang="en-US" altLang="zh-CN" sz="1400" dirty="0"/>
              <a:t>: </a:t>
            </a:r>
            <a:r>
              <a:rPr lang="zh-CN" altLang="en-US" sz="1400" dirty="0"/>
              <a:t>存放数据模型</a:t>
            </a:r>
            <a:r>
              <a:rPr lang="en-US" altLang="zh-CN" sz="1400" dirty="0"/>
              <a:t>\</a:t>
            </a:r>
            <a:r>
              <a:rPr lang="zh-CN" altLang="en-US" sz="1400" dirty="0"/>
              <a:t>所有子控件的</a:t>
            </a:r>
            <a:r>
              <a:rPr lang="en-US" altLang="zh-CN" sz="1400" dirty="0"/>
              <a:t>frame\cell</a:t>
            </a:r>
            <a:r>
              <a:rPr lang="zh-CN" altLang="en-US" sz="1400" dirty="0"/>
              <a:t>的高度</a:t>
            </a:r>
          </a:p>
          <a:p>
            <a:pPr marL="0" indent="0">
              <a:buNone/>
            </a:pPr>
            <a:r>
              <a:rPr lang="en-US" altLang="zh-CN" sz="1400" dirty="0"/>
              <a:t>4.cell</a:t>
            </a:r>
            <a:r>
              <a:rPr lang="zh-CN" altLang="en-US" sz="1400" dirty="0"/>
              <a:t>拥有一个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</a:t>
            </a:r>
            <a:r>
              <a:rPr lang="en-US" altLang="zh-CN" sz="1400" dirty="0"/>
              <a:t>(</a:t>
            </a:r>
            <a:r>
              <a:rPr lang="zh-CN" altLang="en-US" sz="1400" dirty="0"/>
              <a:t>不要直接拥有数据模型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5.</a:t>
            </a:r>
            <a:r>
              <a:rPr lang="zh-CN" altLang="en-US" sz="1400" dirty="0"/>
              <a:t>重写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模型属性的</a:t>
            </a:r>
            <a:r>
              <a:rPr lang="en-US" altLang="zh-CN" sz="1400" dirty="0"/>
              <a:t>setter</a:t>
            </a:r>
            <a:r>
              <a:rPr lang="zh-CN" altLang="en-US" sz="1400" dirty="0"/>
              <a:t>方法</a:t>
            </a:r>
            <a:r>
              <a:rPr lang="en-US" altLang="zh-CN" sz="1400" dirty="0"/>
              <a:t>: </a:t>
            </a:r>
            <a:r>
              <a:rPr lang="zh-CN" altLang="en-US" sz="1400" dirty="0"/>
              <a:t>在这个方法中设置子控件的显示数据和</a:t>
            </a:r>
            <a:r>
              <a:rPr lang="en-US" altLang="zh-CN" sz="1400" dirty="0"/>
              <a:t>frame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6.frame</a:t>
            </a:r>
            <a:r>
              <a:rPr lang="zh-CN" altLang="en-US" sz="1400" dirty="0"/>
              <a:t>模型数据的初始化已经采取懒加载的方式</a:t>
            </a:r>
            <a:r>
              <a:rPr lang="en-US" altLang="zh-CN" sz="1400" dirty="0"/>
              <a:t>(</a:t>
            </a:r>
            <a:r>
              <a:rPr lang="zh-CN" altLang="en-US" sz="1400" dirty="0"/>
              <a:t>每一个</a:t>
            </a:r>
            <a:r>
              <a:rPr lang="en-US" altLang="zh-CN" sz="1400" dirty="0"/>
              <a:t>cell</a:t>
            </a:r>
            <a:r>
              <a:rPr lang="zh-CN" altLang="en-US" sz="1400" dirty="0"/>
              <a:t>对应的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模型数据只加载一次</a:t>
            </a:r>
            <a:r>
              <a:rPr lang="en-US" altLang="zh-CN" sz="1400" dirty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93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UITextField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98" y="1333500"/>
            <a:ext cx="8684381" cy="377163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通过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kumimoji="1" lang="zh-CN" altLang="en-US" sz="1400" dirty="0" smtClean="0"/>
              <a:t>的代理方法能够监听键盘最右下角按钮的点击</a:t>
            </a:r>
            <a:endParaRPr kumimoji="1" lang="en-US" altLang="zh-CN" sz="14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1400" dirty="0" smtClean="0"/>
              <a:t>成为</a:t>
            </a:r>
            <a:r>
              <a:rPr kumimoji="1" lang="en-US" altLang="zh-CN" sz="1400" dirty="0" err="1" smtClean="0"/>
              <a:t>UITextField</a:t>
            </a:r>
            <a:r>
              <a:rPr kumimoji="1" lang="zh-CN" altLang="en-US" sz="1400" dirty="0" smtClean="0"/>
              <a:t>的代理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 startAt="2"/>
            </a:pPr>
            <a:r>
              <a:rPr kumimoji="1" lang="zh-CN" altLang="en-US" sz="1400" dirty="0" smtClean="0"/>
              <a:t>遵守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UITextFieldDelegate</a:t>
            </a:r>
            <a:r>
              <a:rPr kumimoji="1" lang="zh-CN" altLang="en-US" sz="1400" dirty="0" smtClean="0"/>
              <a:t>协议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实现代理方法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textFieldShouldReturn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textField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左边放一个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view</a:t>
            </a:r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leftView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initWithFrame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CGRectMake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)];</a:t>
            </a:r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leftViewMode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UITextFieldViewModeAlways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1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设置</a:t>
            </a:r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dataSource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 smtClean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多组数据和单组数据的展示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UITableViewCell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的性能优化（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的循环利用）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Cell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UITableView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1"/>
            <a:ext cx="8229600" cy="2771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在众多移动应用中，能看到各式各样的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列表</a:t>
            </a:r>
            <a:r>
              <a:rPr kumimoji="1" lang="zh-CN" altLang="en-US" sz="1600" dirty="0" smtClean="0"/>
              <a:t>数据</a:t>
            </a:r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5" y="1614288"/>
            <a:ext cx="1618174" cy="2876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73" y="1614288"/>
            <a:ext cx="1618174" cy="2876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27" y="1614288"/>
            <a:ext cx="1618174" cy="287675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4670333"/>
            <a:ext cx="8229600" cy="529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中，要实现展示列表数据，最常用的做法就是使用</a:t>
            </a:r>
            <a:r>
              <a:rPr kumimoji="1" lang="en-US" altLang="zh-CN" sz="1600" dirty="0" smtClean="0"/>
              <a:t>UITableView</a:t>
            </a:r>
          </a:p>
          <a:p>
            <a:r>
              <a:rPr kumimoji="1" lang="en-US" altLang="zh-CN" sz="1600" dirty="0" smtClean="0"/>
              <a:t>UITableView</a:t>
            </a:r>
            <a:r>
              <a:rPr kumimoji="1" lang="zh-CN" altLang="en-US" sz="1600" dirty="0"/>
              <a:t>继承自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，因此支持垂直滚动，而且性能极佳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UITableView</a:t>
            </a:r>
            <a:r>
              <a:rPr kumimoji="1" lang="zh-CN" altLang="en-US" dirty="0" smtClean="0"/>
              <a:t>的两种样式</a:t>
            </a:r>
            <a:endParaRPr kumimoji="1"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9752" y="1041719"/>
            <a:ext cx="2879725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UITableViewStylePlain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435752" y="1044400"/>
            <a:ext cx="3024188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</a:t>
            </a:r>
            <a:r>
              <a:rPr kumimoji="0" lang="fr-FR" altLang="zh-CN" sz="1600" b="1" dirty="0">
                <a:solidFill>
                  <a:schemeClr val="tx2"/>
                </a:solidFill>
                <a:latin typeface="Courier New" charset="0"/>
              </a:rPr>
              <a:t>Grouped</a:t>
            </a:r>
            <a:endParaRPr kumimoji="0" lang="en-US" altLang="zh-CN" sz="1600" b="1" dirty="0">
              <a:solidFill>
                <a:schemeClr val="tx2"/>
              </a:solidFill>
              <a:latin typeface="Courier New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44" y="1419871"/>
            <a:ext cx="2009356" cy="3572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1" y="1419871"/>
            <a:ext cx="2009356" cy="35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如何展示数据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需要一个数据源</a:t>
            </a:r>
            <a:r>
              <a:rPr lang="en-US" altLang="zh-CN" sz="1800" dirty="0" smtClean="0">
                <a:latin typeface="华文细黑"/>
                <a:cs typeface="华文细黑"/>
              </a:rPr>
              <a:t>(dataSource)</a:t>
            </a:r>
            <a:r>
              <a:rPr lang="zh-CN" altLang="en-US" sz="1800" dirty="0" smtClean="0">
                <a:latin typeface="华文细黑"/>
                <a:cs typeface="华文细黑"/>
              </a:rPr>
              <a:t>来显示数据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会向数据源查询一共有多少行数据以及每一行显示什么数据等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没有设置数据源的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只是个空壳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凡是遵守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UITableViewDataSource</a:t>
            </a:r>
            <a:r>
              <a:rPr lang="zh-CN" altLang="en-US" sz="1800" dirty="0" smtClean="0">
                <a:latin typeface="华文细黑"/>
                <a:cs typeface="华文细黑"/>
              </a:rPr>
              <a:t>协议的</a:t>
            </a:r>
            <a:r>
              <a:rPr lang="en-US" altLang="zh-CN" sz="1800" dirty="0" smtClean="0">
                <a:latin typeface="华文细黑"/>
                <a:cs typeface="华文细黑"/>
              </a:rPr>
              <a:t>OC</a:t>
            </a:r>
            <a:r>
              <a:rPr lang="zh-CN" altLang="en-US" sz="1800" dirty="0" smtClean="0">
                <a:latin typeface="华文细黑"/>
                <a:cs typeface="华文细黑"/>
              </a:rPr>
              <a:t>对象，都可以是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的数据源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kumimoji="1" lang="zh-CN" altLang="en-US" sz="18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4195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和数据源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3" y="4337305"/>
            <a:ext cx="1984341" cy="4252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任意类型的对象</a:t>
            </a:r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57203" y="3934634"/>
            <a:ext cx="3563351" cy="96640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UITableView</a:t>
            </a:r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5251" y="4302789"/>
            <a:ext cx="3298303" cy="50621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dataSource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03708" y="1404031"/>
            <a:ext cx="8583644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 algn="ctr"/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zh-CN" altLang="en-US" sz="1600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74373" y="1783241"/>
            <a:ext cx="8448579" cy="131154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一共有多少组数据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每一组有多少行数据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)section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 每一行显示什么内容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*)indexPath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171450" indent="-171450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4595530" y="3221340"/>
            <a:ext cx="2129222" cy="111596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344546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4549914"/>
            <a:ext cx="1839030" cy="5983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展示数据的过程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调用数据源的下面方法得知一共有多少组数据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调用数据源的下面方法得知每一组有多少行数据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)section;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3"/>
            </a:pPr>
            <a:r>
              <a:rPr kumimoji="1" lang="zh-CN" altLang="en-US" sz="1800" dirty="0" smtClean="0"/>
              <a:t>调用数据源的下面方法得知每一行显示什么内容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*)indexPath;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58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汽车数据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02098" y="1301367"/>
            <a:ext cx="2287405" cy="302575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6649747" y="1808920"/>
            <a:ext cx="1974097" cy="1121270"/>
            <a:chOff x="6598728" y="3514634"/>
            <a:chExt cx="1974097" cy="1345524"/>
          </a:xfrm>
        </p:grpSpPr>
        <p:sp>
          <p:nvSpPr>
            <p:cNvPr id="5" name="矩形 4"/>
            <p:cNvSpPr/>
            <p:nvPr/>
          </p:nvSpPr>
          <p:spPr>
            <a:xfrm>
              <a:off x="6598728" y="3514634"/>
              <a:ext cx="1974097" cy="13455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XMG</a:t>
              </a:r>
              <a:r>
                <a:rPr kumimoji="1" lang="en-US" altLang="zh-CN" dirty="0" smtClean="0"/>
                <a:t>Car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22972" y="4282840"/>
              <a:ext cx="1684194" cy="47046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icon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=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@”m_2_100”</a:t>
              </a:r>
              <a:endParaRPr kumimoji="1"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2972" y="3855327"/>
              <a:ext cx="1684194" cy="29045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name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=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@”</a:t>
              </a:r>
              <a:r>
                <a:rPr kumimoji="1" lang="zh-CN" altLang="en-US" sz="1200" dirty="0" smtClean="0"/>
                <a:t>奔驰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1119604" y="3936999"/>
            <a:ext cx="3064134" cy="1615563"/>
            <a:chOff x="1119604" y="3827477"/>
            <a:chExt cx="3064134" cy="1725086"/>
          </a:xfrm>
        </p:grpSpPr>
        <p:sp>
          <p:nvSpPr>
            <p:cNvPr id="6" name="矩形 5"/>
            <p:cNvSpPr/>
            <p:nvPr/>
          </p:nvSpPr>
          <p:spPr>
            <a:xfrm>
              <a:off x="1119604" y="3827477"/>
              <a:ext cx="3064134" cy="172508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XMG</a:t>
              </a:r>
              <a:r>
                <a:rPr kumimoji="1" lang="en-US" altLang="zh-CN" dirty="0" smtClean="0"/>
                <a:t>CarGroup</a:t>
              </a: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92063" y="4482364"/>
              <a:ext cx="2454706" cy="32213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header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=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@”</a:t>
              </a:r>
              <a:r>
                <a:rPr kumimoji="1" lang="zh-CN" altLang="en-US" sz="1400" dirty="0" smtClean="0"/>
                <a:t>德系品牌</a:t>
              </a:r>
              <a:r>
                <a:rPr kumimoji="1" lang="en-US" altLang="zh-CN" sz="1400" dirty="0" smtClean="0"/>
                <a:t>”</a:t>
              </a:r>
              <a:endParaRPr kumimoji="1"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92063" y="5185473"/>
              <a:ext cx="2454706" cy="32213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cars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92063" y="4839910"/>
              <a:ext cx="2454706" cy="32213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footer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=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@”</a:t>
              </a:r>
              <a:r>
                <a:rPr kumimoji="1" lang="zh-CN" altLang="en-US" sz="1400" dirty="0" smtClean="0"/>
                <a:t>质量有保证</a:t>
              </a:r>
              <a:r>
                <a:rPr kumimoji="1" lang="en-US" altLang="zh-CN" sz="1400" dirty="0" smtClean="0"/>
                <a:t>…”</a:t>
              </a:r>
              <a:endParaRPr kumimoji="1" lang="zh-CN" altLang="en-US" sz="1400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675658" y="3090064"/>
            <a:ext cx="1974097" cy="1121270"/>
            <a:chOff x="6472240" y="4869127"/>
            <a:chExt cx="1974097" cy="1345524"/>
          </a:xfrm>
        </p:grpSpPr>
        <p:sp>
          <p:nvSpPr>
            <p:cNvPr id="45" name="矩形 44"/>
            <p:cNvSpPr/>
            <p:nvPr/>
          </p:nvSpPr>
          <p:spPr>
            <a:xfrm>
              <a:off x="6472240" y="4869127"/>
              <a:ext cx="1974097" cy="13455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XMG</a:t>
              </a:r>
              <a:r>
                <a:rPr kumimoji="1" lang="en-US" altLang="zh-CN" dirty="0" smtClean="0"/>
                <a:t>Car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644819" y="5654440"/>
              <a:ext cx="1684194" cy="47046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icon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=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@”m_3_100”</a:t>
              </a:r>
              <a:endParaRPr kumimoji="1" lang="zh-CN" altLang="en-US" sz="12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44819" y="5232151"/>
              <a:ext cx="1684194" cy="29045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name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=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@”</a:t>
              </a:r>
              <a:r>
                <a:rPr kumimoji="1" lang="zh-CN" altLang="en-US" sz="1200" dirty="0" smtClean="0"/>
                <a:t>宝马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</p:grpSp>
      <p:pic>
        <p:nvPicPr>
          <p:cNvPr id="27" name="图片 26" descr="Snip20150911_79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3" y="1168110"/>
            <a:ext cx="4913923" cy="2466522"/>
          </a:xfrm>
          <a:prstGeom prst="rect">
            <a:avLst/>
          </a:prstGeom>
        </p:spPr>
      </p:pic>
      <p:cxnSp>
        <p:nvCxnSpPr>
          <p:cNvPr id="36" name="直线箭头连接符 35"/>
          <p:cNvCxnSpPr>
            <a:endCxn id="6" idx="0"/>
          </p:cNvCxnSpPr>
          <p:nvPr/>
        </p:nvCxnSpPr>
        <p:spPr>
          <a:xfrm>
            <a:off x="2651671" y="3233616"/>
            <a:ext cx="0" cy="7033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5" idx="1"/>
          </p:cNvCxnSpPr>
          <p:nvPr/>
        </p:nvCxnSpPr>
        <p:spPr>
          <a:xfrm>
            <a:off x="3811281" y="2092831"/>
            <a:ext cx="2838464" cy="27672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45" idx="1"/>
          </p:cNvCxnSpPr>
          <p:nvPr/>
        </p:nvCxnSpPr>
        <p:spPr>
          <a:xfrm>
            <a:off x="3811281" y="2598616"/>
            <a:ext cx="2864376" cy="105208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8" idx="3"/>
            <a:endCxn id="9" idx="1"/>
          </p:cNvCxnSpPr>
          <p:nvPr/>
        </p:nvCxnSpPr>
        <p:spPr>
          <a:xfrm flipV="1">
            <a:off x="3946771" y="2814247"/>
            <a:ext cx="2555327" cy="25453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索引条</a:t>
            </a:r>
            <a:r>
              <a:rPr kumimoji="1" lang="en-US" altLang="zh-CN" smtClean="0"/>
              <a:t>)</a:t>
            </a:r>
            <a:endParaRPr kumimoji="1" lang="zh-CN" altLang="en-US" dirty="0"/>
          </a:p>
        </p:txBody>
      </p:sp>
      <p:pic>
        <p:nvPicPr>
          <p:cNvPr id="4" name="图片 3" descr="QQ2014032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" y="1301223"/>
            <a:ext cx="5664200" cy="1778000"/>
          </a:xfrm>
          <a:prstGeom prst="rect">
            <a:avLst/>
          </a:prstGeom>
          <a:ln>
            <a:noFill/>
          </a:ln>
        </p:spPr>
      </p:pic>
      <p:sp>
        <p:nvSpPr>
          <p:cNvPr id="26" name="框架 25"/>
          <p:cNvSpPr/>
          <p:nvPr/>
        </p:nvSpPr>
        <p:spPr>
          <a:xfrm>
            <a:off x="319153" y="1301223"/>
            <a:ext cx="5423675" cy="1766495"/>
          </a:xfrm>
          <a:prstGeom prst="frame">
            <a:avLst>
              <a:gd name="adj1" fmla="val 0"/>
            </a:avLst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498921" y="3067720"/>
            <a:ext cx="3064134" cy="1862961"/>
            <a:chOff x="1498921" y="3681262"/>
            <a:chExt cx="3064134" cy="2235553"/>
          </a:xfrm>
        </p:grpSpPr>
        <p:sp>
          <p:nvSpPr>
            <p:cNvPr id="6" name="矩形 5"/>
            <p:cNvSpPr/>
            <p:nvPr/>
          </p:nvSpPr>
          <p:spPr>
            <a:xfrm>
              <a:off x="1498921" y="4468285"/>
              <a:ext cx="3064134" cy="144853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XMG</a:t>
              </a:r>
              <a:r>
                <a:rPr kumimoji="1" lang="en-US" altLang="zh-CN" dirty="0" smtClean="0"/>
                <a:t>CarGroup</a:t>
              </a: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28" name="直线箭头连接符 27"/>
            <p:cNvCxnSpPr>
              <a:stCxn id="26" idx="2"/>
              <a:endCxn id="6" idx="0"/>
            </p:cNvCxnSpPr>
            <p:nvPr/>
          </p:nvCxnSpPr>
          <p:spPr>
            <a:xfrm>
              <a:off x="3030988" y="3681262"/>
              <a:ext cx="0" cy="78702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框架 30"/>
          <p:cNvSpPr/>
          <p:nvPr/>
        </p:nvSpPr>
        <p:spPr>
          <a:xfrm>
            <a:off x="740472" y="1702707"/>
            <a:ext cx="4781476" cy="575239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/>
          <p:cNvSpPr/>
          <p:nvPr/>
        </p:nvSpPr>
        <p:spPr>
          <a:xfrm>
            <a:off x="740472" y="2312907"/>
            <a:ext cx="4781476" cy="575239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545" y="4090830"/>
            <a:ext cx="2319218" cy="3221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@”T”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81545" y="4505449"/>
            <a:ext cx="2319218" cy="3221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cars</a:t>
            </a:r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4300766" y="1301367"/>
            <a:ext cx="4488737" cy="3365148"/>
            <a:chOff x="4300763" y="1561640"/>
            <a:chExt cx="4488737" cy="4038178"/>
          </a:xfrm>
        </p:grpSpPr>
        <p:sp>
          <p:nvSpPr>
            <p:cNvPr id="9" name="矩形 8"/>
            <p:cNvSpPr/>
            <p:nvPr/>
          </p:nvSpPr>
          <p:spPr>
            <a:xfrm>
              <a:off x="6502095" y="1561640"/>
              <a:ext cx="2287405" cy="36309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NSArray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1" name="直线箭头连接符 10"/>
            <p:cNvCxnSpPr>
              <a:stCxn id="8" idx="3"/>
              <a:endCxn id="9" idx="1"/>
            </p:cNvCxnSpPr>
            <p:nvPr/>
          </p:nvCxnSpPr>
          <p:spPr>
            <a:xfrm flipV="1">
              <a:off x="4300763" y="3377095"/>
              <a:ext cx="2201332" cy="222272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 42"/>
          <p:cNvGrpSpPr/>
          <p:nvPr/>
        </p:nvGrpSpPr>
        <p:grpSpPr>
          <a:xfrm>
            <a:off x="5521951" y="1808918"/>
            <a:ext cx="3101893" cy="1121270"/>
            <a:chOff x="5521948" y="2170702"/>
            <a:chExt cx="3101893" cy="1345524"/>
          </a:xfrm>
        </p:grpSpPr>
        <p:grpSp>
          <p:nvGrpSpPr>
            <p:cNvPr id="16" name="组 15"/>
            <p:cNvGrpSpPr/>
            <p:nvPr/>
          </p:nvGrpSpPr>
          <p:grpSpPr>
            <a:xfrm>
              <a:off x="6649744" y="2170702"/>
              <a:ext cx="1974097" cy="1345524"/>
              <a:chOff x="6598728" y="3514634"/>
              <a:chExt cx="1974097" cy="13455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/>
                  <a:t>XMG</a:t>
                </a:r>
                <a:r>
                  <a:rPr kumimoji="1" lang="en-US" altLang="zh-CN" dirty="0" smtClean="0"/>
                  <a:t>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@”m_202_100.png”</a:t>
                </a:r>
                <a:endParaRPr kumimoji="1" lang="zh-CN" altLang="en-US" sz="12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泰卡特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38" name="直线箭头连接符 37"/>
            <p:cNvCxnSpPr>
              <a:stCxn id="31" idx="3"/>
              <a:endCxn id="5" idx="1"/>
            </p:cNvCxnSpPr>
            <p:nvPr/>
          </p:nvCxnSpPr>
          <p:spPr>
            <a:xfrm>
              <a:off x="5521948" y="2388391"/>
              <a:ext cx="1127796" cy="455073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5521951" y="2600526"/>
            <a:ext cx="3101893" cy="1594740"/>
            <a:chOff x="5521948" y="3120631"/>
            <a:chExt cx="3101893" cy="1913688"/>
          </a:xfrm>
        </p:grpSpPr>
        <p:grpSp>
          <p:nvGrpSpPr>
            <p:cNvPr id="17" name="组 16"/>
            <p:cNvGrpSpPr/>
            <p:nvPr/>
          </p:nvGrpSpPr>
          <p:grpSpPr>
            <a:xfrm>
              <a:off x="6649744" y="3688795"/>
              <a:ext cx="1974097" cy="1345524"/>
              <a:chOff x="6598728" y="3514634"/>
              <a:chExt cx="1974097" cy="134552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/>
                  <a:t>XMG</a:t>
                </a:r>
                <a:r>
                  <a:rPr kumimoji="1" lang="en-US" altLang="zh-CN" dirty="0" smtClean="0"/>
                  <a:t>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@”m_189_100.png”</a:t>
                </a:r>
                <a:endParaRPr kumimoji="1"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特斯拉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40" name="直线箭头连接符 39"/>
            <p:cNvCxnSpPr>
              <a:stCxn id="32" idx="3"/>
              <a:endCxn id="18" idx="1"/>
            </p:cNvCxnSpPr>
            <p:nvPr/>
          </p:nvCxnSpPr>
          <p:spPr>
            <a:xfrm>
              <a:off x="5521948" y="3120631"/>
              <a:ext cx="1127796" cy="124092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784231" y="693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3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7317</TotalTime>
  <Words>919</Words>
  <Application>Microsoft Macintosh PowerPoint</Application>
  <PresentationFormat>全屏显示(16:10)</PresentationFormat>
  <Paragraphs>256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小码哥2015</vt:lpstr>
      <vt:lpstr>UITableView</vt:lpstr>
      <vt:lpstr>掌握</vt:lpstr>
      <vt:lpstr>什么是UITableView</vt:lpstr>
      <vt:lpstr>UITableView的两种样式</vt:lpstr>
      <vt:lpstr>如何展示数据</vt:lpstr>
      <vt:lpstr>tableView和数据源</vt:lpstr>
      <vt:lpstr>tableView展示数据的过程</vt:lpstr>
      <vt:lpstr>字典转模型(汽车数据)</vt:lpstr>
      <vt:lpstr>字典转模型(索引条)</vt:lpstr>
      <vt:lpstr>初识MVC</vt:lpstr>
      <vt:lpstr>Cell简介</vt:lpstr>
      <vt:lpstr>UITableViewCell的contentView</vt:lpstr>
      <vt:lpstr>UITableViewCell结构</vt:lpstr>
      <vt:lpstr>Cell的重用原理</vt:lpstr>
      <vt:lpstr>Cell的重用原理</vt:lpstr>
      <vt:lpstr>Cell的重用代码</vt:lpstr>
      <vt:lpstr>通过代码自定义cell(cell的高度不一致)</vt:lpstr>
      <vt:lpstr>UITextField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 HC</cp:lastModifiedBy>
  <cp:revision>1819</cp:revision>
  <dcterms:created xsi:type="dcterms:W3CDTF">2013-07-22T07:36:09Z</dcterms:created>
  <dcterms:modified xsi:type="dcterms:W3CDTF">2015-11-30T08:08:29Z</dcterms:modified>
</cp:coreProperties>
</file>