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31"/>
  </p:notesMasterIdLst>
  <p:sldIdLst>
    <p:sldId id="328" r:id="rId2"/>
    <p:sldId id="349" r:id="rId3"/>
    <p:sldId id="352" r:id="rId4"/>
    <p:sldId id="364" r:id="rId5"/>
    <p:sldId id="362" r:id="rId6"/>
    <p:sldId id="363" r:id="rId7"/>
    <p:sldId id="365" r:id="rId8"/>
    <p:sldId id="351" r:id="rId9"/>
    <p:sldId id="330" r:id="rId10"/>
    <p:sldId id="347" r:id="rId11"/>
    <p:sldId id="333" r:id="rId12"/>
    <p:sldId id="331" r:id="rId13"/>
    <p:sldId id="350" r:id="rId14"/>
    <p:sldId id="335" r:id="rId15"/>
    <p:sldId id="336" r:id="rId16"/>
    <p:sldId id="337" r:id="rId17"/>
    <p:sldId id="341" r:id="rId18"/>
    <p:sldId id="342" r:id="rId19"/>
    <p:sldId id="346" r:id="rId20"/>
    <p:sldId id="340" r:id="rId21"/>
    <p:sldId id="344" r:id="rId22"/>
    <p:sldId id="345" r:id="rId23"/>
    <p:sldId id="357" r:id="rId24"/>
    <p:sldId id="338" r:id="rId25"/>
    <p:sldId id="339" r:id="rId26"/>
    <p:sldId id="358" r:id="rId27"/>
    <p:sldId id="359" r:id="rId28"/>
    <p:sldId id="360" r:id="rId29"/>
    <p:sldId id="361" r:id="rId30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49"/>
            <p14:sldId id="352"/>
            <p14:sldId id="364"/>
            <p14:sldId id="362"/>
            <p14:sldId id="363"/>
          </p14:sldIdLst>
        </p14:section>
        <p14:section name="Autolayout" id="{C5A41F32-93C3-9841-A705-4C256D2EBB10}">
          <p14:sldIdLst>
            <p14:sldId id="365"/>
            <p14:sldId id="351"/>
            <p14:sldId id="330"/>
            <p14:sldId id="347"/>
          </p14:sldIdLst>
        </p14:section>
        <p14:section name="代码实现Autolayout" id="{5784CB75-CB3D-0343-B12C-DF4C1B87A89B}">
          <p14:sldIdLst>
            <p14:sldId id="333"/>
            <p14:sldId id="331"/>
            <p14:sldId id="350"/>
          </p14:sldIdLst>
        </p14:section>
        <p14:section name="添加约束的规则" id="{072F90D8-309B-FA48-8FA9-E59E179227FB}">
          <p14:sldIdLst>
            <p14:sldId id="335"/>
            <p14:sldId id="336"/>
            <p14:sldId id="337"/>
          </p14:sldIdLst>
        </p14:section>
        <p14:section name="VFL语言" id="{57AD7DE0-784A-8346-8BD2-8859F8B52FB3}">
          <p14:sldIdLst>
            <p14:sldId id="341"/>
            <p14:sldId id="342"/>
            <p14:sldId id="346"/>
          </p14:sldIdLst>
        </p14:section>
        <p14:section name="练习" id="{C9881128-4C6F-7942-BEFC-10F074B51DF0}">
          <p14:sldIdLst>
            <p14:sldId id="340"/>
            <p14:sldId id="344"/>
            <p14:sldId id="345"/>
            <p14:sldId id="357"/>
          </p14:sldIdLst>
        </p14:section>
        <p14:section name="其他用法" id="{3F6E22A5-87EB-5941-8D44-631872FE293F}">
          <p14:sldIdLst>
            <p14:sldId id="338"/>
            <p14:sldId id="339"/>
          </p14:sldIdLst>
        </p14:section>
        <p14:section name="Masonry" id="{B6AAB2F2-7D8B-A34F-9C23-A2A977271B46}">
          <p14:sldIdLst>
            <p14:sldId id="358"/>
            <p14:sldId id="359"/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8946" autoAdjust="0"/>
  </p:normalViewPr>
  <p:slideViewPr>
    <p:cSldViewPr snapToGrid="0" snapToObjects="1">
      <p:cViewPr>
        <p:scale>
          <a:sx n="108" d="100"/>
          <a:sy n="108" d="100"/>
        </p:scale>
        <p:origin x="-560" y="-4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第一种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创建一个显示在屏幕右下角的按钮</a:t>
            </a:r>
          </a:p>
          <a:p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 = 200;</a:t>
            </a:r>
          </a:p>
          <a:p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 = 50;</a:t>
            </a:r>
          </a:p>
          <a:p>
            <a:r>
              <a:rPr kumimoji="1" lang="en-US" altLang="zh-CN" dirty="0" err="1" smtClean="0"/>
              <a:t>button.frame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CGRectMake</a:t>
            </a:r>
            <a:r>
              <a:rPr kumimoji="1" lang="en-US" altLang="zh-CN" dirty="0" smtClean="0"/>
              <a:t>(320 -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, 480 -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);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第二种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#define </a:t>
            </a:r>
            <a:r>
              <a:rPr kumimoji="1" lang="en-US" altLang="zh-CN" dirty="0" err="1" smtClean="0"/>
              <a:t>ScreenW</a:t>
            </a:r>
            <a:r>
              <a:rPr kumimoji="1" lang="en-US" altLang="zh-CN" dirty="0" smtClean="0"/>
              <a:t> 320</a:t>
            </a:r>
          </a:p>
          <a:p>
            <a:r>
              <a:rPr kumimoji="1" lang="en-US" altLang="zh-CN" dirty="0" smtClean="0"/>
              <a:t>#define </a:t>
            </a:r>
            <a:r>
              <a:rPr kumimoji="1" lang="en-US" altLang="zh-CN" dirty="0" err="1" smtClean="0"/>
              <a:t>ScreenH</a:t>
            </a:r>
            <a:r>
              <a:rPr kumimoji="1" lang="en-US" altLang="zh-CN" dirty="0" smtClean="0"/>
              <a:t> 480</a:t>
            </a:r>
          </a:p>
          <a:p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创建一个显示在屏幕右下角的按钮</a:t>
            </a:r>
          </a:p>
          <a:p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 = 100;</a:t>
            </a:r>
          </a:p>
          <a:p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 = 50;</a:t>
            </a:r>
          </a:p>
          <a:p>
            <a:r>
              <a:rPr kumimoji="1" lang="en-US" altLang="zh-CN" dirty="0" err="1" smtClean="0"/>
              <a:t>button.frame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CGRectMake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ScreenW</a:t>
            </a:r>
            <a:r>
              <a:rPr kumimoji="1" lang="en-US" altLang="zh-CN" dirty="0" smtClean="0"/>
              <a:t> -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ScreenH</a:t>
            </a:r>
            <a:r>
              <a:rPr kumimoji="1" lang="en-US" altLang="zh-CN" dirty="0" smtClean="0"/>
              <a:t> -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);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第三种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#define </a:t>
            </a:r>
            <a:r>
              <a:rPr kumimoji="1" lang="en-US" altLang="zh-CN" dirty="0" err="1" smtClean="0"/>
              <a:t>ScreenW</a:t>
            </a:r>
            <a:r>
              <a:rPr kumimoji="1" lang="en-US" altLang="zh-CN" dirty="0" smtClean="0"/>
              <a:t> [</a:t>
            </a:r>
            <a:r>
              <a:rPr kumimoji="1" lang="en-US" altLang="zh-CN" dirty="0" err="1" smtClean="0"/>
              <a:t>UIScreen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mainScreen</a:t>
            </a:r>
            <a:r>
              <a:rPr kumimoji="1" lang="en-US" altLang="zh-CN" dirty="0" smtClean="0"/>
              <a:t>].</a:t>
            </a:r>
            <a:r>
              <a:rPr kumimoji="1" lang="en-US" altLang="zh-CN" dirty="0" err="1" smtClean="0"/>
              <a:t>bounds.size.width</a:t>
            </a:r>
            <a:endParaRPr kumimoji="1" lang="en-US" altLang="zh-CN" dirty="0" smtClean="0"/>
          </a:p>
          <a:p>
            <a:r>
              <a:rPr kumimoji="1" lang="en-US" altLang="zh-CN" dirty="0" smtClean="0"/>
              <a:t>#define </a:t>
            </a:r>
            <a:r>
              <a:rPr kumimoji="1" lang="en-US" altLang="zh-CN" dirty="0" err="1" smtClean="0"/>
              <a:t>ScreenH</a:t>
            </a:r>
            <a:r>
              <a:rPr kumimoji="1" lang="en-US" altLang="zh-CN" dirty="0" smtClean="0"/>
              <a:t> [</a:t>
            </a:r>
            <a:r>
              <a:rPr kumimoji="1" lang="en-US" altLang="zh-CN" dirty="0" err="1" smtClean="0"/>
              <a:t>UIScreen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mainScreen</a:t>
            </a:r>
            <a:r>
              <a:rPr kumimoji="1" lang="en-US" altLang="zh-CN" dirty="0" smtClean="0"/>
              <a:t>].</a:t>
            </a:r>
            <a:r>
              <a:rPr kumimoji="1" lang="en-US" altLang="zh-CN" dirty="0" err="1" smtClean="0"/>
              <a:t>bounds.size.height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创建一个显示在屏幕右下角的按钮</a:t>
            </a:r>
          </a:p>
          <a:p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 = 100;</a:t>
            </a:r>
          </a:p>
          <a:p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 = 50;</a:t>
            </a:r>
          </a:p>
          <a:p>
            <a:r>
              <a:rPr kumimoji="1" lang="en-US" altLang="zh-CN" dirty="0" err="1" smtClean="0"/>
              <a:t>button.frame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CGRectMake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ScreenW</a:t>
            </a:r>
            <a:r>
              <a:rPr kumimoji="1" lang="en-US" altLang="zh-CN" dirty="0" smtClean="0"/>
              <a:t> -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ScreenH</a:t>
            </a:r>
            <a:r>
              <a:rPr kumimoji="1" lang="en-US" altLang="zh-CN" dirty="0" smtClean="0"/>
              <a:t> -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buttonW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buttonH</a:t>
            </a:r>
            <a:r>
              <a:rPr kumimoji="1" lang="en-US" altLang="zh-CN" dirty="0" smtClean="0"/>
              <a:t>);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四个控件分别距离左上、右上、左下、右下固定为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第一个控件右边和中线对齐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第一个控件底部和中线对齐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其它三个控件宽高和第一个一样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7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299861" y="51181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1" y="157428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6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6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4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47561" y="52324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napKit/Masonr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屏幕适配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朱黄辰</a:t>
            </a:r>
            <a:endParaRPr kumimoji="1" lang="en-US" altLang="zh-CN" dirty="0" smtClean="0"/>
          </a:p>
          <a:p>
            <a:endParaRPr kumimoji="1"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Autolayout</a:t>
            </a:r>
            <a:r>
              <a:rPr kumimoji="1" lang="zh-CN" altLang="en-US" dirty="0"/>
              <a:t>的警告和错误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3802"/>
            <a:ext cx="8229600" cy="43359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警告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控件的</a:t>
            </a:r>
            <a:r>
              <a:rPr lang="en-US" altLang="zh-CN" sz="1800" dirty="0"/>
              <a:t>frame</a:t>
            </a:r>
            <a:r>
              <a:rPr lang="zh-CN" altLang="en-US" sz="1800" dirty="0"/>
              <a:t>不匹配所添加的约束</a:t>
            </a:r>
            <a:r>
              <a:rPr lang="zh-CN" altLang="zh-CN" sz="1800" dirty="0"/>
              <a:t>,</a:t>
            </a:r>
            <a:r>
              <a:rPr lang="zh-CN" altLang="en-US" sz="1800" dirty="0"/>
              <a:t> 比如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比如约束控件的宽度为</a:t>
            </a:r>
            <a:r>
              <a:rPr lang="en-US" altLang="zh-CN" sz="1800" dirty="0"/>
              <a:t>100,</a:t>
            </a:r>
            <a:r>
              <a:rPr lang="zh-CN" altLang="en-US" sz="1800" dirty="0"/>
              <a:t> 而控件现在的宽度是</a:t>
            </a:r>
            <a:r>
              <a:rPr lang="en-US" altLang="zh-CN" sz="1800" dirty="0"/>
              <a:t>110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错误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缺乏必要的约束</a:t>
            </a:r>
            <a:r>
              <a:rPr lang="en-US" altLang="zh-CN" sz="1800" dirty="0"/>
              <a:t>,</a:t>
            </a:r>
            <a:r>
              <a:rPr lang="zh-CN" altLang="en-US" sz="1800" dirty="0"/>
              <a:t> 比如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只约束了宽度和高度</a:t>
            </a:r>
            <a:r>
              <a:rPr lang="en-US" altLang="zh-CN" sz="1800" dirty="0"/>
              <a:t>,</a:t>
            </a:r>
            <a:r>
              <a:rPr lang="zh-CN" altLang="en-US" sz="1800" dirty="0"/>
              <a:t> 没有约束具体的位置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两个约束冲突</a:t>
            </a:r>
            <a:r>
              <a:rPr lang="en-US" altLang="zh-CN" sz="1800" dirty="0"/>
              <a:t>,</a:t>
            </a:r>
            <a:r>
              <a:rPr lang="zh-CN" altLang="en-US" sz="1800" dirty="0"/>
              <a:t> 比如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1</a:t>
            </a:r>
            <a:r>
              <a:rPr lang="zh-CN" altLang="en-US" sz="1800" dirty="0"/>
              <a:t>个约束控件的宽度为</a:t>
            </a:r>
            <a:r>
              <a:rPr lang="en-US" altLang="zh-CN" sz="1800" dirty="0"/>
              <a:t>100,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个约束控件的宽度为</a:t>
            </a:r>
            <a:r>
              <a:rPr lang="en-US" altLang="zh-CN" sz="1800" dirty="0"/>
              <a:t>110</a:t>
            </a:r>
          </a:p>
        </p:txBody>
      </p:sp>
      <p:pic>
        <p:nvPicPr>
          <p:cNvPr id="4" name="图片 3" descr="屏幕快照 2014-05-31 上午11.05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82" y="1204392"/>
            <a:ext cx="368300" cy="306917"/>
          </a:xfrm>
          <a:prstGeom prst="rect">
            <a:avLst/>
          </a:prstGeom>
        </p:spPr>
      </p:pic>
      <p:pic>
        <p:nvPicPr>
          <p:cNvPr id="5" name="图片 4" descr="屏幕快照 2014-05-31 上午11.0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40" y="2719393"/>
            <a:ext cx="469900" cy="3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4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</a:t>
            </a:r>
            <a:r>
              <a:rPr kumimoji="1" lang="en-US" altLang="zh-CN" dirty="0"/>
              <a:t>Autolayout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5692"/>
            <a:ext cx="8229600" cy="433595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代码实现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的步骤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利用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NSLayoutConstraint</a:t>
            </a:r>
            <a:r>
              <a:rPr lang="zh-CN" altLang="en-US" sz="1800" dirty="0"/>
              <a:t>类创建具体的约束对象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添加约束对象到相应的</a:t>
            </a:r>
            <a:r>
              <a:rPr lang="en-US" altLang="zh-CN" sz="1800" dirty="0"/>
              <a:t>view</a:t>
            </a:r>
            <a:r>
              <a:rPr lang="zh-CN" altLang="en-US" sz="1800" dirty="0"/>
              <a:t>上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addConstraint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NSLayoutConstraint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*)constraint;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addConstraints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*)constraints;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/>
              <a:t>代码实现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的注意点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要先禁止</a:t>
            </a:r>
            <a:r>
              <a:rPr lang="en-US" altLang="zh-CN" sz="1800" dirty="0" err="1"/>
              <a:t>autoresizing</a:t>
            </a:r>
            <a:r>
              <a:rPr lang="zh-CN" altLang="en-US" sz="1800" dirty="0"/>
              <a:t>功能</a:t>
            </a:r>
            <a:r>
              <a:rPr lang="zh-CN" altLang="zh-CN" sz="1800" dirty="0"/>
              <a:t>，</a:t>
            </a:r>
            <a:r>
              <a:rPr lang="zh-CN" altLang="en-US" sz="1800" dirty="0"/>
              <a:t>设置</a:t>
            </a:r>
            <a:r>
              <a:rPr lang="en-US" altLang="zh-CN" sz="1800" dirty="0"/>
              <a:t>view</a:t>
            </a:r>
            <a:r>
              <a:rPr lang="zh-CN" altLang="en-US" sz="1800" dirty="0"/>
              <a:t>的下面属性为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view.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translatesAutoresizingMaskIntoConstraints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添加约束之前，一定要保证相关控件都已经在各自的父控件上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不用再给</a:t>
            </a:r>
            <a:r>
              <a:rPr lang="en-US" altLang="zh-CN" sz="1800" dirty="0"/>
              <a:t>view</a:t>
            </a:r>
            <a:r>
              <a:rPr lang="zh-CN" altLang="en-US" sz="1800" dirty="0"/>
              <a:t>设置</a:t>
            </a:r>
            <a:r>
              <a:rPr lang="en-US" altLang="zh-CN" sz="1800" dirty="0"/>
              <a:t>frame</a:t>
            </a:r>
          </a:p>
          <a:p>
            <a:pPr>
              <a:buFontTx/>
              <a:buChar char="-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725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NSLayoutConstraint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582"/>
            <a:ext cx="8229600" cy="4391407"/>
          </a:xfrm>
        </p:spPr>
        <p:txBody>
          <a:bodyPr>
            <a:noAutofit/>
          </a:bodyPr>
          <a:lstStyle/>
          <a:p>
            <a:r>
              <a:rPr lang="zh-CN" altLang="en-US" sz="1400"/>
              <a:t>一个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NSLayoutConstraint</a:t>
            </a:r>
            <a:r>
              <a:rPr lang="zh-CN" altLang="en-US" sz="1400"/>
              <a:t>对象就代表一个约束</a:t>
            </a:r>
            <a:endParaRPr lang="en-US" altLang="zh-CN" sz="1400"/>
          </a:p>
          <a:p>
            <a:pPr>
              <a:buFont typeface="Wingdings" charset="2"/>
              <a:buChar char="p"/>
            </a:pPr>
            <a:endParaRPr lang="en-US" altLang="zh-CN" sz="1400"/>
          </a:p>
          <a:p>
            <a:r>
              <a:rPr lang="zh-CN" altLang="en-US" sz="1400"/>
              <a:t>创建约束对象的常用方法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+(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)constraintWithItem:(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)view1 attribute:(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NSLayoutAttribute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)attr1 relatedBy:(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NSLayoutRelation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)relation toItem:(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)view2 attribute:(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NSLayoutAttribute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)attr2 multiplier:(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)multiplier constant:(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)c;</a:t>
            </a:r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view1 </a:t>
            </a:r>
            <a:r>
              <a:rPr lang="zh-CN" altLang="en-US" sz="1400"/>
              <a:t>：要约束的控件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attr1 </a:t>
            </a:r>
            <a:r>
              <a:rPr lang="zh-CN" altLang="en-US" sz="1400"/>
              <a:t>：约束的类型（做怎样的约束）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relation </a:t>
            </a:r>
            <a:r>
              <a:rPr lang="zh-CN" altLang="en-US" sz="1400"/>
              <a:t>：与参照控件之间的关系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view2 </a:t>
            </a:r>
            <a:r>
              <a:rPr lang="zh-CN" altLang="en-US" sz="1400"/>
              <a:t>：参照的控件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attr2 </a:t>
            </a:r>
            <a:r>
              <a:rPr lang="zh-CN" altLang="en-US" sz="1400"/>
              <a:t>：约束的类型（做怎样的约束）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multiplier </a:t>
            </a:r>
            <a:r>
              <a:rPr lang="zh-CN" altLang="en-US" sz="1400"/>
              <a:t>：乘数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400"/>
              <a:t>：常量</a:t>
            </a:r>
          </a:p>
        </p:txBody>
      </p:sp>
    </p:spTree>
    <p:extLst>
      <p:ext uri="{BB962C8B-B14F-4D97-AF65-F5344CB8AC3E}">
        <p14:creationId xmlns:p14="http://schemas.microsoft.com/office/powerpoint/2010/main" val="25353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自动布局的核心计算公式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582"/>
            <a:ext cx="8229600" cy="4391407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自动布局的核心计算公式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obj1.property1 </a:t>
            </a:r>
            <a:r>
              <a:rPr lang="en-US" altLang="zh-CN" sz="1400" dirty="0" smtClean="0">
                <a:solidFill>
                  <a:srgbClr val="FF0000"/>
                </a:solidFill>
                <a:latin typeface="Menlo-Regular"/>
              </a:rPr>
              <a:t>=</a:t>
            </a:r>
            <a:r>
              <a:rPr lang="zh-CN" altLang="en-US" sz="1400" dirty="0" smtClean="0">
                <a:solidFill>
                  <a:srgbClr val="FF0000"/>
                </a:solidFill>
                <a:latin typeface="Menlo-Regular"/>
              </a:rPr>
              <a:t>（</a:t>
            </a:r>
            <a:r>
              <a:rPr lang="en-US" altLang="zh-CN" sz="1400" dirty="0" smtClean="0">
                <a:solidFill>
                  <a:srgbClr val="FF0000"/>
                </a:solidFill>
                <a:latin typeface="Menlo-Regular"/>
              </a:rPr>
              <a:t>obj2.property2 * multiplier</a:t>
            </a:r>
            <a:r>
              <a:rPr lang="zh-CN" altLang="en-US" sz="1400" dirty="0" smtClean="0">
                <a:solidFill>
                  <a:srgbClr val="FF0000"/>
                </a:solidFill>
                <a:latin typeface="Menlo-Regular"/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  <a:latin typeface="Menlo-Regular"/>
              </a:rPr>
              <a:t>+</a:t>
            </a:r>
            <a:r>
              <a:rPr lang="zh-CN" altLang="en-US" sz="1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enlo-Regular"/>
              </a:rPr>
              <a:t>constant 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399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添加约束的规则（</a:t>
            </a:r>
            <a:r>
              <a:rPr kumimoji="1" lang="zh-CN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在创建约束之后，需要将其添加到作用的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r>
              <a:rPr kumimoji="1" lang="zh-CN" altLang="en-US" dirty="0" smtClean="0"/>
              <a:t>在添加时要注意目标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需要遵循以下规则：</a:t>
            </a:r>
            <a:endParaRPr kumimoji="1" lang="en-US" altLang="zh-CN" dirty="0" smtClean="0"/>
          </a:p>
          <a:p>
            <a:pPr>
              <a:buFont typeface="Wingdings" charset="2"/>
              <a:buChar char="p"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>
                <a:solidFill>
                  <a:srgbClr val="800000"/>
                </a:solidFill>
              </a:rPr>
              <a:t>对于两个同层级</a:t>
            </a:r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>
                <a:solidFill>
                  <a:srgbClr val="800000"/>
                </a:solidFill>
              </a:rPr>
              <a:t>之间的约束关系</a:t>
            </a:r>
            <a:r>
              <a:rPr kumimoji="1" lang="zh-CN" altLang="en-US" dirty="0"/>
              <a:t>，添加到它们的父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83bbf18dgw1dx3236wmnn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3" y="2624702"/>
            <a:ext cx="3949700" cy="17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添加约束的规则（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en-US" altLang="en-US" dirty="0"/>
              <a:t>）</a:t>
            </a:r>
            <a:r>
              <a:rPr kumimoji="1" lang="zh-CN" altLang="en-US" dirty="0" smtClean="0">
                <a:solidFill>
                  <a:srgbClr val="800000"/>
                </a:solidFill>
              </a:rPr>
              <a:t>对于两个</a:t>
            </a:r>
            <a:r>
              <a:rPr kumimoji="1" lang="zh-CN" altLang="en-US" dirty="0">
                <a:solidFill>
                  <a:srgbClr val="800000"/>
                </a:solidFill>
              </a:rPr>
              <a:t>不同层级</a:t>
            </a:r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>
                <a:solidFill>
                  <a:srgbClr val="800000"/>
                </a:solidFill>
              </a:rPr>
              <a:t>之间的约束关系</a:t>
            </a:r>
            <a:r>
              <a:rPr kumimoji="1" lang="zh-CN" altLang="en-US" dirty="0"/>
              <a:t>，添加到他们最近的共同父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83bbf18dgw1dx3237dsbx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55" y="2334522"/>
            <a:ext cx="4102100" cy="20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添加约束的规则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kumimoji="1" lang="zh-CN" altLang="en-US" dirty="0">
                <a:solidFill>
                  <a:srgbClr val="800000"/>
                </a:solidFill>
              </a:rPr>
              <a:t>对于有层次关系的两个</a:t>
            </a:r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>
                <a:solidFill>
                  <a:srgbClr val="800000"/>
                </a:solidFill>
              </a:rPr>
              <a:t>之间的约束关系</a:t>
            </a:r>
            <a:r>
              <a:rPr kumimoji="1" lang="zh-CN" altLang="en-US" dirty="0"/>
              <a:t>，添加到层次较高的父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上</a:t>
            </a:r>
          </a:p>
        </p:txBody>
      </p:sp>
      <p:pic>
        <p:nvPicPr>
          <p:cNvPr id="4" name="图片 3" descr="83bbf18dgw1dx32384ard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72" y="2381213"/>
            <a:ext cx="3733800" cy="20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VFL</a:t>
            </a:r>
            <a:r>
              <a:rPr kumimoji="1"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VFL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VFL</a:t>
            </a:r>
            <a:r>
              <a:rPr kumimoji="1" lang="zh-CN" altLang="en-US" dirty="0"/>
              <a:t>全称是</a:t>
            </a:r>
            <a:r>
              <a:rPr kumimoji="1" lang="en-US" altLang="zh-CN" dirty="0"/>
              <a:t>Visual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，翻译过来是“可视化格式语言”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VFL</a:t>
            </a:r>
            <a:r>
              <a:rPr kumimoji="1" lang="zh-CN" altLang="en-US" dirty="0"/>
              <a:t>是苹果公司为了简化</a:t>
            </a:r>
            <a:r>
              <a:rPr kumimoji="1" lang="en-US" altLang="zh-CN" dirty="0"/>
              <a:t>Autolayout</a:t>
            </a:r>
            <a:r>
              <a:rPr kumimoji="1" lang="zh-CN" altLang="en-US" dirty="0"/>
              <a:t>的编码而推出的抽象语言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721163" y="2719499"/>
            <a:ext cx="4473403" cy="2100261"/>
            <a:chOff x="1092200" y="2844800"/>
            <a:chExt cx="6946900" cy="3281363"/>
          </a:xfrm>
        </p:grpSpPr>
        <p:pic>
          <p:nvPicPr>
            <p:cNvPr id="6" name="图片 5" descr="83bbf18dgw1dx32c2yth4j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2844800"/>
              <a:ext cx="6705600" cy="1155700"/>
            </a:xfrm>
            <a:prstGeom prst="rect">
              <a:avLst/>
            </a:prstGeom>
          </p:spPr>
        </p:pic>
        <p:pic>
          <p:nvPicPr>
            <p:cNvPr id="7" name="图片 6" descr="83bbf18dgw1dx32c3win2j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4040982"/>
              <a:ext cx="6667500" cy="1155700"/>
            </a:xfrm>
            <a:prstGeom prst="rect">
              <a:avLst/>
            </a:prstGeom>
          </p:spPr>
        </p:pic>
        <p:pic>
          <p:nvPicPr>
            <p:cNvPr id="8" name="图片 7" descr="83bbf18dgw1dx32c47ab9j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200" y="5237163"/>
              <a:ext cx="6946900" cy="889000"/>
            </a:xfrm>
            <a:prstGeom prst="rect">
              <a:avLst/>
            </a:prstGeom>
          </p:spPr>
        </p:pic>
      </p:grpSp>
      <p:grpSp>
        <p:nvGrpSpPr>
          <p:cNvPr id="12" name="组 11"/>
          <p:cNvGrpSpPr/>
          <p:nvPr/>
        </p:nvGrpSpPr>
        <p:grpSpPr>
          <a:xfrm>
            <a:off x="5120961" y="2826515"/>
            <a:ext cx="3170360" cy="526682"/>
            <a:chOff x="5120961" y="3391818"/>
            <a:chExt cx="3170360" cy="632018"/>
          </a:xfrm>
        </p:grpSpPr>
        <p:sp>
          <p:nvSpPr>
            <p:cNvPr id="9" name="矩形 8"/>
            <p:cNvSpPr/>
            <p:nvPr/>
          </p:nvSpPr>
          <p:spPr>
            <a:xfrm>
              <a:off x="6350496" y="3391818"/>
              <a:ext cx="1940825" cy="632018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UI</a:t>
              </a:r>
              <a:r>
                <a:rPr kumimoji="1" lang="zh-CN" altLang="en-US"/>
                <a:t>界面</a:t>
              </a:r>
            </a:p>
          </p:txBody>
        </p:sp>
        <p:cxnSp>
          <p:nvCxnSpPr>
            <p:cNvPr id="11" name="直线箭头连接符 10"/>
            <p:cNvCxnSpPr>
              <a:stCxn id="6" idx="3"/>
              <a:endCxn id="9" idx="1"/>
            </p:cNvCxnSpPr>
            <p:nvPr/>
          </p:nvCxnSpPr>
          <p:spPr>
            <a:xfrm>
              <a:off x="5120961" y="3707226"/>
              <a:ext cx="1229535" cy="6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 12"/>
          <p:cNvGrpSpPr/>
          <p:nvPr/>
        </p:nvGrpSpPr>
        <p:grpSpPr>
          <a:xfrm>
            <a:off x="5194563" y="4193769"/>
            <a:ext cx="3170360" cy="526682"/>
            <a:chOff x="5120961" y="3391818"/>
            <a:chExt cx="3170360" cy="632018"/>
          </a:xfrm>
        </p:grpSpPr>
        <p:sp>
          <p:nvSpPr>
            <p:cNvPr id="14" name="矩形 13"/>
            <p:cNvSpPr/>
            <p:nvPr/>
          </p:nvSpPr>
          <p:spPr>
            <a:xfrm>
              <a:off x="6350496" y="3391818"/>
              <a:ext cx="1940825" cy="632018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VFL</a:t>
              </a:r>
              <a:endParaRPr kumimoji="1" lang="zh-CN" altLang="en-US"/>
            </a:p>
          </p:txBody>
        </p:sp>
        <p:cxnSp>
          <p:nvCxnSpPr>
            <p:cNvPr id="15" name="直线箭头连接符 14"/>
            <p:cNvCxnSpPr>
              <a:endCxn id="14" idx="1"/>
            </p:cNvCxnSpPr>
            <p:nvPr/>
          </p:nvCxnSpPr>
          <p:spPr>
            <a:xfrm>
              <a:off x="5120961" y="3707226"/>
              <a:ext cx="1229535" cy="6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VFL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4" y="1137797"/>
            <a:ext cx="8719443" cy="3895990"/>
          </a:xfrm>
        </p:spPr>
        <p:txBody>
          <a:bodyPr>
            <a:noAutofit/>
          </a:bodyPr>
          <a:lstStyle/>
          <a:p>
            <a:r>
              <a:rPr kumimoji="1" lang="en-US" altLang="zh-TW" sz="1400" dirty="0">
                <a:solidFill>
                  <a:srgbClr val="800000"/>
                </a:solidFill>
              </a:rPr>
              <a:t>H</a:t>
            </a:r>
            <a:r>
              <a:rPr kumimoji="1" lang="en-US" altLang="zh-CN" sz="1400" dirty="0">
                <a:solidFill>
                  <a:srgbClr val="800000"/>
                </a:solidFill>
              </a:rPr>
              <a:t>:</a:t>
            </a:r>
            <a:r>
              <a:rPr kumimoji="1" lang="en-US" altLang="zh-TW" sz="1400" dirty="0">
                <a:solidFill>
                  <a:srgbClr val="800000"/>
                </a:solidFill>
              </a:rPr>
              <a:t>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cancelButton</a:t>
            </a:r>
            <a:r>
              <a:rPr kumimoji="1" lang="en-US" altLang="zh-TW" sz="1400" dirty="0">
                <a:solidFill>
                  <a:srgbClr val="800000"/>
                </a:solidFill>
              </a:rPr>
              <a:t>(72)]-12-[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acceptButton</a:t>
            </a:r>
            <a:r>
              <a:rPr kumimoji="1" lang="en-US" altLang="zh-TW" sz="1400" dirty="0">
                <a:solidFill>
                  <a:srgbClr val="800000"/>
                </a:solidFill>
              </a:rPr>
              <a:t>(50)]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400" dirty="0"/>
              <a:t>canelButton</a:t>
            </a:r>
            <a:r>
              <a:rPr kumimoji="1" lang="zh-TW" altLang="en-US" sz="1400" dirty="0"/>
              <a:t>宽</a:t>
            </a:r>
            <a:r>
              <a:rPr kumimoji="1" lang="en-US" altLang="zh-TW" sz="1400" dirty="0"/>
              <a:t>72</a:t>
            </a:r>
            <a:r>
              <a:rPr kumimoji="1" lang="zh-TW" altLang="en-US" sz="1400" dirty="0"/>
              <a:t>，</a:t>
            </a:r>
            <a:r>
              <a:rPr kumimoji="1" lang="en-US" altLang="zh-TW" sz="1400" dirty="0"/>
              <a:t>acceptButton</a:t>
            </a:r>
            <a:r>
              <a:rPr kumimoji="1" lang="zh-TW" altLang="en-US" sz="1400" dirty="0"/>
              <a:t>宽</a:t>
            </a:r>
            <a:r>
              <a:rPr kumimoji="1" lang="en-US" altLang="zh-TW" sz="1400" dirty="0"/>
              <a:t>50</a:t>
            </a:r>
            <a:r>
              <a:rPr kumimoji="1" lang="zh-TW" altLang="en-US" sz="1400" dirty="0"/>
              <a:t>，它们之间间距</a:t>
            </a:r>
            <a:r>
              <a:rPr kumimoji="1" lang="en-US" altLang="zh-TW" sz="1400" dirty="0"/>
              <a:t>12</a:t>
            </a:r>
          </a:p>
          <a:p>
            <a:endParaRPr kumimoji="1" lang="en-US" altLang="zh-TW" sz="1400" dirty="0" smtClean="0">
              <a:solidFill>
                <a:srgbClr val="800000"/>
              </a:solidFill>
            </a:endParaRPr>
          </a:p>
          <a:p>
            <a:r>
              <a:rPr kumimoji="1" lang="en-US" altLang="zh-TW" sz="1400" dirty="0" smtClean="0">
                <a:solidFill>
                  <a:srgbClr val="800000"/>
                </a:solidFill>
              </a:rPr>
              <a:t>H</a:t>
            </a:r>
            <a:r>
              <a:rPr kumimoji="1" lang="en-US" altLang="zh-CN" sz="1400" dirty="0" smtClean="0">
                <a:solidFill>
                  <a:srgbClr val="800000"/>
                </a:solidFill>
              </a:rPr>
              <a:t>:</a:t>
            </a:r>
            <a:r>
              <a:rPr kumimoji="1" lang="en-US" altLang="zh-TW" sz="1400" dirty="0" smtClean="0">
                <a:solidFill>
                  <a:srgbClr val="800000"/>
                </a:solidFill>
              </a:rPr>
              <a:t>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wideView</a:t>
            </a:r>
            <a:r>
              <a:rPr kumimoji="1" lang="en-US" altLang="zh-TW" sz="1400" dirty="0">
                <a:solidFill>
                  <a:srgbClr val="800000"/>
                </a:solidFill>
              </a:rPr>
              <a:t>(&gt;=60@700)]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400" dirty="0" err="1"/>
              <a:t>wideView</a:t>
            </a:r>
            <a:r>
              <a:rPr kumimoji="1" lang="zh-TW" altLang="en-US" sz="1400" dirty="0"/>
              <a:t>宽度大于等于</a:t>
            </a:r>
            <a:r>
              <a:rPr kumimoji="1" lang="en-US" altLang="zh-TW" sz="1400" dirty="0"/>
              <a:t>60point</a:t>
            </a:r>
            <a:r>
              <a:rPr kumimoji="1" lang="zh-TW" altLang="en-US" sz="1400" dirty="0"/>
              <a:t>，该约束条件优先级为</a:t>
            </a:r>
            <a:r>
              <a:rPr kumimoji="1" lang="en-US" altLang="zh-TW" sz="1400" dirty="0"/>
              <a:t>700</a:t>
            </a:r>
            <a:r>
              <a:rPr kumimoji="1" lang="zh-TW" altLang="en-US" sz="1400" dirty="0"/>
              <a:t>（优先级最大值为</a:t>
            </a:r>
            <a:r>
              <a:rPr kumimoji="1" lang="en-US" altLang="zh-TW" sz="1400" dirty="0"/>
              <a:t>1000</a:t>
            </a:r>
            <a:r>
              <a:rPr kumimoji="1" lang="zh-TW" altLang="en-US" sz="1400" dirty="0"/>
              <a:t>，优先级越高的约束越先被满足）</a:t>
            </a:r>
          </a:p>
          <a:p>
            <a:endParaRPr kumimoji="1" lang="en-US" altLang="zh-TW" sz="1400" dirty="0" smtClean="0"/>
          </a:p>
          <a:p>
            <a:r>
              <a:rPr kumimoji="1" lang="en-US" altLang="zh-TW" sz="1400" dirty="0" smtClean="0">
                <a:solidFill>
                  <a:srgbClr val="800000"/>
                </a:solidFill>
              </a:rPr>
              <a:t>V</a:t>
            </a:r>
            <a:r>
              <a:rPr kumimoji="1" lang="en-US" altLang="zh-TW" sz="1400" dirty="0">
                <a:solidFill>
                  <a:srgbClr val="800000"/>
                </a:solidFill>
              </a:rPr>
              <a:t>:[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redBox</a:t>
            </a:r>
            <a:r>
              <a:rPr kumimoji="1" lang="en-US" altLang="zh-TW" sz="1400" dirty="0">
                <a:solidFill>
                  <a:srgbClr val="800000"/>
                </a:solidFill>
              </a:rPr>
              <a:t>][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yellowBox</a:t>
            </a:r>
            <a:r>
              <a:rPr kumimoji="1" lang="en-US" altLang="zh-TW" sz="1400" dirty="0">
                <a:solidFill>
                  <a:srgbClr val="800000"/>
                </a:solidFill>
              </a:rPr>
              <a:t>(==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redBox</a:t>
            </a:r>
            <a:r>
              <a:rPr kumimoji="1" lang="en-US" altLang="zh-TW" sz="1400" dirty="0">
                <a:solidFill>
                  <a:srgbClr val="800000"/>
                </a:solidFill>
              </a:rPr>
              <a:t>)]</a:t>
            </a:r>
          </a:p>
          <a:p>
            <a:pPr>
              <a:buFont typeface="Wingdings" charset="2"/>
              <a:buChar char="p"/>
            </a:pPr>
            <a:r>
              <a:rPr kumimoji="1" lang="zh-TW" altLang="en-US" sz="1400" dirty="0"/>
              <a:t>竖直</a:t>
            </a:r>
            <a:r>
              <a:rPr kumimoji="1" lang="zh-CN" altLang="en-US" sz="1400" dirty="0"/>
              <a:t>方向上</a:t>
            </a:r>
            <a:r>
              <a:rPr kumimoji="1" lang="zh-TW" altLang="en-US" sz="1400" dirty="0"/>
              <a:t>，先</a:t>
            </a:r>
            <a:r>
              <a:rPr kumimoji="1" lang="zh-CN" altLang="en-US" sz="1400" dirty="0"/>
              <a:t>有</a:t>
            </a:r>
            <a:r>
              <a:rPr kumimoji="1" lang="zh-TW" altLang="en-US" sz="1400" dirty="0"/>
              <a:t>一个</a:t>
            </a:r>
            <a:r>
              <a:rPr kumimoji="1" lang="en-US" altLang="zh-TW" sz="1400" dirty="0" err="1"/>
              <a:t>redBox</a:t>
            </a:r>
            <a:r>
              <a:rPr kumimoji="1" lang="zh-TW" altLang="en-US" sz="1400" dirty="0"/>
              <a:t>，其下方紧接一个</a:t>
            </a:r>
            <a:r>
              <a:rPr kumimoji="1" lang="zh-CN" altLang="en-US" sz="1400" dirty="0"/>
              <a:t>高度</a:t>
            </a:r>
            <a:r>
              <a:rPr kumimoji="1" lang="zh-TW" altLang="en-US" sz="1400" dirty="0"/>
              <a:t>等于</a:t>
            </a:r>
            <a:r>
              <a:rPr kumimoji="1" lang="en-US" altLang="zh-TW" sz="1400" dirty="0" err="1"/>
              <a:t>redBox</a:t>
            </a:r>
            <a:r>
              <a:rPr kumimoji="1" lang="zh-CN" altLang="en-US" sz="1400" dirty="0"/>
              <a:t>高度</a:t>
            </a:r>
            <a:r>
              <a:rPr kumimoji="1" lang="zh-TW" altLang="en-US" sz="1400" dirty="0"/>
              <a:t>的</a:t>
            </a:r>
            <a:r>
              <a:rPr kumimoji="1" lang="en-US" altLang="zh-TW" sz="1400" dirty="0" err="1"/>
              <a:t>yellowBox</a:t>
            </a:r>
            <a:endParaRPr kumimoji="1" lang="en-US" altLang="zh-TW" sz="1400" dirty="0"/>
          </a:p>
          <a:p>
            <a:endParaRPr kumimoji="1" lang="en-US" altLang="zh-TW" sz="1400" dirty="0" smtClean="0"/>
          </a:p>
          <a:p>
            <a:r>
              <a:rPr kumimoji="1" lang="en-US" altLang="zh-TW" sz="1400" dirty="0" smtClean="0">
                <a:solidFill>
                  <a:srgbClr val="800000"/>
                </a:solidFill>
              </a:rPr>
              <a:t>H</a:t>
            </a:r>
            <a:r>
              <a:rPr kumimoji="1" lang="en-US" altLang="zh-TW" sz="1400" dirty="0">
                <a:solidFill>
                  <a:srgbClr val="800000"/>
                </a:solidFill>
              </a:rPr>
              <a:t>:|-</a:t>
            </a:r>
            <a:r>
              <a:rPr kumimoji="1" lang="en-US" altLang="zh-CN" sz="1400" dirty="0">
                <a:solidFill>
                  <a:srgbClr val="800000"/>
                </a:solidFill>
              </a:rPr>
              <a:t>10-</a:t>
            </a:r>
            <a:r>
              <a:rPr kumimoji="1" lang="en-US" altLang="zh-TW" sz="1400" dirty="0">
                <a:solidFill>
                  <a:srgbClr val="800000"/>
                </a:solidFill>
              </a:rPr>
              <a:t>[Find]-[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FindNext</a:t>
            </a:r>
            <a:r>
              <a:rPr kumimoji="1" lang="en-US" altLang="zh-TW" sz="1400" dirty="0">
                <a:solidFill>
                  <a:srgbClr val="800000"/>
                </a:solidFill>
              </a:rPr>
              <a:t>]-[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FindField</a:t>
            </a:r>
            <a:r>
              <a:rPr kumimoji="1" lang="en-US" altLang="zh-TW" sz="1400" dirty="0">
                <a:solidFill>
                  <a:srgbClr val="800000"/>
                </a:solidFill>
              </a:rPr>
              <a:t>(&gt;=20)]-|</a:t>
            </a:r>
          </a:p>
          <a:p>
            <a:pPr>
              <a:buFont typeface="Wingdings" charset="2"/>
              <a:buChar char="p"/>
            </a:pPr>
            <a:r>
              <a:rPr kumimoji="1" lang="zh-TW" altLang="en-US" sz="1400" dirty="0"/>
              <a:t>水平</a:t>
            </a:r>
            <a:r>
              <a:rPr kumimoji="1" lang="zh-CN" altLang="en-US" sz="1400" dirty="0"/>
              <a:t>方向上</a:t>
            </a:r>
            <a:r>
              <a:rPr kumimoji="1" lang="zh-TW" altLang="en-US" sz="1400" dirty="0"/>
              <a:t>，</a:t>
            </a:r>
            <a:r>
              <a:rPr kumimoji="1" lang="en-US" altLang="zh-TW" sz="1400" dirty="0"/>
              <a:t>Find</a:t>
            </a:r>
            <a:r>
              <a:rPr kumimoji="1" lang="zh-TW" altLang="en-US" sz="1400" dirty="0"/>
              <a:t>距离父</a:t>
            </a:r>
            <a:r>
              <a:rPr kumimoji="1" lang="en-US" altLang="zh-TW" sz="1400" dirty="0"/>
              <a:t>view</a:t>
            </a:r>
            <a:r>
              <a:rPr kumimoji="1" lang="zh-TW" altLang="en-US" sz="1400" dirty="0"/>
              <a:t>左边缘默认间隔宽度，之后是</a:t>
            </a:r>
            <a:r>
              <a:rPr kumimoji="1" lang="en-US" altLang="zh-TW" sz="1400" dirty="0" err="1"/>
              <a:t>FindNext</a:t>
            </a:r>
            <a:r>
              <a:rPr kumimoji="1" lang="zh-TW" altLang="en-US" sz="1400" dirty="0"/>
              <a:t>距离</a:t>
            </a:r>
            <a:r>
              <a:rPr kumimoji="1" lang="en-US" altLang="zh-TW" sz="1400" dirty="0"/>
              <a:t>Find</a:t>
            </a:r>
            <a:r>
              <a:rPr kumimoji="1" lang="zh-TW" altLang="en-US" sz="1400" dirty="0"/>
              <a:t>间隔默认宽度；再之后是宽度不小于</a:t>
            </a:r>
            <a:r>
              <a:rPr kumimoji="1" lang="en-US" altLang="zh-TW" sz="1400" dirty="0"/>
              <a:t>20</a:t>
            </a:r>
            <a:r>
              <a:rPr kumimoji="1" lang="zh-TW" altLang="en-US" sz="1400" dirty="0"/>
              <a:t>的</a:t>
            </a:r>
            <a:r>
              <a:rPr kumimoji="1" lang="en-US" altLang="zh-TW" sz="1400" dirty="0" err="1"/>
              <a:t>FindField</a:t>
            </a:r>
            <a:r>
              <a:rPr kumimoji="1" lang="zh-TW" altLang="en-US" sz="1400" dirty="0"/>
              <a:t>，它和</a:t>
            </a:r>
            <a:r>
              <a:rPr kumimoji="1" lang="en-US" altLang="zh-TW" sz="1400" dirty="0" err="1"/>
              <a:t>FindNext</a:t>
            </a:r>
            <a:r>
              <a:rPr kumimoji="1" lang="zh-TW" altLang="en-US" sz="1400" dirty="0"/>
              <a:t>以及父</a:t>
            </a:r>
            <a:r>
              <a:rPr kumimoji="1" lang="en-US" altLang="zh-TW" sz="1400" dirty="0"/>
              <a:t>view</a:t>
            </a:r>
            <a:r>
              <a:rPr kumimoji="1" lang="zh-TW" altLang="en-US" sz="1400" dirty="0"/>
              <a:t>右边缘的间距都是默认宽度。（</a:t>
            </a:r>
            <a:r>
              <a:rPr kumimoji="1" lang="zh-TW" altLang="en-US" sz="1400" dirty="0" smtClean="0"/>
              <a:t>竖线“</a:t>
            </a:r>
            <a:r>
              <a:rPr kumimoji="1" lang="en-US" altLang="zh-TW" sz="1400" dirty="0" smtClean="0"/>
              <a:t>|</a:t>
            </a:r>
            <a:r>
              <a:rPr kumimoji="1" lang="zh-CN" altLang="en-US" sz="1400" dirty="0" smtClean="0"/>
              <a:t>”</a:t>
            </a:r>
            <a:r>
              <a:rPr kumimoji="1" lang="en-US" altLang="zh-TW" sz="1400" dirty="0" smtClean="0"/>
              <a:t> </a:t>
            </a:r>
            <a:r>
              <a:rPr kumimoji="1" lang="zh-TW" altLang="en-US" sz="1400" dirty="0"/>
              <a:t>表示</a:t>
            </a:r>
            <a:r>
              <a:rPr kumimoji="1" lang="en-US" altLang="zh-TW" sz="1400" dirty="0" err="1"/>
              <a:t>superview</a:t>
            </a:r>
            <a:r>
              <a:rPr kumimoji="1" lang="zh-TW" altLang="en-US" sz="1400" dirty="0"/>
              <a:t>的边缘）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87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VFL</a:t>
            </a:r>
            <a:r>
              <a:rPr kumimoji="1" lang="en-US" altLang="en-US" dirty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800" dirty="0"/>
              <a:t>使用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来创建约束数组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*)constraintsWithVisualFormat:(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*)format options:(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NSLayoutFormatOptions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)opts metrics:(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*)metrics views:(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*)views;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format 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opts </a:t>
            </a:r>
            <a:r>
              <a:rPr kumimoji="1" lang="zh-CN" altLang="en-US" sz="1800" dirty="0"/>
              <a:t>：约束类型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metrics 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语句中用到的具体数值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views 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语句中用到的控件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n"/>
            </a:pPr>
            <a:r>
              <a:rPr kumimoji="1" lang="zh-CN" altLang="en-US" sz="1800" dirty="0"/>
              <a:t>创建一个字典（内部包含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语句中用到的控件）的快捷宏定义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NSDictionaryOfVariableBindings(...)</a:t>
            </a:r>
            <a:endParaRPr kumimoji="1" lang="zh-CN" altLang="en-US" sz="1800" dirty="0"/>
          </a:p>
          <a:p>
            <a:pPr>
              <a:buFont typeface="Wingdings" charset="2"/>
              <a:buChar char="p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什么是适配？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适应、兼容各种不同的情况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移动开发中，适配的常见种类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系统适配</a:t>
            </a:r>
            <a:endParaRPr lang="en-US" altLang="zh-CN" dirty="0"/>
          </a:p>
          <a:p>
            <a:pPr>
              <a:buFont typeface="Symbol" charset="2"/>
              <a:buChar char="-"/>
            </a:pPr>
            <a:r>
              <a:rPr lang="zh-CN" altLang="en-US" dirty="0"/>
              <a:t>针对不同版本的操作系统进行适配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屏幕适配</a:t>
            </a:r>
            <a:endParaRPr lang="en-US" altLang="zh-CN" dirty="0"/>
          </a:p>
          <a:p>
            <a:pPr>
              <a:buFont typeface="Symbol" charset="2"/>
              <a:buChar char="-"/>
            </a:pPr>
            <a:r>
              <a:rPr lang="zh-CN" altLang="en-US" dirty="0"/>
              <a:t>针对不同大小的屏幕尺寸进行适配</a:t>
            </a:r>
          </a:p>
        </p:txBody>
      </p:sp>
    </p:spTree>
    <p:extLst>
      <p:ext uri="{BB962C8B-B14F-4D97-AF65-F5344CB8AC3E}">
        <p14:creationId xmlns:p14="http://schemas.microsoft.com/office/powerpoint/2010/main" val="20077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在控制器</a:t>
            </a:r>
            <a:r>
              <a:rPr lang="en-US" altLang="zh-CN" sz="1800" dirty="0"/>
              <a:t>view</a:t>
            </a:r>
            <a:r>
              <a:rPr lang="zh-CN" altLang="en-US" sz="1800" dirty="0"/>
              <a:t>底部添加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view</a:t>
            </a:r>
            <a:r>
              <a:rPr lang="zh-CN" altLang="en-US" sz="1800" dirty="0"/>
              <a:t>，</a:t>
            </a:r>
            <a:r>
              <a:rPr lang="en-US" altLang="zh-CN" sz="1800" dirty="0"/>
              <a:t>1</a:t>
            </a:r>
            <a:r>
              <a:rPr lang="zh-CN" altLang="en-US" sz="1800" dirty="0"/>
              <a:t>个蓝色，</a:t>
            </a:r>
            <a:r>
              <a:rPr lang="en-US" altLang="zh-CN" sz="1800" dirty="0"/>
              <a:t>1</a:t>
            </a:r>
            <a:r>
              <a:rPr lang="zh-CN" altLang="en-US" sz="1800" dirty="0"/>
              <a:t>个红色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view</a:t>
            </a:r>
            <a:r>
              <a:rPr lang="zh-CN" altLang="en-US" sz="1800" dirty="0"/>
              <a:t>宽度、高度永远相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高度等于</a:t>
            </a:r>
            <a:r>
              <a:rPr lang="en-US" altLang="zh-CN" sz="1800" dirty="0" smtClean="0"/>
              <a:t>50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距离父控件左边、右边、下边间距和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view</a:t>
            </a:r>
            <a:r>
              <a:rPr lang="zh-CN" altLang="en-US" sz="1800" dirty="0"/>
              <a:t>之间的间距相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等于</a:t>
            </a:r>
            <a:r>
              <a:rPr lang="en-US" altLang="zh-CN" sz="1800" dirty="0" smtClean="0"/>
              <a:t>30</a:t>
            </a:r>
            <a:endParaRPr lang="en-US" altLang="zh-CN" sz="1800" dirty="0"/>
          </a:p>
        </p:txBody>
      </p:sp>
      <p:pic>
        <p:nvPicPr>
          <p:cNvPr id="4" name="图片 3" descr="QQ2014053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8" y="2624172"/>
            <a:ext cx="4051300" cy="1227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71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在控制器</a:t>
            </a:r>
            <a:r>
              <a:rPr lang="en-US" altLang="zh-CN" sz="1800" dirty="0"/>
              <a:t>view</a:t>
            </a:r>
            <a:r>
              <a:rPr lang="zh-CN" altLang="en-US" sz="1800" dirty="0"/>
              <a:t>顶部添加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view</a:t>
            </a:r>
            <a:r>
              <a:rPr lang="zh-CN" altLang="en-US" sz="1800" dirty="0"/>
              <a:t>，</a:t>
            </a:r>
            <a:r>
              <a:rPr lang="en-US" altLang="zh-CN" sz="1800" dirty="0"/>
              <a:t>1</a:t>
            </a:r>
            <a:r>
              <a:rPr lang="zh-CN" altLang="en-US" sz="1800" dirty="0"/>
              <a:t>个蓝色，</a:t>
            </a:r>
            <a:r>
              <a:rPr lang="en-US" altLang="zh-CN" sz="1800" dirty="0"/>
              <a:t>1</a:t>
            </a:r>
            <a:r>
              <a:rPr lang="zh-CN" altLang="en-US" sz="1800" dirty="0"/>
              <a:t>个红色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view</a:t>
            </a:r>
            <a:r>
              <a:rPr lang="zh-CN" altLang="en-US" sz="1800" dirty="0"/>
              <a:t>高度永远相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50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红色</a:t>
            </a:r>
            <a:r>
              <a:rPr lang="en-US" altLang="zh-CN" sz="1800" dirty="0"/>
              <a:t>view</a:t>
            </a:r>
            <a:r>
              <a:rPr lang="zh-CN" altLang="en-US" sz="1800" dirty="0"/>
              <a:t>和蓝色</a:t>
            </a:r>
            <a:r>
              <a:rPr lang="en-US" altLang="zh-CN" sz="1800" dirty="0"/>
              <a:t>view</a:t>
            </a:r>
            <a:r>
              <a:rPr lang="zh-CN" altLang="en-US" sz="1800" dirty="0"/>
              <a:t>右边对齐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蓝色</a:t>
            </a:r>
            <a:r>
              <a:rPr lang="en-US" altLang="zh-CN" sz="1800" dirty="0"/>
              <a:t>view</a:t>
            </a:r>
            <a:r>
              <a:rPr lang="zh-CN" altLang="en-US" sz="1800" dirty="0"/>
              <a:t>距离父控件左边、右边、上边间距相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30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蓝色</a:t>
            </a:r>
            <a:r>
              <a:rPr lang="en-US" altLang="zh-CN" sz="1800" dirty="0"/>
              <a:t>view</a:t>
            </a:r>
            <a:r>
              <a:rPr lang="zh-CN" altLang="en-US" sz="1800" dirty="0"/>
              <a:t>距离红色</a:t>
            </a:r>
            <a:r>
              <a:rPr lang="en-US" altLang="zh-CN" sz="1800" dirty="0"/>
              <a:t>view</a:t>
            </a:r>
            <a:r>
              <a:rPr lang="zh-CN" altLang="en-US" sz="1800" dirty="0"/>
              <a:t>间距</a:t>
            </a:r>
            <a:r>
              <a:rPr lang="zh-CN" altLang="en-US" sz="1800" dirty="0" smtClean="0"/>
              <a:t>固定</a:t>
            </a:r>
            <a:r>
              <a:rPr lang="en-US" altLang="zh-CN" sz="1800" dirty="0" smtClean="0"/>
              <a:t>,30</a:t>
            </a:r>
            <a:endParaRPr lang="zh-CN" altLang="en-US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红色</a:t>
            </a:r>
            <a:r>
              <a:rPr lang="en-US" altLang="zh-CN" sz="1800" dirty="0" smtClean="0"/>
              <a:t>view</a:t>
            </a:r>
            <a:r>
              <a:rPr lang="zh-CN" altLang="en-US" sz="1800" dirty="0" smtClean="0"/>
              <a:t>的宽度等于蓝色</a:t>
            </a:r>
            <a:r>
              <a:rPr lang="en-US" altLang="zh-CN" sz="1800" dirty="0" smtClean="0"/>
              <a:t>view</a:t>
            </a:r>
            <a:r>
              <a:rPr lang="zh-CN" altLang="en-US" sz="1800" smtClean="0"/>
              <a:t>的一半</a:t>
            </a:r>
            <a:endParaRPr lang="en-US" altLang="zh-CN" sz="1800" dirty="0"/>
          </a:p>
        </p:txBody>
      </p:sp>
      <p:pic>
        <p:nvPicPr>
          <p:cNvPr id="6" name="图片 5" descr="QQ2014053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67" y="2968723"/>
            <a:ext cx="4334167" cy="1856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3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/>
              <a:t>横竖屏效果如图所示</a:t>
            </a:r>
            <a:endParaRPr lang="en-US" altLang="zh-CN" sz="1800"/>
          </a:p>
        </p:txBody>
      </p:sp>
      <p:pic>
        <p:nvPicPr>
          <p:cNvPr id="4" name="图片 3" descr="iOS 模拟器屏幕快照“2014年5月31日 上午8.31.01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0" y="1640925"/>
            <a:ext cx="2825246" cy="3531558"/>
          </a:xfrm>
          <a:prstGeom prst="rect">
            <a:avLst/>
          </a:prstGeom>
        </p:spPr>
      </p:pic>
      <p:pic>
        <p:nvPicPr>
          <p:cNvPr id="5" name="图片 4" descr="iOS 模拟器屏幕快照“2014年5月31日 上午8.31.03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97" y="2077334"/>
            <a:ext cx="4479698" cy="24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让父控件的高度跟随子控件的内容进行伸缩</a:t>
            </a:r>
            <a:endParaRPr lang="en-US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717706" y="2108581"/>
            <a:ext cx="4081442" cy="254808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6037" y="2322626"/>
            <a:ext cx="2169158" cy="117011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9" name="矩形 8"/>
          <p:cNvSpPr/>
          <p:nvPr/>
        </p:nvSpPr>
        <p:spPr>
          <a:xfrm>
            <a:off x="946038" y="3645139"/>
            <a:ext cx="3681861" cy="84219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1316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有了</a:t>
            </a:r>
            <a:r>
              <a:rPr kumimoji="1" lang="en-US" altLang="zh-CN" dirty="0"/>
              <a:t>Autolayout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UILabel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5692"/>
            <a:ext cx="8229600" cy="4335952"/>
          </a:xfrm>
        </p:spPr>
        <p:txBody>
          <a:bodyPr>
            <a:normAutofit/>
          </a:bodyPr>
          <a:lstStyle/>
          <a:p>
            <a:r>
              <a:rPr lang="zh-CN" altLang="en-US" sz="1800"/>
              <a:t>在没有</a:t>
            </a:r>
            <a:r>
              <a:rPr lang="en-US" altLang="zh-CN" sz="1800"/>
              <a:t>Autolayout</a:t>
            </a:r>
            <a:r>
              <a:rPr lang="zh-CN" altLang="en-US" sz="1800"/>
              <a:t>之前，</a:t>
            </a:r>
            <a:r>
              <a:rPr lang="en-US" altLang="zh-CN" sz="1800"/>
              <a:t>UILabel</a:t>
            </a:r>
            <a:r>
              <a:rPr lang="zh-CN" altLang="en-US" sz="1800"/>
              <a:t>的文字内容总是居中显示，导致顶部和底部会有一大片空缺区域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有</a:t>
            </a:r>
            <a:r>
              <a:rPr lang="en-US" altLang="zh-CN" sz="1800"/>
              <a:t>Autolayout</a:t>
            </a:r>
            <a:r>
              <a:rPr lang="zh-CN" altLang="en-US" sz="1800"/>
              <a:t>之后，</a:t>
            </a:r>
            <a:r>
              <a:rPr lang="en-US" altLang="zh-CN" sz="1800"/>
              <a:t>UILabel</a:t>
            </a:r>
            <a:r>
              <a:rPr lang="zh-CN" altLang="en-US" sz="1800"/>
              <a:t>的</a:t>
            </a:r>
            <a:r>
              <a:rPr lang="en-US" altLang="zh-CN" sz="1800"/>
              <a:t>bounds</a:t>
            </a:r>
            <a:r>
              <a:rPr lang="zh-CN" altLang="en-US" sz="1800"/>
              <a:t>默认会自动包住所有的文字内容，顶部和底部不再会有空缺区域</a:t>
            </a:r>
            <a:endParaRPr lang="en-US" altLang="zh-CN" sz="1800"/>
          </a:p>
        </p:txBody>
      </p:sp>
      <p:pic>
        <p:nvPicPr>
          <p:cNvPr id="4" name="图片 3" descr="QQ2014053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33" y="1611770"/>
            <a:ext cx="3467100" cy="1767417"/>
          </a:xfrm>
          <a:prstGeom prst="rect">
            <a:avLst/>
          </a:prstGeom>
        </p:spPr>
      </p:pic>
      <p:pic>
        <p:nvPicPr>
          <p:cNvPr id="5" name="图片 4" descr="QQ20140531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94" y="4066756"/>
            <a:ext cx="3467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基于</a:t>
            </a:r>
            <a:r>
              <a:rPr kumimoji="1" lang="en-US" altLang="zh-CN" dirty="0"/>
              <a:t>Autolayout</a:t>
            </a:r>
            <a:r>
              <a:rPr kumimoji="1" lang="zh-CN" altLang="en-US" dirty="0"/>
              <a:t>的动画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在修改了约束之后，只要执行下面代码，就能做动画效果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animateWithDuration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1.0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animations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添加了约束的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的父控件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layoutIfNeeded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</a:p>
        </p:txBody>
      </p:sp>
    </p:spTree>
    <p:extLst>
      <p:ext uri="{BB962C8B-B14F-4D97-AF65-F5344CB8AC3E}">
        <p14:creationId xmlns:p14="http://schemas.microsoft.com/office/powerpoint/2010/main" val="315784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Masonry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目前最流行的</a:t>
            </a:r>
            <a:r>
              <a:rPr kumimoji="1" lang="en-US" altLang="zh-CN" dirty="0" err="1"/>
              <a:t>Autolayout</a:t>
            </a:r>
            <a:r>
              <a:rPr kumimoji="1" lang="zh-CN" altLang="en-US" dirty="0"/>
              <a:t>第三方框架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zh-CN" altLang="en-US" dirty="0"/>
              <a:t>用优雅的代码方式编写</a:t>
            </a:r>
            <a:r>
              <a:rPr kumimoji="1" lang="en-US" altLang="zh-CN" dirty="0" err="1"/>
              <a:t>Autolayout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zh-CN" altLang="en-US" dirty="0"/>
              <a:t>省去了苹果官方恶心的</a:t>
            </a:r>
            <a:r>
              <a:rPr kumimoji="1" lang="en-US" altLang="zh-CN" dirty="0" err="1"/>
              <a:t>Autolayout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zh-CN" altLang="en-US" dirty="0"/>
              <a:t>大大提高了开发效率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endParaRPr kumimoji="1" lang="en-US" altLang="zh-CN" dirty="0"/>
          </a:p>
          <a:p>
            <a:r>
              <a:rPr kumimoji="1" lang="zh-CN" altLang="en-US" dirty="0"/>
              <a:t>框架地址：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en-US" altLang="zh-CN" dirty="0">
                <a:hlinkClick r:id="rId2"/>
              </a:rPr>
              <a:t>https://github.com/SnapKit/Masonry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5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mas_equalTo</a:t>
            </a:r>
            <a:r>
              <a:rPr kumimoji="1" lang="zh-CN" altLang="en-US"/>
              <a:t>和</a:t>
            </a:r>
            <a:r>
              <a:rPr kumimoji="1" lang="en-US" altLang="zh-CN"/>
              <a:t>equalTo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默认情况下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mas_equalTo</a:t>
            </a:r>
            <a:r>
              <a:rPr kumimoji="1" lang="zh-CN" altLang="en-US" sz="1600"/>
              <a:t>有自动包装功能，比如自动将</a:t>
            </a:r>
            <a:r>
              <a:rPr kumimoji="1" lang="en-US" altLang="zh-CN" sz="1600"/>
              <a:t>20</a:t>
            </a:r>
            <a:r>
              <a:rPr kumimoji="1" lang="zh-CN" altLang="en-US" sz="1600"/>
              <a:t>包装为</a:t>
            </a:r>
            <a:r>
              <a:rPr kumimoji="1" lang="en-US" altLang="zh-CN" sz="1600"/>
              <a:t>@20</a:t>
            </a:r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equalTo</a:t>
            </a:r>
            <a:r>
              <a:rPr kumimoji="1" lang="zh-CN" altLang="en-US" sz="1600"/>
              <a:t>没有自动包装功能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endParaRPr kumimoji="1" lang="en-US" altLang="zh-CN" sz="1600"/>
          </a:p>
          <a:p>
            <a:r>
              <a:rPr kumimoji="1" lang="zh-CN" altLang="en-US" sz="1600"/>
              <a:t>如果添加了下面的宏，那么</a:t>
            </a:r>
            <a:r>
              <a:rPr kumimoji="1" lang="en-US" altLang="zh-CN" sz="1600"/>
              <a:t>mas_equalTo</a:t>
            </a:r>
            <a:r>
              <a:rPr kumimoji="1" lang="zh-CN" altLang="en-US" sz="1600"/>
              <a:t>和</a:t>
            </a:r>
            <a:r>
              <a:rPr kumimoji="1" lang="en-US" altLang="zh-CN" sz="1600"/>
              <a:t>equalTo</a:t>
            </a:r>
            <a:r>
              <a:rPr kumimoji="1" lang="zh-CN" altLang="en-US" sz="1600"/>
              <a:t>就没有区别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MAS_SHORTHAND_GLOBALS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注意：这个宏一定要添加到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#import "Masonry.h"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前面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712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mas_width</a:t>
            </a:r>
            <a:r>
              <a:rPr kumimoji="1" lang="zh-CN" altLang="en-US"/>
              <a:t>和</a:t>
            </a:r>
            <a:r>
              <a:rPr kumimoji="1" lang="en-US" altLang="zh-CN"/>
              <a:t>width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默认情况下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width</a:t>
            </a:r>
            <a:r>
              <a:rPr kumimoji="1" lang="zh-CN" altLang="en-US" sz="1600"/>
              <a:t>是</a:t>
            </a:r>
            <a:r>
              <a:rPr kumimoji="1" lang="en-US" altLang="zh-CN" sz="1600"/>
              <a:t>make</a:t>
            </a:r>
            <a:r>
              <a:rPr kumimoji="1" lang="zh-CN" altLang="en-US" sz="1600"/>
              <a:t>对象的一个属性，用来添加宽度约束用的，表示对宽度进行约束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mas_width</a:t>
            </a:r>
            <a:r>
              <a:rPr kumimoji="1" lang="zh-CN" altLang="en-US" sz="1600"/>
              <a:t>是一个属性值，用来当做</a:t>
            </a:r>
            <a:r>
              <a:rPr kumimoji="1" lang="en-US" altLang="zh-CN" sz="1600"/>
              <a:t>equalTo</a:t>
            </a:r>
            <a:r>
              <a:rPr kumimoji="1" lang="zh-CN" altLang="en-US" sz="1600"/>
              <a:t>的参数，表示某个控件的宽度属性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endParaRPr kumimoji="1" lang="en-US" altLang="zh-CN" sz="1600"/>
          </a:p>
          <a:p>
            <a:r>
              <a:rPr kumimoji="1" lang="zh-CN" altLang="en-US" sz="1600"/>
              <a:t>如果添加了下面的宏，</a:t>
            </a:r>
            <a:r>
              <a:rPr kumimoji="1" lang="en-US" altLang="zh-CN" sz="1600"/>
              <a:t>mas_width</a:t>
            </a:r>
            <a:r>
              <a:rPr kumimoji="1" lang="zh-CN" altLang="en-US" sz="1600"/>
              <a:t>也可以写成</a:t>
            </a:r>
            <a:r>
              <a:rPr kumimoji="1" lang="en-US" altLang="zh-CN" sz="1600"/>
              <a:t>width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MAS_SHORTHAND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643820"/>
              </a:solidFill>
              <a:latin typeface="Menlo-Regular"/>
            </a:endParaRPr>
          </a:p>
          <a:p>
            <a:r>
              <a:rPr kumimoji="1" lang="en-US" altLang="zh-CN" sz="1600"/>
              <a:t>mas_height</a:t>
            </a:r>
            <a:r>
              <a:rPr kumimoji="1" lang="zh-CN" altLang="en-US" sz="1600"/>
              <a:t>、</a:t>
            </a:r>
            <a:r>
              <a:rPr kumimoji="1" lang="en-US" altLang="zh-CN" sz="1600"/>
              <a:t>mas_centerX</a:t>
            </a:r>
            <a:r>
              <a:rPr kumimoji="1" lang="zh-CN" altLang="en-US" sz="1600"/>
              <a:t>以此类推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51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可有可无的用法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/>
              <a:t>以下方法都仅仅是为了提高可读性，可有可无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MASConstraint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*)with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MASConstraint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*)and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350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屏幕适配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585460"/>
          </a:xfrm>
        </p:spPr>
        <p:txBody>
          <a:bodyPr/>
          <a:lstStyle/>
          <a:p>
            <a:r>
              <a:rPr lang="en-US" altLang="zh-CN" dirty="0"/>
              <a:t>iPhone</a:t>
            </a:r>
            <a:r>
              <a:rPr lang="zh-CN" altLang="en-US" dirty="0"/>
              <a:t>的尺寸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zh-CN" dirty="0"/>
              <a:t>3</a:t>
            </a:r>
            <a:r>
              <a:rPr lang="en-US" altLang="zh-CN" dirty="0"/>
              <a:t>.5inch</a:t>
            </a:r>
            <a:r>
              <a:rPr lang="zh-CN" altLang="en-US" dirty="0"/>
              <a:t>、</a:t>
            </a:r>
            <a:r>
              <a:rPr lang="en-US" altLang="zh-CN" dirty="0"/>
              <a:t>4.0inch</a:t>
            </a:r>
            <a:r>
              <a:rPr lang="zh-CN" altLang="en-US" dirty="0"/>
              <a:t>、</a:t>
            </a:r>
            <a:r>
              <a:rPr lang="en-US" altLang="zh-CN" dirty="0"/>
              <a:t>4.7inch</a:t>
            </a:r>
            <a:r>
              <a:rPr lang="zh-CN" altLang="en-US" dirty="0"/>
              <a:t>、</a:t>
            </a:r>
            <a:r>
              <a:rPr lang="en-US" altLang="zh-CN" dirty="0"/>
              <a:t>5.5inch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en-US" altLang="zh-CN" dirty="0"/>
              <a:t>iPad</a:t>
            </a:r>
            <a:r>
              <a:rPr lang="zh-CN" altLang="en-US" dirty="0"/>
              <a:t>的尺寸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zh-CN" dirty="0"/>
              <a:t>7</a:t>
            </a:r>
            <a:r>
              <a:rPr lang="en-US" altLang="zh-CN" dirty="0"/>
              <a:t>.9inch</a:t>
            </a:r>
            <a:r>
              <a:rPr lang="zh-CN" altLang="en-US" dirty="0"/>
              <a:t>、</a:t>
            </a:r>
            <a:r>
              <a:rPr lang="en-US" altLang="zh-CN" dirty="0" smtClean="0"/>
              <a:t>9.7inch</a:t>
            </a:r>
            <a:r>
              <a:rPr lang="zh-CN" altLang="en-US" dirty="0" smtClean="0"/>
              <a:t>、</a:t>
            </a:r>
            <a:r>
              <a:rPr lang="zh-CN" altLang="zh-CN" dirty="0" smtClean="0"/>
              <a:t>1</a:t>
            </a:r>
            <a:r>
              <a:rPr lang="en-US" altLang="zh-CN" dirty="0" smtClean="0"/>
              <a:t>2.9inch</a:t>
            </a:r>
            <a:endParaRPr lang="en-US" altLang="zh-CN" dirty="0"/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屏幕方向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竖屏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横屏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7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点和像素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79950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用户</a:t>
            </a:r>
            <a:r>
              <a:rPr lang="zh-CN" altLang="en-US" dirty="0"/>
              <a:t>眼中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屏幕是由无数个</a:t>
            </a:r>
            <a:r>
              <a:rPr lang="zh-CN" altLang="en-US" dirty="0">
                <a:solidFill>
                  <a:srgbClr val="FF0000"/>
                </a:solidFill>
              </a:rPr>
              <a:t>像素</a:t>
            </a:r>
            <a:r>
              <a:rPr lang="zh-CN" altLang="en-US" dirty="0"/>
              <a:t>组成的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像素</a:t>
            </a:r>
            <a:r>
              <a:rPr lang="zh-CN" altLang="en-US" dirty="0"/>
              <a:t>越多，屏幕越清晰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开发者</a:t>
            </a:r>
            <a:r>
              <a:rPr lang="zh-CN" altLang="en-US" dirty="0"/>
              <a:t>眼中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屏幕是由无数个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/>
              <a:t>组成的</a:t>
            </a:r>
            <a:r>
              <a:rPr lang="zh-CN" altLang="zh-CN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/>
              <a:t>又是由</a:t>
            </a:r>
            <a:r>
              <a:rPr lang="zh-CN" altLang="en-US" dirty="0">
                <a:solidFill>
                  <a:srgbClr val="FF0000"/>
                </a:solidFill>
              </a:rPr>
              <a:t>像素</a:t>
            </a:r>
            <a:r>
              <a:rPr lang="zh-CN" altLang="en-US" dirty="0"/>
              <a:t>组成的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像素</a:t>
            </a:r>
            <a:r>
              <a:rPr lang="zh-CN" altLang="en-US" dirty="0"/>
              <a:t>越多，屏幕越清晰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93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8968" y="171232"/>
            <a:ext cx="2004771" cy="458845"/>
          </a:xfrm>
          <a:solidFill>
            <a:schemeClr val="accent3"/>
          </a:solidFill>
        </p:spPr>
        <p:txBody>
          <a:bodyPr anchor="ctr"/>
          <a:lstStyle/>
          <a:p>
            <a:pPr algn="ctr"/>
            <a:r>
              <a:rPr kumimoji="1" lang="zh-CN" altLang="en-US" sz="1600" dirty="0"/>
              <a:t>非</a:t>
            </a:r>
            <a:r>
              <a:rPr kumimoji="1" lang="en-US" altLang="zh-CN" sz="1600" dirty="0"/>
              <a:t>retina</a:t>
            </a:r>
            <a:r>
              <a:rPr kumimoji="1" lang="zh-CN" altLang="en-US" sz="1600" dirty="0"/>
              <a:t>屏幕</a:t>
            </a:r>
            <a:r>
              <a:rPr kumimoji="1" lang="en-US" altLang="zh-CN" sz="1600" dirty="0"/>
              <a:t>(3GS)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84580" y="884702"/>
            <a:ext cx="2383219" cy="3453258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4578" y="884702"/>
            <a:ext cx="684998" cy="656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61340" y="884702"/>
            <a:ext cx="2383219" cy="3453258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61338" y="884702"/>
            <a:ext cx="684998" cy="656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>
            <a:stCxn id="8" idx="1"/>
            <a:endCxn id="8" idx="3"/>
          </p:cNvCxnSpPr>
          <p:nvPr/>
        </p:nvCxnSpPr>
        <p:spPr>
          <a:xfrm>
            <a:off x="5261338" y="1212904"/>
            <a:ext cx="68499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8" idx="0"/>
            <a:endCxn id="8" idx="2"/>
          </p:cNvCxnSpPr>
          <p:nvPr/>
        </p:nvCxnSpPr>
        <p:spPr>
          <a:xfrm>
            <a:off x="5603837" y="884702"/>
            <a:ext cx="0" cy="6564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>
          <a:xfrm>
            <a:off x="5454269" y="199772"/>
            <a:ext cx="2004771" cy="458845"/>
          </a:xfrm>
          <a:prstGeom prst="rect">
            <a:avLst/>
          </a:prstGeom>
          <a:solidFill>
            <a:srgbClr val="9BBB59"/>
          </a:solidFill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pPr algn="ctr"/>
            <a:r>
              <a:rPr kumimoji="1" lang="en-US" altLang="zh-CN" sz="1600" dirty="0"/>
              <a:t>retina</a:t>
            </a:r>
            <a:r>
              <a:rPr kumimoji="1" lang="zh-CN" altLang="en-US" sz="1600" dirty="0"/>
              <a:t>屏幕（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84578" y="455201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个点由</a:t>
            </a:r>
            <a:r>
              <a:rPr kumimoji="1" lang="en-US" altLang="zh-CN"/>
              <a:t>1</a:t>
            </a:r>
            <a:r>
              <a:rPr kumimoji="1" lang="zh-CN" altLang="en-US"/>
              <a:t>个像素组成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71234" y="451975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个点由</a:t>
            </a:r>
            <a:r>
              <a:rPr kumimoji="1" lang="zh-CN" altLang="zh-CN"/>
              <a:t>2</a:t>
            </a:r>
            <a:r>
              <a:rPr kumimoji="1" lang="zh-CN" altLang="en-US"/>
              <a:t> </a:t>
            </a:r>
            <a:r>
              <a:rPr kumimoji="1" lang="en-US" altLang="zh-CN"/>
              <a:t>x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r>
              <a:rPr kumimoji="1" lang="zh-CN" altLang="en-US"/>
              <a:t>个像素组成</a:t>
            </a:r>
          </a:p>
        </p:txBody>
      </p:sp>
    </p:spTree>
    <p:extLst>
      <p:ext uri="{BB962C8B-B14F-4D97-AF65-F5344CB8AC3E}">
        <p14:creationId xmlns:p14="http://schemas.microsoft.com/office/powerpoint/2010/main" val="30899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设备分辨率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42286"/>
              </p:ext>
            </p:extLst>
          </p:nvPr>
        </p:nvGraphicFramePr>
        <p:xfrm>
          <a:off x="570838" y="1055958"/>
          <a:ext cx="8271189" cy="44646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85738"/>
                <a:gridCol w="1031926"/>
                <a:gridCol w="1400472"/>
                <a:gridCol w="1253053"/>
              </a:tblGrid>
              <a:tr h="446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/>
                        <a:t>设备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/>
                        <a:t>尺寸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/>
                        <a:t>像素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/>
                        <a:t>点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 \ iPhone 3G \ iPhone 3GS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3.5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480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480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 4 \ iPhone 4S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3.5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640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960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480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 5 \ iPhone 5C \ iPhone 5S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4.0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640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1136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568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iPhone6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4.7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750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1334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375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667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iPhone6</a:t>
                      </a:r>
                      <a:r>
                        <a:rPr lang="zh-CN" altLang="en-US" sz="13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plus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5.5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1242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2208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414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736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\ iPad2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9.7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3(The new iPad) \ iPad4</a:t>
                      </a:r>
                      <a:r>
                        <a:rPr lang="zh-CN" altLang="en-US" sz="13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\</a:t>
                      </a:r>
                      <a:r>
                        <a:rPr lang="en-US" altLang="zh-CN" sz="1300" baseline="0">
                          <a:solidFill>
                            <a:srgbClr val="0000FF"/>
                          </a:solidFill>
                        </a:rPr>
                        <a:t> iPad</a:t>
                      </a:r>
                      <a:r>
                        <a:rPr lang="zh-CN" altLang="en-US" sz="13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 baseline="0">
                          <a:solidFill>
                            <a:srgbClr val="0000FF"/>
                          </a:solidFill>
                        </a:rPr>
                        <a:t>Air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9.7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1536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zh-CN" altLang="zh-CN" sz="1300"/>
                        <a:t>2</a:t>
                      </a:r>
                      <a:r>
                        <a:rPr lang="en-US" altLang="zh-CN" sz="1300"/>
                        <a:t>048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Mini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7.9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Mini 2(iPad Mini with retina</a:t>
                      </a:r>
                      <a:r>
                        <a:rPr lang="zh-CN" altLang="en-US" sz="13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display)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7.9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1536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zh-CN" altLang="zh-CN" sz="1300"/>
                        <a:t>2</a:t>
                      </a:r>
                      <a:r>
                        <a:rPr lang="en-US" altLang="zh-CN" sz="1300"/>
                        <a:t>048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4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</a:t>
            </a:r>
            <a:r>
              <a:rPr kumimoji="1" lang="zh-CN" altLang="en-US" dirty="0" smtClean="0"/>
              <a:t>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屏幕适配发展史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9474"/>
            <a:ext cx="8229600" cy="419326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en-US" sz="1700" dirty="0" err="1">
                <a:cs typeface="Kaiti SC Regular"/>
              </a:rPr>
              <a:t>在以前的iOS程序中</a:t>
            </a:r>
            <a:r>
              <a:rPr lang="en-US" altLang="en-US" sz="1700" dirty="0">
                <a:cs typeface="Kaiti SC Regular"/>
              </a:rPr>
              <a:t>，</a:t>
            </a:r>
            <a:r>
              <a:rPr lang="zh-CN" altLang="en-US" sz="1700" dirty="0" smtClean="0">
                <a:cs typeface="Kaiti SC Regular"/>
              </a:rPr>
              <a:t>是如何布局</a:t>
            </a:r>
            <a:r>
              <a:rPr lang="en-US" altLang="zh-CN" sz="1700" dirty="0">
                <a:cs typeface="Kaiti SC Regular"/>
              </a:rPr>
              <a:t>UI</a:t>
            </a:r>
            <a:r>
              <a:rPr lang="zh-CN" altLang="en-US" sz="1700" dirty="0">
                <a:cs typeface="Kaiti SC Regular"/>
              </a:rPr>
              <a:t>界面的</a:t>
            </a:r>
            <a:r>
              <a:rPr lang="zh-CN" altLang="en-US" sz="1700" dirty="0" smtClean="0">
                <a:cs typeface="Kaiti SC Regular"/>
              </a:rPr>
              <a:t>？</a:t>
            </a:r>
            <a:endParaRPr lang="en-US" altLang="zh-CN" sz="1700" dirty="0" smtClean="0">
              <a:cs typeface="Kaiti SC 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700" dirty="0" smtClean="0">
                <a:cs typeface="Kaiti SC Regular"/>
              </a:rPr>
              <a:t>写固定值</a:t>
            </a:r>
            <a:r>
              <a:rPr lang="en-US" altLang="zh-CN" sz="1700" dirty="0" smtClean="0">
                <a:cs typeface="Kaiti SC Regular"/>
              </a:rPr>
              <a:t>-</a:t>
            </a:r>
            <a:r>
              <a:rPr lang="en-US" altLang="zh-CN" sz="1700" dirty="0">
                <a:cs typeface="Kaiti SC Regular"/>
              </a:rPr>
              <a:t>&gt; </a:t>
            </a:r>
            <a:r>
              <a:rPr lang="en-US" altLang="zh-CN" sz="1700" dirty="0" err="1">
                <a:cs typeface="Kaiti SC Regular"/>
              </a:rPr>
              <a:t>autoresizingMask</a:t>
            </a:r>
            <a:r>
              <a:rPr lang="en-US" altLang="zh-CN" sz="1700" dirty="0">
                <a:cs typeface="Kaiti SC Regular"/>
              </a:rPr>
              <a:t> -&gt; </a:t>
            </a:r>
            <a:r>
              <a:rPr lang="en-US" altLang="zh-CN" sz="1700" dirty="0" err="1">
                <a:cs typeface="Kaiti SC Regular"/>
              </a:rPr>
              <a:t>autolayout</a:t>
            </a:r>
            <a:r>
              <a:rPr lang="en-US" altLang="zh-CN" sz="1700" dirty="0">
                <a:cs typeface="Kaiti SC Regular"/>
              </a:rPr>
              <a:t>-&gt; </a:t>
            </a:r>
            <a:r>
              <a:rPr lang="en-US" altLang="zh-CN" sz="1700" dirty="0" err="1" smtClean="0">
                <a:cs typeface="Kaiti SC Regular"/>
              </a:rPr>
              <a:t>sizeClasses</a:t>
            </a:r>
            <a:endParaRPr lang="en-US" altLang="zh-CN" sz="1700" dirty="0">
              <a:cs typeface="Kaiti SC Regular"/>
            </a:endParaRPr>
          </a:p>
          <a:p>
            <a:pPr>
              <a:buFont typeface="Wingdings" charset="2"/>
              <a:buChar char="p"/>
            </a:pPr>
            <a:r>
              <a:rPr lang="en-US" altLang="zh-TW" sz="1700" dirty="0" smtClean="0">
                <a:cs typeface="Kaiti SC Regular"/>
              </a:rPr>
              <a:t>i</a:t>
            </a:r>
            <a:r>
              <a:rPr lang="en-US" altLang="zh-CN" sz="1700" dirty="0" smtClean="0">
                <a:cs typeface="Kaiti SC Regular"/>
              </a:rPr>
              <a:t>P</a:t>
            </a:r>
            <a:r>
              <a:rPr lang="en-US" altLang="zh-TW" sz="1700" dirty="0" smtClean="0">
                <a:cs typeface="Kaiti SC Regular"/>
              </a:rPr>
              <a:t>hone1-iPhone</a:t>
            </a:r>
            <a:r>
              <a:rPr lang="zh-CN" altLang="zh-CN" sz="1700" dirty="0" smtClean="0">
                <a:cs typeface="Kaiti SC Regular"/>
              </a:rPr>
              <a:t>4</a:t>
            </a:r>
            <a:r>
              <a:rPr lang="en-US" altLang="zh-CN" sz="1700" dirty="0" smtClean="0">
                <a:cs typeface="Kaiti SC Regular"/>
              </a:rPr>
              <a:t>s</a:t>
            </a:r>
            <a:r>
              <a:rPr lang="zh-TW" altLang="en-US" sz="1700" dirty="0" smtClean="0">
                <a:cs typeface="Kaiti SC Regular"/>
              </a:rPr>
              <a:t>时代 </a:t>
            </a:r>
            <a:r>
              <a:rPr lang="zh-CN" altLang="en-US" sz="1700" dirty="0" smtClean="0">
                <a:cs typeface="Kaiti SC Regular"/>
              </a:rPr>
              <a:t>屏幕的尺寸</a:t>
            </a:r>
            <a:r>
              <a:rPr lang="zh-TW" altLang="en-US" sz="1700" dirty="0" smtClean="0">
                <a:cs typeface="Kaiti SC Regular"/>
              </a:rPr>
              <a:t>固定为</a:t>
            </a:r>
            <a:r>
              <a:rPr lang="en-US" altLang="zh-TW" sz="1700" dirty="0">
                <a:cs typeface="Kaiti SC Regular"/>
              </a:rPr>
              <a:t>(320,480) </a:t>
            </a:r>
            <a:r>
              <a:rPr lang="en-US" altLang="zh-TW" sz="1700" dirty="0" smtClean="0">
                <a:cs typeface="Kaiti SC Regular"/>
              </a:rPr>
              <a:t>,</a:t>
            </a:r>
            <a:r>
              <a:rPr lang="zh-TW" altLang="en-US" sz="1700" dirty="0" smtClean="0">
                <a:cs typeface="Kaiti SC Regular"/>
              </a:rPr>
              <a:t>我们只需要简单计算</a:t>
            </a:r>
            <a:r>
              <a:rPr lang="zh-TW" altLang="en-US" sz="1700" dirty="0">
                <a:cs typeface="Kaiti SC Regular"/>
              </a:rPr>
              <a:t>一下相对位置就</a:t>
            </a:r>
            <a:r>
              <a:rPr lang="zh-TW" altLang="en-US" sz="1700" dirty="0" smtClean="0">
                <a:cs typeface="Kaiti SC Regular"/>
              </a:rPr>
              <a:t>好了</a:t>
            </a:r>
            <a:endParaRPr lang="en-US" altLang="zh-TW" sz="1700" dirty="0" smtClean="0">
              <a:cs typeface="Kaiti SC Regular"/>
            </a:endParaRPr>
          </a:p>
          <a:p>
            <a:pPr>
              <a:buFont typeface="Wingdings" charset="2"/>
              <a:buChar char="p"/>
            </a:pPr>
            <a:r>
              <a:rPr lang="en-US" altLang="zh-TW" sz="1700" dirty="0" smtClean="0">
                <a:cs typeface="Kaiti SC Regular"/>
              </a:rPr>
              <a:t>iphone5</a:t>
            </a:r>
            <a:r>
              <a:rPr lang="en-US" altLang="zh-TW" sz="1700" dirty="0">
                <a:cs typeface="Kaiti SC Regular"/>
              </a:rPr>
              <a:t>-iphone5s</a:t>
            </a:r>
            <a:r>
              <a:rPr lang="zh-TW" altLang="en-US" sz="1700" dirty="0" smtClean="0">
                <a:cs typeface="Kaiti SC Regular"/>
              </a:rPr>
              <a:t>时代</a:t>
            </a:r>
            <a:r>
              <a:rPr lang="zh-CN" altLang="en-US" sz="1700" dirty="0">
                <a:cs typeface="Kaiti SC Regular"/>
              </a:rPr>
              <a:t>屏</a:t>
            </a:r>
            <a:r>
              <a:rPr lang="zh-CN" altLang="en-US" sz="1700" dirty="0" smtClean="0">
                <a:cs typeface="Kaiti SC Regular"/>
              </a:rPr>
              <a:t>幕的尺寸</a:t>
            </a:r>
            <a:r>
              <a:rPr lang="zh-TW" altLang="en-US" sz="1700" dirty="0" smtClean="0">
                <a:cs typeface="Kaiti SC Regular"/>
              </a:rPr>
              <a:t>变</a:t>
            </a:r>
            <a:r>
              <a:rPr lang="zh-TW" altLang="en-US" sz="1700" dirty="0">
                <a:cs typeface="Kaiti SC Regular"/>
              </a:rPr>
              <a:t>了</a:t>
            </a:r>
            <a:r>
              <a:rPr lang="en-US" altLang="zh-TW" sz="1700" dirty="0">
                <a:cs typeface="Kaiti SC Regular"/>
              </a:rPr>
              <a:t>(320,568) </a:t>
            </a:r>
            <a:r>
              <a:rPr lang="zh-TW" altLang="en-US" sz="1700" dirty="0" smtClean="0">
                <a:cs typeface="Kaiti SC Regular"/>
              </a:rPr>
              <a:t>这时</a:t>
            </a:r>
            <a:r>
              <a:rPr lang="en-US" altLang="zh-TW" sz="1700" dirty="0" err="1" smtClean="0">
                <a:cs typeface="Kaiti SC Regular"/>
              </a:rPr>
              <a:t>AutoresizingMask</a:t>
            </a:r>
            <a:r>
              <a:rPr lang="zh-TW" altLang="en-US" sz="1700" dirty="0" smtClean="0">
                <a:cs typeface="Kaiti SC Regular"/>
              </a:rPr>
              <a:t>派上了用场</a:t>
            </a:r>
            <a:r>
              <a:rPr lang="en-US" altLang="zh-TW" sz="1700" dirty="0">
                <a:cs typeface="Kaiti SC Regular"/>
              </a:rPr>
              <a:t>(</a:t>
            </a:r>
            <a:r>
              <a:rPr lang="zh-TW" altLang="en-US" sz="1700" dirty="0" smtClean="0">
                <a:cs typeface="Kaiti SC Regular"/>
              </a:rPr>
              <a:t>为</a:t>
            </a:r>
            <a:r>
              <a:rPr lang="zh-CN" altLang="en-US" sz="1700" dirty="0" smtClean="0">
                <a:cs typeface="Kaiti SC Regular"/>
              </a:rPr>
              <a:t>什么</a:t>
            </a:r>
            <a:r>
              <a:rPr lang="zh-TW" altLang="en-US" sz="1700" dirty="0" smtClean="0">
                <a:cs typeface="Kaiti SC Regular"/>
              </a:rPr>
              <a:t>不用</a:t>
            </a:r>
            <a:r>
              <a:rPr lang="en-US" altLang="zh-TW" sz="1700" dirty="0" err="1">
                <a:cs typeface="Kaiti SC Regular"/>
              </a:rPr>
              <a:t>Autolayout</a:t>
            </a:r>
            <a:r>
              <a:rPr lang="en-US" altLang="zh-TW" sz="1700" dirty="0">
                <a:cs typeface="Kaiti SC Regular"/>
              </a:rPr>
              <a:t>? </a:t>
            </a:r>
            <a:r>
              <a:rPr lang="zh-TW" altLang="en-US" sz="1700" dirty="0">
                <a:cs typeface="Kaiti SC Regular"/>
              </a:rPr>
              <a:t>因为还要支持</a:t>
            </a:r>
            <a:r>
              <a:rPr lang="en-US" altLang="zh-TW" sz="1700" dirty="0" smtClean="0">
                <a:cs typeface="Kaiti SC Regular"/>
              </a:rPr>
              <a:t>ios5) </a:t>
            </a:r>
            <a:endParaRPr lang="en-US" altLang="zh-TW" sz="1700" dirty="0">
              <a:cs typeface="Kaiti SC Regular"/>
            </a:endParaRPr>
          </a:p>
          <a:p>
            <a:pPr>
              <a:buFont typeface="Wingdings" charset="2"/>
              <a:buChar char="p"/>
            </a:pPr>
            <a:r>
              <a:rPr lang="en-US" altLang="zh-TW" sz="1700" dirty="0" smtClean="0">
                <a:cs typeface="Kaiti SC Regular"/>
              </a:rPr>
              <a:t>iphone6</a:t>
            </a:r>
            <a:r>
              <a:rPr lang="zh-TW" altLang="en-US" sz="1700" dirty="0" smtClean="0">
                <a:cs typeface="Kaiti SC Regular"/>
              </a:rPr>
              <a:t>时代 </a:t>
            </a:r>
            <a:r>
              <a:rPr lang="zh-CN" altLang="en-US" sz="1700" dirty="0" smtClean="0">
                <a:cs typeface="Kaiti SC Regular"/>
              </a:rPr>
              <a:t>屏幕的宽度</a:t>
            </a:r>
            <a:r>
              <a:rPr lang="zh-TW" altLang="en-US" sz="1700" dirty="0" smtClean="0">
                <a:cs typeface="Kaiti SC Regular"/>
              </a:rPr>
              <a:t>也发生了变化</a:t>
            </a:r>
            <a:r>
              <a:rPr lang="en-US" altLang="zh-TW" sz="1700" dirty="0">
                <a:cs typeface="Kaiti SC Regular"/>
              </a:rPr>
              <a:t>,</a:t>
            </a:r>
            <a:r>
              <a:rPr lang="zh-TW" altLang="en-US" sz="1700" dirty="0" smtClean="0">
                <a:cs typeface="Kaiti SC Regular"/>
              </a:rPr>
              <a:t>终于是时候抛弃</a:t>
            </a:r>
            <a:r>
              <a:rPr lang="en-US" altLang="zh-TW" sz="1700" dirty="0" err="1">
                <a:cs typeface="Kaiti SC Regular"/>
              </a:rPr>
              <a:t>A</a:t>
            </a:r>
            <a:r>
              <a:rPr lang="en-US" altLang="zh-TW" sz="1700" dirty="0" err="1" smtClean="0">
                <a:cs typeface="Kaiti SC Regular"/>
              </a:rPr>
              <a:t>utoresizingMask</a:t>
            </a:r>
            <a:r>
              <a:rPr lang="zh-TW" altLang="en-US" sz="1700" dirty="0">
                <a:cs typeface="Kaiti SC Regular"/>
              </a:rPr>
              <a:t>改</a:t>
            </a:r>
            <a:r>
              <a:rPr lang="zh-TW" altLang="en-US" sz="1700" dirty="0" smtClean="0">
                <a:cs typeface="Kaiti SC Regular"/>
              </a:rPr>
              <a:t>用</a:t>
            </a:r>
            <a:r>
              <a:rPr lang="en-US" altLang="zh-TW" sz="1700" dirty="0" err="1">
                <a:cs typeface="Kaiti SC Regular"/>
              </a:rPr>
              <a:t>Autolayout</a:t>
            </a:r>
            <a:r>
              <a:rPr lang="zh-TW" altLang="en-US" sz="1700" dirty="0" smtClean="0">
                <a:cs typeface="Kaiti SC Regular"/>
              </a:rPr>
              <a:t>了</a:t>
            </a:r>
            <a:r>
              <a:rPr lang="en-US" altLang="zh-TW" sz="1700" dirty="0" smtClean="0">
                <a:cs typeface="Kaiti SC Regular"/>
              </a:rPr>
              <a:t>(</a:t>
            </a:r>
            <a:r>
              <a:rPr lang="en-US" altLang="zh-CN" sz="1700" dirty="0" smtClean="0">
                <a:cs typeface="Kaiti SC Regular"/>
              </a:rPr>
              <a:t>1.</a:t>
            </a:r>
            <a:r>
              <a:rPr lang="zh-TW" altLang="en-US" sz="1700" dirty="0" smtClean="0">
                <a:cs typeface="Kaiti SC Regular"/>
              </a:rPr>
              <a:t>不用</a:t>
            </a:r>
            <a:r>
              <a:rPr lang="zh-TW" altLang="en-US" sz="1700" dirty="0">
                <a:cs typeface="Kaiti SC Regular"/>
              </a:rPr>
              <a:t>支持</a:t>
            </a:r>
            <a:r>
              <a:rPr lang="en-US" altLang="zh-TW" sz="1700" dirty="0">
                <a:cs typeface="Kaiti SC Regular"/>
              </a:rPr>
              <a:t>ios5</a:t>
            </a:r>
            <a:r>
              <a:rPr lang="zh-TW" altLang="en-US" sz="1700" dirty="0" smtClean="0">
                <a:cs typeface="Kaiti SC Regular"/>
              </a:rPr>
              <a:t>了 </a:t>
            </a:r>
            <a:r>
              <a:rPr lang="en-US" altLang="zh-TW" sz="1700" dirty="0" smtClean="0">
                <a:cs typeface="Kaiti SC Regular"/>
              </a:rPr>
              <a:t>2.</a:t>
            </a:r>
            <a:r>
              <a:rPr lang="zh-TW" altLang="en-US" sz="1700" dirty="0" smtClean="0">
                <a:cs typeface="Kaiti SC Regular"/>
              </a:rPr>
              <a:t> </a:t>
            </a:r>
            <a:r>
              <a:rPr lang="zh-TW" altLang="en-US" sz="1700" dirty="0">
                <a:cs typeface="Kaiti SC Regular"/>
              </a:rPr>
              <a:t>相对于屏幕适配的多样性来说</a:t>
            </a:r>
            <a:r>
              <a:rPr lang="en-US" altLang="zh-TW" sz="1700" dirty="0" err="1">
                <a:cs typeface="Kaiti SC Regular"/>
              </a:rPr>
              <a:t>autoresizingMask</a:t>
            </a:r>
            <a:r>
              <a:rPr lang="zh-TW" altLang="en-US" sz="1700" dirty="0">
                <a:cs typeface="Kaiti SC Regular"/>
              </a:rPr>
              <a:t>也已经过时了</a:t>
            </a:r>
            <a:r>
              <a:rPr lang="en-US" altLang="zh-TW" sz="1700" dirty="0" smtClean="0">
                <a:cs typeface="Kaiti SC Regular"/>
              </a:rPr>
              <a:t>)</a:t>
            </a:r>
          </a:p>
          <a:p>
            <a:pPr>
              <a:buFont typeface="Wingdings" charset="2"/>
              <a:buChar char="p"/>
            </a:pPr>
            <a:r>
              <a:rPr lang="zh-TW" altLang="en-US" sz="1700" dirty="0">
                <a:cs typeface="Kaiti SC Regular"/>
              </a:rPr>
              <a:t>直到</a:t>
            </a:r>
            <a:r>
              <a:rPr lang="en-US" altLang="zh-TW" sz="1700" dirty="0">
                <a:cs typeface="Kaiti SC Regular"/>
              </a:rPr>
              <a:t>iphone6</a:t>
            </a:r>
            <a:r>
              <a:rPr lang="zh-TW" altLang="en-US" sz="1700" dirty="0">
                <a:cs typeface="Kaiti SC Regular"/>
              </a:rPr>
              <a:t>发布之后 我知道</a:t>
            </a:r>
            <a:r>
              <a:rPr lang="zh-TW" altLang="en-US" sz="1700" dirty="0" smtClean="0">
                <a:cs typeface="Kaiti SC Regular"/>
              </a:rPr>
              <a:t>使用</a:t>
            </a:r>
            <a:r>
              <a:rPr lang="en-US" altLang="zh-TW" sz="1700" dirty="0" err="1">
                <a:cs typeface="Kaiti SC Regular"/>
              </a:rPr>
              <a:t>A</a:t>
            </a:r>
            <a:r>
              <a:rPr lang="en-US" altLang="zh-TW" sz="1700" dirty="0" err="1" smtClean="0">
                <a:cs typeface="Kaiti SC Regular"/>
              </a:rPr>
              <a:t>utolayout</a:t>
            </a:r>
            <a:r>
              <a:rPr lang="zh-TW" altLang="en-US" sz="1700" dirty="0">
                <a:cs typeface="Kaiti SC Regular"/>
              </a:rPr>
              <a:t>势在必行</a:t>
            </a:r>
            <a:r>
              <a:rPr lang="zh-TW" altLang="en-US" sz="1700" dirty="0" smtClean="0">
                <a:cs typeface="Kaiti SC Regular"/>
              </a:rPr>
              <a:t>了</a:t>
            </a:r>
            <a:endParaRPr lang="en-US" altLang="zh-TW" sz="1700" dirty="0" smtClean="0">
              <a:cs typeface="Kai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4395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Autolayout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lang="en-US" altLang="zh-CN" dirty="0" err="1"/>
              <a:t>Autolayout</a:t>
            </a:r>
            <a:r>
              <a:rPr lang="zh-CN" altLang="en-US" dirty="0"/>
              <a:t>是一种“自动布局”技术，专门用来布局</a:t>
            </a:r>
            <a:r>
              <a:rPr lang="en-US" altLang="zh-CN" dirty="0"/>
              <a:t>UI</a:t>
            </a:r>
            <a:r>
              <a:rPr lang="zh-CN" altLang="en-US" dirty="0"/>
              <a:t>界面的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en-US" altLang="zh-CN" dirty="0" err="1"/>
              <a:t>Autolayout</a:t>
            </a:r>
            <a:r>
              <a:rPr lang="zh-CN" altLang="en-US" dirty="0"/>
              <a:t>自</a:t>
            </a:r>
            <a:r>
              <a:rPr lang="en-US" altLang="zh-CN" dirty="0" err="1"/>
              <a:t>iOS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开始引入，由于</a:t>
            </a:r>
            <a:r>
              <a:rPr lang="en-US" altLang="zh-CN" dirty="0" err="1"/>
              <a:t>Xcode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的不给力，当时并没有得到很大推广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zh-CN" altLang="en-US" dirty="0"/>
              <a:t>自</a:t>
            </a:r>
            <a:r>
              <a:rPr lang="en-US" altLang="zh-CN" dirty="0" err="1"/>
              <a:t>iOS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 err="1"/>
              <a:t>Xcode</a:t>
            </a:r>
            <a:r>
              <a:rPr lang="zh-CN" altLang="en-US" dirty="0"/>
              <a:t> </a:t>
            </a:r>
            <a:r>
              <a:rPr lang="zh-CN" altLang="zh-CN" dirty="0"/>
              <a:t>5</a:t>
            </a:r>
            <a:r>
              <a:rPr lang="zh-CN" altLang="en-US" dirty="0"/>
              <a:t>）开始，</a:t>
            </a:r>
            <a:r>
              <a:rPr lang="en-US" altLang="zh-CN" dirty="0" err="1"/>
              <a:t>Autolayout</a:t>
            </a:r>
            <a:r>
              <a:rPr lang="zh-CN" altLang="en-US" dirty="0"/>
              <a:t>的开发效率得到很大的提升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zh-CN" altLang="en-US" dirty="0"/>
              <a:t>苹果官方也推荐开发者尽量使用</a:t>
            </a:r>
            <a:r>
              <a:rPr lang="en-US" altLang="zh-CN" dirty="0" err="1"/>
              <a:t>Autolayout</a:t>
            </a:r>
            <a:r>
              <a:rPr lang="zh-CN" altLang="en-US" dirty="0"/>
              <a:t>来布局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en-US" altLang="zh-CN" dirty="0" err="1"/>
              <a:t>Autolayout</a:t>
            </a:r>
            <a:r>
              <a:rPr lang="zh-CN" altLang="en-US" dirty="0"/>
              <a:t>能很轻松地解决屏幕适配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3802"/>
            <a:ext cx="8229600" cy="43359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 dirty="0" err="1"/>
              <a:t>Autoresizing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之前，有</a:t>
            </a:r>
            <a:r>
              <a:rPr lang="en-US" altLang="zh-CN" sz="1800" dirty="0" err="1"/>
              <a:t>Autoresizing</a:t>
            </a:r>
            <a:r>
              <a:rPr lang="zh-CN" altLang="en-US" sz="1800" dirty="0"/>
              <a:t>可以作屏幕适配，但局限性较大，有些任务根本无法</a:t>
            </a:r>
            <a:r>
              <a:rPr lang="zh-CN" altLang="en-US" sz="1800" dirty="0" smtClean="0"/>
              <a:t>完成</a:t>
            </a:r>
            <a:r>
              <a:rPr lang="en-US" altLang="zh-CN" sz="1800" dirty="0"/>
              <a:t>(</a:t>
            </a:r>
            <a:r>
              <a:rPr lang="en-US" altLang="zh-CN" sz="1800" dirty="0" err="1" smtClean="0"/>
              <a:t>Autoresizing</a:t>
            </a:r>
            <a:r>
              <a:rPr lang="zh-CN" altLang="en-US" sz="1800" dirty="0" smtClean="0"/>
              <a:t>只能设置自身和父控件之间的关系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Autoresizing</a:t>
            </a:r>
            <a:r>
              <a:rPr lang="zh-CN" altLang="en-US" sz="1800" dirty="0" smtClean="0"/>
              <a:t>仅仅能解决子控件和父控件之间</a:t>
            </a:r>
            <a:r>
              <a:rPr lang="zh-CN" altLang="en-US" sz="1800" dirty="0"/>
              <a:t>的相对关系问题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相比之下，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的功能比</a:t>
            </a:r>
            <a:r>
              <a:rPr lang="en-US" altLang="zh-CN" sz="1800" dirty="0" err="1"/>
              <a:t>Autoresizing</a:t>
            </a:r>
            <a:r>
              <a:rPr lang="zh-CN" altLang="en-US" sz="1800" dirty="0"/>
              <a:t>强大很</a:t>
            </a:r>
            <a:r>
              <a:rPr lang="zh-CN" altLang="en-US" sz="1800" dirty="0" smtClean="0"/>
              <a:t>多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r>
              <a:rPr lang="en-US" altLang="zh-CN" sz="1800" dirty="0" err="1" smtClean="0"/>
              <a:t>Autolayout</a:t>
            </a:r>
            <a:r>
              <a:rPr lang="zh-CN" altLang="en-US" sz="1800" dirty="0" smtClean="0"/>
              <a:t>解决任何控件之间</a:t>
            </a:r>
            <a:r>
              <a:rPr lang="zh-CN" altLang="en-US" sz="1800" dirty="0"/>
              <a:t>的相对关系问题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 err="1"/>
              <a:t>Autolayout</a:t>
            </a:r>
            <a:r>
              <a:rPr lang="zh-CN" altLang="en-US" sz="1800" dirty="0"/>
              <a:t>的</a:t>
            </a:r>
            <a:r>
              <a:rPr lang="en-US" altLang="zh-CN" sz="1800" dirty="0"/>
              <a:t>2</a:t>
            </a:r>
            <a:r>
              <a:rPr lang="zh-CN" altLang="en-US" sz="1800" dirty="0"/>
              <a:t>个核心</a:t>
            </a:r>
            <a:r>
              <a:rPr lang="zh-CN" altLang="en-US" sz="1800" dirty="0" smtClean="0"/>
              <a:t>概念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 smtClean="0"/>
              <a:t>约束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通过给控件添加约束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来决定控件的位置和尺寸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r>
              <a:rPr lang="zh-CN" altLang="en-US" sz="1800" dirty="0" smtClean="0"/>
              <a:t>参照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在添加约束时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是依照谁来添加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可以是父控件或者兄弟控件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792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9964</TotalTime>
  <Words>1513</Words>
  <Application>Microsoft Macintosh PowerPoint</Application>
  <PresentationFormat>全屏显示(16:10)</PresentationFormat>
  <Paragraphs>263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小码哥2015</vt:lpstr>
      <vt:lpstr>屏幕适配</vt:lpstr>
      <vt:lpstr>适配</vt:lpstr>
      <vt:lpstr>屏幕适配</vt:lpstr>
      <vt:lpstr>点和像素</vt:lpstr>
      <vt:lpstr>非retina屏幕(3GS)</vt:lpstr>
      <vt:lpstr>设备分辨率</vt:lpstr>
      <vt:lpstr>简介(屏幕适配发展史)</vt:lpstr>
      <vt:lpstr>什么是Autolayout </vt:lpstr>
      <vt:lpstr>简介</vt:lpstr>
      <vt:lpstr>Autolayout的警告和错误</vt:lpstr>
      <vt:lpstr>代码实现Autolayout</vt:lpstr>
      <vt:lpstr>NSLayoutConstraint</vt:lpstr>
      <vt:lpstr>自动布局的核心计算公式</vt:lpstr>
      <vt:lpstr>添加约束的规则（1）</vt:lpstr>
      <vt:lpstr>添加约束的规则（2）</vt:lpstr>
      <vt:lpstr>添加约束的规则（3）</vt:lpstr>
      <vt:lpstr>VFL语言</vt:lpstr>
      <vt:lpstr>VFL示例</vt:lpstr>
      <vt:lpstr>VFL的使用</vt:lpstr>
      <vt:lpstr>练习1</vt:lpstr>
      <vt:lpstr>练习2</vt:lpstr>
      <vt:lpstr>练习3</vt:lpstr>
      <vt:lpstr>练习4</vt:lpstr>
      <vt:lpstr>有了Autolayout的UILabel</vt:lpstr>
      <vt:lpstr>基于Autolayout的动画</vt:lpstr>
      <vt:lpstr>Masonry</vt:lpstr>
      <vt:lpstr>mas_equalTo和equalTo</vt:lpstr>
      <vt:lpstr>mas_width和width</vt:lpstr>
      <vt:lpstr>可有可无的用法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Z HC</cp:lastModifiedBy>
  <cp:revision>3472</cp:revision>
  <dcterms:created xsi:type="dcterms:W3CDTF">2013-07-22T07:36:09Z</dcterms:created>
  <dcterms:modified xsi:type="dcterms:W3CDTF">2015-11-30T08:07:42Z</dcterms:modified>
</cp:coreProperties>
</file>