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8ABE2-5EF9-4DFC-BFE1-6436DAF5A72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A2C14A-CEEE-40CB-AFF8-F924DE541D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4A0D29-0D42-4D34-9B35-B34CB746806F}"/>
              </a:ext>
            </a:extLst>
          </p:cNvPr>
          <p:cNvSpPr>
            <a:spLocks noGrp="1"/>
          </p:cNvSpPr>
          <p:nvPr>
            <p:ph type="dt" sz="half" idx="10"/>
          </p:nvPr>
        </p:nvSpPr>
        <p:spPr/>
        <p:txBody>
          <a:bodyPr/>
          <a:lstStyle/>
          <a:p>
            <a:fld id="{54D16E90-23E8-4FF3-A0F4-AFAFAFDA67D3}"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8B7F8569-90AF-49F9-9A36-18BF948C63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2F691C-6F22-41E6-9C42-0F12FAC8C640}"/>
              </a:ext>
            </a:extLst>
          </p:cNvPr>
          <p:cNvSpPr>
            <a:spLocks noGrp="1"/>
          </p:cNvSpPr>
          <p:nvPr>
            <p:ph type="sldNum" sz="quarter" idx="12"/>
          </p:nvPr>
        </p:nvSpPr>
        <p:spPr/>
        <p:txBody>
          <a:body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223956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5B617-0C6A-4CF7-BA1C-F7E023DE6D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92BEEF-9282-4A94-8D09-F115EDC89AD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DB9708-0B51-4AC0-89EF-3B3715995483}"/>
              </a:ext>
            </a:extLst>
          </p:cNvPr>
          <p:cNvSpPr>
            <a:spLocks noGrp="1"/>
          </p:cNvSpPr>
          <p:nvPr>
            <p:ph type="dt" sz="half" idx="10"/>
          </p:nvPr>
        </p:nvSpPr>
        <p:spPr/>
        <p:txBody>
          <a:bodyPr/>
          <a:lstStyle/>
          <a:p>
            <a:fld id="{54D16E90-23E8-4FF3-A0F4-AFAFAFDA67D3}"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8BE686B7-9DE1-4067-B7FA-FB07575764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5803D9-9C6E-49A3-A624-A29119B358EB}"/>
              </a:ext>
            </a:extLst>
          </p:cNvPr>
          <p:cNvSpPr>
            <a:spLocks noGrp="1"/>
          </p:cNvSpPr>
          <p:nvPr>
            <p:ph type="sldNum" sz="quarter" idx="12"/>
          </p:nvPr>
        </p:nvSpPr>
        <p:spPr/>
        <p:txBody>
          <a:body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191599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92D1F1-052B-4F77-846F-69C094563D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7C53F9-234C-43E0-B88E-410758CF007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010ED1-2F85-4CFD-9AC9-A9FD51CF57EE}"/>
              </a:ext>
            </a:extLst>
          </p:cNvPr>
          <p:cNvSpPr>
            <a:spLocks noGrp="1"/>
          </p:cNvSpPr>
          <p:nvPr>
            <p:ph type="dt" sz="half" idx="10"/>
          </p:nvPr>
        </p:nvSpPr>
        <p:spPr/>
        <p:txBody>
          <a:bodyPr/>
          <a:lstStyle/>
          <a:p>
            <a:fld id="{54D16E90-23E8-4FF3-A0F4-AFAFAFDA67D3}"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EEA1ED13-C8A2-4493-8355-9A9D4FF9AB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610DCE-12D5-4447-B946-F6E4D4C7BA84}"/>
              </a:ext>
            </a:extLst>
          </p:cNvPr>
          <p:cNvSpPr>
            <a:spLocks noGrp="1"/>
          </p:cNvSpPr>
          <p:nvPr>
            <p:ph type="sldNum" sz="quarter" idx="12"/>
          </p:nvPr>
        </p:nvSpPr>
        <p:spPr/>
        <p:txBody>
          <a:body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373158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17C34-9C9E-4564-B078-6BD495964E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92746F-47C0-4206-B0D1-1006B8EC278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0D402E-2DA4-46C3-AD24-8A163F0D016A}"/>
              </a:ext>
            </a:extLst>
          </p:cNvPr>
          <p:cNvSpPr>
            <a:spLocks noGrp="1"/>
          </p:cNvSpPr>
          <p:nvPr>
            <p:ph type="dt" sz="half" idx="10"/>
          </p:nvPr>
        </p:nvSpPr>
        <p:spPr/>
        <p:txBody>
          <a:bodyPr/>
          <a:lstStyle/>
          <a:p>
            <a:fld id="{54D16E90-23E8-4FF3-A0F4-AFAFAFDA67D3}"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C766ADC1-7F51-43D4-A179-B728F167DC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F716C4-479C-42BE-81A9-FF82A6D7F9F0}"/>
              </a:ext>
            </a:extLst>
          </p:cNvPr>
          <p:cNvSpPr>
            <a:spLocks noGrp="1"/>
          </p:cNvSpPr>
          <p:nvPr>
            <p:ph type="sldNum" sz="quarter" idx="12"/>
          </p:nvPr>
        </p:nvSpPr>
        <p:spPr/>
        <p:txBody>
          <a:body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166604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1D251-6051-484C-938C-863BDD9C05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2C2E2A-E87A-4FD1-AA1F-8A42250F3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7A1722-1E38-432F-8CFA-A605A0D1030D}"/>
              </a:ext>
            </a:extLst>
          </p:cNvPr>
          <p:cNvSpPr>
            <a:spLocks noGrp="1"/>
          </p:cNvSpPr>
          <p:nvPr>
            <p:ph type="dt" sz="half" idx="10"/>
          </p:nvPr>
        </p:nvSpPr>
        <p:spPr/>
        <p:txBody>
          <a:bodyPr/>
          <a:lstStyle/>
          <a:p>
            <a:fld id="{54D16E90-23E8-4FF3-A0F4-AFAFAFDA67D3}"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B41A4AFF-A114-4028-A7C0-D22174D6C3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F07A6C-F48A-4928-AE3B-922F3DE5580D}"/>
              </a:ext>
            </a:extLst>
          </p:cNvPr>
          <p:cNvSpPr>
            <a:spLocks noGrp="1"/>
          </p:cNvSpPr>
          <p:nvPr>
            <p:ph type="sldNum" sz="quarter" idx="12"/>
          </p:nvPr>
        </p:nvSpPr>
        <p:spPr/>
        <p:txBody>
          <a:body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283311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A9083-8AD3-418D-82E2-B9EEF94CD2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DAD0AB-8444-4B6C-BBD7-F386E86D247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344A879-1186-43A0-ADD5-323E9D4E1F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01F9715-BF29-4E92-9364-F660DB17A07C}"/>
              </a:ext>
            </a:extLst>
          </p:cNvPr>
          <p:cNvSpPr>
            <a:spLocks noGrp="1"/>
          </p:cNvSpPr>
          <p:nvPr>
            <p:ph type="dt" sz="half" idx="10"/>
          </p:nvPr>
        </p:nvSpPr>
        <p:spPr/>
        <p:txBody>
          <a:bodyPr/>
          <a:lstStyle/>
          <a:p>
            <a:fld id="{54D16E90-23E8-4FF3-A0F4-AFAFAFDA67D3}"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3671B4EA-8FDC-4C47-BFED-56B17F06BA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67381E-6F03-45D8-8F26-1E254B9C59BA}"/>
              </a:ext>
            </a:extLst>
          </p:cNvPr>
          <p:cNvSpPr>
            <a:spLocks noGrp="1"/>
          </p:cNvSpPr>
          <p:nvPr>
            <p:ph type="sldNum" sz="quarter" idx="12"/>
          </p:nvPr>
        </p:nvSpPr>
        <p:spPr/>
        <p:txBody>
          <a:body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335953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53518-C012-4E02-8A29-4A99B6AD50B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658BD1-CD0A-4432-BD5F-6E0DAA84C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D68E21-D9A3-46CB-9297-7BD4BF7658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CAEF4A-B937-4359-8997-CE5C00EA68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D38F73-1A96-4BCA-A118-5E8E8F218FE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E4ECFE9-9882-473F-8B41-E88116A14E95}"/>
              </a:ext>
            </a:extLst>
          </p:cNvPr>
          <p:cNvSpPr>
            <a:spLocks noGrp="1"/>
          </p:cNvSpPr>
          <p:nvPr>
            <p:ph type="dt" sz="half" idx="10"/>
          </p:nvPr>
        </p:nvSpPr>
        <p:spPr/>
        <p:txBody>
          <a:bodyPr/>
          <a:lstStyle/>
          <a:p>
            <a:fld id="{54D16E90-23E8-4FF3-A0F4-AFAFAFDA67D3}" type="datetimeFigureOut">
              <a:rPr lang="zh-CN" altLang="en-US" smtClean="0"/>
              <a:t>2021/9/27</a:t>
            </a:fld>
            <a:endParaRPr lang="zh-CN" altLang="en-US"/>
          </a:p>
        </p:txBody>
      </p:sp>
      <p:sp>
        <p:nvSpPr>
          <p:cNvPr id="8" name="页脚占位符 7">
            <a:extLst>
              <a:ext uri="{FF2B5EF4-FFF2-40B4-BE49-F238E27FC236}">
                <a16:creationId xmlns:a16="http://schemas.microsoft.com/office/drawing/2014/main" id="{3FF51903-4908-45D2-B1CF-57E2E363E6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D8C4144-3ED4-4AE5-926F-D5ADE8307BE4}"/>
              </a:ext>
            </a:extLst>
          </p:cNvPr>
          <p:cNvSpPr>
            <a:spLocks noGrp="1"/>
          </p:cNvSpPr>
          <p:nvPr>
            <p:ph type="sldNum" sz="quarter" idx="12"/>
          </p:nvPr>
        </p:nvSpPr>
        <p:spPr/>
        <p:txBody>
          <a:body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420872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EB81A-FF04-4E40-8D3D-4A0EAAFD54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6F903A-6613-428E-8AA6-CE3FE83AB401}"/>
              </a:ext>
            </a:extLst>
          </p:cNvPr>
          <p:cNvSpPr>
            <a:spLocks noGrp="1"/>
          </p:cNvSpPr>
          <p:nvPr>
            <p:ph type="dt" sz="half" idx="10"/>
          </p:nvPr>
        </p:nvSpPr>
        <p:spPr/>
        <p:txBody>
          <a:bodyPr/>
          <a:lstStyle/>
          <a:p>
            <a:fld id="{54D16E90-23E8-4FF3-A0F4-AFAFAFDA67D3}" type="datetimeFigureOut">
              <a:rPr lang="zh-CN" altLang="en-US" smtClean="0"/>
              <a:t>2021/9/27</a:t>
            </a:fld>
            <a:endParaRPr lang="zh-CN" altLang="en-US"/>
          </a:p>
        </p:txBody>
      </p:sp>
      <p:sp>
        <p:nvSpPr>
          <p:cNvPr id="4" name="页脚占位符 3">
            <a:extLst>
              <a:ext uri="{FF2B5EF4-FFF2-40B4-BE49-F238E27FC236}">
                <a16:creationId xmlns:a16="http://schemas.microsoft.com/office/drawing/2014/main" id="{50696FFE-7D1A-4E46-A24C-BF5826751E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D4C406-0FEB-4253-AC13-5FD28A08EA46}"/>
              </a:ext>
            </a:extLst>
          </p:cNvPr>
          <p:cNvSpPr>
            <a:spLocks noGrp="1"/>
          </p:cNvSpPr>
          <p:nvPr>
            <p:ph type="sldNum" sz="quarter" idx="12"/>
          </p:nvPr>
        </p:nvSpPr>
        <p:spPr/>
        <p:txBody>
          <a:body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419554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026D89-73CB-4041-8641-F18F82BFF63C}"/>
              </a:ext>
            </a:extLst>
          </p:cNvPr>
          <p:cNvSpPr>
            <a:spLocks noGrp="1"/>
          </p:cNvSpPr>
          <p:nvPr>
            <p:ph type="dt" sz="half" idx="10"/>
          </p:nvPr>
        </p:nvSpPr>
        <p:spPr/>
        <p:txBody>
          <a:bodyPr/>
          <a:lstStyle/>
          <a:p>
            <a:fld id="{54D16E90-23E8-4FF3-A0F4-AFAFAFDA67D3}" type="datetimeFigureOut">
              <a:rPr lang="zh-CN" altLang="en-US" smtClean="0"/>
              <a:t>2021/9/27</a:t>
            </a:fld>
            <a:endParaRPr lang="zh-CN" altLang="en-US"/>
          </a:p>
        </p:txBody>
      </p:sp>
      <p:sp>
        <p:nvSpPr>
          <p:cNvPr id="3" name="页脚占位符 2">
            <a:extLst>
              <a:ext uri="{FF2B5EF4-FFF2-40B4-BE49-F238E27FC236}">
                <a16:creationId xmlns:a16="http://schemas.microsoft.com/office/drawing/2014/main" id="{777AAF7C-B93D-4742-BCBF-6016FFC325E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414361-EF10-4549-88FA-E3B1E4E4A41F}"/>
              </a:ext>
            </a:extLst>
          </p:cNvPr>
          <p:cNvSpPr>
            <a:spLocks noGrp="1"/>
          </p:cNvSpPr>
          <p:nvPr>
            <p:ph type="sldNum" sz="quarter" idx="12"/>
          </p:nvPr>
        </p:nvSpPr>
        <p:spPr/>
        <p:txBody>
          <a:body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286070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30B34-DD29-460C-945B-49A9D7E257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8E3460-BA51-4F41-9B42-F393939F6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13A4F9-6633-4732-9850-4A76ADE4D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2B21B86-EC4B-4155-9B49-39FBC092AD9C}"/>
              </a:ext>
            </a:extLst>
          </p:cNvPr>
          <p:cNvSpPr>
            <a:spLocks noGrp="1"/>
          </p:cNvSpPr>
          <p:nvPr>
            <p:ph type="dt" sz="half" idx="10"/>
          </p:nvPr>
        </p:nvSpPr>
        <p:spPr/>
        <p:txBody>
          <a:bodyPr/>
          <a:lstStyle/>
          <a:p>
            <a:fld id="{54D16E90-23E8-4FF3-A0F4-AFAFAFDA67D3}"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01CF19EC-50FF-4BA2-B09F-3FC14103A1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085E6A-9972-4DE7-9BF6-39551D4A2D7D}"/>
              </a:ext>
            </a:extLst>
          </p:cNvPr>
          <p:cNvSpPr>
            <a:spLocks noGrp="1"/>
          </p:cNvSpPr>
          <p:nvPr>
            <p:ph type="sldNum" sz="quarter" idx="12"/>
          </p:nvPr>
        </p:nvSpPr>
        <p:spPr/>
        <p:txBody>
          <a:body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340752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FCC71-567E-4547-9DB4-FD8BFF85B2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D0F1C9-62D6-4B2F-9417-1BAA4473EC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FF85B1A-6B40-41AA-A1DF-A0DB50AF1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3E2F42-36EA-4DAB-9CEE-FFE03077D5A9}"/>
              </a:ext>
            </a:extLst>
          </p:cNvPr>
          <p:cNvSpPr>
            <a:spLocks noGrp="1"/>
          </p:cNvSpPr>
          <p:nvPr>
            <p:ph type="dt" sz="half" idx="10"/>
          </p:nvPr>
        </p:nvSpPr>
        <p:spPr/>
        <p:txBody>
          <a:bodyPr/>
          <a:lstStyle/>
          <a:p>
            <a:fld id="{54D16E90-23E8-4FF3-A0F4-AFAFAFDA67D3}"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991947A7-57BF-4142-91D8-603399BEB1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1C629F-6483-4774-85B7-855DCECBF673}"/>
              </a:ext>
            </a:extLst>
          </p:cNvPr>
          <p:cNvSpPr>
            <a:spLocks noGrp="1"/>
          </p:cNvSpPr>
          <p:nvPr>
            <p:ph type="sldNum" sz="quarter" idx="12"/>
          </p:nvPr>
        </p:nvSpPr>
        <p:spPr/>
        <p:txBody>
          <a:body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330473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0F6EC5-4DC1-4349-9A64-84540A70D2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6CE7F58-F2C9-4ED5-8F51-CCFFE4B21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D7A558-57E2-4721-95C2-5C4C60BDD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16E90-23E8-4FF3-A0F4-AFAFAFDA67D3}"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3AB89702-7FB8-442C-9B29-731E4FA730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4D63F9A-1F33-4E3E-98A3-89BEBC427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85718-6568-45E4-A4CA-EC02EA445EDE}" type="slidenum">
              <a:rPr lang="zh-CN" altLang="en-US" smtClean="0"/>
              <a:t>‹#›</a:t>
            </a:fld>
            <a:endParaRPr lang="zh-CN" altLang="en-US"/>
          </a:p>
        </p:txBody>
      </p:sp>
    </p:spTree>
    <p:extLst>
      <p:ext uri="{BB962C8B-B14F-4D97-AF65-F5344CB8AC3E}">
        <p14:creationId xmlns:p14="http://schemas.microsoft.com/office/powerpoint/2010/main" val="104077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90112-BE64-4CEF-A3E3-38E4FF144D50}"/>
              </a:ext>
            </a:extLst>
          </p:cNvPr>
          <p:cNvSpPr>
            <a:spLocks noGrp="1"/>
          </p:cNvSpPr>
          <p:nvPr>
            <p:ph type="ctrTitle"/>
          </p:nvPr>
        </p:nvSpPr>
        <p:spPr/>
        <p:txBody>
          <a:bodyPr/>
          <a:lstStyle/>
          <a:p>
            <a:r>
              <a:rPr lang="en-US" altLang="zh-CN" dirty="0"/>
              <a:t>2021.09.22</a:t>
            </a:r>
            <a:endParaRPr lang="zh-CN" altLang="en-US" dirty="0"/>
          </a:p>
        </p:txBody>
      </p:sp>
      <p:sp>
        <p:nvSpPr>
          <p:cNvPr id="3" name="副标题 2">
            <a:extLst>
              <a:ext uri="{FF2B5EF4-FFF2-40B4-BE49-F238E27FC236}">
                <a16:creationId xmlns:a16="http://schemas.microsoft.com/office/drawing/2014/main" id="{B23D82ED-5F97-43A7-BE21-7D21F394646B}"/>
              </a:ext>
            </a:extLst>
          </p:cNvPr>
          <p:cNvSpPr>
            <a:spLocks noGrp="1"/>
          </p:cNvSpPr>
          <p:nvPr>
            <p:ph type="subTitle" idx="1"/>
          </p:nvPr>
        </p:nvSpPr>
        <p:spPr/>
        <p:txBody>
          <a:bodyPr/>
          <a:lstStyle/>
          <a:p>
            <a:r>
              <a:rPr lang="zh-CN" altLang="en-US" dirty="0"/>
              <a:t>陈建兵</a:t>
            </a:r>
          </a:p>
        </p:txBody>
      </p:sp>
    </p:spTree>
    <p:extLst>
      <p:ext uri="{BB962C8B-B14F-4D97-AF65-F5344CB8AC3E}">
        <p14:creationId xmlns:p14="http://schemas.microsoft.com/office/powerpoint/2010/main" val="82816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BDF28-4E88-4D9D-A662-127C2F1A88A8}"/>
              </a:ext>
            </a:extLst>
          </p:cNvPr>
          <p:cNvSpPr>
            <a:spLocks noGrp="1"/>
          </p:cNvSpPr>
          <p:nvPr>
            <p:ph type="title"/>
          </p:nvPr>
        </p:nvSpPr>
        <p:spPr/>
        <p:txBody>
          <a:bodyPr/>
          <a:lstStyle/>
          <a:p>
            <a:r>
              <a:rPr lang="zh-CN" altLang="en-US" dirty="0"/>
              <a:t>阅读论文</a:t>
            </a:r>
          </a:p>
        </p:txBody>
      </p:sp>
      <p:sp>
        <p:nvSpPr>
          <p:cNvPr id="3" name="内容占位符 2">
            <a:extLst>
              <a:ext uri="{FF2B5EF4-FFF2-40B4-BE49-F238E27FC236}">
                <a16:creationId xmlns:a16="http://schemas.microsoft.com/office/drawing/2014/main" id="{1FACCBC1-D82D-45AC-917F-8A52B554E45D}"/>
              </a:ext>
            </a:extLst>
          </p:cNvPr>
          <p:cNvSpPr>
            <a:spLocks noGrp="1"/>
          </p:cNvSpPr>
          <p:nvPr>
            <p:ph idx="1"/>
          </p:nvPr>
        </p:nvSpPr>
        <p:spPr/>
        <p:txBody>
          <a:bodyPr/>
          <a:lstStyle/>
          <a:p>
            <a:r>
              <a:rPr lang="zh-CN" altLang="en-US" dirty="0"/>
              <a:t>卢亚辉</a:t>
            </a:r>
            <a:r>
              <a:rPr lang="en-US" altLang="zh-CN" dirty="0"/>
              <a:t>,</a:t>
            </a:r>
            <a:r>
              <a:rPr lang="zh-CN" altLang="en-US" dirty="0"/>
              <a:t>明仲</a:t>
            </a:r>
            <a:r>
              <a:rPr lang="en-US" altLang="zh-CN" dirty="0"/>
              <a:t>,</a:t>
            </a:r>
            <a:r>
              <a:rPr lang="zh-CN" altLang="en-US" dirty="0"/>
              <a:t>张力</a:t>
            </a:r>
            <a:r>
              <a:rPr lang="en-US" altLang="zh-CN" dirty="0"/>
              <a:t>.</a:t>
            </a:r>
            <a:r>
              <a:rPr lang="zh-CN" altLang="en-US" dirty="0"/>
              <a:t>业务过程协同模式的研究</a:t>
            </a:r>
            <a:r>
              <a:rPr lang="en-US" altLang="zh-CN" dirty="0"/>
              <a:t>[J].</a:t>
            </a:r>
            <a:r>
              <a:rPr lang="zh-CN" altLang="en-US" dirty="0"/>
              <a:t>计算机集成制造系统</a:t>
            </a:r>
            <a:r>
              <a:rPr lang="en-US" altLang="zh-CN" dirty="0"/>
              <a:t>,2011,17(08):1569-1579.</a:t>
            </a:r>
          </a:p>
          <a:p>
            <a:r>
              <a:rPr lang="en-US" altLang="zh-CN" dirty="0"/>
              <a:t>Alotaibi Y, Liu F. Survey of business process management: challenges and solutions[J]. Enterprise Information Systems, 2017, 11(8): 1119-1153. </a:t>
            </a:r>
            <a:r>
              <a:rPr lang="zh-CN" altLang="en-US" dirty="0"/>
              <a:t>（未完成阅读）</a:t>
            </a:r>
            <a:endParaRPr lang="en-US" altLang="zh-CN" dirty="0"/>
          </a:p>
          <a:p>
            <a:pPr marL="0" indent="0">
              <a:buNone/>
            </a:pPr>
            <a:endParaRPr lang="zh-CN" altLang="en-US" dirty="0"/>
          </a:p>
        </p:txBody>
      </p:sp>
    </p:spTree>
    <p:extLst>
      <p:ext uri="{BB962C8B-B14F-4D97-AF65-F5344CB8AC3E}">
        <p14:creationId xmlns:p14="http://schemas.microsoft.com/office/powerpoint/2010/main" val="125531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A8BA0-07A3-4798-8295-3E4FBB85E385}"/>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C0E01BD6-7A50-4A19-9265-3E6688884F17}"/>
              </a:ext>
            </a:extLst>
          </p:cNvPr>
          <p:cNvSpPr>
            <a:spLocks noGrp="1"/>
          </p:cNvSpPr>
          <p:nvPr>
            <p:ph idx="1"/>
          </p:nvPr>
        </p:nvSpPr>
        <p:spPr/>
        <p:txBody>
          <a:bodyPr>
            <a:normAutofit/>
          </a:bodyPr>
          <a:lstStyle/>
          <a:p>
            <a:pPr algn="l"/>
            <a:r>
              <a:rPr lang="zh-CN" altLang="en-US" b="0" i="0" u="none" strike="noStrike" baseline="0" dirty="0">
                <a:latin typeface="宋体" panose="02010600030101010101" pitchFamily="2" charset="-122"/>
                <a:ea typeface="宋体" panose="02010600030101010101" pitchFamily="2" charset="-122"/>
              </a:rPr>
              <a:t>业务过程管理技术和面向服务体系结构使得跨企业的协同业务过程的实现成为了可能。</a:t>
            </a:r>
            <a:endParaRPr lang="en-US" altLang="zh-CN" b="0" i="0" u="none" strike="noStrike" baseline="0" dirty="0">
              <a:latin typeface="宋体" panose="02010600030101010101" pitchFamily="2" charset="-122"/>
              <a:ea typeface="宋体" panose="02010600030101010101" pitchFamily="2" charset="-122"/>
            </a:endParaRPr>
          </a:p>
          <a:p>
            <a:pPr lvl="1"/>
            <a:r>
              <a:rPr lang="zh-CN" altLang="en-US" b="0" i="0" u="none" strike="noStrike" baseline="0" dirty="0">
                <a:latin typeface="宋体" panose="02010600030101010101" pitchFamily="2" charset="-122"/>
                <a:ea typeface="宋体" panose="02010600030101010101" pitchFamily="2" charset="-122"/>
              </a:rPr>
              <a:t>企业内单目标导向的独立模式 </a:t>
            </a:r>
            <a:r>
              <a:rPr lang="en-US" altLang="zh-CN" b="0" i="0" u="none" strike="noStrike" baseline="0" dirty="0">
                <a:latin typeface="宋体" panose="02010600030101010101" pitchFamily="2" charset="-122"/>
                <a:ea typeface="宋体" panose="02010600030101010101" pitchFamily="2" charset="-122"/>
                <a:sym typeface="Wingdings" panose="05000000000000000000" pitchFamily="2" charset="2"/>
              </a:rPr>
              <a:t> </a:t>
            </a:r>
            <a:r>
              <a:rPr lang="zh-CN" altLang="en-US" b="0" i="0" u="none" strike="noStrike" baseline="0" dirty="0">
                <a:latin typeface="宋体" panose="02010600030101010101" pitchFamily="2" charset="-122"/>
                <a:ea typeface="宋体" panose="02010600030101010101" pitchFamily="2" charset="-122"/>
              </a:rPr>
              <a:t>跨企业多目标合作的协同模式</a:t>
            </a:r>
            <a:endParaRPr lang="en-US" altLang="zh-CN" b="0" i="0" u="none" strike="noStrike" baseline="0" dirty="0">
              <a:latin typeface="宋体" panose="02010600030101010101" pitchFamily="2" charset="-122"/>
              <a:ea typeface="宋体" panose="02010600030101010101" pitchFamily="2" charset="-122"/>
            </a:endParaRPr>
          </a:p>
          <a:p>
            <a:pPr algn="l"/>
            <a:r>
              <a:rPr lang="zh-CN" altLang="en-US" b="0" i="0" u="none" strike="noStrike" baseline="0" dirty="0">
                <a:latin typeface="宋体" panose="02010600030101010101" pitchFamily="2" charset="-122"/>
                <a:ea typeface="宋体" panose="02010600030101010101" pitchFamily="2" charset="-122"/>
              </a:rPr>
              <a:t>通过分析协同业务过程</a:t>
            </a:r>
            <a:r>
              <a:rPr lang="zh-CN" altLang="en-US" b="0" i="0" u="none" strike="noStrike" baseline="0" dirty="0">
                <a:latin typeface="DY10+ZJIGVJ-12"/>
                <a:ea typeface="宋体" panose="02010600030101010101" pitchFamily="2" charset="-122"/>
              </a:rPr>
              <a:t>，</a:t>
            </a:r>
            <a:r>
              <a:rPr lang="zh-CN" altLang="en-US" b="0" i="0" u="none" strike="noStrike" baseline="0" dirty="0">
                <a:latin typeface="宋体" panose="02010600030101010101" pitchFamily="2" charset="-122"/>
                <a:ea typeface="宋体" panose="02010600030101010101" pitchFamily="2" charset="-122"/>
              </a:rPr>
              <a:t>总结出了多个业务过程在进行交互和协同中的</a:t>
            </a:r>
            <a:r>
              <a:rPr lang="en-US" altLang="zh-CN" b="0" i="0" u="none" strike="noStrike" baseline="0" dirty="0">
                <a:latin typeface="宋体" panose="02010600030101010101" pitchFamily="2" charset="-122"/>
                <a:ea typeface="宋体" panose="02010600030101010101" pitchFamily="2" charset="-122"/>
              </a:rPr>
              <a:t>45</a:t>
            </a:r>
            <a:r>
              <a:rPr lang="zh-CN" altLang="en-US" b="0" i="0" u="none" strike="noStrike" baseline="0" dirty="0">
                <a:latin typeface="宋体" panose="02010600030101010101" pitchFamily="2" charset="-122"/>
                <a:ea typeface="宋体" panose="02010600030101010101" pitchFamily="2" charset="-122"/>
              </a:rPr>
              <a:t>种不同的协同模式</a:t>
            </a:r>
            <a:r>
              <a:rPr lang="zh-CN" altLang="en-US" b="0" i="0" u="none" strike="noStrike" baseline="0" dirty="0">
                <a:latin typeface="DY10+ZJIGVJ-12"/>
                <a:ea typeface="宋体" panose="02010600030101010101" pitchFamily="2" charset="-122"/>
              </a:rPr>
              <a:t>。</a:t>
            </a:r>
            <a:endParaRPr lang="en-US" altLang="zh-CN" b="0" i="0" u="none" strike="noStrike" baseline="0" dirty="0">
              <a:latin typeface="DY10+ZJIGVJ-12"/>
              <a:ea typeface="宋体" panose="02010600030101010101" pitchFamily="2" charset="-122"/>
            </a:endParaRPr>
          </a:p>
          <a:p>
            <a:pPr algn="l"/>
            <a:r>
              <a:rPr lang="en-US" altLang="zh-CN" dirty="0">
                <a:latin typeface="DY10+ZJIGVJ-12"/>
                <a:ea typeface="宋体" panose="02010600030101010101" pitchFamily="2" charset="-122"/>
              </a:rPr>
              <a:t>7</a:t>
            </a:r>
            <a:r>
              <a:rPr lang="zh-CN" altLang="en-US" dirty="0">
                <a:latin typeface="DY10+ZJIGVJ-12"/>
                <a:ea typeface="宋体" panose="02010600030101010101" pitchFamily="2" charset="-122"/>
              </a:rPr>
              <a:t>种基本协同模式</a:t>
            </a:r>
            <a:r>
              <a:rPr lang="en-US" altLang="zh-CN" dirty="0">
                <a:latin typeface="DY10+ZJIGVJ-12"/>
                <a:ea typeface="宋体" panose="02010600030101010101" pitchFamily="2" charset="-122"/>
              </a:rPr>
              <a:t>(</a:t>
            </a:r>
            <a:r>
              <a:rPr lang="zh-CN" altLang="en-US" dirty="0">
                <a:latin typeface="DY10+ZJIGVJ-12"/>
                <a:ea typeface="宋体" panose="02010600030101010101" pitchFamily="2" charset="-122"/>
              </a:rPr>
              <a:t>双边</a:t>
            </a:r>
            <a:r>
              <a:rPr lang="en-US" altLang="zh-CN" dirty="0">
                <a:latin typeface="DY10+ZJIGVJ-12"/>
                <a:ea typeface="宋体" panose="02010600030101010101" pitchFamily="2" charset="-122"/>
              </a:rPr>
              <a:t>)+38</a:t>
            </a:r>
            <a:r>
              <a:rPr lang="zh-CN" altLang="en-US" dirty="0">
                <a:latin typeface="DY10+ZJIGVJ-12"/>
                <a:ea typeface="宋体" panose="02010600030101010101" pitchFamily="2" charset="-122"/>
              </a:rPr>
              <a:t>种扩展模式</a:t>
            </a:r>
            <a:r>
              <a:rPr lang="en-US" altLang="zh-CN" dirty="0">
                <a:latin typeface="DY10+ZJIGVJ-12"/>
                <a:ea typeface="宋体" panose="02010600030101010101" pitchFamily="2" charset="-122"/>
              </a:rPr>
              <a:t>(</a:t>
            </a:r>
            <a:r>
              <a:rPr lang="zh-CN" altLang="en-US" dirty="0">
                <a:latin typeface="DY10+ZJIGVJ-12"/>
                <a:ea typeface="宋体" panose="02010600030101010101" pitchFamily="2" charset="-122"/>
              </a:rPr>
              <a:t>多边</a:t>
            </a:r>
            <a:r>
              <a:rPr lang="en-US" altLang="zh-CN" dirty="0">
                <a:latin typeface="DY10+ZJIGVJ-12"/>
                <a:ea typeface="宋体" panose="02010600030101010101" pitchFamily="2" charset="-122"/>
              </a:rPr>
              <a:t>)</a:t>
            </a:r>
          </a:p>
          <a:p>
            <a:pPr algn="l"/>
            <a:r>
              <a:rPr lang="zh-CN" altLang="en-US" dirty="0">
                <a:latin typeface="DY10+ZJIGVJ-12"/>
                <a:ea typeface="宋体" panose="02010600030101010101" pitchFamily="2" charset="-122"/>
              </a:rPr>
              <a:t>使用</a:t>
            </a:r>
            <a:r>
              <a:rPr lang="en-US" altLang="zh-CN" dirty="0">
                <a:latin typeface="DY10+ZJIGVJ-12"/>
                <a:ea typeface="宋体" panose="02010600030101010101" pitchFamily="2" charset="-122"/>
              </a:rPr>
              <a:t>petri</a:t>
            </a:r>
            <a:r>
              <a:rPr lang="zh-CN" altLang="en-US" dirty="0">
                <a:latin typeface="DY10+ZJIGVJ-12"/>
                <a:ea typeface="宋体" panose="02010600030101010101" pitchFamily="2" charset="-122"/>
              </a:rPr>
              <a:t>网对这些协同模式进行形式化表达</a:t>
            </a:r>
            <a:endParaRPr lang="zh-CN" altLang="en-US" sz="4000" dirty="0"/>
          </a:p>
        </p:txBody>
      </p:sp>
    </p:spTree>
    <p:extLst>
      <p:ext uri="{BB962C8B-B14F-4D97-AF65-F5344CB8AC3E}">
        <p14:creationId xmlns:p14="http://schemas.microsoft.com/office/powerpoint/2010/main" val="83353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4667EE9-C33E-4B7B-82D0-003D9D6B99B1}"/>
              </a:ext>
            </a:extLst>
          </p:cNvPr>
          <p:cNvPicPr>
            <a:picLocks noChangeAspect="1"/>
          </p:cNvPicPr>
          <p:nvPr/>
        </p:nvPicPr>
        <p:blipFill>
          <a:blip r:embed="rId2"/>
          <a:stretch>
            <a:fillRect/>
          </a:stretch>
        </p:blipFill>
        <p:spPr>
          <a:xfrm>
            <a:off x="1024450" y="1539076"/>
            <a:ext cx="10143099" cy="3779848"/>
          </a:xfrm>
          <a:prstGeom prst="rect">
            <a:avLst/>
          </a:prstGeom>
        </p:spPr>
      </p:pic>
    </p:spTree>
    <p:extLst>
      <p:ext uri="{BB962C8B-B14F-4D97-AF65-F5344CB8AC3E}">
        <p14:creationId xmlns:p14="http://schemas.microsoft.com/office/powerpoint/2010/main" val="24021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0FB46B-D489-46BB-99C2-E6DC50E6D42C}"/>
              </a:ext>
            </a:extLst>
          </p:cNvPr>
          <p:cNvPicPr>
            <a:picLocks noChangeAspect="1"/>
          </p:cNvPicPr>
          <p:nvPr/>
        </p:nvPicPr>
        <p:blipFill>
          <a:blip r:embed="rId2"/>
          <a:stretch>
            <a:fillRect/>
          </a:stretch>
        </p:blipFill>
        <p:spPr>
          <a:xfrm>
            <a:off x="356736" y="87923"/>
            <a:ext cx="8083608" cy="6858000"/>
          </a:xfrm>
          <a:prstGeom prst="rect">
            <a:avLst/>
          </a:prstGeom>
        </p:spPr>
      </p:pic>
      <p:pic>
        <p:nvPicPr>
          <p:cNvPr id="7" name="图片 6">
            <a:extLst>
              <a:ext uri="{FF2B5EF4-FFF2-40B4-BE49-F238E27FC236}">
                <a16:creationId xmlns:a16="http://schemas.microsoft.com/office/drawing/2014/main" id="{6D980E5C-6DF4-4D28-865A-E3D982F5992F}"/>
              </a:ext>
            </a:extLst>
          </p:cNvPr>
          <p:cNvPicPr>
            <a:picLocks noChangeAspect="1"/>
          </p:cNvPicPr>
          <p:nvPr/>
        </p:nvPicPr>
        <p:blipFill>
          <a:blip r:embed="rId3"/>
          <a:stretch>
            <a:fillRect/>
          </a:stretch>
        </p:blipFill>
        <p:spPr>
          <a:xfrm>
            <a:off x="7793461" y="877399"/>
            <a:ext cx="3126585" cy="4880775"/>
          </a:xfrm>
          <a:prstGeom prst="rect">
            <a:avLst/>
          </a:prstGeom>
        </p:spPr>
      </p:pic>
    </p:spTree>
    <p:extLst>
      <p:ext uri="{BB962C8B-B14F-4D97-AF65-F5344CB8AC3E}">
        <p14:creationId xmlns:p14="http://schemas.microsoft.com/office/powerpoint/2010/main" val="325090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79B6467-4A99-4D0D-9027-8DB2722336BF}"/>
              </a:ext>
            </a:extLst>
          </p:cNvPr>
          <p:cNvPicPr>
            <a:picLocks noChangeAspect="1"/>
          </p:cNvPicPr>
          <p:nvPr/>
        </p:nvPicPr>
        <p:blipFill>
          <a:blip r:embed="rId2"/>
          <a:stretch>
            <a:fillRect/>
          </a:stretch>
        </p:blipFill>
        <p:spPr>
          <a:xfrm>
            <a:off x="374901" y="873552"/>
            <a:ext cx="5164836" cy="5110895"/>
          </a:xfrm>
          <a:prstGeom prst="rect">
            <a:avLst/>
          </a:prstGeom>
        </p:spPr>
      </p:pic>
      <p:sp>
        <p:nvSpPr>
          <p:cNvPr id="9" name="文本框 8">
            <a:extLst>
              <a:ext uri="{FF2B5EF4-FFF2-40B4-BE49-F238E27FC236}">
                <a16:creationId xmlns:a16="http://schemas.microsoft.com/office/drawing/2014/main" id="{F2F85C57-CD25-469E-95B2-7FCFC60E32B3}"/>
              </a:ext>
            </a:extLst>
          </p:cNvPr>
          <p:cNvSpPr txBox="1"/>
          <p:nvPr/>
        </p:nvSpPr>
        <p:spPr>
          <a:xfrm>
            <a:off x="6931680" y="1243785"/>
            <a:ext cx="3460828" cy="2246769"/>
          </a:xfrm>
          <a:prstGeom prst="rect">
            <a:avLst/>
          </a:prstGeom>
          <a:noFill/>
        </p:spPr>
        <p:txBody>
          <a:bodyPr wrap="square">
            <a:spAutoFit/>
          </a:bodyPr>
          <a:lstStyle/>
          <a:p>
            <a:pPr algn="l"/>
            <a:r>
              <a:rPr lang="zh-CN" altLang="en-US" sz="2400" i="0" u="none" strike="noStrike" baseline="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1</a:t>
            </a:r>
            <a:r>
              <a:rPr lang="zh-CN" altLang="en-US" sz="2400" i="0" u="none" strike="noStrike" baseline="0" dirty="0">
                <a:latin typeface="黑体" panose="02010609060101010101" pitchFamily="49" charset="-122"/>
                <a:ea typeface="黑体" panose="02010609060101010101" pitchFamily="49" charset="-122"/>
              </a:rPr>
              <a:t>活动的</a:t>
            </a:r>
            <a:r>
              <a:rPr lang="en-US" altLang="zh-CN" sz="2800" dirty="0">
                <a:latin typeface="黑体" panose="02010609060101010101" pitchFamily="49" charset="-122"/>
                <a:ea typeface="黑体" panose="02010609060101010101" pitchFamily="49" charset="-122"/>
              </a:rPr>
              <a:t>t</a:t>
            </a:r>
            <a:r>
              <a:rPr lang="en-US" altLang="zh-CN" sz="2800" baseline="-25000" dirty="0">
                <a:latin typeface="黑体" panose="02010609060101010101" pitchFamily="49" charset="-122"/>
                <a:ea typeface="黑体" panose="02010609060101010101" pitchFamily="49" charset="-122"/>
              </a:rPr>
              <a:t>a1</a:t>
            </a:r>
            <a:r>
              <a:rPr lang="zh-CN" altLang="en-US" sz="2400" i="0" u="none" strike="noStrike" baseline="0" dirty="0">
                <a:latin typeface="黑体" panose="02010609060101010101" pitchFamily="49" charset="-122"/>
                <a:ea typeface="黑体" panose="02010609060101010101" pitchFamily="49" charset="-122"/>
              </a:rPr>
              <a:t>变迁发生后，通过交互变迁</a:t>
            </a:r>
            <a:r>
              <a:rPr lang="en-US" altLang="zh-CN" sz="2800" dirty="0">
                <a:latin typeface="黑体" panose="02010609060101010101" pitchFamily="49" charset="-122"/>
                <a:ea typeface="黑体" panose="02010609060101010101" pitchFamily="49" charset="-122"/>
              </a:rPr>
              <a:t>t</a:t>
            </a:r>
            <a:r>
              <a:rPr lang="en-US" altLang="zh-CN" sz="2800" baseline="-25000" dirty="0">
                <a:latin typeface="黑体" panose="02010609060101010101" pitchFamily="49" charset="-122"/>
                <a:ea typeface="黑体" panose="02010609060101010101" pitchFamily="49" charset="-122"/>
              </a:rPr>
              <a:t>i1</a:t>
            </a:r>
            <a:r>
              <a:rPr lang="zh-CN" altLang="en-US" sz="2400" i="0" u="none" strike="noStrike" baseline="0" dirty="0">
                <a:latin typeface="黑体" panose="02010609060101010101" pitchFamily="49" charset="-122"/>
                <a:ea typeface="黑体" panose="02010609060101010101" pitchFamily="49" charset="-122"/>
              </a:rPr>
              <a:t>，将</a:t>
            </a:r>
            <a:r>
              <a:rPr lang="en-US" altLang="zh-CN" sz="2800" dirty="0">
                <a:latin typeface="黑体" panose="02010609060101010101" pitchFamily="49" charset="-122"/>
                <a:ea typeface="黑体" panose="02010609060101010101" pitchFamily="49" charset="-122"/>
              </a:rPr>
              <a:t>p</a:t>
            </a:r>
            <a:r>
              <a:rPr lang="en-US" altLang="zh-CN" sz="2800" baseline="-25000" dirty="0">
                <a:latin typeface="黑体" panose="02010609060101010101" pitchFamily="49" charset="-122"/>
                <a:ea typeface="黑体" panose="02010609060101010101" pitchFamily="49" charset="-122"/>
              </a:rPr>
              <a:t>i2</a:t>
            </a:r>
            <a:r>
              <a:rPr lang="zh-CN" altLang="en-US" sz="2400" i="0" u="none" strike="noStrike" baseline="0" dirty="0">
                <a:latin typeface="黑体" panose="02010609060101010101" pitchFamily="49" charset="-122"/>
                <a:ea typeface="黑体" panose="02010609060101010101" pitchFamily="49" charset="-122"/>
              </a:rPr>
              <a:t>中的消息传送给</a:t>
            </a:r>
            <a:r>
              <a:rPr lang="en-US" altLang="zh-CN" sz="2800" dirty="0">
                <a:latin typeface="黑体" panose="02010609060101010101" pitchFamily="49" charset="-122"/>
                <a:ea typeface="黑体" panose="02010609060101010101" pitchFamily="49" charset="-122"/>
              </a:rPr>
              <a:t>p</a:t>
            </a:r>
            <a:r>
              <a:rPr lang="en-US" altLang="zh-CN" sz="2800" baseline="-25000" dirty="0">
                <a:latin typeface="黑体" panose="02010609060101010101" pitchFamily="49" charset="-122"/>
                <a:ea typeface="黑体" panose="02010609060101010101" pitchFamily="49" charset="-122"/>
              </a:rPr>
              <a:t>i5</a:t>
            </a:r>
            <a:r>
              <a:rPr lang="zh-CN" altLang="en-US" sz="2400" i="0" u="none" strike="noStrike" baseline="0" dirty="0">
                <a:latin typeface="黑体" panose="02010609060101010101" pitchFamily="49" charset="-122"/>
                <a:ea typeface="黑体" panose="02010609060101010101" pitchFamily="49" charset="-122"/>
              </a:rPr>
              <a:t>库所，使得</a:t>
            </a:r>
            <a:r>
              <a:rPr lang="en-US" altLang="zh-CN" sz="2400" dirty="0">
                <a:latin typeface="黑体" panose="02010609060101010101" pitchFamily="49" charset="-122"/>
                <a:ea typeface="黑体" panose="02010609060101010101" pitchFamily="49" charset="-122"/>
              </a:rPr>
              <a:t>b</a:t>
            </a:r>
            <a:r>
              <a:rPr lang="en-US" altLang="zh-CN" sz="2400" baseline="-25000" dirty="0">
                <a:latin typeface="黑体" panose="02010609060101010101" pitchFamily="49" charset="-122"/>
                <a:ea typeface="黑体" panose="02010609060101010101" pitchFamily="49" charset="-122"/>
              </a:rPr>
              <a:t>1</a:t>
            </a:r>
            <a:r>
              <a:rPr lang="zh-CN" altLang="en-US" sz="2400" i="0" u="none" strike="noStrike" baseline="0" dirty="0">
                <a:latin typeface="黑体" panose="02010609060101010101" pitchFamily="49" charset="-122"/>
                <a:ea typeface="黑体" panose="02010609060101010101" pitchFamily="49" charset="-122"/>
              </a:rPr>
              <a:t>活动的</a:t>
            </a:r>
            <a:r>
              <a:rPr lang="en-US" altLang="zh-CN" sz="2800" dirty="0">
                <a:latin typeface="黑体" panose="02010609060101010101" pitchFamily="49" charset="-122"/>
                <a:ea typeface="黑体" panose="02010609060101010101" pitchFamily="49" charset="-122"/>
              </a:rPr>
              <a:t>t</a:t>
            </a:r>
            <a:r>
              <a:rPr lang="en-US" altLang="zh-CN" sz="2800" baseline="-25000" dirty="0">
                <a:latin typeface="黑体" panose="02010609060101010101" pitchFamily="49" charset="-122"/>
                <a:ea typeface="黑体" panose="02010609060101010101" pitchFamily="49" charset="-122"/>
              </a:rPr>
              <a:t>b1</a:t>
            </a:r>
            <a:r>
              <a:rPr lang="zh-CN" altLang="en-US" sz="2400" i="0" u="none" strike="noStrike" baseline="0" dirty="0">
                <a:latin typeface="黑体" panose="02010609060101010101" pitchFamily="49" charset="-122"/>
                <a:ea typeface="黑体" panose="02010609060101010101" pitchFamily="49" charset="-122"/>
              </a:rPr>
              <a:t>变迁能够发生。</a:t>
            </a:r>
            <a:endParaRPr lang="zh-CN" altLang="en-US" sz="24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F1B19056-4088-4118-B268-C815F6A2E4B4}"/>
              </a:ext>
            </a:extLst>
          </p:cNvPr>
          <p:cNvSpPr txBox="1"/>
          <p:nvPr/>
        </p:nvSpPr>
        <p:spPr>
          <a:xfrm>
            <a:off x="6931680" y="4149970"/>
            <a:ext cx="3460828"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文章没有给出</a:t>
            </a:r>
            <a:r>
              <a:rPr lang="en-US" altLang="zh-CN" sz="2400" dirty="0">
                <a:latin typeface="黑体" panose="02010609060101010101" pitchFamily="49" charset="-122"/>
                <a:ea typeface="黑体" panose="02010609060101010101" pitchFamily="49" charset="-122"/>
              </a:rPr>
              <a:t>Petri</a:t>
            </a:r>
            <a:r>
              <a:rPr lang="zh-CN" altLang="en-US" sz="2400" dirty="0">
                <a:latin typeface="黑体" panose="02010609060101010101" pitchFamily="49" charset="-122"/>
                <a:ea typeface="黑体" panose="02010609060101010101" pitchFamily="49" charset="-122"/>
              </a:rPr>
              <a:t>网建模的正确性和合理性分析。</a:t>
            </a:r>
          </a:p>
        </p:txBody>
      </p:sp>
    </p:spTree>
    <p:extLst>
      <p:ext uri="{BB962C8B-B14F-4D97-AF65-F5344CB8AC3E}">
        <p14:creationId xmlns:p14="http://schemas.microsoft.com/office/powerpoint/2010/main" val="3478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64A05-8A96-424B-A76B-436231CE5FED}"/>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B62AC84B-AA56-4837-8918-F5892654C2F2}"/>
              </a:ext>
            </a:extLst>
          </p:cNvPr>
          <p:cNvSpPr>
            <a:spLocks noGrp="1"/>
          </p:cNvSpPr>
          <p:nvPr>
            <p:ph idx="1"/>
          </p:nvPr>
        </p:nvSpPr>
        <p:spPr/>
        <p:txBody>
          <a:bodyPr/>
          <a:lstStyle/>
          <a:p>
            <a:r>
              <a:rPr lang="zh-CN" altLang="en-US" dirty="0"/>
              <a:t>目前没有找到过程协同的综述文章</a:t>
            </a:r>
            <a:endParaRPr lang="en-US" altLang="zh-CN" dirty="0"/>
          </a:p>
          <a:p>
            <a:pPr lvl="1"/>
            <a:r>
              <a:rPr lang="zh-CN" altLang="en-US" dirty="0"/>
              <a:t>正在阅读</a:t>
            </a:r>
            <a:r>
              <a:rPr lang="en-US" altLang="zh-CN" dirty="0"/>
              <a:t>BPM</a:t>
            </a:r>
            <a:r>
              <a:rPr lang="zh-CN" altLang="en-US" dirty="0"/>
              <a:t>的综述文章</a:t>
            </a:r>
            <a:endParaRPr lang="en-US" altLang="zh-CN" dirty="0"/>
          </a:p>
          <a:p>
            <a:endParaRPr lang="en-US" altLang="zh-CN" dirty="0"/>
          </a:p>
          <a:p>
            <a:r>
              <a:rPr lang="zh-CN" altLang="en-US" dirty="0"/>
              <a:t>后续论文阅读方向不明确</a:t>
            </a:r>
            <a:endParaRPr lang="en-US" altLang="zh-CN" dirty="0"/>
          </a:p>
          <a:p>
            <a:pPr lvl="1"/>
            <a:r>
              <a:rPr lang="zh-CN" altLang="en-US" dirty="0"/>
              <a:t>业务过程协同模式其他建模方式？</a:t>
            </a:r>
            <a:r>
              <a:rPr lang="en-US" altLang="zh-CN" dirty="0" err="1"/>
              <a:t>Wfmc</a:t>
            </a:r>
            <a:r>
              <a:rPr lang="en-US" altLang="zh-CN" dirty="0"/>
              <a:t> 4</a:t>
            </a:r>
            <a:r>
              <a:rPr lang="zh-CN" altLang="en-US" dirty="0"/>
              <a:t>种模式，区别联系</a:t>
            </a:r>
            <a:endParaRPr lang="en-US" altLang="zh-CN" dirty="0"/>
          </a:p>
          <a:p>
            <a:pPr lvl="1"/>
            <a:r>
              <a:rPr lang="en-US" altLang="zh-CN" dirty="0"/>
              <a:t>IT</a:t>
            </a:r>
            <a:r>
              <a:rPr lang="zh-CN" altLang="en-US" dirty="0"/>
              <a:t>与</a:t>
            </a:r>
            <a:r>
              <a:rPr lang="en-US" altLang="zh-CN" dirty="0"/>
              <a:t>OT</a:t>
            </a:r>
            <a:r>
              <a:rPr lang="zh-CN" altLang="en-US" dirty="0"/>
              <a:t>的业务过程协同当前建模情况？</a:t>
            </a:r>
            <a:endParaRPr lang="en-US" altLang="zh-CN" dirty="0"/>
          </a:p>
          <a:p>
            <a:pPr lvl="1"/>
            <a:r>
              <a:rPr lang="zh-CN" altLang="en-US" dirty="0"/>
              <a:t>可信通信协议</a:t>
            </a:r>
            <a:r>
              <a:rPr lang="en-US" altLang="zh-CN" dirty="0"/>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7613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A86A3-AB61-4025-A334-E6E4C44E167A}"/>
              </a:ext>
            </a:extLst>
          </p:cNvPr>
          <p:cNvSpPr>
            <a:spLocks noGrp="1"/>
          </p:cNvSpPr>
          <p:nvPr>
            <p:ph type="title"/>
          </p:nvPr>
        </p:nvSpPr>
        <p:spPr/>
        <p:txBody>
          <a:bodyPr/>
          <a:lstStyle/>
          <a:p>
            <a:r>
              <a:rPr lang="zh-CN" altLang="en-US" dirty="0"/>
              <a:t>下周计划</a:t>
            </a:r>
          </a:p>
        </p:txBody>
      </p:sp>
      <p:sp>
        <p:nvSpPr>
          <p:cNvPr id="3" name="内容占位符 2">
            <a:extLst>
              <a:ext uri="{FF2B5EF4-FFF2-40B4-BE49-F238E27FC236}">
                <a16:creationId xmlns:a16="http://schemas.microsoft.com/office/drawing/2014/main" id="{918EB209-C14C-406F-999E-AEBD116E05C6}"/>
              </a:ext>
            </a:extLst>
          </p:cNvPr>
          <p:cNvSpPr>
            <a:spLocks noGrp="1"/>
          </p:cNvSpPr>
          <p:nvPr>
            <p:ph idx="1"/>
          </p:nvPr>
        </p:nvSpPr>
        <p:spPr/>
        <p:txBody>
          <a:bodyPr/>
          <a:lstStyle/>
          <a:p>
            <a:r>
              <a:rPr lang="en-US" altLang="zh-CN" dirty="0"/>
              <a:t>BPM</a:t>
            </a:r>
            <a:r>
              <a:rPr lang="zh-CN" altLang="en-US" dirty="0"/>
              <a:t>综述</a:t>
            </a:r>
            <a:endParaRPr lang="en-US" altLang="zh-CN" dirty="0"/>
          </a:p>
          <a:p>
            <a:pPr lvl="1"/>
            <a:r>
              <a:rPr lang="en-US" altLang="zh-CN" dirty="0"/>
              <a:t>Alotaibi Y, Liu F. Survey of business process management: challenges and solutions[J]. Enterprise Information Systems, 2017, 11(8): 1119-1153.</a:t>
            </a:r>
          </a:p>
          <a:p>
            <a:r>
              <a:rPr lang="zh-CN" altLang="en-US" dirty="0"/>
              <a:t>其他</a:t>
            </a:r>
            <a:endParaRPr lang="en-US" altLang="zh-CN" dirty="0"/>
          </a:p>
          <a:p>
            <a:endParaRPr lang="zh-CN" altLang="en-US" dirty="0"/>
          </a:p>
        </p:txBody>
      </p:sp>
    </p:spTree>
    <p:extLst>
      <p:ext uri="{BB962C8B-B14F-4D97-AF65-F5344CB8AC3E}">
        <p14:creationId xmlns:p14="http://schemas.microsoft.com/office/powerpoint/2010/main" val="1841332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2550</TotalTime>
  <Words>278</Words>
  <Application>Microsoft Office PowerPoint</Application>
  <PresentationFormat>宽屏</PresentationFormat>
  <Paragraphs>25</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DY10+ZJIGVJ-12</vt:lpstr>
      <vt:lpstr>等线</vt:lpstr>
      <vt:lpstr>等线 Light</vt:lpstr>
      <vt:lpstr>黑体</vt:lpstr>
      <vt:lpstr>宋体</vt:lpstr>
      <vt:lpstr>Arial</vt:lpstr>
      <vt:lpstr>Office 主题​​</vt:lpstr>
      <vt:lpstr>2021.09.22</vt:lpstr>
      <vt:lpstr>阅读论文</vt:lpstr>
      <vt:lpstr>内容</vt:lpstr>
      <vt:lpstr>PowerPoint 演示文稿</vt:lpstr>
      <vt:lpstr>PowerPoint 演示文稿</vt:lpstr>
      <vt:lpstr>PowerPoint 演示文稿</vt:lpstr>
      <vt:lpstr>问题</vt:lpstr>
      <vt:lpstr>下周计划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2021.09.17</dc:title>
  <dc:creator>陈建兵</dc:creator>
  <cp:lastModifiedBy> </cp:lastModifiedBy>
  <cp:revision>14</cp:revision>
  <dcterms:created xsi:type="dcterms:W3CDTF">2021-09-17T00:38:06Z</dcterms:created>
  <dcterms:modified xsi:type="dcterms:W3CDTF">2021-09-27T14:00:02Z</dcterms:modified>
</cp:coreProperties>
</file>