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9" r:id="rId3"/>
    <p:sldId id="257" r:id="rId4"/>
    <p:sldId id="258" r:id="rId5"/>
    <p:sldId id="259" r:id="rId6"/>
    <p:sldId id="260" r:id="rId7"/>
    <p:sldId id="261" r:id="rId8"/>
    <p:sldId id="262" r:id="rId9"/>
    <p:sldId id="272" r:id="rId10"/>
    <p:sldId id="263" r:id="rId11"/>
    <p:sldId id="264" r:id="rId12"/>
    <p:sldId id="265" r:id="rId13"/>
    <p:sldId id="267" r:id="rId14"/>
    <p:sldId id="268" r:id="rId15"/>
    <p:sldId id="271" r:id="rId16"/>
    <p:sldId id="273" r:id="rId17"/>
    <p:sldId id="270"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0" autoAdjust="0"/>
    <p:restoredTop sz="81874" autoAdjust="0"/>
  </p:normalViewPr>
  <p:slideViewPr>
    <p:cSldViewPr snapToGrid="0">
      <p:cViewPr varScale="1">
        <p:scale>
          <a:sx n="71" d="100"/>
          <a:sy n="71" d="100"/>
        </p:scale>
        <p:origin x="113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284CD3-B9F4-40C4-8037-DD2091694FAA}" type="datetimeFigureOut">
              <a:rPr lang="zh-CN" altLang="en-US" smtClean="0"/>
              <a:t>2021/9/29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1216BD-C538-4708-9118-2AB1153CB14A}" type="slidenum">
              <a:rPr lang="zh-CN" altLang="en-US" smtClean="0"/>
              <a:t>‹#›</a:t>
            </a:fld>
            <a:endParaRPr lang="zh-CN" altLang="en-US"/>
          </a:p>
        </p:txBody>
      </p:sp>
    </p:spTree>
    <p:extLst>
      <p:ext uri="{BB962C8B-B14F-4D97-AF65-F5344CB8AC3E}">
        <p14:creationId xmlns:p14="http://schemas.microsoft.com/office/powerpoint/2010/main" val="3589363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aike.baidu.com/item/XML"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baike.baidu.com/item/%E5%BB%BA%E6%A8%A1%E8%AF%AD%E8%A8%80" TargetMode="External"/><Relationship Id="rId4" Type="http://schemas.openxmlformats.org/officeDocument/2006/relationships/hyperlink" Target="https://baike.baidu.com/item/Web%E6%9C%8D%E5%8A%A1"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baike.baidu.com/item/%E5%A4%84%E7%90%86%E4%BF%A1%E6%81%AF/1353740"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1216BD-C538-4708-9118-2AB1153CB14A}" type="slidenum">
              <a:rPr lang="zh-CN" altLang="en-US" smtClean="0"/>
              <a:t>2</a:t>
            </a:fld>
            <a:endParaRPr lang="zh-CN" altLang="en-US"/>
          </a:p>
        </p:txBody>
      </p:sp>
    </p:spTree>
    <p:extLst>
      <p:ext uri="{BB962C8B-B14F-4D97-AF65-F5344CB8AC3E}">
        <p14:creationId xmlns:p14="http://schemas.microsoft.com/office/powerpoint/2010/main" val="1666273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1216BD-C538-4708-9118-2AB1153CB14A}" type="slidenum">
              <a:rPr lang="zh-CN" altLang="en-US" smtClean="0"/>
              <a:t>16</a:t>
            </a:fld>
            <a:endParaRPr lang="zh-CN" altLang="en-US"/>
          </a:p>
        </p:txBody>
      </p:sp>
    </p:spTree>
    <p:extLst>
      <p:ext uri="{BB962C8B-B14F-4D97-AF65-F5344CB8AC3E}">
        <p14:creationId xmlns:p14="http://schemas.microsoft.com/office/powerpoint/2010/main" val="4269330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1216BD-C538-4708-9118-2AB1153CB14A}" type="slidenum">
              <a:rPr lang="zh-CN" altLang="en-US" smtClean="0"/>
              <a:t>4</a:t>
            </a:fld>
            <a:endParaRPr lang="zh-CN" altLang="en-US"/>
          </a:p>
        </p:txBody>
      </p:sp>
    </p:spTree>
    <p:extLst>
      <p:ext uri="{BB962C8B-B14F-4D97-AF65-F5344CB8AC3E}">
        <p14:creationId xmlns:p14="http://schemas.microsoft.com/office/powerpoint/2010/main" val="4065362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err="1">
                <a:solidFill>
                  <a:srgbClr val="333333"/>
                </a:solidFill>
                <a:effectLst/>
                <a:latin typeface="Helvetica Neue"/>
              </a:rPr>
              <a:t>BPMN:Business</a:t>
            </a:r>
            <a:r>
              <a:rPr lang="en-US" altLang="zh-CN" b="0" i="0" dirty="0">
                <a:solidFill>
                  <a:srgbClr val="333333"/>
                </a:solidFill>
                <a:effectLst/>
                <a:latin typeface="Helvetica Neue"/>
              </a:rPr>
              <a:t> Process Modeling Notation </a:t>
            </a:r>
            <a:r>
              <a:rPr lang="zh-CN" altLang="en-US" b="0" i="0" dirty="0">
                <a:solidFill>
                  <a:srgbClr val="333333"/>
                </a:solidFill>
                <a:effectLst/>
                <a:latin typeface="Helvetica Neue"/>
              </a:rPr>
              <a:t>业务流程建模与标注</a:t>
            </a:r>
            <a:endParaRPr lang="en-US" altLang="zh-CN" b="1" i="0" dirty="0">
              <a:solidFill>
                <a:srgbClr val="333333"/>
              </a:solidFill>
              <a:effectLst/>
              <a:latin typeface="Helvetica Neue"/>
            </a:endParaRPr>
          </a:p>
          <a:p>
            <a:r>
              <a:rPr lang="en-US" altLang="zh-CN" b="1" i="0" dirty="0">
                <a:solidFill>
                  <a:srgbClr val="333333"/>
                </a:solidFill>
                <a:effectLst/>
                <a:latin typeface="Helvetica Neue"/>
              </a:rPr>
              <a:t>BPEL</a:t>
            </a:r>
            <a:r>
              <a:rPr lang="zh-CN" altLang="en-US" b="0" i="0" dirty="0">
                <a:solidFill>
                  <a:srgbClr val="333333"/>
                </a:solidFill>
                <a:effectLst/>
                <a:latin typeface="Helvetica Neue"/>
              </a:rPr>
              <a:t>（发音为</a:t>
            </a:r>
            <a:r>
              <a:rPr lang="en-US" altLang="zh-CN" b="0" i="0" dirty="0">
                <a:solidFill>
                  <a:srgbClr val="333333"/>
                </a:solidFill>
                <a:effectLst/>
                <a:latin typeface="Helvetica Neue"/>
              </a:rPr>
              <a:t>'</a:t>
            </a:r>
            <a:r>
              <a:rPr lang="en-US" altLang="zh-CN" b="0" i="0" dirty="0" err="1">
                <a:solidFill>
                  <a:srgbClr val="333333"/>
                </a:solidFill>
                <a:effectLst/>
                <a:latin typeface="Helvetica Neue"/>
              </a:rPr>
              <a:t>bipple</a:t>
            </a:r>
            <a:r>
              <a:rPr lang="en-US" altLang="zh-CN" b="0" i="0" dirty="0">
                <a:solidFill>
                  <a:srgbClr val="333333"/>
                </a:solidFill>
                <a:effectLst/>
                <a:latin typeface="Helvetica Neue"/>
              </a:rPr>
              <a:t>'</a:t>
            </a:r>
            <a:r>
              <a:rPr lang="zh-CN" altLang="en-US" b="0" i="0" dirty="0">
                <a:solidFill>
                  <a:srgbClr val="333333"/>
                </a:solidFill>
                <a:effectLst/>
                <a:latin typeface="Helvetica Neue"/>
              </a:rPr>
              <a:t>或</a:t>
            </a:r>
            <a:r>
              <a:rPr lang="en-US" altLang="zh-CN" b="0" i="0" dirty="0">
                <a:solidFill>
                  <a:srgbClr val="333333"/>
                </a:solidFill>
                <a:effectLst/>
                <a:latin typeface="Helvetica Neue"/>
              </a:rPr>
              <a:t>'bee-</a:t>
            </a:r>
            <a:r>
              <a:rPr lang="en-US" altLang="zh-CN" b="0" i="0" dirty="0" err="1">
                <a:solidFill>
                  <a:srgbClr val="333333"/>
                </a:solidFill>
                <a:effectLst/>
                <a:latin typeface="Helvetica Neue"/>
              </a:rPr>
              <a:t>pell</a:t>
            </a:r>
            <a:r>
              <a:rPr lang="en-US" altLang="zh-CN" b="0" i="0" dirty="0">
                <a:solidFill>
                  <a:srgbClr val="333333"/>
                </a:solidFill>
                <a:effectLst/>
                <a:latin typeface="Helvetica Neue"/>
              </a:rPr>
              <a:t>'</a:t>
            </a:r>
            <a:r>
              <a:rPr lang="zh-CN" altLang="en-US" b="0" i="0" dirty="0">
                <a:solidFill>
                  <a:srgbClr val="333333"/>
                </a:solidFill>
                <a:effectLst/>
                <a:latin typeface="Helvetica Neue"/>
              </a:rPr>
              <a:t>）是</a:t>
            </a:r>
            <a:r>
              <a:rPr lang="en-US" altLang="zh-CN" b="0" i="0" dirty="0">
                <a:solidFill>
                  <a:srgbClr val="333333"/>
                </a:solidFill>
                <a:effectLst/>
                <a:latin typeface="Helvetica Neue"/>
              </a:rPr>
              <a:t>Business Process Execution Language</a:t>
            </a:r>
            <a:r>
              <a:rPr lang="zh-CN" altLang="en-US" b="0" i="0" dirty="0">
                <a:solidFill>
                  <a:srgbClr val="333333"/>
                </a:solidFill>
                <a:effectLst/>
                <a:latin typeface="Helvetica Neue"/>
              </a:rPr>
              <a:t>的缩写，意为</a:t>
            </a:r>
            <a:r>
              <a:rPr lang="zh-CN" altLang="en-US" b="1" i="0" dirty="0">
                <a:solidFill>
                  <a:srgbClr val="333333"/>
                </a:solidFill>
                <a:effectLst/>
                <a:latin typeface="Helvetica Neue"/>
              </a:rPr>
              <a:t>业务过程执行语言</a:t>
            </a:r>
            <a:r>
              <a:rPr lang="zh-CN" altLang="en-US" b="0" i="0" dirty="0">
                <a:solidFill>
                  <a:srgbClr val="333333"/>
                </a:solidFill>
                <a:effectLst/>
                <a:latin typeface="Helvetica Neue"/>
              </a:rPr>
              <a:t>，是一种基于</a:t>
            </a:r>
            <a:r>
              <a:rPr lang="en-US" altLang="zh-CN" b="0" i="0" u="none" strike="noStrike" dirty="0">
                <a:solidFill>
                  <a:srgbClr val="136EC2"/>
                </a:solidFill>
                <a:effectLst/>
                <a:latin typeface="Helvetica Neue"/>
                <a:hlinkClick r:id="rId3"/>
              </a:rPr>
              <a:t>XML</a:t>
            </a:r>
            <a:r>
              <a:rPr lang="zh-CN" altLang="en-US" b="0" i="0" dirty="0">
                <a:solidFill>
                  <a:srgbClr val="333333"/>
                </a:solidFill>
                <a:effectLst/>
                <a:latin typeface="Helvetica Neue"/>
              </a:rPr>
              <a:t>的，用来描写业务过程的编程语言，被描写的业务过程的每个单一步骤则由</a:t>
            </a:r>
            <a:r>
              <a:rPr lang="en-US" altLang="zh-CN" b="0" i="0" u="none" strike="noStrike" dirty="0">
                <a:solidFill>
                  <a:srgbClr val="136EC2"/>
                </a:solidFill>
                <a:effectLst/>
                <a:latin typeface="Helvetica Neue"/>
                <a:hlinkClick r:id="rId4"/>
              </a:rPr>
              <a:t>Web</a:t>
            </a:r>
            <a:r>
              <a:rPr lang="zh-CN" altLang="en-US" b="0" i="0" u="none" strike="noStrike" dirty="0">
                <a:solidFill>
                  <a:srgbClr val="136EC2"/>
                </a:solidFill>
                <a:effectLst/>
                <a:latin typeface="Helvetica Neue"/>
                <a:hlinkClick r:id="rId4"/>
              </a:rPr>
              <a:t>服务</a:t>
            </a:r>
            <a:r>
              <a:rPr lang="zh-CN" altLang="en-US" b="0" i="0" dirty="0">
                <a:solidFill>
                  <a:srgbClr val="333333"/>
                </a:solidFill>
                <a:effectLst/>
                <a:latin typeface="Helvetica Neue"/>
              </a:rPr>
              <a:t>来实现。</a:t>
            </a:r>
            <a:endParaRPr lang="en-US" altLang="zh-CN" b="0" i="0" dirty="0">
              <a:solidFill>
                <a:srgbClr val="333333"/>
              </a:solidFill>
              <a:effectLst/>
              <a:latin typeface="Helvetica Neue"/>
            </a:endParaRPr>
          </a:p>
          <a:p>
            <a:r>
              <a:rPr lang="en-US" altLang="zh-CN" b="0" i="0" dirty="0">
                <a:solidFill>
                  <a:srgbClr val="333333"/>
                </a:solidFill>
                <a:effectLst/>
                <a:latin typeface="Helvetica Neue"/>
              </a:rPr>
              <a:t>BPML(Business Process Modeling Language) [</a:t>
            </a:r>
            <a:r>
              <a:rPr lang="zh-CN" altLang="en-US" b="0" i="0" dirty="0">
                <a:solidFill>
                  <a:srgbClr val="333333"/>
                </a:solidFill>
                <a:effectLst/>
                <a:latin typeface="Helvetica Neue"/>
              </a:rPr>
              <a:t>业务流程</a:t>
            </a:r>
            <a:r>
              <a:rPr lang="zh-CN" altLang="en-US" b="0" i="0" u="none" strike="noStrike" dirty="0">
                <a:solidFill>
                  <a:srgbClr val="136EC2"/>
                </a:solidFill>
                <a:effectLst/>
                <a:latin typeface="Helvetica Neue"/>
                <a:hlinkClick r:id="rId5"/>
              </a:rPr>
              <a:t>建模语言</a:t>
            </a:r>
            <a:r>
              <a:rPr lang="en-US" altLang="zh-CN" b="0" i="0" dirty="0">
                <a:solidFill>
                  <a:srgbClr val="333333"/>
                </a:solidFill>
                <a:effectLst/>
                <a:latin typeface="Helvetica Neue"/>
              </a:rPr>
              <a:t>]</a:t>
            </a:r>
            <a:r>
              <a:rPr lang="zh-CN" altLang="en-US" b="0" i="0" dirty="0">
                <a:solidFill>
                  <a:srgbClr val="333333"/>
                </a:solidFill>
                <a:effectLst/>
                <a:latin typeface="Helvetica Neue"/>
              </a:rPr>
              <a:t>：是业务流程建模的元语言，就像</a:t>
            </a:r>
            <a:r>
              <a:rPr lang="en-US" altLang="zh-CN" b="0" i="0" dirty="0">
                <a:solidFill>
                  <a:srgbClr val="333333"/>
                </a:solidFill>
                <a:effectLst/>
                <a:latin typeface="Helvetica Neue"/>
              </a:rPr>
              <a:t>XML</a:t>
            </a:r>
            <a:r>
              <a:rPr lang="zh-CN" altLang="en-US" b="0" i="0" dirty="0">
                <a:solidFill>
                  <a:srgbClr val="333333"/>
                </a:solidFill>
                <a:effectLst/>
                <a:latin typeface="Helvetica Neue"/>
              </a:rPr>
              <a:t>是业务数据建模的元语言一样。现在，曾提出</a:t>
            </a:r>
            <a:r>
              <a:rPr lang="en-US" altLang="zh-CN" b="0" i="0" dirty="0">
                <a:solidFill>
                  <a:srgbClr val="333333"/>
                </a:solidFill>
                <a:effectLst/>
                <a:latin typeface="Helvetica Neue"/>
              </a:rPr>
              <a:t>BPML</a:t>
            </a:r>
            <a:r>
              <a:rPr lang="zh-CN" altLang="en-US" b="0" i="0" dirty="0">
                <a:solidFill>
                  <a:srgbClr val="333333"/>
                </a:solidFill>
                <a:effectLst/>
                <a:latin typeface="Helvetica Neue"/>
              </a:rPr>
              <a:t>语言的</a:t>
            </a:r>
            <a:r>
              <a:rPr lang="en-US" altLang="zh-CN" b="0" i="0" dirty="0">
                <a:solidFill>
                  <a:srgbClr val="333333"/>
                </a:solidFill>
                <a:effectLst/>
                <a:latin typeface="Helvetica Neue"/>
              </a:rPr>
              <a:t>BPMI</a:t>
            </a:r>
            <a:r>
              <a:rPr lang="zh-CN" altLang="en-US" b="0" i="0" dirty="0">
                <a:solidFill>
                  <a:srgbClr val="333333"/>
                </a:solidFill>
                <a:effectLst/>
                <a:latin typeface="Helvetica Neue"/>
              </a:rPr>
              <a:t>已经放弃对其的支持，转而推广</a:t>
            </a:r>
            <a:r>
              <a:rPr lang="en-US" altLang="zh-CN" b="0" i="0" dirty="0">
                <a:solidFill>
                  <a:srgbClr val="333333"/>
                </a:solidFill>
                <a:effectLst/>
                <a:latin typeface="Helvetica Neue"/>
              </a:rPr>
              <a:t>BPEL4WS</a:t>
            </a:r>
            <a:r>
              <a:rPr lang="zh-CN" altLang="en-US" b="0" i="0" dirty="0">
                <a:solidFill>
                  <a:srgbClr val="333333"/>
                </a:solidFill>
                <a:effectLst/>
                <a:latin typeface="Helvetica Neue"/>
              </a:rPr>
              <a:t>。</a:t>
            </a:r>
            <a:endParaRPr lang="en-US" altLang="zh-CN" b="0" i="0" dirty="0">
              <a:solidFill>
                <a:srgbClr val="333333"/>
              </a:solidFill>
              <a:effectLst/>
              <a:latin typeface="Helvetica Neue"/>
            </a:endParaRPr>
          </a:p>
          <a:p>
            <a:r>
              <a:rPr lang="en-US" altLang="zh-CN" b="0" i="0" dirty="0">
                <a:solidFill>
                  <a:srgbClr val="333333"/>
                </a:solidFill>
                <a:effectLst/>
                <a:latin typeface="Helvetica Neue"/>
              </a:rPr>
              <a:t>BAM: </a:t>
            </a:r>
            <a:r>
              <a:rPr lang="en-US" altLang="zh-CN" b="0" i="0" dirty="0" err="1">
                <a:solidFill>
                  <a:srgbClr val="333333"/>
                </a:solidFill>
                <a:effectLst/>
                <a:latin typeface="Helvetica Neue"/>
              </a:rPr>
              <a:t>Bussiness</a:t>
            </a:r>
            <a:r>
              <a:rPr lang="en-US" altLang="zh-CN" b="0" i="0" dirty="0">
                <a:solidFill>
                  <a:srgbClr val="333333"/>
                </a:solidFill>
                <a:effectLst/>
                <a:latin typeface="Helvetica Neue"/>
              </a:rPr>
              <a:t> Activity Monitoring </a:t>
            </a:r>
            <a:r>
              <a:rPr lang="zh-CN" altLang="en-US" b="0" i="0" dirty="0">
                <a:solidFill>
                  <a:srgbClr val="333333"/>
                </a:solidFill>
                <a:effectLst/>
                <a:latin typeface="Helvetica Neue"/>
              </a:rPr>
              <a:t>业务活动监控</a:t>
            </a:r>
            <a:endParaRPr lang="zh-CN" altLang="en-US" dirty="0"/>
          </a:p>
        </p:txBody>
      </p:sp>
      <p:sp>
        <p:nvSpPr>
          <p:cNvPr id="4" name="灯片编号占位符 3"/>
          <p:cNvSpPr>
            <a:spLocks noGrp="1"/>
          </p:cNvSpPr>
          <p:nvPr>
            <p:ph type="sldNum" sz="quarter" idx="5"/>
          </p:nvPr>
        </p:nvSpPr>
        <p:spPr/>
        <p:txBody>
          <a:bodyPr/>
          <a:lstStyle/>
          <a:p>
            <a:fld id="{C01216BD-C538-4708-9118-2AB1153CB14A}" type="slidenum">
              <a:rPr lang="zh-CN" altLang="en-US" smtClean="0"/>
              <a:t>5</a:t>
            </a:fld>
            <a:endParaRPr lang="zh-CN" altLang="en-US"/>
          </a:p>
        </p:txBody>
      </p:sp>
    </p:spTree>
    <p:extLst>
      <p:ext uri="{BB962C8B-B14F-4D97-AF65-F5344CB8AC3E}">
        <p14:creationId xmlns:p14="http://schemas.microsoft.com/office/powerpoint/2010/main" val="1200049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b="0" i="0" u="none" strike="noStrike" baseline="0" dirty="0">
                <a:latin typeface="AdvOT46dcae81"/>
              </a:rPr>
              <a:t>target To-BE design characteristics</a:t>
            </a:r>
            <a:endParaRPr lang="zh-CN" altLang="en-US" dirty="0"/>
          </a:p>
        </p:txBody>
      </p:sp>
      <p:sp>
        <p:nvSpPr>
          <p:cNvPr id="4" name="灯片编号占位符 3"/>
          <p:cNvSpPr>
            <a:spLocks noGrp="1"/>
          </p:cNvSpPr>
          <p:nvPr>
            <p:ph type="sldNum" sz="quarter" idx="5"/>
          </p:nvPr>
        </p:nvSpPr>
        <p:spPr/>
        <p:txBody>
          <a:bodyPr/>
          <a:lstStyle/>
          <a:p>
            <a:fld id="{C01216BD-C538-4708-9118-2AB1153CB14A}" type="slidenum">
              <a:rPr lang="zh-CN" altLang="en-US" smtClean="0"/>
              <a:t>6</a:t>
            </a:fld>
            <a:endParaRPr lang="zh-CN" altLang="en-US"/>
          </a:p>
        </p:txBody>
      </p:sp>
    </p:spTree>
    <p:extLst>
      <p:ext uri="{BB962C8B-B14F-4D97-AF65-F5344CB8AC3E}">
        <p14:creationId xmlns:p14="http://schemas.microsoft.com/office/powerpoint/2010/main" val="1440013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过程：业务的主要元素，由几个活动和程序共同工作实现业务目标</a:t>
            </a:r>
            <a:endParaRPr lang="en-US" altLang="zh-CN" dirty="0"/>
          </a:p>
          <a:p>
            <a:r>
              <a:rPr lang="zh-CN" altLang="en-US" dirty="0"/>
              <a:t>活动：一个特定行为，一种功能、任务或操作</a:t>
            </a:r>
            <a:endParaRPr lang="en-US" altLang="zh-CN" dirty="0"/>
          </a:p>
          <a:p>
            <a:r>
              <a:rPr lang="zh-CN" altLang="en-US" dirty="0"/>
              <a:t>产品和服务：过程结果的价值</a:t>
            </a:r>
            <a:endParaRPr lang="en-US" altLang="zh-CN" dirty="0"/>
          </a:p>
          <a:p>
            <a:r>
              <a:rPr lang="zh-CN" altLang="en-US" dirty="0"/>
              <a:t>角色：参与者或者代理的类型</a:t>
            </a:r>
            <a:endParaRPr lang="en-US" altLang="zh-CN" dirty="0"/>
          </a:p>
          <a:p>
            <a:r>
              <a:rPr lang="zh-CN" altLang="en-US" dirty="0"/>
              <a:t>事件：特定条件发生，引起其他的行为、过程或活动</a:t>
            </a:r>
            <a:endParaRPr lang="en-US" altLang="zh-CN" dirty="0"/>
          </a:p>
          <a:p>
            <a:r>
              <a:rPr lang="zh-CN" altLang="en-US" dirty="0"/>
              <a:t>规则：生产对客户有价值的特定产出</a:t>
            </a:r>
          </a:p>
        </p:txBody>
      </p:sp>
      <p:sp>
        <p:nvSpPr>
          <p:cNvPr id="4" name="灯片编号占位符 3"/>
          <p:cNvSpPr>
            <a:spLocks noGrp="1"/>
          </p:cNvSpPr>
          <p:nvPr>
            <p:ph type="sldNum" sz="quarter" idx="5"/>
          </p:nvPr>
        </p:nvSpPr>
        <p:spPr/>
        <p:txBody>
          <a:bodyPr/>
          <a:lstStyle/>
          <a:p>
            <a:fld id="{C01216BD-C538-4708-9118-2AB1153CB14A}" type="slidenum">
              <a:rPr lang="zh-CN" altLang="en-US" smtClean="0"/>
              <a:t>8</a:t>
            </a:fld>
            <a:endParaRPr lang="zh-CN" altLang="en-US"/>
          </a:p>
        </p:txBody>
      </p:sp>
    </p:spTree>
    <p:extLst>
      <p:ext uri="{BB962C8B-B14F-4D97-AF65-F5344CB8AC3E}">
        <p14:creationId xmlns:p14="http://schemas.microsoft.com/office/powerpoint/2010/main" val="2736845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三种建模语言</a:t>
            </a:r>
          </a:p>
        </p:txBody>
      </p:sp>
      <p:sp>
        <p:nvSpPr>
          <p:cNvPr id="4" name="灯片编号占位符 3"/>
          <p:cNvSpPr>
            <a:spLocks noGrp="1"/>
          </p:cNvSpPr>
          <p:nvPr>
            <p:ph type="sldNum" sz="quarter" idx="5"/>
          </p:nvPr>
        </p:nvSpPr>
        <p:spPr/>
        <p:txBody>
          <a:bodyPr/>
          <a:lstStyle/>
          <a:p>
            <a:fld id="{C01216BD-C538-4708-9118-2AB1153CB14A}" type="slidenum">
              <a:rPr lang="zh-CN" altLang="en-US" smtClean="0"/>
              <a:t>10</a:t>
            </a:fld>
            <a:endParaRPr lang="zh-CN" altLang="en-US"/>
          </a:p>
        </p:txBody>
      </p:sp>
    </p:spTree>
    <p:extLst>
      <p:ext uri="{BB962C8B-B14F-4D97-AF65-F5344CB8AC3E}">
        <p14:creationId xmlns:p14="http://schemas.microsoft.com/office/powerpoint/2010/main" val="864043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IT:</a:t>
            </a:r>
            <a:r>
              <a:rPr lang="en-US" altLang="zh-CN" sz="1800" b="0" i="0" u="none" strike="noStrike" baseline="0" dirty="0" err="1">
                <a:latin typeface="AdvOT46dcae81"/>
              </a:rPr>
              <a:t>information</a:t>
            </a:r>
            <a:r>
              <a:rPr lang="en-US" altLang="zh-CN" sz="1800" b="0" i="0" u="none" strike="noStrike" baseline="0" dirty="0">
                <a:latin typeface="AdvOT46dcae81"/>
              </a:rPr>
              <a:t> technology</a:t>
            </a:r>
            <a:r>
              <a:rPr lang="zh-CN" altLang="en-US" sz="1800" b="0" i="0" u="none" strike="noStrike" baseline="0" dirty="0">
                <a:latin typeface="AdvOT46dcae81"/>
              </a:rPr>
              <a:t> 信息技术。</a:t>
            </a:r>
            <a:r>
              <a:rPr lang="zh-CN" altLang="en-US" b="0" i="0" dirty="0">
                <a:solidFill>
                  <a:srgbClr val="333333"/>
                </a:solidFill>
                <a:effectLst/>
                <a:latin typeface="Helvetica Neue"/>
              </a:rPr>
              <a:t>主要用于管理和</a:t>
            </a:r>
            <a:r>
              <a:rPr lang="zh-CN" altLang="en-US" b="0" i="0" u="none" strike="noStrike" dirty="0">
                <a:solidFill>
                  <a:srgbClr val="136EC2"/>
                </a:solidFill>
                <a:effectLst/>
                <a:latin typeface="Helvetica Neue"/>
                <a:hlinkClick r:id="rId3"/>
              </a:rPr>
              <a:t>处理信息</a:t>
            </a:r>
            <a:r>
              <a:rPr lang="zh-CN" altLang="en-US" b="0" i="0" dirty="0">
                <a:solidFill>
                  <a:srgbClr val="333333"/>
                </a:solidFill>
                <a:effectLst/>
                <a:latin typeface="Helvetica Neue"/>
              </a:rPr>
              <a:t>所采用的各种技术。</a:t>
            </a:r>
            <a:endParaRPr lang="en-US" altLang="zh-CN" b="0" i="0" dirty="0">
              <a:solidFill>
                <a:srgbClr val="333333"/>
              </a:solidFill>
              <a:effectLst/>
              <a:latin typeface="Helvetica Neue"/>
            </a:endParaRPr>
          </a:p>
          <a:p>
            <a:r>
              <a:rPr lang="en-US" altLang="zh-CN" b="0" i="0" dirty="0">
                <a:solidFill>
                  <a:srgbClr val="333333"/>
                </a:solidFill>
                <a:effectLst/>
                <a:latin typeface="Helvetica Neue"/>
              </a:rPr>
              <a:t>BPM</a:t>
            </a:r>
            <a:r>
              <a:rPr lang="zh-CN" altLang="en-US" b="0" i="0" dirty="0">
                <a:solidFill>
                  <a:srgbClr val="333333"/>
                </a:solidFill>
                <a:effectLst/>
                <a:latin typeface="Helvetica Neue"/>
              </a:rPr>
              <a:t>管理</a:t>
            </a:r>
            <a:r>
              <a:rPr lang="en-US" altLang="zh-CN" b="0" i="0" dirty="0">
                <a:solidFill>
                  <a:srgbClr val="333333"/>
                </a:solidFill>
                <a:effectLst/>
                <a:latin typeface="Helvetica Neue"/>
              </a:rPr>
              <a:t>BP</a:t>
            </a:r>
            <a:r>
              <a:rPr lang="zh-CN" altLang="en-US" b="0" i="0" dirty="0">
                <a:solidFill>
                  <a:srgbClr val="333333"/>
                </a:solidFill>
                <a:effectLst/>
                <a:latin typeface="Helvetica Neue"/>
              </a:rPr>
              <a:t>和</a:t>
            </a:r>
            <a:r>
              <a:rPr lang="en-US" altLang="zh-CN" b="0" i="0" dirty="0">
                <a:solidFill>
                  <a:srgbClr val="333333"/>
                </a:solidFill>
                <a:effectLst/>
                <a:latin typeface="Helvetica Neue"/>
              </a:rPr>
              <a:t>IS</a:t>
            </a:r>
            <a:r>
              <a:rPr lang="zh-CN" altLang="en-US" b="0" i="0" dirty="0">
                <a:solidFill>
                  <a:srgbClr val="333333"/>
                </a:solidFill>
                <a:effectLst/>
                <a:latin typeface="Helvetica Neue"/>
              </a:rPr>
              <a:t>、</a:t>
            </a:r>
            <a:r>
              <a:rPr lang="en-US" altLang="zh-CN" b="0" i="0" dirty="0">
                <a:solidFill>
                  <a:srgbClr val="333333"/>
                </a:solidFill>
                <a:effectLst/>
                <a:latin typeface="Helvetica Neue"/>
              </a:rPr>
              <a:t>IT</a:t>
            </a:r>
          </a:p>
          <a:p>
            <a:r>
              <a:rPr lang="zh-CN" altLang="en-US" dirty="0"/>
              <a:t>文章后面列举各种已有的解决问题的办法和研究情况</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01216BD-C538-4708-9118-2AB1153CB14A}" type="slidenum">
              <a:rPr lang="zh-CN" altLang="en-US" smtClean="0"/>
              <a:t>11</a:t>
            </a:fld>
            <a:endParaRPr lang="zh-CN" altLang="en-US"/>
          </a:p>
        </p:txBody>
      </p:sp>
    </p:spTree>
    <p:extLst>
      <p:ext uri="{BB962C8B-B14F-4D97-AF65-F5344CB8AC3E}">
        <p14:creationId xmlns:p14="http://schemas.microsoft.com/office/powerpoint/2010/main" val="586166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1216BD-C538-4708-9118-2AB1153CB14A}" type="slidenum">
              <a:rPr lang="zh-CN" altLang="en-US" smtClean="0"/>
              <a:t>12</a:t>
            </a:fld>
            <a:endParaRPr lang="zh-CN" altLang="en-US"/>
          </a:p>
        </p:txBody>
      </p:sp>
    </p:spTree>
    <p:extLst>
      <p:ext uri="{BB962C8B-B14F-4D97-AF65-F5344CB8AC3E}">
        <p14:creationId xmlns:p14="http://schemas.microsoft.com/office/powerpoint/2010/main" val="3372183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800" b="0" i="0" u="none" strike="noStrike" baseline="0" dirty="0">
                <a:latin typeface="AdobeHeitiStd-Regular"/>
              </a:rPr>
              <a:t>编制从局部视角关注单个角色内部的一系列活动及活动间的行为依赖关系</a:t>
            </a:r>
            <a:r>
              <a:rPr lang="zh-CN" altLang="en-US" sz="1800" b="0" i="0" u="none" strike="noStrike" baseline="0" dirty="0">
                <a:latin typeface="DY310+ZMOHdQ-313"/>
              </a:rPr>
              <a:t>，</a:t>
            </a:r>
            <a:r>
              <a:rPr lang="zh-CN" altLang="en-US" sz="1800" b="0" i="0" u="none" strike="noStrike" baseline="0" dirty="0">
                <a:latin typeface="AdobeHeitiStd-Regular"/>
              </a:rPr>
              <a:t>且这些活动将被组织内部的流程引擎集中执行</a:t>
            </a:r>
            <a:r>
              <a:rPr lang="zh-CN" altLang="en-US" sz="1800" b="0" i="0" u="none" strike="noStrike" baseline="0" dirty="0">
                <a:latin typeface="DY310+ZMOHdQ-313"/>
              </a:rPr>
              <a:t>；</a:t>
            </a:r>
            <a:endParaRPr lang="en-US" altLang="zh-CN" sz="1800" b="0" i="0" u="none" strike="noStrike" baseline="0" dirty="0">
              <a:latin typeface="DY310+ZMOHdQ-313"/>
            </a:endParaRPr>
          </a:p>
          <a:p>
            <a:pPr algn="l"/>
            <a:r>
              <a:rPr lang="zh-CN" altLang="en-US" sz="1800" b="0" i="0" u="none" strike="noStrike" baseline="0" dirty="0">
                <a:latin typeface="AdobeHeitiStd-Regular"/>
              </a:rPr>
              <a:t>流程编排从全局视角关注多个角色间的交互及交互间的行为依赖关系</a:t>
            </a:r>
            <a:r>
              <a:rPr lang="zh-CN" altLang="en-US" sz="1800" b="0" i="0" u="none" strike="noStrike" baseline="0" dirty="0">
                <a:latin typeface="DY310+ZMOHdQ-313"/>
              </a:rPr>
              <a:t>，</a:t>
            </a:r>
            <a:r>
              <a:rPr lang="zh-CN" altLang="en-US" sz="1800" b="0" i="0" u="none" strike="noStrike" baseline="0" dirty="0">
                <a:latin typeface="AdobeHeitiStd-Regular"/>
              </a:rPr>
              <a:t>不存在集中执行的流程引擎</a:t>
            </a:r>
            <a:endParaRPr lang="zh-CN" altLang="en-US" dirty="0"/>
          </a:p>
        </p:txBody>
      </p:sp>
      <p:sp>
        <p:nvSpPr>
          <p:cNvPr id="4" name="灯片编号占位符 3"/>
          <p:cNvSpPr>
            <a:spLocks noGrp="1"/>
          </p:cNvSpPr>
          <p:nvPr>
            <p:ph type="sldNum" sz="quarter" idx="5"/>
          </p:nvPr>
        </p:nvSpPr>
        <p:spPr/>
        <p:txBody>
          <a:bodyPr/>
          <a:lstStyle/>
          <a:p>
            <a:fld id="{C01216BD-C538-4708-9118-2AB1153CB14A}" type="slidenum">
              <a:rPr lang="zh-CN" altLang="en-US" smtClean="0"/>
              <a:t>15</a:t>
            </a:fld>
            <a:endParaRPr lang="zh-CN" altLang="en-US"/>
          </a:p>
        </p:txBody>
      </p:sp>
    </p:spTree>
    <p:extLst>
      <p:ext uri="{BB962C8B-B14F-4D97-AF65-F5344CB8AC3E}">
        <p14:creationId xmlns:p14="http://schemas.microsoft.com/office/powerpoint/2010/main" val="1167347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FD5E58-1CC7-47EF-9647-79DC34AB580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C233DDA-26AD-4368-BA36-A7AC189C6E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8157E89-A16C-4CC0-B087-211CBAE9AD28}"/>
              </a:ext>
            </a:extLst>
          </p:cNvPr>
          <p:cNvSpPr>
            <a:spLocks noGrp="1"/>
          </p:cNvSpPr>
          <p:nvPr>
            <p:ph type="dt" sz="half" idx="10"/>
          </p:nvPr>
        </p:nvSpPr>
        <p:spPr/>
        <p:txBody>
          <a:bodyPr/>
          <a:lstStyle/>
          <a:p>
            <a:fld id="{A8784939-2407-4128-9DBA-D552F5C4125A}" type="datetimeFigureOut">
              <a:rPr lang="zh-CN" altLang="en-US" smtClean="0"/>
              <a:t>2021/9/29</a:t>
            </a:fld>
            <a:endParaRPr lang="zh-CN" altLang="en-US"/>
          </a:p>
        </p:txBody>
      </p:sp>
      <p:sp>
        <p:nvSpPr>
          <p:cNvPr id="5" name="页脚占位符 4">
            <a:extLst>
              <a:ext uri="{FF2B5EF4-FFF2-40B4-BE49-F238E27FC236}">
                <a16:creationId xmlns:a16="http://schemas.microsoft.com/office/drawing/2014/main" id="{A2C31D1C-B3FA-4EDA-B252-4993A32980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12A424-7C5E-4CCA-BE53-9D45DED9B836}"/>
              </a:ext>
            </a:extLst>
          </p:cNvPr>
          <p:cNvSpPr>
            <a:spLocks noGrp="1"/>
          </p:cNvSpPr>
          <p:nvPr>
            <p:ph type="sldNum" sz="quarter" idx="12"/>
          </p:nvPr>
        </p:nvSpPr>
        <p:spPr/>
        <p:txBody>
          <a:bodyPr/>
          <a:lstStyle/>
          <a:p>
            <a:fld id="{7033E3ED-3385-4C50-BAFB-EF071A0E6919}" type="slidenum">
              <a:rPr lang="zh-CN" altLang="en-US" smtClean="0"/>
              <a:t>‹#›</a:t>
            </a:fld>
            <a:endParaRPr lang="zh-CN" altLang="en-US"/>
          </a:p>
        </p:txBody>
      </p:sp>
    </p:spTree>
    <p:extLst>
      <p:ext uri="{BB962C8B-B14F-4D97-AF65-F5344CB8AC3E}">
        <p14:creationId xmlns:p14="http://schemas.microsoft.com/office/powerpoint/2010/main" val="1063644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3046B2-D968-4424-9DC8-E3BD87B29D6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06877DA-7F74-45F5-AC0A-E90944127D3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82A0B20-AFE5-414F-857A-295B2B209FBA}"/>
              </a:ext>
            </a:extLst>
          </p:cNvPr>
          <p:cNvSpPr>
            <a:spLocks noGrp="1"/>
          </p:cNvSpPr>
          <p:nvPr>
            <p:ph type="dt" sz="half" idx="10"/>
          </p:nvPr>
        </p:nvSpPr>
        <p:spPr/>
        <p:txBody>
          <a:bodyPr/>
          <a:lstStyle/>
          <a:p>
            <a:fld id="{A8784939-2407-4128-9DBA-D552F5C4125A}" type="datetimeFigureOut">
              <a:rPr lang="zh-CN" altLang="en-US" smtClean="0"/>
              <a:t>2021/9/29</a:t>
            </a:fld>
            <a:endParaRPr lang="zh-CN" altLang="en-US"/>
          </a:p>
        </p:txBody>
      </p:sp>
      <p:sp>
        <p:nvSpPr>
          <p:cNvPr id="5" name="页脚占位符 4">
            <a:extLst>
              <a:ext uri="{FF2B5EF4-FFF2-40B4-BE49-F238E27FC236}">
                <a16:creationId xmlns:a16="http://schemas.microsoft.com/office/drawing/2014/main" id="{B517B1AB-631A-4982-AC74-76F86B2704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CED22E-D40C-4FDE-9B71-2500DDC96EBE}"/>
              </a:ext>
            </a:extLst>
          </p:cNvPr>
          <p:cNvSpPr>
            <a:spLocks noGrp="1"/>
          </p:cNvSpPr>
          <p:nvPr>
            <p:ph type="sldNum" sz="quarter" idx="12"/>
          </p:nvPr>
        </p:nvSpPr>
        <p:spPr/>
        <p:txBody>
          <a:bodyPr/>
          <a:lstStyle/>
          <a:p>
            <a:fld id="{7033E3ED-3385-4C50-BAFB-EF071A0E6919}" type="slidenum">
              <a:rPr lang="zh-CN" altLang="en-US" smtClean="0"/>
              <a:t>‹#›</a:t>
            </a:fld>
            <a:endParaRPr lang="zh-CN" altLang="en-US"/>
          </a:p>
        </p:txBody>
      </p:sp>
    </p:spTree>
    <p:extLst>
      <p:ext uri="{BB962C8B-B14F-4D97-AF65-F5344CB8AC3E}">
        <p14:creationId xmlns:p14="http://schemas.microsoft.com/office/powerpoint/2010/main" val="4086831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B740E9E-54C4-4D83-A455-DB650B7EAD6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7159035-A4B3-4560-8111-BCFF8345114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B1F501A-8EE8-42A5-B632-BD40E566EF67}"/>
              </a:ext>
            </a:extLst>
          </p:cNvPr>
          <p:cNvSpPr>
            <a:spLocks noGrp="1"/>
          </p:cNvSpPr>
          <p:nvPr>
            <p:ph type="dt" sz="half" idx="10"/>
          </p:nvPr>
        </p:nvSpPr>
        <p:spPr/>
        <p:txBody>
          <a:bodyPr/>
          <a:lstStyle/>
          <a:p>
            <a:fld id="{A8784939-2407-4128-9DBA-D552F5C4125A}" type="datetimeFigureOut">
              <a:rPr lang="zh-CN" altLang="en-US" smtClean="0"/>
              <a:t>2021/9/29</a:t>
            </a:fld>
            <a:endParaRPr lang="zh-CN" altLang="en-US"/>
          </a:p>
        </p:txBody>
      </p:sp>
      <p:sp>
        <p:nvSpPr>
          <p:cNvPr id="5" name="页脚占位符 4">
            <a:extLst>
              <a:ext uri="{FF2B5EF4-FFF2-40B4-BE49-F238E27FC236}">
                <a16:creationId xmlns:a16="http://schemas.microsoft.com/office/drawing/2014/main" id="{5E9360A9-0ACB-4EC9-A36C-8E1985478E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2A93B49-541A-4F5B-B50D-09638DBEE946}"/>
              </a:ext>
            </a:extLst>
          </p:cNvPr>
          <p:cNvSpPr>
            <a:spLocks noGrp="1"/>
          </p:cNvSpPr>
          <p:nvPr>
            <p:ph type="sldNum" sz="quarter" idx="12"/>
          </p:nvPr>
        </p:nvSpPr>
        <p:spPr/>
        <p:txBody>
          <a:bodyPr/>
          <a:lstStyle/>
          <a:p>
            <a:fld id="{7033E3ED-3385-4C50-BAFB-EF071A0E6919}" type="slidenum">
              <a:rPr lang="zh-CN" altLang="en-US" smtClean="0"/>
              <a:t>‹#›</a:t>
            </a:fld>
            <a:endParaRPr lang="zh-CN" altLang="en-US"/>
          </a:p>
        </p:txBody>
      </p:sp>
    </p:spTree>
    <p:extLst>
      <p:ext uri="{BB962C8B-B14F-4D97-AF65-F5344CB8AC3E}">
        <p14:creationId xmlns:p14="http://schemas.microsoft.com/office/powerpoint/2010/main" val="1301885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A7D076-199C-4A1B-8064-FD9FCE9275C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32A7AA9-86FD-4C95-8645-CCC2C0C9E8D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12B9094-382A-4461-8909-0A7029C1B61B}"/>
              </a:ext>
            </a:extLst>
          </p:cNvPr>
          <p:cNvSpPr>
            <a:spLocks noGrp="1"/>
          </p:cNvSpPr>
          <p:nvPr>
            <p:ph type="dt" sz="half" idx="10"/>
          </p:nvPr>
        </p:nvSpPr>
        <p:spPr/>
        <p:txBody>
          <a:bodyPr/>
          <a:lstStyle/>
          <a:p>
            <a:fld id="{A8784939-2407-4128-9DBA-D552F5C4125A}" type="datetimeFigureOut">
              <a:rPr lang="zh-CN" altLang="en-US" smtClean="0"/>
              <a:t>2021/9/29</a:t>
            </a:fld>
            <a:endParaRPr lang="zh-CN" altLang="en-US"/>
          </a:p>
        </p:txBody>
      </p:sp>
      <p:sp>
        <p:nvSpPr>
          <p:cNvPr id="5" name="页脚占位符 4">
            <a:extLst>
              <a:ext uri="{FF2B5EF4-FFF2-40B4-BE49-F238E27FC236}">
                <a16:creationId xmlns:a16="http://schemas.microsoft.com/office/drawing/2014/main" id="{336B3046-F31B-4CA7-BB72-9A5D61679AB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69E3D71-3182-4736-A575-E1FD24960A67}"/>
              </a:ext>
            </a:extLst>
          </p:cNvPr>
          <p:cNvSpPr>
            <a:spLocks noGrp="1"/>
          </p:cNvSpPr>
          <p:nvPr>
            <p:ph type="sldNum" sz="quarter" idx="12"/>
          </p:nvPr>
        </p:nvSpPr>
        <p:spPr/>
        <p:txBody>
          <a:bodyPr/>
          <a:lstStyle/>
          <a:p>
            <a:fld id="{7033E3ED-3385-4C50-BAFB-EF071A0E6919}" type="slidenum">
              <a:rPr lang="zh-CN" altLang="en-US" smtClean="0"/>
              <a:t>‹#›</a:t>
            </a:fld>
            <a:endParaRPr lang="zh-CN" altLang="en-US"/>
          </a:p>
        </p:txBody>
      </p:sp>
    </p:spTree>
    <p:extLst>
      <p:ext uri="{BB962C8B-B14F-4D97-AF65-F5344CB8AC3E}">
        <p14:creationId xmlns:p14="http://schemas.microsoft.com/office/powerpoint/2010/main" val="3498657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ACBC1B-D2DE-4B1F-A10C-7326BB8874A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C410D59-6C77-4C56-AFD4-4F24580E07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F3D5C07-CBA5-43EC-9318-B4661623B231}"/>
              </a:ext>
            </a:extLst>
          </p:cNvPr>
          <p:cNvSpPr>
            <a:spLocks noGrp="1"/>
          </p:cNvSpPr>
          <p:nvPr>
            <p:ph type="dt" sz="half" idx="10"/>
          </p:nvPr>
        </p:nvSpPr>
        <p:spPr/>
        <p:txBody>
          <a:bodyPr/>
          <a:lstStyle/>
          <a:p>
            <a:fld id="{A8784939-2407-4128-9DBA-D552F5C4125A}" type="datetimeFigureOut">
              <a:rPr lang="zh-CN" altLang="en-US" smtClean="0"/>
              <a:t>2021/9/29</a:t>
            </a:fld>
            <a:endParaRPr lang="zh-CN" altLang="en-US"/>
          </a:p>
        </p:txBody>
      </p:sp>
      <p:sp>
        <p:nvSpPr>
          <p:cNvPr id="5" name="页脚占位符 4">
            <a:extLst>
              <a:ext uri="{FF2B5EF4-FFF2-40B4-BE49-F238E27FC236}">
                <a16:creationId xmlns:a16="http://schemas.microsoft.com/office/drawing/2014/main" id="{3E485D4D-2162-4984-B690-018377BAB5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B83387-F2E3-421C-8F4B-15A983CD52AC}"/>
              </a:ext>
            </a:extLst>
          </p:cNvPr>
          <p:cNvSpPr>
            <a:spLocks noGrp="1"/>
          </p:cNvSpPr>
          <p:nvPr>
            <p:ph type="sldNum" sz="quarter" idx="12"/>
          </p:nvPr>
        </p:nvSpPr>
        <p:spPr/>
        <p:txBody>
          <a:bodyPr/>
          <a:lstStyle/>
          <a:p>
            <a:fld id="{7033E3ED-3385-4C50-BAFB-EF071A0E6919}" type="slidenum">
              <a:rPr lang="zh-CN" altLang="en-US" smtClean="0"/>
              <a:t>‹#›</a:t>
            </a:fld>
            <a:endParaRPr lang="zh-CN" altLang="en-US"/>
          </a:p>
        </p:txBody>
      </p:sp>
    </p:spTree>
    <p:extLst>
      <p:ext uri="{BB962C8B-B14F-4D97-AF65-F5344CB8AC3E}">
        <p14:creationId xmlns:p14="http://schemas.microsoft.com/office/powerpoint/2010/main" val="293085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F426E2-1850-494B-8113-F524EE5FC96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87F1DA9-C1B4-413F-9842-834127B9ED5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4BC38CE-2268-4638-BAAE-ED373F5ECB7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4A8BCAA-4E97-472E-9D1D-BE7193DD69FD}"/>
              </a:ext>
            </a:extLst>
          </p:cNvPr>
          <p:cNvSpPr>
            <a:spLocks noGrp="1"/>
          </p:cNvSpPr>
          <p:nvPr>
            <p:ph type="dt" sz="half" idx="10"/>
          </p:nvPr>
        </p:nvSpPr>
        <p:spPr/>
        <p:txBody>
          <a:bodyPr/>
          <a:lstStyle/>
          <a:p>
            <a:fld id="{A8784939-2407-4128-9DBA-D552F5C4125A}" type="datetimeFigureOut">
              <a:rPr lang="zh-CN" altLang="en-US" smtClean="0"/>
              <a:t>2021/9/29</a:t>
            </a:fld>
            <a:endParaRPr lang="zh-CN" altLang="en-US"/>
          </a:p>
        </p:txBody>
      </p:sp>
      <p:sp>
        <p:nvSpPr>
          <p:cNvPr id="6" name="页脚占位符 5">
            <a:extLst>
              <a:ext uri="{FF2B5EF4-FFF2-40B4-BE49-F238E27FC236}">
                <a16:creationId xmlns:a16="http://schemas.microsoft.com/office/drawing/2014/main" id="{A0CB9A2C-CC81-4CC5-9C5B-890968E6D76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0B6C0F0-9450-434E-AFA4-97CA5CA15F2D}"/>
              </a:ext>
            </a:extLst>
          </p:cNvPr>
          <p:cNvSpPr>
            <a:spLocks noGrp="1"/>
          </p:cNvSpPr>
          <p:nvPr>
            <p:ph type="sldNum" sz="quarter" idx="12"/>
          </p:nvPr>
        </p:nvSpPr>
        <p:spPr/>
        <p:txBody>
          <a:bodyPr/>
          <a:lstStyle/>
          <a:p>
            <a:fld id="{7033E3ED-3385-4C50-BAFB-EF071A0E6919}" type="slidenum">
              <a:rPr lang="zh-CN" altLang="en-US" smtClean="0"/>
              <a:t>‹#›</a:t>
            </a:fld>
            <a:endParaRPr lang="zh-CN" altLang="en-US"/>
          </a:p>
        </p:txBody>
      </p:sp>
    </p:spTree>
    <p:extLst>
      <p:ext uri="{BB962C8B-B14F-4D97-AF65-F5344CB8AC3E}">
        <p14:creationId xmlns:p14="http://schemas.microsoft.com/office/powerpoint/2010/main" val="2574446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C2D9D8-1931-4121-912C-772BCE8CEEF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3B13A29-20D3-46A6-8A2A-C79FB3D382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84A4895-C220-461B-9AFB-4B143E3AB9D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3C647A3-3501-47EC-A63D-A15A42A9F3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ADC6792-21FE-4977-AACD-0234FFDD81E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2F3D2DF-38F5-47C8-9EA7-1402F84D0BA9}"/>
              </a:ext>
            </a:extLst>
          </p:cNvPr>
          <p:cNvSpPr>
            <a:spLocks noGrp="1"/>
          </p:cNvSpPr>
          <p:nvPr>
            <p:ph type="dt" sz="half" idx="10"/>
          </p:nvPr>
        </p:nvSpPr>
        <p:spPr/>
        <p:txBody>
          <a:bodyPr/>
          <a:lstStyle/>
          <a:p>
            <a:fld id="{A8784939-2407-4128-9DBA-D552F5C4125A}" type="datetimeFigureOut">
              <a:rPr lang="zh-CN" altLang="en-US" smtClean="0"/>
              <a:t>2021/9/29</a:t>
            </a:fld>
            <a:endParaRPr lang="zh-CN" altLang="en-US"/>
          </a:p>
        </p:txBody>
      </p:sp>
      <p:sp>
        <p:nvSpPr>
          <p:cNvPr id="8" name="页脚占位符 7">
            <a:extLst>
              <a:ext uri="{FF2B5EF4-FFF2-40B4-BE49-F238E27FC236}">
                <a16:creationId xmlns:a16="http://schemas.microsoft.com/office/drawing/2014/main" id="{8941CD91-563A-433F-B81F-DA861C646C4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0D91AFA-5CB0-445C-B5F3-0CA3EF3FF3FC}"/>
              </a:ext>
            </a:extLst>
          </p:cNvPr>
          <p:cNvSpPr>
            <a:spLocks noGrp="1"/>
          </p:cNvSpPr>
          <p:nvPr>
            <p:ph type="sldNum" sz="quarter" idx="12"/>
          </p:nvPr>
        </p:nvSpPr>
        <p:spPr/>
        <p:txBody>
          <a:bodyPr/>
          <a:lstStyle/>
          <a:p>
            <a:fld id="{7033E3ED-3385-4C50-BAFB-EF071A0E6919}" type="slidenum">
              <a:rPr lang="zh-CN" altLang="en-US" smtClean="0"/>
              <a:t>‹#›</a:t>
            </a:fld>
            <a:endParaRPr lang="zh-CN" altLang="en-US"/>
          </a:p>
        </p:txBody>
      </p:sp>
    </p:spTree>
    <p:extLst>
      <p:ext uri="{BB962C8B-B14F-4D97-AF65-F5344CB8AC3E}">
        <p14:creationId xmlns:p14="http://schemas.microsoft.com/office/powerpoint/2010/main" val="3340161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C51527-B764-4745-B680-942B81C187B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DF9D5FA-C9B6-4E32-AFD8-D9D627915F17}"/>
              </a:ext>
            </a:extLst>
          </p:cNvPr>
          <p:cNvSpPr>
            <a:spLocks noGrp="1"/>
          </p:cNvSpPr>
          <p:nvPr>
            <p:ph type="dt" sz="half" idx="10"/>
          </p:nvPr>
        </p:nvSpPr>
        <p:spPr/>
        <p:txBody>
          <a:bodyPr/>
          <a:lstStyle/>
          <a:p>
            <a:fld id="{A8784939-2407-4128-9DBA-D552F5C4125A}" type="datetimeFigureOut">
              <a:rPr lang="zh-CN" altLang="en-US" smtClean="0"/>
              <a:t>2021/9/29</a:t>
            </a:fld>
            <a:endParaRPr lang="zh-CN" altLang="en-US"/>
          </a:p>
        </p:txBody>
      </p:sp>
      <p:sp>
        <p:nvSpPr>
          <p:cNvPr id="4" name="页脚占位符 3">
            <a:extLst>
              <a:ext uri="{FF2B5EF4-FFF2-40B4-BE49-F238E27FC236}">
                <a16:creationId xmlns:a16="http://schemas.microsoft.com/office/drawing/2014/main" id="{C9AD36A6-0E53-44C6-8A0D-B9772D7B1C4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C86749C-190D-4E7B-80C5-661243CA66AF}"/>
              </a:ext>
            </a:extLst>
          </p:cNvPr>
          <p:cNvSpPr>
            <a:spLocks noGrp="1"/>
          </p:cNvSpPr>
          <p:nvPr>
            <p:ph type="sldNum" sz="quarter" idx="12"/>
          </p:nvPr>
        </p:nvSpPr>
        <p:spPr/>
        <p:txBody>
          <a:bodyPr/>
          <a:lstStyle/>
          <a:p>
            <a:fld id="{7033E3ED-3385-4C50-BAFB-EF071A0E6919}" type="slidenum">
              <a:rPr lang="zh-CN" altLang="en-US" smtClean="0"/>
              <a:t>‹#›</a:t>
            </a:fld>
            <a:endParaRPr lang="zh-CN" altLang="en-US"/>
          </a:p>
        </p:txBody>
      </p:sp>
    </p:spTree>
    <p:extLst>
      <p:ext uri="{BB962C8B-B14F-4D97-AF65-F5344CB8AC3E}">
        <p14:creationId xmlns:p14="http://schemas.microsoft.com/office/powerpoint/2010/main" val="3394929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85B6C6D-EFEE-438A-BC41-9A3759FE0952}"/>
              </a:ext>
            </a:extLst>
          </p:cNvPr>
          <p:cNvSpPr>
            <a:spLocks noGrp="1"/>
          </p:cNvSpPr>
          <p:nvPr>
            <p:ph type="dt" sz="half" idx="10"/>
          </p:nvPr>
        </p:nvSpPr>
        <p:spPr/>
        <p:txBody>
          <a:bodyPr/>
          <a:lstStyle/>
          <a:p>
            <a:fld id="{A8784939-2407-4128-9DBA-D552F5C4125A}" type="datetimeFigureOut">
              <a:rPr lang="zh-CN" altLang="en-US" smtClean="0"/>
              <a:t>2021/9/29</a:t>
            </a:fld>
            <a:endParaRPr lang="zh-CN" altLang="en-US"/>
          </a:p>
        </p:txBody>
      </p:sp>
      <p:sp>
        <p:nvSpPr>
          <p:cNvPr id="3" name="页脚占位符 2">
            <a:extLst>
              <a:ext uri="{FF2B5EF4-FFF2-40B4-BE49-F238E27FC236}">
                <a16:creationId xmlns:a16="http://schemas.microsoft.com/office/drawing/2014/main" id="{F350447B-B164-49B7-967E-FBB175FF35F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7A28578-0B9B-4217-8D1B-3487EB0F855A}"/>
              </a:ext>
            </a:extLst>
          </p:cNvPr>
          <p:cNvSpPr>
            <a:spLocks noGrp="1"/>
          </p:cNvSpPr>
          <p:nvPr>
            <p:ph type="sldNum" sz="quarter" idx="12"/>
          </p:nvPr>
        </p:nvSpPr>
        <p:spPr/>
        <p:txBody>
          <a:bodyPr/>
          <a:lstStyle/>
          <a:p>
            <a:fld id="{7033E3ED-3385-4C50-BAFB-EF071A0E6919}" type="slidenum">
              <a:rPr lang="zh-CN" altLang="en-US" smtClean="0"/>
              <a:t>‹#›</a:t>
            </a:fld>
            <a:endParaRPr lang="zh-CN" altLang="en-US"/>
          </a:p>
        </p:txBody>
      </p:sp>
    </p:spTree>
    <p:extLst>
      <p:ext uri="{BB962C8B-B14F-4D97-AF65-F5344CB8AC3E}">
        <p14:creationId xmlns:p14="http://schemas.microsoft.com/office/powerpoint/2010/main" val="2403644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A427F-3E36-4A58-82D0-E9632B0022A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F2F9F3E-72D1-422D-946F-B063B8D1B8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6C9A58B-066F-4E6B-8982-DBAE1AECC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11FB819-E5BD-4BB9-AD2F-6232FBE6ED03}"/>
              </a:ext>
            </a:extLst>
          </p:cNvPr>
          <p:cNvSpPr>
            <a:spLocks noGrp="1"/>
          </p:cNvSpPr>
          <p:nvPr>
            <p:ph type="dt" sz="half" idx="10"/>
          </p:nvPr>
        </p:nvSpPr>
        <p:spPr/>
        <p:txBody>
          <a:bodyPr/>
          <a:lstStyle/>
          <a:p>
            <a:fld id="{A8784939-2407-4128-9DBA-D552F5C4125A}" type="datetimeFigureOut">
              <a:rPr lang="zh-CN" altLang="en-US" smtClean="0"/>
              <a:t>2021/9/29</a:t>
            </a:fld>
            <a:endParaRPr lang="zh-CN" altLang="en-US"/>
          </a:p>
        </p:txBody>
      </p:sp>
      <p:sp>
        <p:nvSpPr>
          <p:cNvPr id="6" name="页脚占位符 5">
            <a:extLst>
              <a:ext uri="{FF2B5EF4-FFF2-40B4-BE49-F238E27FC236}">
                <a16:creationId xmlns:a16="http://schemas.microsoft.com/office/drawing/2014/main" id="{4E4E4E1B-1D72-462C-8196-E0DFBF2FF6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EB0BFE2-C976-472B-A647-2460084715E9}"/>
              </a:ext>
            </a:extLst>
          </p:cNvPr>
          <p:cNvSpPr>
            <a:spLocks noGrp="1"/>
          </p:cNvSpPr>
          <p:nvPr>
            <p:ph type="sldNum" sz="quarter" idx="12"/>
          </p:nvPr>
        </p:nvSpPr>
        <p:spPr/>
        <p:txBody>
          <a:bodyPr/>
          <a:lstStyle/>
          <a:p>
            <a:fld id="{7033E3ED-3385-4C50-BAFB-EF071A0E6919}" type="slidenum">
              <a:rPr lang="zh-CN" altLang="en-US" smtClean="0"/>
              <a:t>‹#›</a:t>
            </a:fld>
            <a:endParaRPr lang="zh-CN" altLang="en-US"/>
          </a:p>
        </p:txBody>
      </p:sp>
    </p:spTree>
    <p:extLst>
      <p:ext uri="{BB962C8B-B14F-4D97-AF65-F5344CB8AC3E}">
        <p14:creationId xmlns:p14="http://schemas.microsoft.com/office/powerpoint/2010/main" val="128189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F8FA28-2065-4569-AF60-1E46C0248A8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8494E95-8C83-4A77-B6F5-352BA198F2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C3277F0-1982-49AB-8F16-0DC98C4434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C711623-C81A-4831-81F7-FD09DC26EDAC}"/>
              </a:ext>
            </a:extLst>
          </p:cNvPr>
          <p:cNvSpPr>
            <a:spLocks noGrp="1"/>
          </p:cNvSpPr>
          <p:nvPr>
            <p:ph type="dt" sz="half" idx="10"/>
          </p:nvPr>
        </p:nvSpPr>
        <p:spPr/>
        <p:txBody>
          <a:bodyPr/>
          <a:lstStyle/>
          <a:p>
            <a:fld id="{A8784939-2407-4128-9DBA-D552F5C4125A}" type="datetimeFigureOut">
              <a:rPr lang="zh-CN" altLang="en-US" smtClean="0"/>
              <a:t>2021/9/29</a:t>
            </a:fld>
            <a:endParaRPr lang="zh-CN" altLang="en-US"/>
          </a:p>
        </p:txBody>
      </p:sp>
      <p:sp>
        <p:nvSpPr>
          <p:cNvPr id="6" name="页脚占位符 5">
            <a:extLst>
              <a:ext uri="{FF2B5EF4-FFF2-40B4-BE49-F238E27FC236}">
                <a16:creationId xmlns:a16="http://schemas.microsoft.com/office/drawing/2014/main" id="{3582DA59-B550-4B57-B7EA-983AF64AEF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471477-421E-4CDA-AB7E-A9DA31E5F94E}"/>
              </a:ext>
            </a:extLst>
          </p:cNvPr>
          <p:cNvSpPr>
            <a:spLocks noGrp="1"/>
          </p:cNvSpPr>
          <p:nvPr>
            <p:ph type="sldNum" sz="quarter" idx="12"/>
          </p:nvPr>
        </p:nvSpPr>
        <p:spPr/>
        <p:txBody>
          <a:bodyPr/>
          <a:lstStyle/>
          <a:p>
            <a:fld id="{7033E3ED-3385-4C50-BAFB-EF071A0E6919}" type="slidenum">
              <a:rPr lang="zh-CN" altLang="en-US" smtClean="0"/>
              <a:t>‹#›</a:t>
            </a:fld>
            <a:endParaRPr lang="zh-CN" altLang="en-US"/>
          </a:p>
        </p:txBody>
      </p:sp>
    </p:spTree>
    <p:extLst>
      <p:ext uri="{BB962C8B-B14F-4D97-AF65-F5344CB8AC3E}">
        <p14:creationId xmlns:p14="http://schemas.microsoft.com/office/powerpoint/2010/main" val="2024394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1F5EEA1-4518-4EDA-A84D-9683408B27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5BF53C5-B3AB-4B43-9B7C-59D8688133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5DB8BAF-EFC6-46F1-868A-F0A73C6112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84939-2407-4128-9DBA-D552F5C4125A}" type="datetimeFigureOut">
              <a:rPr lang="zh-CN" altLang="en-US" smtClean="0"/>
              <a:t>2021/9/29</a:t>
            </a:fld>
            <a:endParaRPr lang="zh-CN" altLang="en-US"/>
          </a:p>
        </p:txBody>
      </p:sp>
      <p:sp>
        <p:nvSpPr>
          <p:cNvPr id="5" name="页脚占位符 4">
            <a:extLst>
              <a:ext uri="{FF2B5EF4-FFF2-40B4-BE49-F238E27FC236}">
                <a16:creationId xmlns:a16="http://schemas.microsoft.com/office/drawing/2014/main" id="{2ED61C83-7ABC-420B-8789-1288EDABBB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C584B4A-8CB3-49B6-9C32-0BCEB45460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33E3ED-3385-4C50-BAFB-EF071A0E6919}" type="slidenum">
              <a:rPr lang="zh-CN" altLang="en-US" smtClean="0"/>
              <a:t>‹#›</a:t>
            </a:fld>
            <a:endParaRPr lang="zh-CN" altLang="en-US"/>
          </a:p>
        </p:txBody>
      </p:sp>
    </p:spTree>
    <p:extLst>
      <p:ext uri="{BB962C8B-B14F-4D97-AF65-F5344CB8AC3E}">
        <p14:creationId xmlns:p14="http://schemas.microsoft.com/office/powerpoint/2010/main" val="2509699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9D1D90-F328-495B-A8DA-D24896A1BD0D}"/>
              </a:ext>
            </a:extLst>
          </p:cNvPr>
          <p:cNvSpPr>
            <a:spLocks noGrp="1"/>
          </p:cNvSpPr>
          <p:nvPr>
            <p:ph type="ctrTitle"/>
          </p:nvPr>
        </p:nvSpPr>
        <p:spPr/>
        <p:txBody>
          <a:bodyPr/>
          <a:lstStyle/>
          <a:p>
            <a:r>
              <a:rPr lang="en-US" altLang="zh-CN" dirty="0"/>
              <a:t>2021.09.29</a:t>
            </a:r>
            <a:endParaRPr lang="zh-CN" altLang="en-US" dirty="0"/>
          </a:p>
        </p:txBody>
      </p:sp>
      <p:sp>
        <p:nvSpPr>
          <p:cNvPr id="3" name="副标题 2">
            <a:extLst>
              <a:ext uri="{FF2B5EF4-FFF2-40B4-BE49-F238E27FC236}">
                <a16:creationId xmlns:a16="http://schemas.microsoft.com/office/drawing/2014/main" id="{567BD8BC-F10D-4236-B020-B4D11E88BC03}"/>
              </a:ext>
            </a:extLst>
          </p:cNvPr>
          <p:cNvSpPr>
            <a:spLocks noGrp="1"/>
          </p:cNvSpPr>
          <p:nvPr>
            <p:ph type="subTitle" idx="1"/>
          </p:nvPr>
        </p:nvSpPr>
        <p:spPr/>
        <p:txBody>
          <a:bodyPr/>
          <a:lstStyle/>
          <a:p>
            <a:r>
              <a:rPr lang="zh-CN" altLang="en-US" dirty="0"/>
              <a:t>陈建兵</a:t>
            </a:r>
          </a:p>
        </p:txBody>
      </p:sp>
    </p:spTree>
    <p:extLst>
      <p:ext uri="{BB962C8B-B14F-4D97-AF65-F5344CB8AC3E}">
        <p14:creationId xmlns:p14="http://schemas.microsoft.com/office/powerpoint/2010/main" val="3948757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6C8BFE-E3FA-48FE-93C7-209FD4BA7D73}"/>
              </a:ext>
            </a:extLst>
          </p:cNvPr>
          <p:cNvSpPr>
            <a:spLocks noGrp="1"/>
          </p:cNvSpPr>
          <p:nvPr>
            <p:ph type="title"/>
          </p:nvPr>
        </p:nvSpPr>
        <p:spPr/>
        <p:txBody>
          <a:bodyPr/>
          <a:lstStyle/>
          <a:p>
            <a:r>
              <a:rPr lang="en-US" altLang="zh-CN" dirty="0"/>
              <a:t>BP &amp; PM</a:t>
            </a:r>
            <a:endParaRPr lang="zh-CN" altLang="en-US" dirty="0"/>
          </a:p>
        </p:txBody>
      </p:sp>
      <p:sp>
        <p:nvSpPr>
          <p:cNvPr id="3" name="内容占位符 2">
            <a:extLst>
              <a:ext uri="{FF2B5EF4-FFF2-40B4-BE49-F238E27FC236}">
                <a16:creationId xmlns:a16="http://schemas.microsoft.com/office/drawing/2014/main" id="{989791F5-C314-4563-8F99-6754B5A712B1}"/>
              </a:ext>
            </a:extLst>
          </p:cNvPr>
          <p:cNvSpPr>
            <a:spLocks noGrp="1"/>
          </p:cNvSpPr>
          <p:nvPr>
            <p:ph idx="1"/>
          </p:nvPr>
        </p:nvSpPr>
        <p:spPr/>
        <p:txBody>
          <a:bodyPr/>
          <a:lstStyle/>
          <a:p>
            <a:r>
              <a:rPr lang="en-US" altLang="zh-CN" dirty="0" err="1"/>
              <a:t>Bussiness</a:t>
            </a:r>
            <a:r>
              <a:rPr lang="en-US" altLang="zh-CN" dirty="0"/>
              <a:t> Process Modeling </a:t>
            </a:r>
            <a:r>
              <a:rPr lang="zh-CN" altLang="en-US" dirty="0"/>
              <a:t>业务流程建模</a:t>
            </a:r>
            <a:endParaRPr lang="en-US" altLang="zh-CN" dirty="0"/>
          </a:p>
          <a:p>
            <a:pPr lvl="1">
              <a:buFont typeface="Wingdings" panose="05000000000000000000" pitchFamily="2" charset="2"/>
              <a:buChar char="Ø"/>
            </a:pPr>
            <a:r>
              <a:rPr lang="en-US" altLang="zh-CN" dirty="0"/>
              <a:t>BPMN</a:t>
            </a:r>
          </a:p>
          <a:p>
            <a:pPr lvl="1">
              <a:buFont typeface="Wingdings" panose="05000000000000000000" pitchFamily="2" charset="2"/>
              <a:buChar char="Ø"/>
            </a:pPr>
            <a:r>
              <a:rPr lang="en-US" altLang="zh-CN" dirty="0"/>
              <a:t>BPEL</a:t>
            </a:r>
          </a:p>
          <a:p>
            <a:pPr lvl="1">
              <a:buFont typeface="Wingdings" panose="05000000000000000000" pitchFamily="2" charset="2"/>
              <a:buChar char="Ø"/>
            </a:pPr>
            <a:r>
              <a:rPr lang="en-US" altLang="zh-CN" dirty="0"/>
              <a:t>I*</a:t>
            </a:r>
          </a:p>
          <a:p>
            <a:r>
              <a:rPr lang="zh-CN" altLang="en-US" dirty="0"/>
              <a:t>建模方法</a:t>
            </a:r>
            <a:endParaRPr lang="en-US" altLang="zh-CN" dirty="0"/>
          </a:p>
          <a:p>
            <a:pPr lvl="1">
              <a:buFont typeface="Wingdings" panose="05000000000000000000" pitchFamily="2" charset="2"/>
              <a:buChar char="Ø"/>
            </a:pPr>
            <a:r>
              <a:rPr lang="zh-CN" altLang="en-US" dirty="0"/>
              <a:t>自顶向下 黑匣子分解</a:t>
            </a:r>
            <a:endParaRPr lang="en-US" altLang="zh-CN" dirty="0"/>
          </a:p>
          <a:p>
            <a:pPr lvl="1">
              <a:buFont typeface="Wingdings" panose="05000000000000000000" pitchFamily="2" charset="2"/>
              <a:buChar char="Ø"/>
            </a:pPr>
            <a:r>
              <a:rPr lang="zh-CN" altLang="en-US" dirty="0"/>
              <a:t>自底向上 底层细节加以组合</a:t>
            </a:r>
            <a:endParaRPr lang="en-US" altLang="zh-CN" dirty="0"/>
          </a:p>
        </p:txBody>
      </p:sp>
    </p:spTree>
    <p:extLst>
      <p:ext uri="{BB962C8B-B14F-4D97-AF65-F5344CB8AC3E}">
        <p14:creationId xmlns:p14="http://schemas.microsoft.com/office/powerpoint/2010/main" val="1753700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5EAD23-1DDC-4008-BA5E-7E8A1CF064CE}"/>
              </a:ext>
            </a:extLst>
          </p:cNvPr>
          <p:cNvSpPr>
            <a:spLocks noGrp="1"/>
          </p:cNvSpPr>
          <p:nvPr>
            <p:ph type="title"/>
          </p:nvPr>
        </p:nvSpPr>
        <p:spPr/>
        <p:txBody>
          <a:bodyPr/>
          <a:lstStyle/>
          <a:p>
            <a:r>
              <a:rPr lang="en-US" altLang="zh-CN" dirty="0"/>
              <a:t>BPM challenges</a:t>
            </a:r>
            <a:endParaRPr lang="zh-CN" altLang="en-US" dirty="0"/>
          </a:p>
        </p:txBody>
      </p:sp>
      <p:sp>
        <p:nvSpPr>
          <p:cNvPr id="3" name="内容占位符 2">
            <a:extLst>
              <a:ext uri="{FF2B5EF4-FFF2-40B4-BE49-F238E27FC236}">
                <a16:creationId xmlns:a16="http://schemas.microsoft.com/office/drawing/2014/main" id="{4B4A4452-DB4A-4429-B538-7AEE1FE865A0}"/>
              </a:ext>
            </a:extLst>
          </p:cNvPr>
          <p:cNvSpPr>
            <a:spLocks noGrp="1"/>
          </p:cNvSpPr>
          <p:nvPr>
            <p:ph idx="1"/>
          </p:nvPr>
        </p:nvSpPr>
        <p:spPr/>
        <p:txBody>
          <a:bodyPr/>
          <a:lstStyle/>
          <a:p>
            <a:r>
              <a:rPr lang="zh-CN" altLang="en-US" dirty="0"/>
              <a:t>业务目标和</a:t>
            </a:r>
            <a:r>
              <a:rPr lang="en-US" altLang="zh-CN" dirty="0"/>
              <a:t>IT</a:t>
            </a:r>
            <a:r>
              <a:rPr lang="zh-CN" altLang="en-US" dirty="0"/>
              <a:t>目标不一致</a:t>
            </a:r>
            <a:endParaRPr lang="en-US" altLang="zh-CN" dirty="0"/>
          </a:p>
          <a:p>
            <a:pPr lvl="1">
              <a:buFont typeface="Wingdings" panose="05000000000000000000" pitchFamily="2" charset="2"/>
              <a:buChar char="Ø"/>
            </a:pPr>
            <a:r>
              <a:rPr lang="en-US" altLang="zh-CN" dirty="0"/>
              <a:t>IT</a:t>
            </a:r>
            <a:r>
              <a:rPr lang="zh-CN" altLang="en-US" dirty="0"/>
              <a:t>与业务需求的协调性</a:t>
            </a:r>
            <a:endParaRPr lang="en-US" altLang="zh-CN" dirty="0"/>
          </a:p>
          <a:p>
            <a:pPr lvl="1">
              <a:buFont typeface="Wingdings" panose="05000000000000000000" pitchFamily="2" charset="2"/>
              <a:buChar char="Ø"/>
            </a:pPr>
            <a:r>
              <a:rPr lang="en-US" altLang="zh-CN" dirty="0"/>
              <a:t>IS</a:t>
            </a:r>
            <a:r>
              <a:rPr lang="zh-CN" altLang="en-US" dirty="0"/>
              <a:t>、</a:t>
            </a:r>
            <a:r>
              <a:rPr lang="en-US" altLang="zh-CN" dirty="0"/>
              <a:t>IT</a:t>
            </a:r>
            <a:r>
              <a:rPr lang="zh-CN" altLang="en-US" dirty="0"/>
              <a:t>、</a:t>
            </a:r>
            <a:r>
              <a:rPr lang="en-US" altLang="zh-CN" dirty="0"/>
              <a:t>BPM</a:t>
            </a:r>
            <a:r>
              <a:rPr lang="zh-CN" altLang="en-US" dirty="0"/>
              <a:t>建立强力联系存在挑战</a:t>
            </a:r>
            <a:endParaRPr lang="en-US" altLang="zh-CN" dirty="0"/>
          </a:p>
          <a:p>
            <a:pPr lvl="1">
              <a:buFont typeface="Wingdings" panose="05000000000000000000" pitchFamily="2" charset="2"/>
              <a:buChar char="Ø"/>
            </a:pPr>
            <a:r>
              <a:rPr lang="en-US" altLang="zh-CN" dirty="0"/>
              <a:t>IT</a:t>
            </a:r>
            <a:r>
              <a:rPr lang="zh-CN" altLang="en-US" dirty="0"/>
              <a:t>与底层业务流程的一致性</a:t>
            </a:r>
            <a:endParaRPr lang="en-US" altLang="zh-CN" dirty="0"/>
          </a:p>
          <a:p>
            <a:pPr lvl="1">
              <a:buFont typeface="Wingdings" panose="05000000000000000000" pitchFamily="2" charset="2"/>
              <a:buChar char="Ø"/>
            </a:pPr>
            <a:r>
              <a:rPr lang="zh-CN" altLang="en-US" dirty="0"/>
              <a:t>看待角度：技术、业务</a:t>
            </a:r>
            <a:r>
              <a:rPr lang="en-US" altLang="zh-CN" dirty="0"/>
              <a:t>(</a:t>
            </a:r>
            <a:r>
              <a:rPr lang="zh-CN" altLang="en-US" dirty="0"/>
              <a:t>吞吐量，利润</a:t>
            </a:r>
            <a:r>
              <a:rPr lang="en-US" altLang="zh-CN" dirty="0"/>
              <a:t>)</a:t>
            </a:r>
          </a:p>
          <a:p>
            <a:r>
              <a:rPr lang="zh-CN" altLang="en-US" dirty="0"/>
              <a:t>安全性</a:t>
            </a:r>
            <a:endParaRPr lang="en-US" altLang="zh-CN" dirty="0"/>
          </a:p>
          <a:p>
            <a:r>
              <a:rPr lang="zh-CN" altLang="en-US" dirty="0"/>
              <a:t>快速变化的业务环境以及管理用户权力</a:t>
            </a:r>
            <a:endParaRPr lang="en-US" altLang="zh-CN" dirty="0"/>
          </a:p>
          <a:p>
            <a:pPr lvl="1">
              <a:buFont typeface="Wingdings" panose="05000000000000000000" pitchFamily="2" charset="2"/>
              <a:buChar char="Ø"/>
            </a:pPr>
            <a:r>
              <a:rPr lang="zh-CN" altLang="en-US" dirty="0"/>
              <a:t>业务过程快速变化</a:t>
            </a:r>
            <a:endParaRPr lang="en-US" altLang="zh-CN" dirty="0"/>
          </a:p>
          <a:p>
            <a:pPr lvl="1">
              <a:buFont typeface="Wingdings" panose="05000000000000000000" pitchFamily="2" charset="2"/>
              <a:buChar char="Ø"/>
            </a:pPr>
            <a:r>
              <a:rPr lang="zh-CN" altLang="en-US" dirty="0"/>
              <a:t>用户服务等级</a:t>
            </a:r>
          </a:p>
        </p:txBody>
      </p:sp>
    </p:spTree>
    <p:extLst>
      <p:ext uri="{BB962C8B-B14F-4D97-AF65-F5344CB8AC3E}">
        <p14:creationId xmlns:p14="http://schemas.microsoft.com/office/powerpoint/2010/main" val="1310653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966148-8340-4454-8645-86460FAD8C48}"/>
              </a:ext>
            </a:extLst>
          </p:cNvPr>
          <p:cNvSpPr>
            <a:spLocks noGrp="1"/>
          </p:cNvSpPr>
          <p:nvPr>
            <p:ph type="title"/>
          </p:nvPr>
        </p:nvSpPr>
        <p:spPr/>
        <p:txBody>
          <a:bodyPr/>
          <a:lstStyle/>
          <a:p>
            <a:r>
              <a:rPr lang="en-US" altLang="zh-CN" dirty="0"/>
              <a:t>BPM challenges</a:t>
            </a:r>
            <a:endParaRPr lang="zh-CN" altLang="en-US" dirty="0"/>
          </a:p>
        </p:txBody>
      </p:sp>
      <p:sp>
        <p:nvSpPr>
          <p:cNvPr id="3" name="内容占位符 2">
            <a:extLst>
              <a:ext uri="{FF2B5EF4-FFF2-40B4-BE49-F238E27FC236}">
                <a16:creationId xmlns:a16="http://schemas.microsoft.com/office/drawing/2014/main" id="{7E231E50-3AB7-428D-9D17-357EF9FA8789}"/>
              </a:ext>
            </a:extLst>
          </p:cNvPr>
          <p:cNvSpPr>
            <a:spLocks noGrp="1"/>
          </p:cNvSpPr>
          <p:nvPr>
            <p:ph idx="1"/>
          </p:nvPr>
        </p:nvSpPr>
        <p:spPr/>
        <p:txBody>
          <a:bodyPr>
            <a:normAutofit lnSpcReduction="10000"/>
          </a:bodyPr>
          <a:lstStyle/>
          <a:p>
            <a:r>
              <a:rPr lang="zh-CN" altLang="en-US" dirty="0"/>
              <a:t>文章提出的研究方向</a:t>
            </a:r>
            <a:endParaRPr lang="en-US" altLang="zh-CN" dirty="0"/>
          </a:p>
          <a:p>
            <a:pPr lvl="1"/>
            <a:r>
              <a:rPr lang="zh-CN" altLang="en-US" dirty="0"/>
              <a:t>业务目标和</a:t>
            </a:r>
            <a:r>
              <a:rPr lang="en-US" altLang="zh-CN" dirty="0"/>
              <a:t>IT</a:t>
            </a:r>
            <a:r>
              <a:rPr lang="zh-CN" altLang="en-US" dirty="0"/>
              <a:t>目标不一致</a:t>
            </a:r>
            <a:endParaRPr lang="en-US" altLang="zh-CN" dirty="0"/>
          </a:p>
          <a:p>
            <a:pPr lvl="2">
              <a:buFont typeface="Wingdings" panose="05000000000000000000" pitchFamily="2" charset="2"/>
              <a:buChar char="Ø"/>
            </a:pPr>
            <a:r>
              <a:rPr lang="zh-CN" altLang="en-US" dirty="0"/>
              <a:t>流程优先级建模的</a:t>
            </a:r>
            <a:r>
              <a:rPr lang="en-US" altLang="zh-CN" dirty="0"/>
              <a:t>BPM</a:t>
            </a:r>
            <a:r>
              <a:rPr lang="zh-CN" altLang="en-US" dirty="0"/>
              <a:t>方法</a:t>
            </a:r>
            <a:endParaRPr lang="en-US" altLang="zh-CN" dirty="0"/>
          </a:p>
          <a:p>
            <a:pPr lvl="2">
              <a:buFont typeface="Wingdings" panose="05000000000000000000" pitchFamily="2" charset="2"/>
              <a:buChar char="Ø"/>
            </a:pPr>
            <a:r>
              <a:rPr lang="en-US" altLang="zh-CN" dirty="0"/>
              <a:t>IT</a:t>
            </a:r>
            <a:r>
              <a:rPr lang="zh-CN" altLang="en-US" dirty="0"/>
              <a:t>人员容易理解的</a:t>
            </a:r>
            <a:r>
              <a:rPr lang="en-US" altLang="zh-CN" dirty="0"/>
              <a:t>BPM</a:t>
            </a:r>
          </a:p>
          <a:p>
            <a:pPr lvl="2">
              <a:buFont typeface="Wingdings" panose="05000000000000000000" pitchFamily="2" charset="2"/>
              <a:buChar char="Ø"/>
            </a:pPr>
            <a:r>
              <a:rPr lang="en-US" altLang="zh-CN" dirty="0"/>
              <a:t>IT</a:t>
            </a:r>
            <a:r>
              <a:rPr lang="zh-CN" altLang="en-US" dirty="0"/>
              <a:t>和业务建模环境连接起来的</a:t>
            </a:r>
            <a:r>
              <a:rPr lang="en-US" altLang="zh-CN" dirty="0"/>
              <a:t>BPM</a:t>
            </a:r>
            <a:r>
              <a:rPr lang="zh-CN" altLang="en-US" dirty="0"/>
              <a:t>框架</a:t>
            </a:r>
            <a:endParaRPr lang="en-US" altLang="zh-CN" dirty="0"/>
          </a:p>
          <a:p>
            <a:pPr lvl="1"/>
            <a:r>
              <a:rPr lang="zh-CN" altLang="en-US" dirty="0"/>
              <a:t>安全性</a:t>
            </a:r>
            <a:endParaRPr lang="en-US" altLang="zh-CN" dirty="0"/>
          </a:p>
          <a:p>
            <a:pPr lvl="2">
              <a:buFont typeface="Wingdings" panose="05000000000000000000" pitchFamily="2" charset="2"/>
              <a:buChar char="Ø"/>
            </a:pPr>
            <a:r>
              <a:rPr lang="zh-CN" altLang="en-US" dirty="0"/>
              <a:t>覆盖软件开发过程所有阶段的安全建模方法</a:t>
            </a:r>
            <a:endParaRPr lang="en-US" altLang="zh-CN" dirty="0"/>
          </a:p>
          <a:p>
            <a:pPr lvl="2">
              <a:buFont typeface="Wingdings" panose="05000000000000000000" pitchFamily="2" charset="2"/>
              <a:buChar char="Ø"/>
            </a:pPr>
            <a:r>
              <a:rPr lang="zh-CN" altLang="en-US" dirty="0"/>
              <a:t>考虑所有安全需求的建模方法。访问控制，加密，安全目标，完整性，保密性，约束等</a:t>
            </a:r>
            <a:endParaRPr lang="en-US" altLang="zh-CN" dirty="0"/>
          </a:p>
          <a:p>
            <a:pPr lvl="1"/>
            <a:r>
              <a:rPr lang="zh-CN" altLang="en-US" dirty="0"/>
              <a:t>快速变化的业务环境以及管理用户权力</a:t>
            </a:r>
            <a:endParaRPr lang="en-US" altLang="zh-CN" dirty="0"/>
          </a:p>
          <a:p>
            <a:pPr lvl="2">
              <a:buFont typeface="Wingdings" panose="05000000000000000000" pitchFamily="2" charset="2"/>
              <a:buChar char="Ø"/>
            </a:pPr>
            <a:r>
              <a:rPr lang="zh-CN" altLang="en-US" dirty="0"/>
              <a:t>基于需求工程的方法建模业务流程</a:t>
            </a:r>
            <a:endParaRPr lang="en-US" altLang="zh-CN" dirty="0"/>
          </a:p>
          <a:p>
            <a:pPr lvl="2">
              <a:buFont typeface="Wingdings" panose="05000000000000000000" pitchFamily="2" charset="2"/>
              <a:buChar char="Ø"/>
            </a:pPr>
            <a:r>
              <a:rPr lang="zh-CN" altLang="en-US" dirty="0"/>
              <a:t>不同优先级客户等待时间交付的客户满意度数学模型</a:t>
            </a:r>
            <a:br>
              <a:rPr lang="en-US" altLang="zh-CN" dirty="0"/>
            </a:br>
            <a:endParaRPr lang="zh-CN" altLang="en-US" dirty="0"/>
          </a:p>
        </p:txBody>
      </p:sp>
    </p:spTree>
    <p:extLst>
      <p:ext uri="{BB962C8B-B14F-4D97-AF65-F5344CB8AC3E}">
        <p14:creationId xmlns:p14="http://schemas.microsoft.com/office/powerpoint/2010/main" val="1638041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DD55BE-17F0-436C-A792-3AEC677F0279}"/>
              </a:ext>
            </a:extLst>
          </p:cNvPr>
          <p:cNvSpPr>
            <a:spLocks noGrp="1"/>
          </p:cNvSpPr>
          <p:nvPr>
            <p:ph type="title"/>
          </p:nvPr>
        </p:nvSpPr>
        <p:spPr/>
        <p:txBody>
          <a:bodyPr/>
          <a:lstStyle/>
          <a:p>
            <a:r>
              <a:rPr lang="zh-CN" altLang="en-US" dirty="0"/>
              <a:t>一种多视角的跨组织业务过程建模方法</a:t>
            </a:r>
          </a:p>
        </p:txBody>
      </p:sp>
      <p:sp>
        <p:nvSpPr>
          <p:cNvPr id="3" name="内容占位符 2">
            <a:extLst>
              <a:ext uri="{FF2B5EF4-FFF2-40B4-BE49-F238E27FC236}">
                <a16:creationId xmlns:a16="http://schemas.microsoft.com/office/drawing/2014/main" id="{89038630-6F24-4258-84BE-BF9317D34FA6}"/>
              </a:ext>
            </a:extLst>
          </p:cNvPr>
          <p:cNvSpPr>
            <a:spLocks noGrp="1"/>
          </p:cNvSpPr>
          <p:nvPr>
            <p:ph idx="1"/>
          </p:nvPr>
        </p:nvSpPr>
        <p:spPr/>
        <p:txBody>
          <a:bodyPr/>
          <a:lstStyle/>
          <a:p>
            <a:r>
              <a:rPr lang="zh-CN" altLang="en-US" dirty="0"/>
              <a:t>个性化特征</a:t>
            </a:r>
            <a:endParaRPr lang="en-US" altLang="zh-CN" dirty="0"/>
          </a:p>
          <a:p>
            <a:pPr lvl="1">
              <a:buFont typeface="Wingdings" panose="05000000000000000000" pitchFamily="2" charset="2"/>
              <a:buChar char="Ø"/>
            </a:pPr>
            <a:r>
              <a:rPr lang="zh-CN" altLang="en-US" dirty="0"/>
              <a:t>松散耦合的协作性</a:t>
            </a:r>
            <a:endParaRPr lang="en-US" altLang="zh-CN" dirty="0"/>
          </a:p>
          <a:p>
            <a:pPr lvl="1">
              <a:buFont typeface="Wingdings" panose="05000000000000000000" pitchFamily="2" charset="2"/>
              <a:buChar char="Ø"/>
            </a:pPr>
            <a:r>
              <a:rPr lang="zh-CN" altLang="en-US" dirty="0"/>
              <a:t>隐私性</a:t>
            </a:r>
            <a:endParaRPr lang="en-US" altLang="zh-CN" dirty="0"/>
          </a:p>
          <a:p>
            <a:pPr lvl="1">
              <a:buFont typeface="Wingdings" panose="05000000000000000000" pitchFamily="2" charset="2"/>
              <a:buChar char="Ø"/>
            </a:pPr>
            <a:r>
              <a:rPr lang="zh-CN" altLang="en-US" dirty="0"/>
              <a:t>自治性</a:t>
            </a:r>
            <a:endParaRPr lang="en-US" altLang="zh-CN" dirty="0"/>
          </a:p>
          <a:p>
            <a:pPr lvl="1">
              <a:buFont typeface="Wingdings" panose="05000000000000000000" pitchFamily="2" charset="2"/>
              <a:buChar char="Ø"/>
            </a:pPr>
            <a:r>
              <a:rPr lang="zh-CN" altLang="en-US" dirty="0"/>
              <a:t>交互结构的动态性</a:t>
            </a:r>
            <a:endParaRPr lang="en-US" altLang="zh-CN" dirty="0"/>
          </a:p>
          <a:p>
            <a:r>
              <a:rPr lang="zh-CN" altLang="en-US" dirty="0"/>
              <a:t>集成建模方法存在的问题</a:t>
            </a:r>
            <a:endParaRPr lang="en-US" altLang="zh-CN" dirty="0"/>
          </a:p>
          <a:p>
            <a:pPr lvl="1">
              <a:buFont typeface="Wingdings" panose="05000000000000000000" pitchFamily="2" charset="2"/>
              <a:buChar char="Ø"/>
            </a:pPr>
            <a:r>
              <a:rPr lang="zh-CN" altLang="en-US" dirty="0"/>
              <a:t>全局性跨组织业务过程，不满足隐私性</a:t>
            </a:r>
            <a:endParaRPr lang="en-US" altLang="zh-CN" dirty="0"/>
          </a:p>
          <a:p>
            <a:pPr lvl="1">
              <a:buFont typeface="Wingdings" panose="05000000000000000000" pitchFamily="2" charset="2"/>
              <a:buChar char="Ø"/>
            </a:pPr>
            <a:r>
              <a:rPr lang="zh-CN" altLang="en-US" dirty="0"/>
              <a:t>全局过程模型只能描述一种交互场景</a:t>
            </a:r>
            <a:endParaRPr lang="en-US" altLang="zh-CN" dirty="0"/>
          </a:p>
          <a:p>
            <a:pPr lvl="1">
              <a:buFont typeface="Wingdings" panose="05000000000000000000" pitchFamily="2" charset="2"/>
              <a:buChar char="Ø"/>
            </a:pPr>
            <a:r>
              <a:rPr lang="zh-CN" altLang="en-US" dirty="0"/>
              <a:t>不满足松散耦合的要求</a:t>
            </a:r>
          </a:p>
        </p:txBody>
      </p:sp>
    </p:spTree>
    <p:extLst>
      <p:ext uri="{BB962C8B-B14F-4D97-AF65-F5344CB8AC3E}">
        <p14:creationId xmlns:p14="http://schemas.microsoft.com/office/powerpoint/2010/main" val="3822370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DD55BE-17F0-436C-A792-3AEC677F0279}"/>
              </a:ext>
            </a:extLst>
          </p:cNvPr>
          <p:cNvSpPr>
            <a:spLocks noGrp="1"/>
          </p:cNvSpPr>
          <p:nvPr>
            <p:ph type="title"/>
          </p:nvPr>
        </p:nvSpPr>
        <p:spPr/>
        <p:txBody>
          <a:bodyPr/>
          <a:lstStyle/>
          <a:p>
            <a:r>
              <a:rPr lang="zh-CN" altLang="en-US" dirty="0"/>
              <a:t>一种多视角的跨组织业务过程建模方法</a:t>
            </a:r>
          </a:p>
        </p:txBody>
      </p:sp>
      <p:pic>
        <p:nvPicPr>
          <p:cNvPr id="9" name="图片 8">
            <a:extLst>
              <a:ext uri="{FF2B5EF4-FFF2-40B4-BE49-F238E27FC236}">
                <a16:creationId xmlns:a16="http://schemas.microsoft.com/office/drawing/2014/main" id="{01F9A92B-BAAF-41C6-BF86-EFAAAED7AE1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965" b="99119" l="2488" r="97181">
                        <a14:foregroundMark x1="59038" y1="52203" x2="28192" y2="45595"/>
                        <a14:foregroundMark x1="28192" y1="45595" x2="50415" y2="39207"/>
                        <a14:foregroundMark x1="50415" y1="39207" x2="57877" y2="52863"/>
                        <a14:foregroundMark x1="27032" y1="55286" x2="50746" y2="54405"/>
                        <a14:foregroundMark x1="50746" y1="54405" x2="28856" y2="60573"/>
                        <a14:foregroundMark x1="28856" y1="60573" x2="29187" y2="77753"/>
                        <a14:foregroundMark x1="29187" y1="77753" x2="41957" y2="78634"/>
                        <a14:foregroundMark x1="2653" y1="76211" x2="20398" y2="77093"/>
                        <a14:foregroundMark x1="20398" y1="77093" x2="60697" y2="75110"/>
                        <a14:foregroundMark x1="60697" y1="75110" x2="58043" y2="79736"/>
                        <a14:foregroundMark x1="73134" y1="79736" x2="80597" y2="39868"/>
                        <a14:foregroundMark x1="80597" y1="39868" x2="82090" y2="51101"/>
                        <a14:foregroundMark x1="82090" y1="51101" x2="86733" y2="40969"/>
                        <a14:foregroundMark x1="86733" y1="40969" x2="80763" y2="14097"/>
                        <a14:foregroundMark x1="80763" y1="14097" x2="33997" y2="7930"/>
                        <a14:foregroundMark x1="33997" y1="7930" x2="12935" y2="16520"/>
                        <a14:foregroundMark x1="12935" y1="16520" x2="8126" y2="5947"/>
                        <a14:foregroundMark x1="7960" y1="10132" x2="21725" y2="10573"/>
                        <a14:foregroundMark x1="21725" y1="10573" x2="56882" y2="8370"/>
                        <a14:foregroundMark x1="56882" y1="8370" x2="83748" y2="9251"/>
                        <a14:foregroundMark x1="82255" y1="9471" x2="72803" y2="31278"/>
                        <a14:foregroundMark x1="68657" y1="21806" x2="15091" y2="4405"/>
                        <a14:foregroundMark x1="15091" y1="4405" x2="5970" y2="9912"/>
                        <a14:foregroundMark x1="5970" y1="9912" x2="5307" y2="20705"/>
                        <a14:foregroundMark x1="14262" y1="7930" x2="9950" y2="34802"/>
                        <a14:foregroundMark x1="9950" y1="34802" x2="10282" y2="36564"/>
                        <a14:foregroundMark x1="24544" y1="40969" x2="88060" y2="70705"/>
                        <a14:foregroundMark x1="88060" y1="70705" x2="92703" y2="76432"/>
                        <a14:foregroundMark x1="90381" y1="47137" x2="93864" y2="74229"/>
                        <a14:foregroundMark x1="93864" y1="74229" x2="88060" y2="93392"/>
                        <a14:foregroundMark x1="88060" y1="93392" x2="84909" y2="95154"/>
                        <a14:foregroundMark x1="69652" y1="94053" x2="54063" y2="96256"/>
                        <a14:foregroundMark x1="12106" y1="87445" x2="10116" y2="99339"/>
                        <a14:foregroundMark x1="86235" y1="88546" x2="96186" y2="57489"/>
                        <a14:foregroundMark x1="96186" y1="57489" x2="92703" y2="16740"/>
                        <a14:foregroundMark x1="86070" y1="7930" x2="66998" y2="11454"/>
                        <a14:foregroundMark x1="36982" y1="13877" x2="13599" y2="25330"/>
                        <a14:foregroundMark x1="86070" y1="5507" x2="93864" y2="8150"/>
                        <a14:foregroundMark x1="96683" y1="21586" x2="96683" y2="71145"/>
                        <a14:foregroundMark x1="96683" y1="71145" x2="96517" y2="71806"/>
                        <a14:foregroundMark x1="95025" y1="10573" x2="95688" y2="32379"/>
                        <a14:foregroundMark x1="93698" y1="80617" x2="93698" y2="94714"/>
                        <a14:foregroundMark x1="90381" y1="71366" x2="97181" y2="78414"/>
                        <a14:backgroundMark x1="27197" y1="95595" x2="30348" y2="93833"/>
                        <a14:backgroundMark x1="28027" y1="92731" x2="30348" y2="98018"/>
                        <a14:backgroundMark x1="28027" y1="93392" x2="32504" y2="93612"/>
                      </a14:backgroundRemoval>
                    </a14:imgEffect>
                  </a14:imgLayer>
                </a14:imgProps>
              </a:ext>
            </a:extLst>
          </a:blip>
          <a:stretch>
            <a:fillRect/>
          </a:stretch>
        </p:blipFill>
        <p:spPr>
          <a:xfrm>
            <a:off x="5526349" y="1741787"/>
            <a:ext cx="5743575" cy="4324350"/>
          </a:xfrm>
          <a:prstGeom prst="rect">
            <a:avLst/>
          </a:prstGeom>
        </p:spPr>
      </p:pic>
      <p:sp>
        <p:nvSpPr>
          <p:cNvPr id="10" name="内容占位符 2">
            <a:extLst>
              <a:ext uri="{FF2B5EF4-FFF2-40B4-BE49-F238E27FC236}">
                <a16:creationId xmlns:a16="http://schemas.microsoft.com/office/drawing/2014/main" id="{E858C9E1-5862-4694-94D4-DABD31E76816}"/>
              </a:ext>
            </a:extLst>
          </p:cNvPr>
          <p:cNvSpPr>
            <a:spLocks noGrp="1"/>
          </p:cNvSpPr>
          <p:nvPr>
            <p:ph idx="1"/>
          </p:nvPr>
        </p:nvSpPr>
        <p:spPr>
          <a:xfrm>
            <a:off x="838200" y="1825625"/>
            <a:ext cx="4688149" cy="4351338"/>
          </a:xfrm>
        </p:spPr>
        <p:txBody>
          <a:bodyPr>
            <a:normAutofit/>
          </a:bodyPr>
          <a:lstStyle/>
          <a:p>
            <a:r>
              <a:rPr lang="zh-CN" altLang="en-US" dirty="0"/>
              <a:t>私有过程</a:t>
            </a:r>
            <a:endParaRPr lang="en-US" altLang="zh-CN" dirty="0"/>
          </a:p>
          <a:p>
            <a:pPr marL="457200" lvl="1" indent="0">
              <a:buNone/>
            </a:pPr>
            <a:r>
              <a:rPr lang="zh-CN" altLang="en-US" dirty="0"/>
              <a:t>内部视角</a:t>
            </a:r>
            <a:endParaRPr lang="en-US" altLang="zh-CN" dirty="0"/>
          </a:p>
          <a:p>
            <a:r>
              <a:rPr lang="zh-CN" altLang="en-US" dirty="0"/>
              <a:t>公共过程</a:t>
            </a:r>
            <a:endParaRPr lang="en-US" altLang="zh-CN" dirty="0"/>
          </a:p>
          <a:p>
            <a:pPr marL="457200" lvl="1" indent="0">
              <a:buNone/>
            </a:pPr>
            <a:r>
              <a:rPr lang="zh-CN" altLang="en-US" dirty="0"/>
              <a:t>向外提供过程交互信息</a:t>
            </a:r>
            <a:endParaRPr lang="en-US" altLang="zh-CN" dirty="0"/>
          </a:p>
          <a:p>
            <a:r>
              <a:rPr lang="zh-CN" altLang="en-US" dirty="0"/>
              <a:t>协同过程</a:t>
            </a:r>
            <a:endParaRPr lang="en-US" altLang="zh-CN" dirty="0"/>
          </a:p>
          <a:p>
            <a:pPr marL="457200" lvl="1" indent="0">
              <a:buNone/>
            </a:pPr>
            <a:r>
              <a:rPr lang="zh-CN" altLang="en-US" dirty="0"/>
              <a:t>不同组织业务过程之间的交互</a:t>
            </a:r>
            <a:endParaRPr lang="en-US" altLang="zh-CN" dirty="0"/>
          </a:p>
          <a:p>
            <a:r>
              <a:rPr lang="zh-CN" altLang="en-US" dirty="0"/>
              <a:t>定义过程</a:t>
            </a:r>
            <a:endParaRPr lang="en-US" altLang="zh-CN" dirty="0"/>
          </a:p>
          <a:p>
            <a:pPr marL="457200" lvl="1" indent="0">
              <a:buNone/>
            </a:pPr>
            <a:r>
              <a:rPr lang="zh-CN" altLang="en-US" dirty="0"/>
              <a:t>对</a:t>
            </a:r>
            <a:r>
              <a:rPr lang="en-US" altLang="zh-CN" dirty="0"/>
              <a:t>WF-net</a:t>
            </a:r>
            <a:r>
              <a:rPr lang="zh-CN" altLang="en-US" dirty="0"/>
              <a:t>进行扩展</a:t>
            </a:r>
            <a:endParaRPr lang="en-US" altLang="zh-CN" dirty="0"/>
          </a:p>
        </p:txBody>
      </p:sp>
    </p:spTree>
    <p:extLst>
      <p:ext uri="{BB962C8B-B14F-4D97-AF65-F5344CB8AC3E}">
        <p14:creationId xmlns:p14="http://schemas.microsoft.com/office/powerpoint/2010/main" val="1482384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DD55BE-17F0-436C-A792-3AEC677F0279}"/>
              </a:ext>
            </a:extLst>
          </p:cNvPr>
          <p:cNvSpPr>
            <a:spLocks noGrp="1"/>
          </p:cNvSpPr>
          <p:nvPr>
            <p:ph type="title"/>
          </p:nvPr>
        </p:nvSpPr>
        <p:spPr/>
        <p:txBody>
          <a:bodyPr/>
          <a:lstStyle/>
          <a:p>
            <a:r>
              <a:rPr lang="zh-CN" altLang="en-US" dirty="0"/>
              <a:t>一种多视角的跨组织业务过程建模方法</a:t>
            </a:r>
          </a:p>
        </p:txBody>
      </p:sp>
      <p:sp>
        <p:nvSpPr>
          <p:cNvPr id="10" name="内容占位符 2">
            <a:extLst>
              <a:ext uri="{FF2B5EF4-FFF2-40B4-BE49-F238E27FC236}">
                <a16:creationId xmlns:a16="http://schemas.microsoft.com/office/drawing/2014/main" id="{E858C9E1-5862-4694-94D4-DABD31E76816}"/>
              </a:ext>
            </a:extLst>
          </p:cNvPr>
          <p:cNvSpPr>
            <a:spLocks noGrp="1"/>
          </p:cNvSpPr>
          <p:nvPr>
            <p:ph idx="1"/>
          </p:nvPr>
        </p:nvSpPr>
        <p:spPr>
          <a:xfrm>
            <a:off x="838200" y="1825625"/>
            <a:ext cx="4688149" cy="4351338"/>
          </a:xfrm>
        </p:spPr>
        <p:txBody>
          <a:bodyPr>
            <a:normAutofit/>
          </a:bodyPr>
          <a:lstStyle/>
          <a:p>
            <a:r>
              <a:rPr lang="zh-CN" altLang="en-US" dirty="0"/>
              <a:t>通信变迁</a:t>
            </a:r>
            <a:endParaRPr lang="en-US" altLang="zh-CN" dirty="0"/>
          </a:p>
          <a:p>
            <a:pPr marL="457200" lvl="1" indent="0">
              <a:buNone/>
            </a:pPr>
            <a:r>
              <a:rPr lang="zh-CN" altLang="en-US" dirty="0"/>
              <a:t>负责接收和发送信息</a:t>
            </a:r>
            <a:endParaRPr lang="en-US" altLang="zh-CN" dirty="0"/>
          </a:p>
          <a:p>
            <a:r>
              <a:rPr lang="zh-CN" altLang="en-US" dirty="0"/>
              <a:t>建立公共过程</a:t>
            </a:r>
            <a:endParaRPr lang="en-US" altLang="zh-CN" dirty="0"/>
          </a:p>
          <a:p>
            <a:pPr marL="457200" lvl="1" indent="0">
              <a:buNone/>
            </a:pPr>
            <a:r>
              <a:rPr lang="zh-CN" altLang="en-US" dirty="0"/>
              <a:t>只涉及参与交互的活动，私有过程决定公共过程，提取规则</a:t>
            </a:r>
            <a:endParaRPr lang="en-US" altLang="zh-CN" dirty="0"/>
          </a:p>
          <a:p>
            <a:r>
              <a:rPr lang="zh-CN" altLang="en-US" dirty="0"/>
              <a:t>协作过程</a:t>
            </a:r>
            <a:endParaRPr lang="en-US" altLang="zh-CN" dirty="0"/>
          </a:p>
          <a:p>
            <a:pPr marL="457200" lvl="1" indent="0">
              <a:buNone/>
            </a:pPr>
            <a:r>
              <a:rPr lang="zh-CN" altLang="en-US" dirty="0"/>
              <a:t>针对不同的交互场景，参与组织对外提供不同的公共过程，并基于这些公共过程建立不同的协作过程</a:t>
            </a:r>
            <a:endParaRPr lang="en-US" altLang="zh-CN" dirty="0"/>
          </a:p>
          <a:p>
            <a:pPr marL="457200" lvl="1" indent="0">
              <a:buNone/>
            </a:pPr>
            <a:endParaRPr lang="en-US" altLang="zh-CN" dirty="0"/>
          </a:p>
        </p:txBody>
      </p:sp>
      <p:pic>
        <p:nvPicPr>
          <p:cNvPr id="6" name="图片 5">
            <a:extLst>
              <a:ext uri="{FF2B5EF4-FFF2-40B4-BE49-F238E27FC236}">
                <a16:creationId xmlns:a16="http://schemas.microsoft.com/office/drawing/2014/main" id="{1DAD80F0-BD76-46AF-80BF-B2BA731A418E}"/>
              </a:ext>
            </a:extLst>
          </p:cNvPr>
          <p:cNvPicPr>
            <a:picLocks noChangeAspect="1"/>
          </p:cNvPicPr>
          <p:nvPr/>
        </p:nvPicPr>
        <p:blipFill>
          <a:blip r:embed="rId3"/>
          <a:stretch>
            <a:fillRect/>
          </a:stretch>
        </p:blipFill>
        <p:spPr>
          <a:xfrm>
            <a:off x="741380" y="1284362"/>
            <a:ext cx="9811871" cy="5547379"/>
          </a:xfrm>
          <a:prstGeom prst="rect">
            <a:avLst/>
          </a:prstGeom>
        </p:spPr>
      </p:pic>
      <p:pic>
        <p:nvPicPr>
          <p:cNvPr id="8" name="图片 7">
            <a:extLst>
              <a:ext uri="{FF2B5EF4-FFF2-40B4-BE49-F238E27FC236}">
                <a16:creationId xmlns:a16="http://schemas.microsoft.com/office/drawing/2014/main" id="{9DEAD647-C0B5-4BDA-99A2-A98D8EF2E9B2}"/>
              </a:ext>
            </a:extLst>
          </p:cNvPr>
          <p:cNvPicPr>
            <a:picLocks noChangeAspect="1"/>
          </p:cNvPicPr>
          <p:nvPr/>
        </p:nvPicPr>
        <p:blipFill>
          <a:blip r:embed="rId4"/>
          <a:stretch>
            <a:fillRect/>
          </a:stretch>
        </p:blipFill>
        <p:spPr>
          <a:xfrm>
            <a:off x="838200" y="1257852"/>
            <a:ext cx="9618233" cy="5600148"/>
          </a:xfrm>
          <a:prstGeom prst="rect">
            <a:avLst/>
          </a:prstGeom>
        </p:spPr>
      </p:pic>
      <p:sp>
        <p:nvSpPr>
          <p:cNvPr id="12" name="内容占位符 2">
            <a:extLst>
              <a:ext uri="{FF2B5EF4-FFF2-40B4-BE49-F238E27FC236}">
                <a16:creationId xmlns:a16="http://schemas.microsoft.com/office/drawing/2014/main" id="{91903545-236F-40DB-BC2D-A1E7AAEE7AA6}"/>
              </a:ext>
            </a:extLst>
          </p:cNvPr>
          <p:cNvSpPr txBox="1">
            <a:spLocks/>
          </p:cNvSpPr>
          <p:nvPr/>
        </p:nvSpPr>
        <p:spPr>
          <a:xfrm>
            <a:off x="6603737" y="1882257"/>
            <a:ext cx="468814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建模方式</a:t>
            </a:r>
            <a:endParaRPr lang="en-US" altLang="zh-CN" dirty="0"/>
          </a:p>
          <a:p>
            <a:pPr lvl="1">
              <a:buFont typeface="Wingdings" panose="05000000000000000000" pitchFamily="2" charset="2"/>
              <a:buChar char="Ø"/>
            </a:pPr>
            <a:r>
              <a:rPr lang="zh-CN" altLang="en-US" dirty="0"/>
              <a:t>面向编制的建模范式</a:t>
            </a:r>
            <a:endParaRPr lang="en-US" altLang="zh-CN" dirty="0"/>
          </a:p>
          <a:p>
            <a:pPr marL="914400" lvl="2" indent="0">
              <a:buNone/>
            </a:pPr>
            <a:r>
              <a:rPr lang="zh-CN" altLang="en-US" dirty="0"/>
              <a:t>自下而上，私有</a:t>
            </a:r>
            <a:r>
              <a:rPr lang="en-US" altLang="zh-CN" dirty="0"/>
              <a:t>-</a:t>
            </a:r>
            <a:r>
              <a:rPr lang="zh-CN" altLang="en-US" dirty="0"/>
              <a:t>公共</a:t>
            </a:r>
            <a:r>
              <a:rPr lang="en-US" altLang="zh-CN" dirty="0"/>
              <a:t>-</a:t>
            </a:r>
            <a:r>
              <a:rPr lang="zh-CN" altLang="en-US" dirty="0"/>
              <a:t>协作</a:t>
            </a:r>
          </a:p>
          <a:p>
            <a:pPr marL="457200" lvl="1" indent="0">
              <a:buNone/>
            </a:pPr>
            <a:endParaRPr lang="en-US" altLang="zh-CN" dirty="0"/>
          </a:p>
          <a:p>
            <a:pPr lvl="1">
              <a:buFont typeface="Wingdings" panose="05000000000000000000" pitchFamily="2" charset="2"/>
              <a:buChar char="Ø"/>
            </a:pPr>
            <a:r>
              <a:rPr lang="zh-CN" altLang="en-US" dirty="0"/>
              <a:t>面向编排的建模范式</a:t>
            </a:r>
            <a:endParaRPr lang="en-US" altLang="zh-CN" dirty="0"/>
          </a:p>
          <a:p>
            <a:pPr marL="914400" lvl="2" indent="0">
              <a:buNone/>
            </a:pPr>
            <a:r>
              <a:rPr lang="zh-CN" altLang="en-US" dirty="0"/>
              <a:t>自顶向下，何从参与组织共同遵守的交互规约出发，经过映射得到参与组织的局部契约，再由局部契约搜索找到或细化得到相应的私有过程。</a:t>
            </a:r>
            <a:endParaRPr lang="en-US" altLang="zh-CN" dirty="0"/>
          </a:p>
        </p:txBody>
      </p:sp>
    </p:spTree>
    <p:extLst>
      <p:ext uri="{BB962C8B-B14F-4D97-AF65-F5344CB8AC3E}">
        <p14:creationId xmlns:p14="http://schemas.microsoft.com/office/powerpoint/2010/main" val="3633955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D46AB6-78D4-4593-9409-8B87FE15B3BC}"/>
              </a:ext>
            </a:extLst>
          </p:cNvPr>
          <p:cNvSpPr>
            <a:spLocks noGrp="1"/>
          </p:cNvSpPr>
          <p:nvPr>
            <p:ph type="title"/>
          </p:nvPr>
        </p:nvSpPr>
        <p:spPr/>
        <p:txBody>
          <a:bodyPr/>
          <a:lstStyle/>
          <a:p>
            <a:r>
              <a:rPr lang="zh-CN" altLang="en-US" dirty="0"/>
              <a:t>一种多视角的跨组织业务过程建模方法</a:t>
            </a:r>
          </a:p>
        </p:txBody>
      </p:sp>
      <p:sp>
        <p:nvSpPr>
          <p:cNvPr id="3" name="内容占位符 2">
            <a:extLst>
              <a:ext uri="{FF2B5EF4-FFF2-40B4-BE49-F238E27FC236}">
                <a16:creationId xmlns:a16="http://schemas.microsoft.com/office/drawing/2014/main" id="{F95081A1-9FF2-4C91-818F-85129B8F5DF8}"/>
              </a:ext>
            </a:extLst>
          </p:cNvPr>
          <p:cNvSpPr>
            <a:spLocks noGrp="1"/>
          </p:cNvSpPr>
          <p:nvPr>
            <p:ph idx="1"/>
          </p:nvPr>
        </p:nvSpPr>
        <p:spPr/>
        <p:txBody>
          <a:bodyPr/>
          <a:lstStyle/>
          <a:p>
            <a:r>
              <a:rPr lang="zh-CN" altLang="en-US" dirty="0"/>
              <a:t>给出了上述三种过程的数学定义</a:t>
            </a:r>
            <a:endParaRPr lang="en-US" altLang="zh-CN" dirty="0"/>
          </a:p>
          <a:p>
            <a:r>
              <a:rPr lang="zh-CN" altLang="en-US" dirty="0"/>
              <a:t>私有过程提取公共过程的方法和规则</a:t>
            </a:r>
            <a:endParaRPr lang="en-US" altLang="zh-CN" dirty="0"/>
          </a:p>
          <a:p>
            <a:r>
              <a:rPr lang="zh-CN" altLang="en-US" dirty="0"/>
              <a:t>实现了过程建模方法</a:t>
            </a:r>
            <a:endParaRPr lang="en-US" altLang="zh-CN" dirty="0"/>
          </a:p>
          <a:p>
            <a:endParaRPr lang="zh-CN" altLang="en-US" dirty="0"/>
          </a:p>
        </p:txBody>
      </p:sp>
      <p:pic>
        <p:nvPicPr>
          <p:cNvPr id="5" name="图片 4">
            <a:extLst>
              <a:ext uri="{FF2B5EF4-FFF2-40B4-BE49-F238E27FC236}">
                <a16:creationId xmlns:a16="http://schemas.microsoft.com/office/drawing/2014/main" id="{BA5980C7-A2D4-48E9-BF58-FD7539F26969}"/>
              </a:ext>
            </a:extLst>
          </p:cNvPr>
          <p:cNvPicPr>
            <a:picLocks noChangeAspect="1"/>
          </p:cNvPicPr>
          <p:nvPr/>
        </p:nvPicPr>
        <p:blipFill>
          <a:blip r:embed="rId3"/>
          <a:stretch>
            <a:fillRect/>
          </a:stretch>
        </p:blipFill>
        <p:spPr>
          <a:xfrm>
            <a:off x="1336334" y="109679"/>
            <a:ext cx="8894189" cy="6748321"/>
          </a:xfrm>
          <a:prstGeom prst="rect">
            <a:avLst/>
          </a:prstGeom>
        </p:spPr>
      </p:pic>
    </p:spTree>
    <p:extLst>
      <p:ext uri="{BB962C8B-B14F-4D97-AF65-F5344CB8AC3E}">
        <p14:creationId xmlns:p14="http://schemas.microsoft.com/office/powerpoint/2010/main" val="4255217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DA5821-E97C-4C51-8FA7-4A07EC9EB055}"/>
              </a:ext>
            </a:extLst>
          </p:cNvPr>
          <p:cNvSpPr>
            <a:spLocks noGrp="1"/>
          </p:cNvSpPr>
          <p:nvPr>
            <p:ph type="title"/>
          </p:nvPr>
        </p:nvSpPr>
        <p:spPr/>
        <p:txBody>
          <a:bodyPr/>
          <a:lstStyle/>
          <a:p>
            <a:r>
              <a:rPr lang="zh-CN" altLang="en-US" dirty="0"/>
              <a:t>下周计划</a:t>
            </a:r>
          </a:p>
        </p:txBody>
      </p:sp>
      <p:sp>
        <p:nvSpPr>
          <p:cNvPr id="3" name="内容占位符 2">
            <a:extLst>
              <a:ext uri="{FF2B5EF4-FFF2-40B4-BE49-F238E27FC236}">
                <a16:creationId xmlns:a16="http://schemas.microsoft.com/office/drawing/2014/main" id="{43D6DA12-E2EE-42D0-8883-9D9B15AAEE1D}"/>
              </a:ext>
            </a:extLst>
          </p:cNvPr>
          <p:cNvSpPr>
            <a:spLocks noGrp="1"/>
          </p:cNvSpPr>
          <p:nvPr>
            <p:ph idx="1"/>
          </p:nvPr>
        </p:nvSpPr>
        <p:spPr/>
        <p:txBody>
          <a:bodyPr/>
          <a:lstStyle/>
          <a:p>
            <a:r>
              <a:rPr lang="en-US" altLang="zh-CN" dirty="0"/>
              <a:t>M. P. Van Der Aalst, "Modeling and analyzing interorganizational workflows," Proceedings 1998 International Conference on Application of Concurrency to System Design, 1998, pp. 262-272, </a:t>
            </a:r>
            <a:r>
              <a:rPr lang="en-US" altLang="zh-CN" dirty="0" err="1"/>
              <a:t>doi</a:t>
            </a:r>
            <a:r>
              <a:rPr lang="en-US" altLang="zh-CN" dirty="0"/>
              <a:t>: 10.1109/CSD.1998.657557.</a:t>
            </a:r>
          </a:p>
          <a:p>
            <a:r>
              <a:rPr lang="en-US" altLang="zh-CN" dirty="0"/>
              <a:t>WFMC-TC-1025</a:t>
            </a:r>
            <a:r>
              <a:rPr lang="zh-CN" altLang="en-US" dirty="0"/>
              <a:t>，工作流管理联盟规范 </a:t>
            </a:r>
            <a:endParaRPr lang="en-US" altLang="zh-CN" dirty="0"/>
          </a:p>
          <a:p>
            <a:r>
              <a:rPr lang="zh-CN" altLang="en-US" dirty="0"/>
              <a:t>莫启</a:t>
            </a:r>
            <a:r>
              <a:rPr lang="en-US" altLang="zh-CN" dirty="0"/>
              <a:t>,</a:t>
            </a:r>
            <a:r>
              <a:rPr lang="zh-CN" altLang="en-US" dirty="0"/>
              <a:t>代飞</a:t>
            </a:r>
            <a:r>
              <a:rPr lang="en-US" altLang="zh-CN" dirty="0"/>
              <a:t>,</a:t>
            </a:r>
            <a:r>
              <a:rPr lang="zh-CN" altLang="en-US" dirty="0"/>
              <a:t>朱锐</a:t>
            </a:r>
            <a:r>
              <a:rPr lang="en-US" altLang="zh-CN" dirty="0"/>
              <a:t>,</a:t>
            </a:r>
            <a:r>
              <a:rPr lang="zh-CN" altLang="en-US" dirty="0"/>
              <a:t>笪建</a:t>
            </a:r>
            <a:r>
              <a:rPr lang="en-US" altLang="zh-CN" dirty="0"/>
              <a:t>,</a:t>
            </a:r>
            <a:r>
              <a:rPr lang="zh-CN" altLang="en-US" dirty="0"/>
              <a:t>林雷蕾</a:t>
            </a:r>
            <a:r>
              <a:rPr lang="en-US" altLang="zh-CN" dirty="0"/>
              <a:t>,</a:t>
            </a:r>
            <a:r>
              <a:rPr lang="zh-CN" altLang="en-US" dirty="0"/>
              <a:t>李可</a:t>
            </a:r>
            <a:r>
              <a:rPr lang="en-US" altLang="zh-CN" dirty="0"/>
              <a:t>,</a:t>
            </a:r>
            <a:r>
              <a:rPr lang="zh-CN" altLang="en-US" dirty="0"/>
              <a:t>李彤</a:t>
            </a:r>
            <a:r>
              <a:rPr lang="en-US" altLang="zh-CN" dirty="0"/>
              <a:t>.</a:t>
            </a:r>
            <a:r>
              <a:rPr lang="zh-CN" altLang="en-US" dirty="0"/>
              <a:t>跨组织业务过程协同并行建模</a:t>
            </a:r>
            <a:r>
              <a:rPr lang="en-US" altLang="zh-CN" dirty="0"/>
              <a:t>[J].</a:t>
            </a:r>
            <a:r>
              <a:rPr lang="zh-CN" altLang="en-US" dirty="0"/>
              <a:t>计算机集成制造系统</a:t>
            </a:r>
            <a:r>
              <a:rPr lang="en-US" altLang="zh-CN" dirty="0"/>
              <a:t>,2015,21(04):1051-1062.</a:t>
            </a:r>
          </a:p>
          <a:p>
            <a:r>
              <a:rPr lang="zh-CN" altLang="en-US" dirty="0"/>
              <a:t>玄昭师兄论文</a:t>
            </a:r>
          </a:p>
        </p:txBody>
      </p:sp>
    </p:spTree>
    <p:extLst>
      <p:ext uri="{BB962C8B-B14F-4D97-AF65-F5344CB8AC3E}">
        <p14:creationId xmlns:p14="http://schemas.microsoft.com/office/powerpoint/2010/main" val="1809091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CCFB95-30B8-44A2-B1B8-25FF12CDF935}"/>
              </a:ext>
            </a:extLst>
          </p:cNvPr>
          <p:cNvSpPr>
            <a:spLocks noGrp="1"/>
          </p:cNvSpPr>
          <p:nvPr>
            <p:ph type="title"/>
          </p:nvPr>
        </p:nvSpPr>
        <p:spPr/>
        <p:txBody>
          <a:bodyPr/>
          <a:lstStyle/>
          <a:p>
            <a:r>
              <a:rPr lang="zh-CN" altLang="en-US" dirty="0"/>
              <a:t>课题分解</a:t>
            </a:r>
          </a:p>
        </p:txBody>
      </p:sp>
      <p:sp>
        <p:nvSpPr>
          <p:cNvPr id="3" name="内容占位符 2">
            <a:extLst>
              <a:ext uri="{FF2B5EF4-FFF2-40B4-BE49-F238E27FC236}">
                <a16:creationId xmlns:a16="http://schemas.microsoft.com/office/drawing/2014/main" id="{FB922216-593D-46CC-BEED-86A3D53BFB1B}"/>
              </a:ext>
            </a:extLst>
          </p:cNvPr>
          <p:cNvSpPr>
            <a:spLocks noGrp="1"/>
          </p:cNvSpPr>
          <p:nvPr>
            <p:ph idx="1"/>
          </p:nvPr>
        </p:nvSpPr>
        <p:spPr/>
        <p:txBody>
          <a:bodyPr/>
          <a:lstStyle/>
          <a:p>
            <a:r>
              <a:rPr lang="zh-CN" altLang="en-US" dirty="0"/>
              <a:t>过程协同建模现状</a:t>
            </a:r>
            <a:endParaRPr lang="en-US" altLang="zh-CN" dirty="0"/>
          </a:p>
          <a:p>
            <a:pPr lvl="1">
              <a:buFont typeface="Wingdings" panose="05000000000000000000" pitchFamily="2" charset="2"/>
              <a:buChar char="Ø"/>
            </a:pPr>
            <a:r>
              <a:rPr lang="zh-CN" altLang="en-US" dirty="0"/>
              <a:t>建模方法</a:t>
            </a:r>
            <a:endParaRPr lang="en-US" altLang="zh-CN" dirty="0"/>
          </a:p>
          <a:p>
            <a:pPr lvl="1">
              <a:buFont typeface="Wingdings" panose="05000000000000000000" pitchFamily="2" charset="2"/>
              <a:buChar char="Ø"/>
            </a:pPr>
            <a:r>
              <a:rPr lang="zh-CN" altLang="en-US" dirty="0"/>
              <a:t>验证方法</a:t>
            </a:r>
            <a:endParaRPr lang="en-US" altLang="zh-CN" dirty="0"/>
          </a:p>
          <a:p>
            <a:r>
              <a:rPr lang="zh-CN" altLang="en-US" dirty="0"/>
              <a:t>跨</a:t>
            </a:r>
            <a:r>
              <a:rPr lang="en-US" altLang="zh-CN" dirty="0"/>
              <a:t>OT</a:t>
            </a:r>
            <a:r>
              <a:rPr lang="zh-CN" altLang="en-US" dirty="0"/>
              <a:t>、</a:t>
            </a:r>
            <a:r>
              <a:rPr lang="en-US" altLang="zh-CN" dirty="0"/>
              <a:t>IT</a:t>
            </a:r>
            <a:r>
              <a:rPr lang="zh-CN" altLang="en-US" dirty="0"/>
              <a:t>域建模</a:t>
            </a:r>
            <a:endParaRPr lang="en-US" altLang="zh-CN" dirty="0"/>
          </a:p>
          <a:p>
            <a:pPr lvl="1">
              <a:buFont typeface="Wingdings" panose="05000000000000000000" pitchFamily="2" charset="2"/>
              <a:buChar char="Ø"/>
            </a:pPr>
            <a:r>
              <a:rPr lang="zh-CN" altLang="en-US" dirty="0"/>
              <a:t>建模要求（自动化程度、安全性、实时性，过程复杂性？）</a:t>
            </a:r>
            <a:endParaRPr lang="en-US" altLang="zh-CN" dirty="0"/>
          </a:p>
          <a:p>
            <a:pPr lvl="1">
              <a:buFont typeface="Wingdings" panose="05000000000000000000" pitchFamily="2" charset="2"/>
              <a:buChar char="Ø"/>
            </a:pPr>
            <a:r>
              <a:rPr lang="zh-CN" altLang="en-US" dirty="0"/>
              <a:t>如何建模以及验证</a:t>
            </a:r>
            <a:endParaRPr lang="en-US" altLang="zh-CN" dirty="0"/>
          </a:p>
          <a:p>
            <a:pPr lvl="1">
              <a:buFont typeface="Wingdings" panose="05000000000000000000" pitchFamily="2" charset="2"/>
              <a:buChar char="Ø"/>
            </a:pPr>
            <a:r>
              <a:rPr lang="zh-CN" altLang="en-US" dirty="0"/>
              <a:t>可信通信</a:t>
            </a:r>
            <a:endParaRPr lang="en-US" altLang="zh-CN" dirty="0"/>
          </a:p>
          <a:p>
            <a:pPr lvl="2"/>
            <a:r>
              <a:rPr lang="zh-CN" altLang="en-US" dirty="0"/>
              <a:t>基于建模方法使用现有通信协议？</a:t>
            </a:r>
            <a:endParaRPr lang="en-US" altLang="zh-CN" dirty="0"/>
          </a:p>
          <a:p>
            <a:pPr lvl="2"/>
            <a:r>
              <a:rPr lang="zh-CN" altLang="en-US" dirty="0"/>
              <a:t>可信协议设计要求与方法</a:t>
            </a:r>
            <a:endParaRPr lang="en-US" altLang="zh-CN" dirty="0"/>
          </a:p>
          <a:p>
            <a:pPr marL="914400" lvl="2" indent="0">
              <a:buNone/>
            </a:pPr>
            <a:endParaRPr lang="en-US" altLang="zh-CN" dirty="0"/>
          </a:p>
        </p:txBody>
      </p:sp>
    </p:spTree>
    <p:extLst>
      <p:ext uri="{BB962C8B-B14F-4D97-AF65-F5344CB8AC3E}">
        <p14:creationId xmlns:p14="http://schemas.microsoft.com/office/powerpoint/2010/main" val="1432085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0BEE5A-36EC-4B1F-8511-3363D9692EE2}"/>
              </a:ext>
            </a:extLst>
          </p:cNvPr>
          <p:cNvSpPr>
            <a:spLocks noGrp="1"/>
          </p:cNvSpPr>
          <p:nvPr>
            <p:ph type="title"/>
          </p:nvPr>
        </p:nvSpPr>
        <p:spPr/>
        <p:txBody>
          <a:bodyPr/>
          <a:lstStyle/>
          <a:p>
            <a:r>
              <a:rPr lang="zh-CN" altLang="en-US" dirty="0"/>
              <a:t>阅读论文</a:t>
            </a:r>
          </a:p>
        </p:txBody>
      </p:sp>
      <p:sp>
        <p:nvSpPr>
          <p:cNvPr id="3" name="内容占位符 2">
            <a:extLst>
              <a:ext uri="{FF2B5EF4-FFF2-40B4-BE49-F238E27FC236}">
                <a16:creationId xmlns:a16="http://schemas.microsoft.com/office/drawing/2014/main" id="{93557ED2-6B45-4768-8AA2-052F36136317}"/>
              </a:ext>
            </a:extLst>
          </p:cNvPr>
          <p:cNvSpPr>
            <a:spLocks noGrp="1"/>
          </p:cNvSpPr>
          <p:nvPr>
            <p:ph idx="1"/>
          </p:nvPr>
        </p:nvSpPr>
        <p:spPr/>
        <p:txBody>
          <a:bodyPr/>
          <a:lstStyle/>
          <a:p>
            <a:r>
              <a:rPr lang="en-US" altLang="zh-CN" dirty="0"/>
              <a:t>Alotaibi Y, Liu F. Survey of business process management: challenges and solutions[J]. Enterprise Information Systems, 2017, 11(8): 1119-1153.</a:t>
            </a:r>
          </a:p>
          <a:p>
            <a:r>
              <a:rPr lang="zh-CN" altLang="en-US" dirty="0"/>
              <a:t>代飞</a:t>
            </a:r>
            <a:r>
              <a:rPr lang="en-US" altLang="zh-CN" dirty="0"/>
              <a:t>,</a:t>
            </a:r>
            <a:r>
              <a:rPr lang="zh-CN" altLang="en-US" dirty="0"/>
              <a:t>莫启</a:t>
            </a:r>
            <a:r>
              <a:rPr lang="en-US" altLang="zh-CN" dirty="0"/>
              <a:t>,</a:t>
            </a:r>
            <a:r>
              <a:rPr lang="zh-CN" altLang="en-US" dirty="0"/>
              <a:t>林雷蕾</a:t>
            </a:r>
            <a:r>
              <a:rPr lang="en-US" altLang="zh-CN" dirty="0"/>
              <a:t>,</a:t>
            </a:r>
            <a:r>
              <a:rPr lang="zh-CN" altLang="en-US" dirty="0"/>
              <a:t>李彤</a:t>
            </a:r>
            <a:r>
              <a:rPr lang="en-US" altLang="zh-CN" dirty="0"/>
              <a:t>,</a:t>
            </a:r>
            <a:r>
              <a:rPr lang="zh-CN" altLang="en-US" dirty="0"/>
              <a:t>顾思雅</a:t>
            </a:r>
            <a:r>
              <a:rPr lang="en-US" altLang="zh-CN" dirty="0"/>
              <a:t>,</a:t>
            </a:r>
            <a:r>
              <a:rPr lang="zh-CN" altLang="en-US" dirty="0"/>
              <a:t>朱锐</a:t>
            </a:r>
            <a:r>
              <a:rPr lang="en-US" altLang="zh-CN" dirty="0"/>
              <a:t>.</a:t>
            </a:r>
            <a:r>
              <a:rPr lang="zh-CN" altLang="en-US" dirty="0"/>
              <a:t>一种多视角的跨组织业务过程建模方法</a:t>
            </a:r>
            <a:r>
              <a:rPr lang="en-US" altLang="zh-CN" dirty="0"/>
              <a:t>[J].</a:t>
            </a:r>
            <a:r>
              <a:rPr lang="zh-CN" altLang="en-US" dirty="0"/>
              <a:t>计算机集成制造系统</a:t>
            </a:r>
            <a:r>
              <a:rPr lang="en-US" altLang="zh-CN" dirty="0"/>
              <a:t>,2015,21(11):3001-3016.</a:t>
            </a:r>
          </a:p>
          <a:p>
            <a:endParaRPr lang="zh-CN" altLang="en-US" dirty="0"/>
          </a:p>
        </p:txBody>
      </p:sp>
    </p:spTree>
    <p:extLst>
      <p:ext uri="{BB962C8B-B14F-4D97-AF65-F5344CB8AC3E}">
        <p14:creationId xmlns:p14="http://schemas.microsoft.com/office/powerpoint/2010/main" val="2494229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2C1225-98F5-4CAC-8961-DBA4CB531071}"/>
              </a:ext>
            </a:extLst>
          </p:cNvPr>
          <p:cNvSpPr>
            <a:spLocks noGrp="1"/>
          </p:cNvSpPr>
          <p:nvPr>
            <p:ph type="title"/>
          </p:nvPr>
        </p:nvSpPr>
        <p:spPr/>
        <p:txBody>
          <a:bodyPr/>
          <a:lstStyle/>
          <a:p>
            <a:r>
              <a:rPr lang="en-US" altLang="zh-CN" dirty="0"/>
              <a:t>BPM</a:t>
            </a:r>
            <a:endParaRPr lang="zh-CN" altLang="en-US" dirty="0"/>
          </a:p>
        </p:txBody>
      </p:sp>
      <p:sp>
        <p:nvSpPr>
          <p:cNvPr id="3" name="内容占位符 2">
            <a:extLst>
              <a:ext uri="{FF2B5EF4-FFF2-40B4-BE49-F238E27FC236}">
                <a16:creationId xmlns:a16="http://schemas.microsoft.com/office/drawing/2014/main" id="{F6DAFB6B-6F6D-4CEA-B0D2-D48029D3AC86}"/>
              </a:ext>
            </a:extLst>
          </p:cNvPr>
          <p:cNvSpPr>
            <a:spLocks noGrp="1"/>
          </p:cNvSpPr>
          <p:nvPr>
            <p:ph idx="1"/>
          </p:nvPr>
        </p:nvSpPr>
        <p:spPr>
          <a:xfrm>
            <a:off x="838199" y="1825625"/>
            <a:ext cx="11198469" cy="4351338"/>
          </a:xfrm>
        </p:spPr>
        <p:txBody>
          <a:bodyPr/>
          <a:lstStyle/>
          <a:p>
            <a:r>
              <a:rPr lang="en-US" altLang="zh-CN" dirty="0" err="1"/>
              <a:t>Bussiness</a:t>
            </a:r>
            <a:r>
              <a:rPr lang="en-US" altLang="zh-CN" dirty="0"/>
              <a:t> Process Management </a:t>
            </a:r>
            <a:r>
              <a:rPr lang="zh-CN" altLang="en-US" dirty="0"/>
              <a:t>业务流程管理</a:t>
            </a:r>
            <a:endParaRPr lang="en-US" altLang="zh-CN" dirty="0"/>
          </a:p>
          <a:p>
            <a:r>
              <a:rPr lang="en-US" altLang="zh-CN" dirty="0"/>
              <a:t>BPM lifecycle</a:t>
            </a:r>
          </a:p>
          <a:p>
            <a:pPr lvl="1"/>
            <a:r>
              <a:rPr lang="en-US" altLang="zh-CN" dirty="0"/>
              <a:t>1. </a:t>
            </a:r>
            <a:r>
              <a:rPr lang="nl-NL" altLang="zh-CN" dirty="0"/>
              <a:t>Van-Der-Aalst, Ter-Hofstede, and Weske (2003)</a:t>
            </a:r>
            <a:endParaRPr lang="en-US" altLang="zh-CN" dirty="0"/>
          </a:p>
          <a:p>
            <a:pPr marL="457200" lvl="1" indent="0">
              <a:buNone/>
            </a:pPr>
            <a:r>
              <a:rPr lang="en-US" altLang="zh-CN" dirty="0"/>
              <a:t>	process design -&gt; system configuration -&gt; process enactment -&gt; diagnosis</a:t>
            </a:r>
          </a:p>
          <a:p>
            <a:pPr lvl="1"/>
            <a:r>
              <a:rPr lang="en-US" altLang="zh-CN" dirty="0"/>
              <a:t>2. Lodhi, </a:t>
            </a:r>
            <a:r>
              <a:rPr lang="en-US" altLang="zh-CN" dirty="0" err="1"/>
              <a:t>Koppen</a:t>
            </a:r>
            <a:r>
              <a:rPr lang="en-US" altLang="zh-CN" dirty="0"/>
              <a:t>, and </a:t>
            </a:r>
            <a:r>
              <a:rPr lang="en-US" altLang="zh-CN" dirty="0" err="1"/>
              <a:t>Saake</a:t>
            </a:r>
            <a:r>
              <a:rPr lang="en-US" altLang="zh-CN" dirty="0"/>
              <a:t> (2011)</a:t>
            </a:r>
          </a:p>
          <a:p>
            <a:pPr marL="457200" lvl="1" indent="0">
              <a:buNone/>
            </a:pPr>
            <a:r>
              <a:rPr lang="en-US" altLang="zh-CN" dirty="0"/>
              <a:t>	plan -&gt; design -&gt; implement -&gt; execute -&gt; evaluate -&gt; </a:t>
            </a:r>
            <a:r>
              <a:rPr lang="en-US" altLang="zh-CN" dirty="0" err="1"/>
              <a:t>analyse</a:t>
            </a:r>
            <a:r>
              <a:rPr lang="en-US" altLang="zh-CN" dirty="0"/>
              <a:t> or </a:t>
            </a:r>
          </a:p>
          <a:p>
            <a:pPr marL="457200" lvl="1" indent="0">
              <a:buNone/>
            </a:pPr>
            <a:r>
              <a:rPr lang="en-US" altLang="zh-CN" dirty="0"/>
              <a:t>	post-execution -&gt; recommend</a:t>
            </a:r>
          </a:p>
          <a:p>
            <a:pPr lvl="1"/>
            <a:r>
              <a:rPr lang="en-US" altLang="zh-CN" dirty="0"/>
              <a:t>3. </a:t>
            </a:r>
            <a:r>
              <a:rPr lang="en-US" altLang="zh-CN" dirty="0" err="1"/>
              <a:t>Andrikopoulos</a:t>
            </a:r>
            <a:r>
              <a:rPr lang="en-US" altLang="zh-CN" dirty="0"/>
              <a:t> et al. (2008)</a:t>
            </a:r>
          </a:p>
          <a:p>
            <a:pPr marL="457200" lvl="1" indent="0">
              <a:buNone/>
            </a:pPr>
            <a:r>
              <a:rPr lang="en-US" altLang="zh-CN" dirty="0"/>
              <a:t>	BP modelling -&gt; integrating -&gt; executing -&gt; </a:t>
            </a:r>
            <a:r>
              <a:rPr lang="en-US" altLang="zh-CN" dirty="0" err="1"/>
              <a:t>analysing</a:t>
            </a:r>
            <a:r>
              <a:rPr lang="en-US" altLang="zh-CN" dirty="0"/>
              <a:t> and monitoring -&gt;  	measuring -&gt; </a:t>
            </a:r>
            <a:r>
              <a:rPr lang="en-US" altLang="zh-CN" dirty="0" err="1"/>
              <a:t>optimising</a:t>
            </a:r>
            <a:endParaRPr lang="en-US" altLang="zh-CN" dirty="0"/>
          </a:p>
        </p:txBody>
      </p:sp>
    </p:spTree>
    <p:extLst>
      <p:ext uri="{BB962C8B-B14F-4D97-AF65-F5344CB8AC3E}">
        <p14:creationId xmlns:p14="http://schemas.microsoft.com/office/powerpoint/2010/main" val="1408206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0663644-637B-4337-9013-6B42D2CF0861}"/>
              </a:ext>
            </a:extLst>
          </p:cNvPr>
          <p:cNvSpPr txBox="1"/>
          <p:nvPr/>
        </p:nvSpPr>
        <p:spPr>
          <a:xfrm>
            <a:off x="838200" y="882179"/>
            <a:ext cx="10686473" cy="461665"/>
          </a:xfrm>
          <a:prstGeom prst="rect">
            <a:avLst/>
          </a:prstGeom>
          <a:noFill/>
        </p:spPr>
        <p:txBody>
          <a:bodyPr wrap="square">
            <a:spAutoFit/>
          </a:bodyPr>
          <a:lstStyle/>
          <a:p>
            <a:r>
              <a:rPr lang="en-US" altLang="zh-CN" sz="2400" b="1" dirty="0"/>
              <a:t>process design -&gt; system configuration -&gt; process enactment -&gt; diagnosis</a:t>
            </a:r>
            <a:endParaRPr lang="zh-CN" altLang="en-US" sz="2400" b="1" dirty="0"/>
          </a:p>
        </p:txBody>
      </p:sp>
      <p:sp>
        <p:nvSpPr>
          <p:cNvPr id="6" name="文本框 5">
            <a:extLst>
              <a:ext uri="{FF2B5EF4-FFF2-40B4-BE49-F238E27FC236}">
                <a16:creationId xmlns:a16="http://schemas.microsoft.com/office/drawing/2014/main" id="{29748D62-A783-495B-AB7C-23511853F30C}"/>
              </a:ext>
            </a:extLst>
          </p:cNvPr>
          <p:cNvSpPr txBox="1"/>
          <p:nvPr/>
        </p:nvSpPr>
        <p:spPr>
          <a:xfrm>
            <a:off x="923636" y="1699491"/>
            <a:ext cx="9984509" cy="2862322"/>
          </a:xfrm>
          <a:prstGeom prst="rect">
            <a:avLst/>
          </a:prstGeom>
          <a:noFill/>
        </p:spPr>
        <p:txBody>
          <a:bodyPr wrap="square" rtlCol="0">
            <a:spAutoFit/>
          </a:bodyPr>
          <a:lstStyle/>
          <a:p>
            <a:r>
              <a:rPr lang="en-US" altLang="zh-CN" dirty="0"/>
              <a:t>1. </a:t>
            </a:r>
            <a:r>
              <a:rPr lang="zh-CN" altLang="en-US" dirty="0"/>
              <a:t>过程设计</a:t>
            </a:r>
            <a:endParaRPr lang="en-US" altLang="zh-CN" dirty="0"/>
          </a:p>
          <a:p>
            <a:r>
              <a:rPr lang="en-US" altLang="zh-CN" dirty="0"/>
              <a:t>    </a:t>
            </a:r>
            <a:r>
              <a:rPr lang="zh-CN" altLang="en-US" dirty="0"/>
              <a:t>通过试用图形化标准建模到</a:t>
            </a:r>
            <a:r>
              <a:rPr lang="en-US" altLang="zh-CN" dirty="0"/>
              <a:t>BPMS</a:t>
            </a:r>
            <a:r>
              <a:rPr lang="zh-CN" altLang="en-US" dirty="0"/>
              <a:t>。</a:t>
            </a:r>
            <a:r>
              <a:rPr lang="en-US" altLang="zh-CN" dirty="0"/>
              <a:t>(UML</a:t>
            </a:r>
            <a:r>
              <a:rPr lang="zh-CN" altLang="en-US" dirty="0"/>
              <a:t>、</a:t>
            </a:r>
            <a:r>
              <a:rPr lang="en-US" altLang="zh-CN" dirty="0"/>
              <a:t>BPMN)</a:t>
            </a:r>
          </a:p>
          <a:p>
            <a:r>
              <a:rPr lang="en-US" altLang="zh-CN" dirty="0"/>
              <a:t>2. </a:t>
            </a:r>
            <a:r>
              <a:rPr lang="zh-CN" altLang="en-US" dirty="0"/>
              <a:t>系统配置</a:t>
            </a:r>
            <a:endParaRPr lang="en-US" altLang="zh-CN" dirty="0"/>
          </a:p>
          <a:p>
            <a:r>
              <a:rPr lang="en-US" altLang="zh-CN" dirty="0"/>
              <a:t>    </a:t>
            </a:r>
            <a:r>
              <a:rPr lang="zh-CN" altLang="en-US" dirty="0"/>
              <a:t>对</a:t>
            </a:r>
            <a:r>
              <a:rPr lang="en-US" altLang="zh-CN" dirty="0"/>
              <a:t>BPMS</a:t>
            </a:r>
            <a:r>
              <a:rPr lang="zh-CN" altLang="en-US" dirty="0"/>
              <a:t>和底层系统架构进行配置。</a:t>
            </a:r>
            <a:endParaRPr lang="en-US" altLang="zh-CN" dirty="0"/>
          </a:p>
          <a:p>
            <a:r>
              <a:rPr lang="en-US" altLang="zh-CN" dirty="0"/>
              <a:t>3. </a:t>
            </a:r>
            <a:r>
              <a:rPr lang="zh-CN" altLang="en-US" dirty="0"/>
              <a:t>过程设定？</a:t>
            </a:r>
            <a:endParaRPr lang="en-US" altLang="zh-CN" dirty="0"/>
          </a:p>
          <a:p>
            <a:r>
              <a:rPr lang="en-US" altLang="zh-CN" dirty="0"/>
              <a:t>    </a:t>
            </a:r>
            <a:r>
              <a:rPr lang="zh-CN" altLang="en-US" dirty="0"/>
              <a:t>使用执行标准语言</a:t>
            </a:r>
            <a:r>
              <a:rPr lang="en-US" altLang="zh-CN" dirty="0"/>
              <a:t>(BPEL</a:t>
            </a:r>
            <a:r>
              <a:rPr lang="zh-CN" altLang="en-US" dirty="0"/>
              <a:t>、</a:t>
            </a:r>
            <a:r>
              <a:rPr lang="en-US" altLang="zh-CN" dirty="0"/>
              <a:t>BPML)</a:t>
            </a:r>
            <a:r>
              <a:rPr lang="zh-CN" altLang="en-US" dirty="0"/>
              <a:t>将过程部署到</a:t>
            </a:r>
            <a:r>
              <a:rPr lang="en-US" altLang="zh-CN" dirty="0"/>
              <a:t>BPMS</a:t>
            </a:r>
            <a:r>
              <a:rPr lang="zh-CN" altLang="en-US" dirty="0"/>
              <a:t>上。</a:t>
            </a:r>
            <a:endParaRPr lang="en-US" altLang="zh-CN" dirty="0"/>
          </a:p>
          <a:p>
            <a:r>
              <a:rPr lang="en-US" altLang="zh-CN" dirty="0"/>
              <a:t>4. </a:t>
            </a:r>
            <a:r>
              <a:rPr lang="zh-CN" altLang="en-US" dirty="0"/>
              <a:t>诊断</a:t>
            </a:r>
            <a:endParaRPr lang="en-US" altLang="zh-CN" dirty="0"/>
          </a:p>
          <a:p>
            <a:r>
              <a:rPr lang="zh-CN" altLang="en-US" dirty="0"/>
              <a:t>    使用分析和监控工具定义</a:t>
            </a:r>
            <a:r>
              <a:rPr lang="en-US" altLang="zh-CN" dirty="0"/>
              <a:t>(BAM</a:t>
            </a:r>
            <a:r>
              <a:rPr lang="zh-CN" altLang="en-US" dirty="0"/>
              <a:t>和过程挖掘</a:t>
            </a:r>
            <a:r>
              <a:rPr lang="en-US" altLang="zh-CN" dirty="0"/>
              <a:t>)</a:t>
            </a:r>
            <a:r>
              <a:rPr lang="zh-CN" altLang="en-US" dirty="0"/>
              <a:t>并改进业务流程中的瓶颈问题。</a:t>
            </a:r>
            <a:endParaRPr lang="en-US" altLang="zh-CN" dirty="0"/>
          </a:p>
          <a:p>
            <a:endParaRPr lang="en-US" altLang="zh-CN" dirty="0"/>
          </a:p>
          <a:p>
            <a:pPr marL="342900" indent="-342900">
              <a:buAutoNum type="arabicPeriod" startAt="2"/>
            </a:pPr>
            <a:endParaRPr lang="zh-CN" altLang="en-US" dirty="0"/>
          </a:p>
        </p:txBody>
      </p:sp>
    </p:spTree>
    <p:extLst>
      <p:ext uri="{BB962C8B-B14F-4D97-AF65-F5344CB8AC3E}">
        <p14:creationId xmlns:p14="http://schemas.microsoft.com/office/powerpoint/2010/main" val="449410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53B8E9D-39DC-4547-ABD2-2B2DC2C0E29E}"/>
              </a:ext>
            </a:extLst>
          </p:cNvPr>
          <p:cNvSpPr txBox="1"/>
          <p:nvPr/>
        </p:nvSpPr>
        <p:spPr>
          <a:xfrm>
            <a:off x="265355" y="474249"/>
            <a:ext cx="11661289" cy="830997"/>
          </a:xfrm>
          <a:prstGeom prst="rect">
            <a:avLst/>
          </a:prstGeom>
          <a:noFill/>
        </p:spPr>
        <p:txBody>
          <a:bodyPr wrap="square">
            <a:spAutoFit/>
          </a:bodyPr>
          <a:lstStyle/>
          <a:p>
            <a:pPr marL="457200" lvl="1" indent="0">
              <a:buNone/>
            </a:pPr>
            <a:r>
              <a:rPr lang="en-US" altLang="zh-CN" sz="2400" b="1" dirty="0"/>
              <a:t>plan -&gt; design -&gt; implement -&gt; execute -&gt; evaluate -&gt; </a:t>
            </a:r>
            <a:r>
              <a:rPr lang="en-US" altLang="zh-CN" sz="2400" b="1" dirty="0" err="1"/>
              <a:t>analyse</a:t>
            </a:r>
            <a:r>
              <a:rPr lang="en-US" altLang="zh-CN" sz="2400" b="1" dirty="0"/>
              <a:t> or post-execution -&gt; recommend</a:t>
            </a:r>
          </a:p>
        </p:txBody>
      </p:sp>
      <p:sp>
        <p:nvSpPr>
          <p:cNvPr id="6" name="文本框 5">
            <a:extLst>
              <a:ext uri="{FF2B5EF4-FFF2-40B4-BE49-F238E27FC236}">
                <a16:creationId xmlns:a16="http://schemas.microsoft.com/office/drawing/2014/main" id="{637CF5F1-5D85-4319-A5D0-28F092C71350}"/>
              </a:ext>
            </a:extLst>
          </p:cNvPr>
          <p:cNvSpPr txBox="1"/>
          <p:nvPr/>
        </p:nvSpPr>
        <p:spPr>
          <a:xfrm>
            <a:off x="923636" y="1699491"/>
            <a:ext cx="10371893" cy="3970318"/>
          </a:xfrm>
          <a:prstGeom prst="rect">
            <a:avLst/>
          </a:prstGeom>
          <a:noFill/>
        </p:spPr>
        <p:txBody>
          <a:bodyPr wrap="square" rtlCol="0">
            <a:spAutoFit/>
          </a:bodyPr>
          <a:lstStyle/>
          <a:p>
            <a:r>
              <a:rPr lang="en-US" altLang="zh-CN" dirty="0"/>
              <a:t>1. </a:t>
            </a:r>
            <a:r>
              <a:rPr lang="zh-CN" altLang="en-US" dirty="0"/>
              <a:t>计划</a:t>
            </a:r>
            <a:endParaRPr lang="en-US" altLang="zh-CN" dirty="0"/>
          </a:p>
          <a:p>
            <a:r>
              <a:rPr lang="en-US" altLang="zh-CN" dirty="0"/>
              <a:t>    </a:t>
            </a:r>
            <a:r>
              <a:rPr lang="zh-CN" altLang="en-US" dirty="0"/>
              <a:t>定义业务流程的目标，期望输出、</a:t>
            </a:r>
            <a:r>
              <a:rPr lang="en-US" altLang="zh-CN" dirty="0"/>
              <a:t>TO-BE</a:t>
            </a:r>
            <a:r>
              <a:rPr lang="zh-CN" altLang="en-US" dirty="0"/>
              <a:t>设计特点</a:t>
            </a:r>
            <a:endParaRPr lang="en-US" altLang="zh-CN" dirty="0"/>
          </a:p>
          <a:p>
            <a:r>
              <a:rPr lang="en-US" altLang="zh-CN" dirty="0"/>
              <a:t>2. </a:t>
            </a:r>
            <a:r>
              <a:rPr lang="zh-CN" altLang="en-US" dirty="0"/>
              <a:t>设计</a:t>
            </a:r>
            <a:endParaRPr lang="en-US" altLang="zh-CN" dirty="0"/>
          </a:p>
          <a:p>
            <a:r>
              <a:rPr lang="zh-CN" altLang="en-US" dirty="0"/>
              <a:t>    功能性、行为性、组织性和信息性。输入、资源、操作、条件和流程流。</a:t>
            </a:r>
            <a:endParaRPr lang="en-US" altLang="zh-CN" dirty="0"/>
          </a:p>
          <a:p>
            <a:r>
              <a:rPr lang="en-US" altLang="zh-CN" dirty="0"/>
              <a:t>3. </a:t>
            </a:r>
            <a:r>
              <a:rPr lang="zh-CN" altLang="en-US" dirty="0"/>
              <a:t>实现</a:t>
            </a:r>
            <a:endParaRPr lang="en-US" altLang="zh-CN" dirty="0"/>
          </a:p>
          <a:p>
            <a:r>
              <a:rPr lang="zh-CN" altLang="en-US" dirty="0"/>
              <a:t>    将资源分配给正在执行的流程操作 </a:t>
            </a:r>
            <a:r>
              <a:rPr lang="en-US" altLang="zh-CN" dirty="0"/>
              <a:t>-&gt; </a:t>
            </a:r>
            <a:r>
              <a:rPr lang="zh-CN" altLang="en-US" dirty="0"/>
              <a:t>执行环境的创建</a:t>
            </a:r>
            <a:endParaRPr lang="en-US" altLang="zh-CN" dirty="0"/>
          </a:p>
          <a:p>
            <a:r>
              <a:rPr lang="en-US" altLang="zh-CN" dirty="0"/>
              <a:t>4. </a:t>
            </a:r>
            <a:r>
              <a:rPr lang="zh-CN" altLang="en-US" dirty="0"/>
              <a:t>执行</a:t>
            </a:r>
            <a:endParaRPr lang="en-US" altLang="zh-CN" dirty="0"/>
          </a:p>
          <a:p>
            <a:r>
              <a:rPr lang="zh-CN" altLang="en-US" dirty="0"/>
              <a:t>    资源在</a:t>
            </a:r>
            <a:r>
              <a:rPr lang="en-US" altLang="zh-CN" dirty="0"/>
              <a:t>IS</a:t>
            </a:r>
            <a:r>
              <a:rPr lang="zh-CN" altLang="en-US" dirty="0"/>
              <a:t>的帮助下对输入进行操作，并将其转化为输出。</a:t>
            </a:r>
            <a:endParaRPr lang="en-US" altLang="zh-CN" dirty="0"/>
          </a:p>
          <a:p>
            <a:r>
              <a:rPr lang="en-US" altLang="zh-CN" dirty="0"/>
              <a:t>5. </a:t>
            </a:r>
            <a:r>
              <a:rPr lang="zh-CN" altLang="en-US" dirty="0"/>
              <a:t>评估</a:t>
            </a:r>
            <a:endParaRPr lang="en-US" altLang="zh-CN" dirty="0"/>
          </a:p>
          <a:p>
            <a:r>
              <a:rPr lang="en-US" altLang="zh-CN" dirty="0"/>
              <a:t>    </a:t>
            </a:r>
            <a:r>
              <a:rPr lang="zh-CN" altLang="en-US" dirty="0"/>
              <a:t>定性定量分析性能。</a:t>
            </a:r>
            <a:endParaRPr lang="en-US" altLang="zh-CN" dirty="0"/>
          </a:p>
          <a:p>
            <a:r>
              <a:rPr lang="en-US" altLang="zh-CN" dirty="0"/>
              <a:t>6. </a:t>
            </a:r>
            <a:r>
              <a:rPr lang="zh-CN" altLang="en-US" dirty="0"/>
              <a:t>分析</a:t>
            </a:r>
            <a:endParaRPr lang="en-US" altLang="zh-CN" dirty="0"/>
          </a:p>
          <a:p>
            <a:r>
              <a:rPr lang="en-US" altLang="zh-CN" dirty="0"/>
              <a:t>    </a:t>
            </a:r>
            <a:r>
              <a:rPr lang="zh-CN" altLang="en-US" dirty="0"/>
              <a:t>用评估阶段的结果在更广泛的背景下分析，并从过程、客户和组织绩效的角度分析目标的实现情况</a:t>
            </a:r>
            <a:endParaRPr lang="en-US" altLang="zh-CN" dirty="0"/>
          </a:p>
          <a:p>
            <a:r>
              <a:rPr lang="en-US" altLang="zh-CN" dirty="0"/>
              <a:t>7. </a:t>
            </a:r>
            <a:r>
              <a:rPr lang="zh-CN" altLang="en-US" dirty="0"/>
              <a:t>建议</a:t>
            </a:r>
            <a:endParaRPr lang="en-US" altLang="zh-CN" dirty="0"/>
          </a:p>
          <a:p>
            <a:r>
              <a:rPr lang="zh-CN" altLang="en-US" dirty="0"/>
              <a:t>    在</a:t>
            </a:r>
            <a:r>
              <a:rPr lang="en-US" altLang="zh-CN" dirty="0"/>
              <a:t>TO-BE</a:t>
            </a:r>
            <a:r>
              <a:rPr lang="zh-CN" altLang="en-US" dirty="0"/>
              <a:t>概念被实践的地方对业务流程进行改进</a:t>
            </a:r>
          </a:p>
        </p:txBody>
      </p:sp>
    </p:spTree>
    <p:extLst>
      <p:ext uri="{BB962C8B-B14F-4D97-AF65-F5344CB8AC3E}">
        <p14:creationId xmlns:p14="http://schemas.microsoft.com/office/powerpoint/2010/main" val="3524755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FC02D64-00C8-430C-8813-1DE622224DB2}"/>
              </a:ext>
            </a:extLst>
          </p:cNvPr>
          <p:cNvSpPr txBox="1"/>
          <p:nvPr/>
        </p:nvSpPr>
        <p:spPr>
          <a:xfrm>
            <a:off x="265355" y="474249"/>
            <a:ext cx="11661289" cy="830997"/>
          </a:xfrm>
          <a:prstGeom prst="rect">
            <a:avLst/>
          </a:prstGeom>
          <a:noFill/>
        </p:spPr>
        <p:txBody>
          <a:bodyPr wrap="square">
            <a:spAutoFit/>
          </a:bodyPr>
          <a:lstStyle/>
          <a:p>
            <a:pPr marL="457200" lvl="1" indent="0">
              <a:buNone/>
            </a:pPr>
            <a:r>
              <a:rPr lang="en-US" altLang="zh-CN" sz="2400" b="1" dirty="0"/>
              <a:t>BP modelling -&gt; integrating -&gt; executing -&gt; </a:t>
            </a:r>
            <a:r>
              <a:rPr lang="en-US" altLang="zh-CN" sz="2400" b="1" dirty="0" err="1"/>
              <a:t>analysing</a:t>
            </a:r>
            <a:r>
              <a:rPr lang="en-US" altLang="zh-CN" sz="2400" b="1" dirty="0"/>
              <a:t> and monitoring -&gt;  	measuring -&gt; </a:t>
            </a:r>
            <a:r>
              <a:rPr lang="en-US" altLang="zh-CN" sz="2400" b="1" dirty="0" err="1"/>
              <a:t>optimising</a:t>
            </a:r>
            <a:endParaRPr lang="en-US" altLang="zh-CN" sz="2400" b="1" dirty="0"/>
          </a:p>
        </p:txBody>
      </p:sp>
      <p:sp>
        <p:nvSpPr>
          <p:cNvPr id="5" name="文本框 4">
            <a:extLst>
              <a:ext uri="{FF2B5EF4-FFF2-40B4-BE49-F238E27FC236}">
                <a16:creationId xmlns:a16="http://schemas.microsoft.com/office/drawing/2014/main" id="{AC13E53D-3793-45DC-9A86-C994E796CFCA}"/>
              </a:ext>
            </a:extLst>
          </p:cNvPr>
          <p:cNvSpPr txBox="1"/>
          <p:nvPr/>
        </p:nvSpPr>
        <p:spPr>
          <a:xfrm>
            <a:off x="923636" y="1699491"/>
            <a:ext cx="10371893" cy="3416320"/>
          </a:xfrm>
          <a:prstGeom prst="rect">
            <a:avLst/>
          </a:prstGeom>
          <a:noFill/>
        </p:spPr>
        <p:txBody>
          <a:bodyPr wrap="square" rtlCol="0">
            <a:spAutoFit/>
          </a:bodyPr>
          <a:lstStyle/>
          <a:p>
            <a:r>
              <a:rPr lang="en-US" altLang="zh-CN" dirty="0"/>
              <a:t>1. </a:t>
            </a:r>
            <a:r>
              <a:rPr lang="zh-CN" altLang="en-US" dirty="0"/>
              <a:t>业务流程建模</a:t>
            </a:r>
            <a:endParaRPr lang="en-US" altLang="zh-CN" dirty="0"/>
          </a:p>
          <a:p>
            <a:r>
              <a:rPr lang="en-US" altLang="zh-CN" dirty="0"/>
              <a:t>    </a:t>
            </a:r>
            <a:r>
              <a:rPr lang="zh-CN" altLang="en-US" dirty="0"/>
              <a:t>流程建模对业务流程进行图形捕获、设计和仿真。</a:t>
            </a:r>
            <a:endParaRPr lang="en-US" altLang="zh-CN" dirty="0"/>
          </a:p>
          <a:p>
            <a:r>
              <a:rPr lang="en-US" altLang="zh-CN" dirty="0"/>
              <a:t>2. </a:t>
            </a:r>
            <a:r>
              <a:rPr lang="zh-CN" altLang="en-US" dirty="0"/>
              <a:t>集成</a:t>
            </a:r>
            <a:endParaRPr lang="en-US" altLang="zh-CN" dirty="0"/>
          </a:p>
          <a:p>
            <a:r>
              <a:rPr lang="zh-CN" altLang="en-US" dirty="0"/>
              <a:t>    各个流程要素连接起来实现业务目标。</a:t>
            </a:r>
            <a:endParaRPr lang="en-US" altLang="zh-CN" dirty="0"/>
          </a:p>
          <a:p>
            <a:r>
              <a:rPr lang="en-US" altLang="zh-CN" dirty="0"/>
              <a:t>3. </a:t>
            </a:r>
            <a:r>
              <a:rPr lang="zh-CN" altLang="en-US" dirty="0"/>
              <a:t>执行</a:t>
            </a:r>
            <a:endParaRPr lang="en-US" altLang="zh-CN" dirty="0"/>
          </a:p>
          <a:p>
            <a:r>
              <a:rPr lang="en-US" altLang="zh-CN" dirty="0"/>
              <a:t>    </a:t>
            </a:r>
            <a:r>
              <a:rPr lang="zh-CN" altLang="en-US" dirty="0"/>
              <a:t>在</a:t>
            </a:r>
            <a:r>
              <a:rPr lang="en-US" altLang="zh-CN" dirty="0"/>
              <a:t>BPM</a:t>
            </a:r>
            <a:r>
              <a:rPr lang="zh-CN" altLang="en-US" dirty="0"/>
              <a:t>执行引擎内部署并执行业务流程</a:t>
            </a:r>
            <a:endParaRPr lang="en-US" altLang="zh-CN" dirty="0"/>
          </a:p>
          <a:p>
            <a:r>
              <a:rPr lang="en-US" altLang="zh-CN" dirty="0"/>
              <a:t>4. </a:t>
            </a:r>
            <a:r>
              <a:rPr lang="zh-CN" altLang="en-US" dirty="0"/>
              <a:t>分析和监控</a:t>
            </a:r>
            <a:endParaRPr lang="en-US" altLang="zh-CN" dirty="0"/>
          </a:p>
          <a:p>
            <a:r>
              <a:rPr lang="zh-CN" altLang="en-US" dirty="0"/>
              <a:t>    使用图形化管理工具来描述流程。集成业务指标和关键性能指标。</a:t>
            </a:r>
            <a:endParaRPr lang="en-US" altLang="zh-CN" dirty="0"/>
          </a:p>
          <a:p>
            <a:r>
              <a:rPr lang="en-US" altLang="zh-CN" dirty="0"/>
              <a:t>5. </a:t>
            </a:r>
            <a:r>
              <a:rPr lang="zh-CN" altLang="en-US" dirty="0"/>
              <a:t>度量</a:t>
            </a:r>
            <a:endParaRPr lang="en-US" altLang="zh-CN" dirty="0"/>
          </a:p>
          <a:p>
            <a:r>
              <a:rPr lang="zh-CN" altLang="en-US" dirty="0"/>
              <a:t>    业务度量</a:t>
            </a:r>
            <a:r>
              <a:rPr lang="en-US" altLang="zh-CN" dirty="0"/>
              <a:t>vs</a:t>
            </a:r>
            <a:r>
              <a:rPr lang="zh-CN" altLang="en-US" dirty="0"/>
              <a:t>计算度量。</a:t>
            </a:r>
            <a:endParaRPr lang="en-US" altLang="zh-CN" dirty="0"/>
          </a:p>
          <a:p>
            <a:r>
              <a:rPr lang="en-US" altLang="zh-CN" dirty="0"/>
              <a:t>6. </a:t>
            </a:r>
            <a:r>
              <a:rPr lang="zh-CN" altLang="en-US" dirty="0"/>
              <a:t>优化</a:t>
            </a:r>
            <a:endParaRPr lang="en-US" altLang="zh-CN" dirty="0"/>
          </a:p>
          <a:p>
            <a:r>
              <a:rPr lang="en-US" altLang="zh-CN" dirty="0"/>
              <a:t>    </a:t>
            </a:r>
            <a:r>
              <a:rPr lang="zh-CN" altLang="en-US" dirty="0"/>
              <a:t>流程优化，协调流程设计和流程维护</a:t>
            </a:r>
            <a:endParaRPr lang="en-US" altLang="zh-CN" dirty="0"/>
          </a:p>
        </p:txBody>
      </p:sp>
    </p:spTree>
    <p:extLst>
      <p:ext uri="{BB962C8B-B14F-4D97-AF65-F5344CB8AC3E}">
        <p14:creationId xmlns:p14="http://schemas.microsoft.com/office/powerpoint/2010/main" val="3195097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6C8BFE-E3FA-48FE-93C7-209FD4BA7D73}"/>
              </a:ext>
            </a:extLst>
          </p:cNvPr>
          <p:cNvSpPr>
            <a:spLocks noGrp="1"/>
          </p:cNvSpPr>
          <p:nvPr>
            <p:ph type="title"/>
          </p:nvPr>
        </p:nvSpPr>
        <p:spPr/>
        <p:txBody>
          <a:bodyPr/>
          <a:lstStyle/>
          <a:p>
            <a:r>
              <a:rPr lang="en-US" altLang="zh-CN" dirty="0"/>
              <a:t>BP &amp; PM</a:t>
            </a:r>
            <a:endParaRPr lang="zh-CN" altLang="en-US" dirty="0"/>
          </a:p>
        </p:txBody>
      </p:sp>
      <p:sp>
        <p:nvSpPr>
          <p:cNvPr id="3" name="内容占位符 2">
            <a:extLst>
              <a:ext uri="{FF2B5EF4-FFF2-40B4-BE49-F238E27FC236}">
                <a16:creationId xmlns:a16="http://schemas.microsoft.com/office/drawing/2014/main" id="{989791F5-C314-4563-8F99-6754B5A712B1}"/>
              </a:ext>
            </a:extLst>
          </p:cNvPr>
          <p:cNvSpPr>
            <a:spLocks noGrp="1"/>
          </p:cNvSpPr>
          <p:nvPr>
            <p:ph idx="1"/>
          </p:nvPr>
        </p:nvSpPr>
        <p:spPr/>
        <p:txBody>
          <a:bodyPr/>
          <a:lstStyle/>
          <a:p>
            <a:r>
              <a:rPr lang="en-US" altLang="zh-CN" dirty="0"/>
              <a:t>BP </a:t>
            </a:r>
            <a:r>
              <a:rPr lang="zh-CN" altLang="en-US" dirty="0"/>
              <a:t>业务流程</a:t>
            </a:r>
            <a:endParaRPr lang="en-US" altLang="zh-CN" dirty="0"/>
          </a:p>
          <a:p>
            <a:pPr marL="0" indent="0">
              <a:buNone/>
            </a:pPr>
            <a:r>
              <a:rPr lang="en-US" altLang="zh-CN" dirty="0"/>
              <a:t>  </a:t>
            </a:r>
            <a:r>
              <a:rPr lang="zh-CN" altLang="en-US" dirty="0"/>
              <a:t>一系列活动组成，输入和输出，生产对客户有价值的特定产出。</a:t>
            </a:r>
            <a:endParaRPr lang="en-US" altLang="zh-CN" dirty="0"/>
          </a:p>
          <a:p>
            <a:r>
              <a:rPr lang="zh-CN" altLang="en-US" dirty="0"/>
              <a:t>重要元素</a:t>
            </a:r>
            <a:endParaRPr lang="en-US" altLang="zh-CN" dirty="0"/>
          </a:p>
          <a:p>
            <a:pPr lvl="1">
              <a:buFont typeface="Wingdings" panose="05000000000000000000" pitchFamily="2" charset="2"/>
              <a:buChar char="Ø"/>
            </a:pPr>
            <a:r>
              <a:rPr lang="en-US" altLang="zh-CN" dirty="0"/>
              <a:t>Process </a:t>
            </a:r>
            <a:r>
              <a:rPr lang="zh-CN" altLang="en-US" dirty="0"/>
              <a:t>过程</a:t>
            </a:r>
            <a:endParaRPr lang="en-US" altLang="zh-CN" dirty="0"/>
          </a:p>
          <a:p>
            <a:pPr lvl="1">
              <a:buFont typeface="Wingdings" panose="05000000000000000000" pitchFamily="2" charset="2"/>
              <a:buChar char="Ø"/>
            </a:pPr>
            <a:r>
              <a:rPr lang="en-US" altLang="zh-CN" dirty="0"/>
              <a:t>Activity </a:t>
            </a:r>
            <a:r>
              <a:rPr lang="zh-CN" altLang="en-US" dirty="0"/>
              <a:t>活动</a:t>
            </a:r>
            <a:endParaRPr lang="en-US" altLang="zh-CN" dirty="0"/>
          </a:p>
          <a:p>
            <a:pPr lvl="1">
              <a:buFont typeface="Wingdings" panose="05000000000000000000" pitchFamily="2" charset="2"/>
              <a:buChar char="Ø"/>
            </a:pPr>
            <a:r>
              <a:rPr lang="en-US" altLang="zh-CN" dirty="0"/>
              <a:t>Product and Service </a:t>
            </a:r>
            <a:r>
              <a:rPr lang="zh-CN" altLang="en-US" dirty="0"/>
              <a:t>产品和服务</a:t>
            </a:r>
            <a:endParaRPr lang="en-US" altLang="zh-CN" dirty="0"/>
          </a:p>
          <a:p>
            <a:pPr lvl="1">
              <a:buFont typeface="Wingdings" panose="05000000000000000000" pitchFamily="2" charset="2"/>
              <a:buChar char="Ø"/>
            </a:pPr>
            <a:r>
              <a:rPr lang="en-US" altLang="zh-CN" dirty="0"/>
              <a:t>Role </a:t>
            </a:r>
            <a:r>
              <a:rPr lang="zh-CN" altLang="en-US" dirty="0"/>
              <a:t>角色</a:t>
            </a:r>
            <a:endParaRPr lang="en-US" altLang="zh-CN" dirty="0"/>
          </a:p>
          <a:p>
            <a:pPr lvl="1">
              <a:buFont typeface="Wingdings" panose="05000000000000000000" pitchFamily="2" charset="2"/>
              <a:buChar char="Ø"/>
            </a:pPr>
            <a:r>
              <a:rPr lang="en-US" altLang="zh-CN" dirty="0"/>
              <a:t>Goal </a:t>
            </a:r>
            <a:r>
              <a:rPr lang="zh-CN" altLang="en-US" dirty="0"/>
              <a:t>目标</a:t>
            </a:r>
            <a:endParaRPr lang="en-US" altLang="zh-CN" dirty="0"/>
          </a:p>
          <a:p>
            <a:pPr lvl="1">
              <a:buFont typeface="Wingdings" panose="05000000000000000000" pitchFamily="2" charset="2"/>
              <a:buChar char="Ø"/>
            </a:pPr>
            <a:r>
              <a:rPr lang="en-US" altLang="zh-CN" dirty="0"/>
              <a:t>Event </a:t>
            </a:r>
            <a:r>
              <a:rPr lang="zh-CN" altLang="en-US" dirty="0"/>
              <a:t>事件</a:t>
            </a:r>
            <a:endParaRPr lang="en-US" altLang="zh-CN" dirty="0"/>
          </a:p>
          <a:p>
            <a:pPr lvl="1">
              <a:buFont typeface="Wingdings" panose="05000000000000000000" pitchFamily="2" charset="2"/>
              <a:buChar char="Ø"/>
            </a:pPr>
            <a:r>
              <a:rPr lang="en-US" altLang="zh-CN" dirty="0"/>
              <a:t>Rule </a:t>
            </a:r>
            <a:r>
              <a:rPr lang="zh-CN" altLang="en-US" dirty="0"/>
              <a:t>规则</a:t>
            </a:r>
            <a:endParaRPr lang="en-US" altLang="zh-CN" dirty="0"/>
          </a:p>
          <a:p>
            <a:pPr lvl="1">
              <a:buFont typeface="Wingdings" panose="05000000000000000000" pitchFamily="2" charset="2"/>
              <a:buChar char="Ø"/>
            </a:pPr>
            <a:endParaRPr lang="en-US" altLang="zh-CN" dirty="0"/>
          </a:p>
        </p:txBody>
      </p:sp>
    </p:spTree>
    <p:extLst>
      <p:ext uri="{BB962C8B-B14F-4D97-AF65-F5344CB8AC3E}">
        <p14:creationId xmlns:p14="http://schemas.microsoft.com/office/powerpoint/2010/main" val="224690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BADE3AB-2B74-4F8B-A89E-960EE69DA3DE}"/>
              </a:ext>
            </a:extLst>
          </p:cNvPr>
          <p:cNvPicPr>
            <a:picLocks noChangeAspect="1"/>
          </p:cNvPicPr>
          <p:nvPr/>
        </p:nvPicPr>
        <p:blipFill rotWithShape="1">
          <a:blip r:embed="rId2"/>
          <a:srcRect b="6510"/>
          <a:stretch/>
        </p:blipFill>
        <p:spPr>
          <a:xfrm>
            <a:off x="1406804" y="0"/>
            <a:ext cx="8985082" cy="6938574"/>
          </a:xfrm>
          <a:prstGeom prst="rect">
            <a:avLst/>
          </a:prstGeom>
        </p:spPr>
      </p:pic>
    </p:spTree>
    <p:extLst>
      <p:ext uri="{BB962C8B-B14F-4D97-AF65-F5344CB8AC3E}">
        <p14:creationId xmlns:p14="http://schemas.microsoft.com/office/powerpoint/2010/main" val="29913182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3394</TotalTime>
  <Words>1418</Words>
  <Application>Microsoft Office PowerPoint</Application>
  <PresentationFormat>宽屏</PresentationFormat>
  <Paragraphs>171</Paragraphs>
  <Slides>17</Slides>
  <Notes>10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AdobeHeitiStd-Regular</vt:lpstr>
      <vt:lpstr>AdvOT46dcae81</vt:lpstr>
      <vt:lpstr>DY310+ZMOHdQ-313</vt:lpstr>
      <vt:lpstr>Helvetica Neue</vt:lpstr>
      <vt:lpstr>等线</vt:lpstr>
      <vt:lpstr>等线 Light</vt:lpstr>
      <vt:lpstr>Arial</vt:lpstr>
      <vt:lpstr>Wingdings</vt:lpstr>
      <vt:lpstr>Office 主题​​</vt:lpstr>
      <vt:lpstr>2021.09.29</vt:lpstr>
      <vt:lpstr>课题分解</vt:lpstr>
      <vt:lpstr>阅读论文</vt:lpstr>
      <vt:lpstr>BPM</vt:lpstr>
      <vt:lpstr>PowerPoint 演示文稿</vt:lpstr>
      <vt:lpstr>PowerPoint 演示文稿</vt:lpstr>
      <vt:lpstr>PowerPoint 演示文稿</vt:lpstr>
      <vt:lpstr>BP &amp; PM</vt:lpstr>
      <vt:lpstr>PowerPoint 演示文稿</vt:lpstr>
      <vt:lpstr>BP &amp; PM</vt:lpstr>
      <vt:lpstr>BPM challenges</vt:lpstr>
      <vt:lpstr>BPM challenges</vt:lpstr>
      <vt:lpstr>一种多视角的跨组织业务过程建模方法</vt:lpstr>
      <vt:lpstr>一种多视角的跨组织业务过程建模方法</vt:lpstr>
      <vt:lpstr>一种多视角的跨组织业务过程建模方法</vt:lpstr>
      <vt:lpstr>一种多视角的跨组织业务过程建模方法</vt:lpstr>
      <vt:lpstr>下周计划</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2021.09.29</dc:title>
  <dc:creator> </dc:creator>
  <cp:lastModifiedBy> </cp:lastModifiedBy>
  <cp:revision>42</cp:revision>
  <dcterms:created xsi:type="dcterms:W3CDTF">2021-09-26T12:31:27Z</dcterms:created>
  <dcterms:modified xsi:type="dcterms:W3CDTF">2021-09-29T14:23:07Z</dcterms:modified>
</cp:coreProperties>
</file>