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0641" autoAdjust="0"/>
  </p:normalViewPr>
  <p:slideViewPr>
    <p:cSldViewPr snapToGrid="0">
      <p:cViewPr>
        <p:scale>
          <a:sx n="75" d="100"/>
          <a:sy n="75" d="100"/>
        </p:scale>
        <p:origin x="97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287E-403C-434F-97F4-8ED18CC6B0D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AB1BB-44E9-4691-A426-93A4699A7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9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B1BB-44E9-4691-A426-93A4699A7D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6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过程定义：这包括关于启动和完成条件的信息、在它们之间导航的组成活动和规则、要执行的用户任务、可能被调用的应用程序的引用、可能需要引用的任何工作流相关数据的定义，等等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B1BB-44E9-4691-A426-93A4699A7D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6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监督操作：这些功能可能使主管能够改变工作分配规则，识别流程中特定组织角色的参与者，跟踪错过截止日期或其他形式的事件的警报，跟踪特定流程实例的历史，查询有关工作吞吐量或其他统计数据，等等。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Segoe UI" panose="020B0502040204020203" pitchFamily="34" charset="0"/>
              </a:rPr>
              <a:t>WFM</a:t>
            </a:r>
            <a:r>
              <a:rPr lang="zh-CN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规范将为每个接口确定该接口在实现互操作性中的角色，以便单个产品能够确定与特定互操作性标准的一致性。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B1BB-44E9-4691-A426-93A4699A7D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过程定义元模型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B1BB-44E9-4691-A426-93A4699A7D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连接一体：完全混合的环境，跨多个工作流执行服务执行，共享域。公共通信的</a:t>
            </a:r>
            <a:r>
              <a:rPr lang="en-US" altLang="zh-CN" dirty="0"/>
              <a:t>API</a:t>
            </a:r>
            <a:r>
              <a:rPr lang="zh-CN" altLang="en-US" dirty="0"/>
              <a:t>集，数据透明</a:t>
            </a:r>
            <a:endParaRPr lang="en-US" altLang="zh-CN" dirty="0"/>
          </a:p>
          <a:p>
            <a:r>
              <a:rPr lang="zh-CN" altLang="en-US" dirty="0"/>
              <a:t>并行同步：存在同步点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B1BB-44E9-4691-A426-93A4699A7D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6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两边的工作流执行服务共享一套过程定义方法会比较方便，如果不是，需要采用网关方法进行对应内容的映射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B1BB-44E9-4691-A426-93A4699A7D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2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D2E8-1E67-4500-89F8-699C82042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63196-C403-416D-AB3D-C32027B2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24F88-BB8A-464F-97B0-D5C2E5B7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6674D-C7DA-42A2-962C-1AA23532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A50C7-9FC7-4C5E-935D-F48616F0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2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DA413-64C3-4742-B4F0-31988EC9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D0BE2-CAE0-4EFE-9DBB-6499C934E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D1D75-376B-4096-8A48-F213E30A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2965B-3225-49EE-BC14-98A385A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A548F-65E4-4AA5-A1BD-07CA8FAA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32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3D51EF-53C2-4876-82B2-24106B78C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0CF3F-19C6-4AB6-8592-265049D0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F4ECD-221B-4664-A240-B8930E0B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DEFED-31AB-4636-AC53-0A62E4B5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E76B6-58D3-4350-897B-8634B24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9FEB-1A1E-4406-ABAE-201E7AE5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DE66E-D264-4388-A4F2-F2D591F4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CECD7-D5E8-4F16-876A-51CDAAFD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66AE-D2D7-41F3-BA88-77FCDB87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4C2A1-6F76-49F3-94D6-879E16B5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4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BFF7A-C446-4039-B9F8-1501A77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5CDE3-78B6-4835-96DD-244AA584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4493D-A8DE-4DDB-A0D8-04F690FD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7662-9B5D-438A-8B58-E27AF0DA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EBFD6-C4E0-44FA-B52F-3B60E6C0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2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E1F2-DEA0-47B1-A279-BF846DBE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170E4-2D52-4FB0-AFCF-FBA130F03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292E84-62EB-444E-8F66-1FE0CD86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671C5-FD06-417C-B493-555312AB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8989F-B6C6-4816-88AF-60732E1D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DD590-F406-4CB0-AEF9-2AEA2530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0524A-B12C-4732-AE14-D4B69EF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822D3-1071-4967-BDF2-D0AD96FB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CFF8B-8A35-416A-9BCC-AD56A2C0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A2CBB0-6C6F-494E-B536-8BC09A7D5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722D6-FDBF-4782-A88C-B486CED6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2CD9B-4A5A-4DC1-9E9B-F5865BD6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45931-AB07-4B79-B9D6-A50129E7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CFE2D-8EB9-4AAB-B33C-39C8925F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0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68AEC-3B31-4853-A128-32DA39F5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D31DD-B393-45D6-BFB2-EA77A8D8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DA9CD-D083-4C14-877F-77938CF3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FF9A4-2F2B-4BB2-A4D1-9F219C94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8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CD31C9-84E5-4F43-9783-1C3B676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621AE-FB29-4D6E-8D95-46B61E6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440AB-FEE0-4A73-A350-B1CB3759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9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C8BA-72DF-45D0-BED3-82E058EB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7BED7-4FB4-409B-9572-3FD95928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20113-EACB-4F9D-B5D4-F4BCF8CA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3820F-D1E8-41EC-B4C1-8952D400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60282-8A5C-4188-9DA2-B4528099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4B9AA-A887-4C30-91FD-DED5D4E0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B590-4524-4223-A3FB-05BC0FC7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9E055B-7879-4C6E-B2F2-F544EF5CF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0B3BA4-ABA1-4B28-B1F5-3E6A4695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B2B13-A09D-4825-BBEC-26C0DF5B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878E0-A9A8-4B3B-9357-B2D1F8BD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0FBB3-8396-4D6C-A4D7-B81822EA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DD015-B4A6-4437-ADDF-EFD8860B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A1D8D-89AB-467B-9F55-C896A4833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8B146-D1A1-4EC8-A25C-C6B6A474B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7804-8AC1-46FE-B1A7-3296B724A01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F5E82-538C-4734-9141-29AB7A393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2E0DD-52E3-430C-AFFA-F44660C58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42FBF-0C2A-46EE-ABB4-5EBDF9239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3D350-E3C4-4DED-AAFC-D0DB1B781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C3B93-A36C-45BC-B34B-DEB5297B3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271251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C1255-0189-4A1C-912C-A99BEF6B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workflow reference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1B39-4C97-4C55-9D51-7CF01C63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过程定义 </a:t>
            </a:r>
            <a:r>
              <a:rPr lang="en-US" altLang="zh-CN" dirty="0"/>
              <a:t>Process Definition</a:t>
            </a:r>
          </a:p>
          <a:p>
            <a:pPr marL="457200" lvl="1" indent="0">
              <a:buNone/>
            </a:pPr>
            <a:r>
              <a:rPr lang="zh-CN" altLang="en-US" dirty="0"/>
              <a:t>过程定义包含有关过程的所有必要信息，以使工作流制定软件能够执行该过程。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过程定义工具：用于以计算机可处理的形式创建过程描述。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工作流执行服务 </a:t>
            </a:r>
            <a:r>
              <a:rPr lang="en-US" altLang="zh-CN" dirty="0">
                <a:solidFill>
                  <a:prstClr val="black"/>
                </a:solidFill>
              </a:rPr>
              <a:t>Workflow Enactment Service</a:t>
            </a:r>
          </a:p>
          <a:p>
            <a:pPr marL="457200" lvl="1" indent="0">
              <a:buNone/>
            </a:pPr>
            <a:r>
              <a:rPr lang="zh-CN" altLang="en-US" dirty="0"/>
              <a:t>解释过程描述，并控制过程的实例化和活动的顺序，将工作项添加到用户工作列表中，并在必要时调用应用程序工具。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工作流相关数据和应用数据</a:t>
            </a:r>
            <a:r>
              <a:rPr lang="en-US" altLang="zh-CN" dirty="0">
                <a:solidFill>
                  <a:prstClr val="black"/>
                </a:solidFill>
              </a:rPr>
              <a:t>Relevant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Data</a:t>
            </a:r>
            <a:r>
              <a:rPr lang="zh-CN" altLang="en-US" dirty="0">
                <a:solidFill>
                  <a:prstClr val="black"/>
                </a:solidFill>
              </a:rPr>
              <a:t>＆</a:t>
            </a:r>
            <a:r>
              <a:rPr lang="en-US" altLang="zh-CN" dirty="0">
                <a:solidFill>
                  <a:prstClr val="black"/>
                </a:solidFill>
              </a:rPr>
              <a:t>Application Data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工作列表</a:t>
            </a:r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当过程执行需要与用户交互，工作流引擎将工作项放置到工作列表中，让工作列表句柄进行处理。</a:t>
            </a:r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54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C1255-0189-4A1C-912C-A99BEF6B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workflow reference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1B39-4C97-4C55-9D51-7CF01C63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工作列表句柄和用户接口</a:t>
            </a:r>
            <a:r>
              <a:rPr lang="en-US" altLang="zh-CN" dirty="0"/>
              <a:t>Worklist Handler</a:t>
            </a:r>
            <a:r>
              <a:rPr lang="zh-CN" altLang="en-US" dirty="0"/>
              <a:t>＆</a:t>
            </a:r>
            <a:r>
              <a:rPr lang="en-US" altLang="zh-CN" dirty="0"/>
              <a:t>User Interface</a:t>
            </a:r>
          </a:p>
          <a:p>
            <a:pPr marL="457200" lvl="1" indent="0">
              <a:buNone/>
            </a:pPr>
            <a:r>
              <a:rPr lang="zh-CN" altLang="en-US" dirty="0"/>
              <a:t>管理工作流参与者和工作流执行服务之间的交互。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用户界面显示为一个独立的软件组件，负责用户会话的外观和感知，并控制与用户的本地界面。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监督操作</a:t>
            </a:r>
            <a:r>
              <a:rPr lang="en-US" altLang="zh-CN" dirty="0">
                <a:solidFill>
                  <a:prstClr val="black"/>
                </a:solidFill>
              </a:rPr>
              <a:t>Supervisory Operations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公开和嵌入式接口</a:t>
            </a:r>
            <a:r>
              <a:rPr lang="en-US" altLang="zh-CN" dirty="0">
                <a:solidFill>
                  <a:prstClr val="black"/>
                </a:solidFill>
              </a:rPr>
              <a:t>Exposed and Embedded Interfaces</a:t>
            </a:r>
          </a:p>
          <a:p>
            <a:pPr marL="457200" lvl="1" indent="0">
              <a:buNone/>
            </a:pPr>
            <a:r>
              <a:rPr lang="zh-CN" altLang="en-US" dirty="0"/>
              <a:t>虽然大多数工作流产品都与上述结构相关，但并不是所有产品都提供了各个独立系统功能组件之间的公开接口。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871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2887-F129-45B9-BB87-7F4A00EC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Workflow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D5A58B-0E5E-46FD-9124-68BECC90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347699"/>
            <a:ext cx="8920480" cy="52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0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0CA0-570F-4F0C-817C-6D8C0AE3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Workflow Enactment Service</a:t>
            </a:r>
            <a:r>
              <a:rPr lang="zh-CN" altLang="en-US" sz="3200" dirty="0"/>
              <a:t>＆</a:t>
            </a:r>
            <a:r>
              <a:rPr lang="en-US" altLang="zh-CN" sz="3200" dirty="0"/>
              <a:t>Workflow Engine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719E7-110F-465A-8BC9-D8B41280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工作流执行服务</a:t>
            </a:r>
            <a:r>
              <a:rPr lang="en-US" altLang="zh-CN" dirty="0"/>
              <a:t>Workflow Enactment Service</a:t>
            </a:r>
          </a:p>
          <a:p>
            <a:pPr marL="457200" lvl="1" indent="0">
              <a:buNone/>
            </a:pPr>
            <a:r>
              <a:rPr lang="zh-CN" altLang="en-US" dirty="0"/>
              <a:t>一种由一个或多个工作流引擎组成的软件服务，用于创建、管理和执行工作流实例。应用程序可以通过工作流应用程序编程接口</a:t>
            </a:r>
            <a:r>
              <a:rPr lang="en-US" altLang="zh-CN" dirty="0"/>
              <a:t>(WAPI)</a:t>
            </a:r>
            <a:r>
              <a:rPr lang="zh-CN" altLang="en-US" dirty="0"/>
              <a:t>与此服务交互。</a:t>
            </a:r>
            <a:endParaRPr lang="en-US" altLang="zh-CN" dirty="0"/>
          </a:p>
          <a:p>
            <a:r>
              <a:rPr lang="zh-CN" altLang="en-US" dirty="0"/>
              <a:t>工作流引擎</a:t>
            </a:r>
            <a:r>
              <a:rPr lang="en-US" altLang="zh-CN" dirty="0"/>
              <a:t>Workflow Engine</a:t>
            </a:r>
          </a:p>
          <a:p>
            <a:pPr marL="457200" lvl="1" indent="0">
              <a:buNone/>
            </a:pPr>
            <a:r>
              <a:rPr lang="zh-CN" altLang="en-US" dirty="0"/>
              <a:t>为工作流实例提供运行时执行环境的软件服务或“引擎”。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过程定义的解释，流程实例的控制</a:t>
            </a:r>
            <a:r>
              <a:rPr lang="en-US" altLang="zh-CN" dirty="0"/>
              <a:t>——</a:t>
            </a:r>
            <a:r>
              <a:rPr lang="zh-CN" altLang="en-US" dirty="0"/>
              <a:t>创建、激活、挂起、终止等过程，活动之间的导航，可能涉及顺序或并行操作、截止日期安排、工作流相关数据的解释等，特定参与者的登录和签名，工作流控制数据和工作流相关数据的维护，将工作流相关数据传递给应用程序或用户，调用外部应用程序和链接任何工作流相关数据的接口，监督控制的行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2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99C021-88F8-403E-A8A6-2B7EAA7F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1"/>
          <a:stretch/>
        </p:blipFill>
        <p:spPr>
          <a:xfrm>
            <a:off x="1013143" y="571452"/>
            <a:ext cx="9035098" cy="50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8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2A8A401-BB87-42A9-826F-7CBE22981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37"/>
          <a:stretch/>
        </p:blipFill>
        <p:spPr>
          <a:xfrm>
            <a:off x="1390967" y="468947"/>
            <a:ext cx="8353425" cy="54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95494E-359B-471E-94AA-D40C1EEA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3" y="0"/>
            <a:ext cx="939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569AB1-F1B7-4197-8381-3B110DBD7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71" b="8296"/>
          <a:stretch/>
        </p:blipFill>
        <p:spPr>
          <a:xfrm>
            <a:off x="1050290" y="71120"/>
            <a:ext cx="9292590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2518A-9413-46E2-8044-4E68850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 Interoperability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2D1DE-23CC-40B2-8E52-229F8D08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四种可能的互操作性模型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连接离散</a:t>
            </a:r>
            <a:r>
              <a:rPr lang="en-US" altLang="zh-CN" dirty="0"/>
              <a:t>(</a:t>
            </a:r>
            <a:r>
              <a:rPr lang="zh-CN" altLang="en-US" dirty="0"/>
              <a:t>链接</a:t>
            </a:r>
            <a:r>
              <a:rPr lang="en-US" altLang="zh-CN" dirty="0"/>
              <a:t>)Connected Discrete (Chained)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层次结构</a:t>
            </a:r>
            <a:r>
              <a:rPr lang="en-US" altLang="zh-CN" dirty="0"/>
              <a:t>(</a:t>
            </a:r>
            <a:r>
              <a:rPr lang="zh-CN" altLang="en-US" dirty="0"/>
              <a:t>嵌套子过程</a:t>
            </a:r>
            <a:r>
              <a:rPr lang="en-US" altLang="zh-CN" dirty="0"/>
              <a:t>) Hierarchical (Nested Subprocesses)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连接一体</a:t>
            </a:r>
            <a:r>
              <a:rPr lang="en-US" altLang="zh-CN" dirty="0"/>
              <a:t>(P2P) Connected Indiscrete (Peer-to-Peer)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并行同步</a:t>
            </a:r>
            <a:r>
              <a:rPr lang="en-US" altLang="zh-CN" dirty="0"/>
              <a:t>Parallel </a:t>
            </a:r>
            <a:r>
              <a:rPr lang="en-US" altLang="zh-CN" dirty="0" err="1"/>
              <a:t>Synchronised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6AA5FD-F238-4947-8770-DB7945CA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07" y="1820466"/>
            <a:ext cx="8734425" cy="285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44509E-5171-4719-9A90-5A6D53AE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46" y="1820466"/>
            <a:ext cx="9496425" cy="3133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76F58E-6DDD-40B8-BF77-36218850D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040" y="733901"/>
            <a:ext cx="5943600" cy="5819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13DC1F-22DF-4019-BF0E-6492F72FB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38813"/>
            <a:ext cx="101727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BA7E2-7023-4DF8-A749-D8A1C464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WAPI</a:t>
            </a:r>
            <a:r>
              <a:rPr lang="zh-CN" altLang="en-US" dirty="0"/>
              <a:t>互操作函数</a:t>
            </a:r>
            <a:r>
              <a:rPr lang="en-US" altLang="zh-CN" dirty="0"/>
              <a:t>(</a:t>
            </a:r>
            <a:r>
              <a:rPr lang="zh-CN" altLang="en-US" dirty="0"/>
              <a:t>接口</a:t>
            </a:r>
            <a:r>
              <a:rPr lang="en-US" altLang="zh-CN" dirty="0"/>
              <a:t>4)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3FE3C8-7F32-49FB-BE9C-CB071038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3" y="1532598"/>
            <a:ext cx="9639618" cy="50536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BC8B1F-5154-4AB0-B973-207FC555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52" y="1532598"/>
            <a:ext cx="10480427" cy="49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8DE6-C0E9-41B7-ADB3-6634DB08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25EEB-D1FD-4C42-BC0E-98956051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唐玄昭</a:t>
            </a:r>
            <a:r>
              <a:rPr lang="en-US" altLang="zh-CN" dirty="0"/>
              <a:t>,</a:t>
            </a:r>
            <a:r>
              <a:rPr lang="zh-CN" altLang="en-US" dirty="0"/>
              <a:t>余阳</a:t>
            </a:r>
            <a:r>
              <a:rPr lang="en-US" altLang="zh-CN" dirty="0"/>
              <a:t>,</a:t>
            </a:r>
            <a:r>
              <a:rPr lang="zh-CN" altLang="en-US" dirty="0"/>
              <a:t>吴荆璞</a:t>
            </a:r>
            <a:r>
              <a:rPr lang="en-US" altLang="zh-CN" dirty="0"/>
              <a:t>,</a:t>
            </a:r>
            <a:r>
              <a:rPr lang="zh-CN" altLang="en-US" dirty="0"/>
              <a:t>潘茂林</a:t>
            </a:r>
            <a:r>
              <a:rPr lang="en-US" altLang="zh-CN" dirty="0"/>
              <a:t>.</a:t>
            </a:r>
            <a:r>
              <a:rPr lang="zh-CN" altLang="en-US" dirty="0"/>
              <a:t>基于区块链的业务流程互操作服务框架</a:t>
            </a:r>
            <a:r>
              <a:rPr lang="en-US" altLang="zh-CN" dirty="0"/>
              <a:t>[J].</a:t>
            </a:r>
            <a:r>
              <a:rPr lang="zh-CN" altLang="en-US" dirty="0"/>
              <a:t>计算机集成制造系统</a:t>
            </a:r>
            <a:r>
              <a:rPr lang="en-US" altLang="zh-CN" dirty="0"/>
              <a:t>,2021,27(09):2508-2516.</a:t>
            </a:r>
          </a:p>
          <a:p>
            <a:r>
              <a:rPr lang="zh-CN" altLang="en-US" dirty="0"/>
              <a:t>唐玄昭</a:t>
            </a:r>
            <a:r>
              <a:rPr lang="en-US" altLang="zh-CN" dirty="0"/>
              <a:t>. </a:t>
            </a:r>
            <a:r>
              <a:rPr lang="zh-CN" altLang="en-US" dirty="0"/>
              <a:t>基于区块链的业务流程协作引擎的研究与应用</a:t>
            </a:r>
            <a:r>
              <a:rPr lang="en-US" altLang="zh-CN" dirty="0"/>
              <a:t>.2021</a:t>
            </a:r>
          </a:p>
          <a:p>
            <a:r>
              <a:rPr lang="en-US" altLang="zh-CN" dirty="0"/>
              <a:t>Hollingsworth D, Hampshire U K. Workflow management coalition: The workflow reference model[J]. Document Number TC00-1003, 1995, 19(16): 224.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15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8AEC-3CE5-4458-89F6-2EE5B60B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8ED7A-94DB-47D0-85C2-E4713E03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方毓臣，基于区块链的工作流互操作方法的研究与实现</a:t>
            </a:r>
            <a:endParaRPr lang="en-US" altLang="zh-CN" dirty="0"/>
          </a:p>
          <a:p>
            <a:r>
              <a:rPr lang="zh-CN" altLang="en-US"/>
              <a:t>唐玄昭师兄互操作框架能否使用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9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EBA1-2D6B-4076-8684-B6A34ECD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基于区块链的业务流程互操作服务框架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1E12B-AADC-44D2-A3CB-C349E892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基于企业的</a:t>
            </a:r>
            <a:r>
              <a:rPr lang="en-US" altLang="zh-CN" dirty="0"/>
              <a:t>BPMS</a:t>
            </a:r>
            <a:r>
              <a:rPr lang="zh-CN" altLang="en-US" dirty="0"/>
              <a:t>，给出了一套完整的互操作框架，框架使用区块链来提供流程互操作服务，并使用 </a:t>
            </a:r>
            <a:r>
              <a:rPr lang="en-US" altLang="zh-CN" dirty="0" err="1"/>
              <a:t>Wf</a:t>
            </a:r>
            <a:r>
              <a:rPr lang="en-US" altLang="zh-CN" dirty="0"/>
              <a:t>-XML 2.0</a:t>
            </a:r>
            <a:r>
              <a:rPr lang="zh-CN" altLang="en-US" dirty="0"/>
              <a:t>协议进行交互，从而确保跨组织的流程协同的有序进行。</a:t>
            </a:r>
            <a:endParaRPr lang="en-US" altLang="zh-CN" dirty="0"/>
          </a:p>
          <a:p>
            <a:r>
              <a:rPr lang="zh-CN" altLang="en-US" dirty="0"/>
              <a:t>使用基于区块链的互操作服务对互操作的过程进行记录，以此来确保流程协同过程的不可篡改。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8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F9A9-8F12-4D71-9B19-4E337C53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互操作服务框架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09039-2490-4BE5-A53D-B1690CDA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BPMS</a:t>
            </a:r>
            <a:r>
              <a:rPr lang="zh-CN" altLang="en-US" dirty="0"/>
              <a:t>提供标准化的交互方式，以提高流程交互的自动化水平，同时降低多组织场景下的复杂性。互操作协议。</a:t>
            </a:r>
            <a:endParaRPr lang="en-US" altLang="zh-CN" dirty="0"/>
          </a:p>
          <a:p>
            <a:r>
              <a:rPr lang="zh-CN" altLang="en-US" dirty="0"/>
              <a:t>为 </a:t>
            </a:r>
            <a:r>
              <a:rPr lang="en-US" altLang="zh-CN" dirty="0"/>
              <a:t>BPMS</a:t>
            </a:r>
            <a:r>
              <a:rPr lang="zh-CN" altLang="en-US" dirty="0"/>
              <a:t>提供可信的互操作环境。</a:t>
            </a:r>
            <a:endParaRPr lang="en-US" altLang="zh-CN" dirty="0"/>
          </a:p>
          <a:p>
            <a:r>
              <a:rPr lang="zh-CN" altLang="en-US" dirty="0"/>
              <a:t>分为两部分：工作流互操作服务和企业</a:t>
            </a:r>
            <a:r>
              <a:rPr lang="en-US" altLang="zh-CN" dirty="0"/>
              <a:t>BPMS</a:t>
            </a:r>
            <a:r>
              <a:rPr lang="zh-CN" altLang="en-US" dirty="0"/>
              <a:t>两部分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9A7527-09F8-4548-AB8E-7710CF8A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572294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D062F-DAE9-4BEC-AC2F-CDC8514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工作流互操作服务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9AA9C-82B4-4FE6-B216-ED02ECDD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交互接口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屏蔽区块链的实现细节，其内部将区块链的事件和</a:t>
            </a:r>
            <a:r>
              <a:rPr lang="en-US" altLang="zh-CN" dirty="0" err="1"/>
              <a:t>Wf</a:t>
            </a:r>
            <a:r>
              <a:rPr lang="en-US" altLang="zh-CN" dirty="0"/>
              <a:t>-XML 2.0</a:t>
            </a:r>
            <a:r>
              <a:rPr lang="zh-CN" altLang="en-US" dirty="0"/>
              <a:t>协议进行了对应</a:t>
            </a:r>
            <a:endParaRPr lang="en-US" altLang="zh-CN" dirty="0"/>
          </a:p>
          <a:p>
            <a:r>
              <a:rPr lang="zh-CN" altLang="en-US" dirty="0"/>
              <a:t>流程控制模块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BPMS</a:t>
            </a:r>
            <a:r>
              <a:rPr lang="zh-CN" altLang="en-US" dirty="0"/>
              <a:t>通过交互接口进行交互状态的同步时，流程控制模块将首先检查该状态是否符合流程协同的模型定义，并根据检查结果决定是否接受该状态变更。</a:t>
            </a:r>
            <a:endParaRPr lang="en-US" altLang="zh-CN" dirty="0"/>
          </a:p>
          <a:p>
            <a:r>
              <a:rPr lang="zh-CN" altLang="en-US" dirty="0"/>
              <a:t>协同状态记录模块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对流程协同中的状态变更进行记录</a:t>
            </a:r>
            <a:endParaRPr lang="en-US" altLang="zh-CN" dirty="0"/>
          </a:p>
          <a:p>
            <a:r>
              <a:rPr lang="zh-CN" altLang="en-US" dirty="0"/>
              <a:t>协同数据记录模块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记录交互过程中的数据</a:t>
            </a:r>
            <a:endParaRPr lang="en-US" altLang="zh-CN" dirty="0"/>
          </a:p>
          <a:p>
            <a:r>
              <a:rPr lang="zh-CN" altLang="en-US" dirty="0"/>
              <a:t>基于区块链的互操作服务可以使得被记录的交互过程不可篡改，从而确保了交互的公开透明，增强了合作的可信性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BE6E6-D0BD-4385-BBD0-B74064D7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77"/>
            <a:ext cx="12192000" cy="5776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6ADC1A-CD72-45CF-A9FB-28367B61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70308"/>
            <a:ext cx="11734800" cy="26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D977-AF92-47D9-BB97-6F43EE2E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基于区块链的工作流引擎互操作服务框架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038E3-F2FE-499A-AF1E-418E48B2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1 </a:t>
            </a:r>
            <a:r>
              <a:rPr lang="zh-CN" altLang="en-US" dirty="0"/>
              <a:t>：构建协同工作流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①利用</a:t>
            </a:r>
            <a:r>
              <a:rPr lang="en-US" altLang="zh-CN" dirty="0"/>
              <a:t>BPMN</a:t>
            </a:r>
            <a:r>
              <a:rPr lang="zh-CN" altLang="en-US" dirty="0"/>
              <a:t>编排图建模的协同流程，该模型将被用来控制企业间的协同过程</a:t>
            </a:r>
            <a:endParaRPr lang="en-US"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/>
              <a:t>②运行在企业内部工作流引擎上的业务流程，对企业内部的业务进行建模</a:t>
            </a:r>
            <a:endParaRPr lang="en-US" altLang="zh-CN" dirty="0"/>
          </a:p>
          <a:p>
            <a:r>
              <a:rPr lang="en-US" altLang="zh-CN" dirty="0"/>
              <a:t>Step 2 </a:t>
            </a:r>
            <a:r>
              <a:rPr lang="zh-CN" altLang="en-US" dirty="0"/>
              <a:t>：合作开始时的状态同步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发起一次协同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2)</a:t>
            </a:r>
            <a:r>
              <a:rPr lang="zh-CN" altLang="en-US" dirty="0"/>
              <a:t>其他参与方创建业务流程。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3)</a:t>
            </a:r>
            <a:r>
              <a:rPr lang="zh-CN" altLang="en-US" dirty="0"/>
              <a:t>参与方向工作流互操作服务同步状态。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4)</a:t>
            </a:r>
            <a:r>
              <a:rPr lang="zh-CN" altLang="en-US" dirty="0"/>
              <a:t>工作流互操作服务响应</a:t>
            </a:r>
            <a:r>
              <a:rPr lang="en-US" altLang="zh-CN" dirty="0" err="1"/>
              <a:t>StateChanged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32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D977-AF92-47D9-BB97-6F43EE2E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基于区块链的工作流引擎互操作服务框架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038E3-F2FE-499A-AF1E-418E48B2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 3 </a:t>
            </a:r>
            <a:r>
              <a:rPr lang="zh-CN" altLang="en-US" dirty="0"/>
              <a:t>：合作过程中的互操作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Wf-XML2.0</a:t>
            </a:r>
            <a:r>
              <a:rPr lang="zh-CN" altLang="en-US" dirty="0"/>
              <a:t>协议，需要在工作流互操作服务的交互接口处和区块链对应，还需要在</a:t>
            </a:r>
            <a:r>
              <a:rPr lang="en-US" altLang="zh-CN" dirty="0"/>
              <a:t>BPMS</a:t>
            </a:r>
            <a:r>
              <a:rPr lang="zh-CN" altLang="en-US" dirty="0"/>
              <a:t>一侧进行转化。</a:t>
            </a:r>
            <a:endParaRPr lang="en-US" altLang="zh-CN" dirty="0"/>
          </a:p>
          <a:p>
            <a:r>
              <a:rPr lang="en-US" altLang="zh-CN" dirty="0"/>
              <a:t>Step 4 </a:t>
            </a:r>
            <a:r>
              <a:rPr lang="zh-CN" altLang="en-US" dirty="0"/>
              <a:t>：协同结束后的工作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不确定的多方之间的合作场景：合作的参与方不仅需要在合作过程中保证过程不可篡改，还需要在协同一开始就提供对方信任度的评估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62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BB6EC-3FB8-495D-ACE5-BE94E680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workflow reference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943F5-17A4-430A-B315-AFD689A3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WFM Coalition</a:t>
            </a:r>
            <a:r>
              <a:rPr lang="zh-CN" altLang="en-US" dirty="0"/>
              <a:t>定义的全部接口范围包括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过程定义数据及其交换的规范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支持不同工作流系统之间互操作性的接口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接口以支持与各种</a:t>
            </a:r>
            <a:r>
              <a:rPr lang="en-US" altLang="zh-CN" dirty="0"/>
              <a:t>IT</a:t>
            </a:r>
            <a:r>
              <a:rPr lang="zh-CN" altLang="en-US" dirty="0"/>
              <a:t>应用程序类型的交互支持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与用户界面交互的桌面功能接口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提供系统监控和度量功能，以方便管理复合工作流应用环境。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4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BB6EC-3FB8-495D-ACE5-BE94E680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workflow reference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943F5-17A4-430A-B315-AFD689A3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zh-CN" altLang="en-US" dirty="0"/>
              <a:t>通用工作流系统模型有三种类型的组件</a:t>
            </a:r>
            <a:r>
              <a:rPr lang="en-US" altLang="zh-C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为工作流系统内的各种功能提供支持的软件组件</a:t>
            </a:r>
            <a:r>
              <a:rPr lang="en-US" altLang="zh-CN" dirty="0"/>
              <a:t>(</a:t>
            </a:r>
            <a:r>
              <a:rPr lang="zh-CN" altLang="en-US" dirty="0"/>
              <a:t>黑色填充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由一个或多个软件组件使用的各种类型的系统定义和控制数据</a:t>
            </a:r>
            <a:r>
              <a:rPr lang="en-US" altLang="zh-CN" dirty="0"/>
              <a:t>(</a:t>
            </a:r>
            <a:r>
              <a:rPr lang="zh-CN" altLang="en-US" dirty="0"/>
              <a:t>未填充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不属于工作流产品的应用程序和应用程序数据库</a:t>
            </a:r>
            <a:r>
              <a:rPr lang="en-US" altLang="zh-CN" dirty="0"/>
              <a:t>(</a:t>
            </a:r>
            <a:r>
              <a:rPr lang="zh-CN" altLang="en-US" dirty="0"/>
              <a:t>灰色填充</a:t>
            </a:r>
            <a:r>
              <a:rPr lang="en-US" altLang="zh-CN" dirty="0"/>
              <a:t>)</a:t>
            </a:r>
            <a:r>
              <a:rPr lang="zh-CN" altLang="en-US" dirty="0"/>
              <a:t>，但可以作为整个工作流系统的一部分被工作流产品调用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A0525-FDE6-4718-AA69-839E299A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07" y="0"/>
            <a:ext cx="7559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1343</Words>
  <Application>Microsoft Office PowerPoint</Application>
  <PresentationFormat>宽屏</PresentationFormat>
  <Paragraphs>95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Segoe UI</vt:lpstr>
      <vt:lpstr>Wingdings</vt:lpstr>
      <vt:lpstr>Office 主题​​</vt:lpstr>
      <vt:lpstr>2021.10.12</vt:lpstr>
      <vt:lpstr>阅读论文</vt:lpstr>
      <vt:lpstr>基于区块链的业务流程互操作服务框架</vt:lpstr>
      <vt:lpstr>互操作服务框架</vt:lpstr>
      <vt:lpstr>工作流互操作服务</vt:lpstr>
      <vt:lpstr>基于区块链的工作流引擎互操作服务框架</vt:lpstr>
      <vt:lpstr>基于区块链的工作流引擎互操作服务框架</vt:lpstr>
      <vt:lpstr>The workflow reference model</vt:lpstr>
      <vt:lpstr>The workflow reference model</vt:lpstr>
      <vt:lpstr>The workflow reference model</vt:lpstr>
      <vt:lpstr>The workflow reference model</vt:lpstr>
      <vt:lpstr>The Workflow Model</vt:lpstr>
      <vt:lpstr>Workflow Enactment Service＆Workflow Engine</vt:lpstr>
      <vt:lpstr>PowerPoint 演示文稿</vt:lpstr>
      <vt:lpstr>PowerPoint 演示文稿</vt:lpstr>
      <vt:lpstr>PowerPoint 演示文稿</vt:lpstr>
      <vt:lpstr>PowerPoint 演示文稿</vt:lpstr>
      <vt:lpstr>Workflow Interoperability</vt:lpstr>
      <vt:lpstr>WAPI互操作函数(接口4)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2021.10.12</dc:title>
  <dc:creator> </dc:creator>
  <cp:lastModifiedBy> </cp:lastModifiedBy>
  <cp:revision>32</cp:revision>
  <dcterms:created xsi:type="dcterms:W3CDTF">2021-10-11T07:26:55Z</dcterms:created>
  <dcterms:modified xsi:type="dcterms:W3CDTF">2021-10-12T12:38:47Z</dcterms:modified>
</cp:coreProperties>
</file>