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737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780D3-FA46-4C72-9970-1B798072685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714CE-5A39-4B73-943D-73E8654F6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Diffie-Hellman</a:t>
            </a:r>
            <a:r>
              <a:rPr lang="zh-CN" altLang="en-US" dirty="0"/>
              <a:t>：公开密钥算法，私钥公钥</a:t>
            </a:r>
            <a:endParaRPr lang="en-US" altLang="zh-CN" dirty="0"/>
          </a:p>
          <a:p>
            <a:r>
              <a:rPr lang="zh-CN" altLang="en-US" dirty="0"/>
              <a:t>单向散列函数：变长的输入串</a:t>
            </a:r>
            <a:r>
              <a:rPr lang="en-US" altLang="zh-CN" dirty="0"/>
              <a:t>-》</a:t>
            </a:r>
            <a:r>
              <a:rPr lang="zh-CN" altLang="en-US" dirty="0"/>
              <a:t>固定长度输入串的算法 </a:t>
            </a:r>
            <a:r>
              <a:rPr lang="en-US" altLang="zh-CN" dirty="0"/>
              <a:t>MD5</a:t>
            </a:r>
            <a:r>
              <a:rPr lang="zh-CN" altLang="en-US" dirty="0"/>
              <a:t>和</a:t>
            </a:r>
            <a:r>
              <a:rPr lang="en-US" altLang="zh-CN" dirty="0"/>
              <a:t>SHA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714CE-5A39-4B73-943D-73E8654F64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1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用户自己生成公钥私钥，以秘密形式提交到认证中心。认证中心确认身份后发放带数字签名的数字证书，含</a:t>
            </a:r>
            <a:r>
              <a:rPr lang="en-US" altLang="zh-CN" dirty="0"/>
              <a:t>A</a:t>
            </a:r>
            <a:r>
              <a:rPr lang="zh-CN" altLang="en-US" dirty="0"/>
              <a:t>的公钥和身份信息。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714CE-5A39-4B73-943D-73E8654F64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5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用户自己生成公钥私钥，以秘密形式提交到认证中心。认证中心确认身份后发放带数字签名的数字证书，含</a:t>
            </a:r>
            <a:r>
              <a:rPr lang="en-US" altLang="zh-CN" dirty="0"/>
              <a:t>A</a:t>
            </a:r>
            <a:r>
              <a:rPr lang="zh-CN" altLang="en-US" dirty="0"/>
              <a:t>的公钥和身份信息。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714CE-5A39-4B73-943D-73E8654F64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6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5CFC4-6752-426A-A15E-23CB94845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16E93-0FFF-42E1-A240-D1AF076C3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0FA99-6F78-4923-9269-35A1DEE6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706F-7E92-4728-B0AC-7E0ACB9F6E8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1DBD8-5C61-4F41-8634-57A3A8DD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7C06A-1FA5-4803-8E43-65D84263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394F-D013-487C-994C-87AC8F48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75359-B85E-49DC-9F27-E0C7694D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E87336-2A12-4974-8942-68AAF6D19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7CABF-09C9-4027-9C2C-170EB68F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706F-7E92-4728-B0AC-7E0ACB9F6E8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3C650-A75A-49EE-AFDE-4DEEFE1A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F5BD0-255F-4416-9AD6-D36884CC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394F-D013-487C-994C-87AC8F48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4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070A44-7E91-4D6F-B180-4730920CB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BADDFB-788F-46F1-AFA4-CBD11064A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B6E40-E377-40AF-963E-DB539663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706F-7E92-4728-B0AC-7E0ACB9F6E8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B60AB-ECFE-478D-AAE2-CE5AFC73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6F1F9-891B-4262-BC8F-8425FE11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394F-D013-487C-994C-87AC8F48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7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E6E6C-A1EC-43BD-95B0-10B34AFF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7B35E-F35E-4AA0-B169-6C3FD1A3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E6A13-55A4-4BBB-BCE8-EA4DB70A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706F-7E92-4728-B0AC-7E0ACB9F6E8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AD53E-142D-40F5-B30F-FE082F40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D33E1-827E-4025-AF93-74CF2F87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394F-D013-487C-994C-87AC8F48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B6BA6-2311-4E35-8A13-45911259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C9BF5-7335-4970-A432-4CBCCA61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E2C63-FF88-40B2-90B0-BED83055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706F-7E92-4728-B0AC-7E0ACB9F6E8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10F57-8086-4766-BE14-D4AF85F0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86940-95E1-43E4-84E7-22AD7AD6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394F-D013-487C-994C-87AC8F48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7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4223A-4764-4DFC-81F2-3900BFDA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EBAAF-F616-4B4C-AD15-26B84156C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125B5A-1BAE-424D-8BFD-67A51D426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224E6-A942-47C3-B55D-88A43D54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706F-7E92-4728-B0AC-7E0ACB9F6E8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B46B4-E1C6-488F-AC43-C25ED8FE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E9A3CD-9C5F-4DB2-8A0E-7A2A36C9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394F-D013-487C-994C-87AC8F48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0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22F4D-E94F-4044-B403-68BE5BB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18F50-4C4E-4338-AC58-BB9B1E9AA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9A8AD-AE4E-4DE4-BF1C-216174650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08EAA9-BC4A-4B07-82C4-47D07B890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BAC77A-7E9C-4DF9-B41B-5869344A5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08D004-0CA5-4BF6-BE7E-C6B8B9D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706F-7E92-4728-B0AC-7E0ACB9F6E8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A9C472-DDEB-4D40-9B77-22CB9A8E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B4E51D-EE96-4957-8A1D-D7E0BDB4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394F-D013-487C-994C-87AC8F48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4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6183F-6921-4748-9E4A-AE95A927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547E7B-5B66-4343-A299-C8FF9DE7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706F-7E92-4728-B0AC-7E0ACB9F6E8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840B81-A0D7-4B2B-A4AC-62008538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9AC473-74CB-483C-9E5B-606D0FD3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394F-D013-487C-994C-87AC8F48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65111C-F1A7-440A-A0D0-977D9760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706F-7E92-4728-B0AC-7E0ACB9F6E8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2F2231-D502-452C-8D4C-15C29B0B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0150FF-BAEE-4F4E-A935-167C9AB6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394F-D013-487C-994C-87AC8F48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68E10-C874-402C-A894-89F30C13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6DD46-E898-4F80-A944-5E096553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C7B8A-1BD5-4D4F-923C-D6656C69A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805A2-E341-43DD-8215-E67FD980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706F-7E92-4728-B0AC-7E0ACB9F6E8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19BE0-ACB2-4ABE-ACB1-95DA5A82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D845C-60AC-4815-BEEF-EBB5F6A5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394F-D013-487C-994C-87AC8F48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7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A8841-646A-4291-B0B8-861638D8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480F28-21D7-4F9D-BC14-EE9B14F37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4533F-6686-4693-BB64-2624E7467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B99EB-F25E-484D-BDFD-5BC97861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706F-7E92-4728-B0AC-7E0ACB9F6E8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5654D-7408-4419-A79A-38441C93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F0D4C1-288D-4F50-8BC0-448DB1D4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394F-D013-487C-994C-87AC8F48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3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5D3094-0C0A-4910-B2FF-4777CBB2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64364-063E-48D4-8C5F-0C66B701B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1F1B9-348F-44E6-A5CB-275318DD2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706F-7E92-4728-B0AC-7E0ACB9F6E8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EB27A-56E9-473E-B62F-528D6C5C8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4AF2B-B30B-4952-9CEF-BF8B9D06B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394F-D013-487C-994C-87AC8F48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5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8D26-5AA4-4163-8DBF-4F106E599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2021.10.26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BA01ED-8D23-4B48-8232-BEEBDE615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陈建兵</a:t>
            </a:r>
          </a:p>
        </p:txBody>
      </p:sp>
    </p:spTree>
    <p:extLst>
      <p:ext uri="{BB962C8B-B14F-4D97-AF65-F5344CB8AC3E}">
        <p14:creationId xmlns:p14="http://schemas.microsoft.com/office/powerpoint/2010/main" val="409358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13825-53D3-4898-91EA-F9AD513E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协议初始化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用户密钥生成及身份证书颁发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通信双方身份的认证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会话密钥的生成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5E43649-F517-4B54-BB7A-FE8E6B05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身份认证与共享保密通信协议的研究与实现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23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CAE08AF-444C-4D3F-AFA2-04ACF401A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69"/>
          <a:stretch/>
        </p:blipFill>
        <p:spPr>
          <a:xfrm>
            <a:off x="4646428" y="2072481"/>
            <a:ext cx="7545572" cy="385762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05DA6-5468-40AD-BAA5-EAB2598D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6814" cy="4351338"/>
          </a:xfrm>
        </p:spPr>
        <p:txBody>
          <a:bodyPr/>
          <a:lstStyle/>
          <a:p>
            <a:r>
              <a:rPr lang="zh-CN" altLang="en-US" dirty="0"/>
              <a:t>协议描述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</a:t>
            </a:r>
            <a:r>
              <a:rPr lang="zh-CN" altLang="en-US" dirty="0"/>
              <a:t>使用证书</a:t>
            </a:r>
            <a:r>
              <a:rPr lang="en-US" altLang="zh-CN" dirty="0"/>
              <a:t>CA</a:t>
            </a:r>
            <a:r>
              <a:rPr lang="en-US" altLang="zh-CN" baseline="-25000" dirty="0"/>
              <a:t>A</a:t>
            </a:r>
            <a:r>
              <a:rPr lang="zh-CN" altLang="en-US" dirty="0"/>
              <a:t>告知</a:t>
            </a:r>
            <a:r>
              <a:rPr lang="en-US" altLang="zh-CN" dirty="0"/>
              <a:t>B</a:t>
            </a:r>
            <a:r>
              <a:rPr lang="zh-CN" altLang="en-US" dirty="0"/>
              <a:t>要进行通信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</a:t>
            </a:r>
            <a:r>
              <a:rPr lang="zh-CN" altLang="en-US" dirty="0"/>
              <a:t>通过认证中心的数字签名检验证书合法性，并获得</a:t>
            </a:r>
            <a:r>
              <a:rPr lang="en-US" altLang="zh-CN" dirty="0"/>
              <a:t>A</a:t>
            </a:r>
            <a:r>
              <a:rPr lang="zh-CN" altLang="en-US" dirty="0"/>
              <a:t>的公钥</a:t>
            </a:r>
            <a:r>
              <a:rPr lang="en-US" altLang="zh-CN" dirty="0"/>
              <a:t>Y</a:t>
            </a:r>
            <a:r>
              <a:rPr lang="en-US" altLang="zh-CN" baseline="-25000" dirty="0"/>
              <a:t>A</a:t>
            </a:r>
            <a:r>
              <a:rPr lang="zh-CN" altLang="en-US" dirty="0"/>
              <a:t>，利用</a:t>
            </a:r>
            <a:r>
              <a:rPr lang="en-US" altLang="zh-CN" dirty="0"/>
              <a:t>X</a:t>
            </a:r>
            <a:r>
              <a:rPr lang="en-US" altLang="zh-CN" baseline="-25000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en-US" altLang="zh-CN" baseline="-25000" dirty="0"/>
              <a:t>A</a:t>
            </a:r>
            <a:r>
              <a:rPr lang="zh-CN" altLang="en-US" dirty="0"/>
              <a:t>生成对称密钥</a:t>
            </a:r>
            <a:r>
              <a:rPr lang="en-US" altLang="zh-CN" dirty="0"/>
              <a:t>K</a:t>
            </a:r>
            <a:r>
              <a:rPr lang="en-US" altLang="zh-CN" baseline="-25000" dirty="0"/>
              <a:t>AB</a:t>
            </a:r>
            <a:r>
              <a:rPr lang="zh-CN" altLang="en-US" dirty="0"/>
              <a:t>，加密随机数</a:t>
            </a:r>
            <a:r>
              <a:rPr lang="en-US" altLang="zh-CN" dirty="0"/>
              <a:t>R</a:t>
            </a:r>
            <a:r>
              <a:rPr lang="en-US" altLang="zh-CN" baseline="-25000" dirty="0"/>
              <a:t>B</a:t>
            </a:r>
            <a:r>
              <a:rPr lang="zh-CN" altLang="en-US" dirty="0"/>
              <a:t>得到连同</a:t>
            </a:r>
            <a:r>
              <a:rPr lang="en-US" altLang="zh-CN" dirty="0"/>
              <a:t>CA</a:t>
            </a:r>
            <a:r>
              <a:rPr lang="en-US" altLang="zh-CN" baseline="-25000" dirty="0"/>
              <a:t>B</a:t>
            </a:r>
            <a:r>
              <a:rPr lang="zh-CN" altLang="en-US" dirty="0"/>
              <a:t>发送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</a:t>
            </a:r>
            <a:r>
              <a:rPr lang="zh-CN" altLang="en-US" dirty="0"/>
              <a:t>收到后执行类似的操作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</a:t>
            </a:r>
            <a:r>
              <a:rPr lang="zh-CN" altLang="en-US" dirty="0"/>
              <a:t>解密获得</a:t>
            </a:r>
            <a:r>
              <a:rPr lang="en-US" altLang="zh-CN" dirty="0"/>
              <a:t>R</a:t>
            </a:r>
            <a:r>
              <a:rPr lang="en-US" altLang="zh-CN" baseline="-25000" dirty="0"/>
              <a:t>A</a:t>
            </a:r>
            <a:r>
              <a:rPr lang="zh-CN" altLang="en-US" dirty="0"/>
              <a:t>并利用它计算</a:t>
            </a:r>
            <a:r>
              <a:rPr lang="en-US" altLang="zh-CN" dirty="0"/>
              <a:t>K’</a:t>
            </a:r>
            <a:r>
              <a:rPr lang="zh-CN" altLang="en-US" dirty="0"/>
              <a:t>‘</a:t>
            </a:r>
            <a:r>
              <a:rPr lang="en-US" altLang="zh-CN" baseline="-25000" dirty="0"/>
              <a:t>AB</a:t>
            </a:r>
            <a:r>
              <a:rPr lang="zh-CN" altLang="en-US" dirty="0"/>
              <a:t>，判断是否</a:t>
            </a:r>
            <a:r>
              <a:rPr lang="en-US" altLang="zh-CN" dirty="0"/>
              <a:t>K’</a:t>
            </a:r>
            <a:r>
              <a:rPr lang="zh-CN" altLang="en-US" dirty="0"/>
              <a:t>‘</a:t>
            </a:r>
            <a:r>
              <a:rPr lang="en-US" altLang="zh-CN" baseline="-25000" dirty="0"/>
              <a:t>AB</a:t>
            </a:r>
            <a:r>
              <a:rPr lang="en-US" altLang="zh-CN" dirty="0"/>
              <a:t>= K’</a:t>
            </a:r>
            <a:r>
              <a:rPr lang="en-US" altLang="zh-CN" baseline="-25000" dirty="0"/>
              <a:t>AB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aseline="-250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F873558-0E56-4C11-8049-742056DA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身份认证与共享保密通信协议的研究与实现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62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F2EE1-C557-4BA3-9194-8B5A7ED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dirty="0"/>
              <a:t>安全性分析</a:t>
            </a:r>
            <a:endParaRPr lang="en-US" altLang="zh-CN" dirty="0"/>
          </a:p>
          <a:p>
            <a:pPr lvl="1"/>
            <a:r>
              <a:rPr lang="zh-CN" altLang="en-US" dirty="0"/>
              <a:t>特点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协议执行不依赖第三方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K’</a:t>
            </a:r>
            <a:r>
              <a:rPr lang="en-US" altLang="zh-CN" baseline="-25000" dirty="0"/>
              <a:t>AB</a:t>
            </a:r>
            <a:r>
              <a:rPr lang="zh-CN" altLang="en-US" dirty="0"/>
              <a:t>由双方安全参数协商确定，</a:t>
            </a:r>
            <a:r>
              <a:rPr lang="en-US" altLang="zh-CN" dirty="0"/>
              <a:t>R</a:t>
            </a:r>
            <a:r>
              <a:rPr lang="en-US" altLang="zh-CN" baseline="-25000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B</a:t>
            </a:r>
            <a:r>
              <a:rPr lang="zh-CN" altLang="en-US" dirty="0"/>
              <a:t>，单独一方无法决定会话密钥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4</a:t>
            </a:r>
            <a:r>
              <a:rPr lang="zh-CN" altLang="en-US" dirty="0"/>
              <a:t>次信息交换，参数少，信息量低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公钥私钥自己产生，认证中心不必保存公钥，减轻认证中心负担</a:t>
            </a:r>
            <a:endParaRPr lang="en-US" altLang="zh-CN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安全性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会话密钥安全，入侵者只能截获与密钥的相关信息，无法得到会话密钥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防止重放攻击</a:t>
            </a:r>
            <a:r>
              <a:rPr lang="en-US" altLang="zh-CN" dirty="0"/>
              <a:t>(</a:t>
            </a:r>
            <a:r>
              <a:rPr lang="zh-CN" altLang="en-US" dirty="0"/>
              <a:t>随机数</a:t>
            </a:r>
            <a:r>
              <a:rPr lang="en-US" altLang="zh-CN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防止中间人攻击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防止反射攻击</a:t>
            </a:r>
            <a:r>
              <a:rPr lang="en-US" altLang="zh-CN" dirty="0"/>
              <a:t>(</a:t>
            </a:r>
            <a:r>
              <a:rPr lang="zh-CN" altLang="en-US" dirty="0"/>
              <a:t>截断</a:t>
            </a:r>
            <a:r>
              <a:rPr lang="en-US" altLang="zh-CN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3ECE1A2-BC34-4437-A339-B39968BD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身份认证与共享保密通信协议的研究与实现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18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BBC69-539C-4BE7-B86A-B8C64D45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CA15F-E3EC-422B-922F-1E429E0E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是否能基于区块链的公钥私钥机制进行身份验证和通信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协同发起</a:t>
            </a:r>
            <a:r>
              <a:rPr lang="en-US" altLang="zh-CN" dirty="0"/>
              <a:t>	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指定合作方：多播或者分别单播到合作方工作流引擎，合作方应答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竞标：广播到所有工作流引擎，等待应答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从区块链获取各节点的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单播</a:t>
            </a:r>
            <a:r>
              <a:rPr lang="en-US" altLang="zh-CN" dirty="0"/>
              <a:t>or</a:t>
            </a:r>
            <a:r>
              <a:rPr lang="zh-CN" altLang="en-US" dirty="0"/>
              <a:t>多播：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数字签名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+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合作方公钥加密，合作方应答类似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竞标：盟主私钥加密，各方用盟主的公钥解密，解析完数据判断是否进行合作</a:t>
            </a:r>
            <a:r>
              <a:rPr lang="en-US" altLang="zh-CN" dirty="0"/>
              <a:t>(</a:t>
            </a:r>
            <a:r>
              <a:rPr lang="zh-CN" altLang="en-US" dirty="0"/>
              <a:t>应答</a:t>
            </a:r>
            <a:r>
              <a:rPr lang="en-US" altLang="zh-CN" dirty="0"/>
              <a:t>)</a:t>
            </a:r>
            <a:r>
              <a:rPr lang="zh-CN" altLang="en-US" dirty="0"/>
              <a:t>。传输的数据？协同内容如编排图？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发送到特定实例可能需要工作流引擎本身支持</a:t>
            </a:r>
            <a:endParaRPr lang="en-US" altLang="zh-CN" dirty="0"/>
          </a:p>
          <a:p>
            <a:pPr marL="914400" lvl="2" indent="0">
              <a:buNone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416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20131-7F96-4A50-8CCD-21AECAD1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911F6-BD1D-42C0-B96E-0B0DFB59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该论文提到的</a:t>
            </a:r>
            <a:r>
              <a:rPr lang="en-US" altLang="zh-CN" dirty="0"/>
              <a:t>BAN</a:t>
            </a:r>
            <a:r>
              <a:rPr lang="zh-CN" altLang="en-US" dirty="0"/>
              <a:t>逻辑、</a:t>
            </a:r>
            <a:r>
              <a:rPr lang="en-US" altLang="zh-CN" dirty="0"/>
              <a:t>BAN</a:t>
            </a:r>
            <a:r>
              <a:rPr lang="zh-CN" altLang="en-US" dirty="0"/>
              <a:t>类逻辑和</a:t>
            </a:r>
            <a:r>
              <a:rPr lang="en-US" altLang="zh-CN" dirty="0"/>
              <a:t>SVO</a:t>
            </a:r>
            <a:r>
              <a:rPr lang="zh-CN" altLang="en-US" dirty="0"/>
              <a:t>逻辑，协议安全性的逻辑证明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网络协议</a:t>
            </a:r>
            <a:r>
              <a:rPr lang="en-US" altLang="zh-CN" dirty="0"/>
              <a:t>——</a:t>
            </a:r>
            <a:r>
              <a:rPr lang="zh-CN" altLang="en-US" dirty="0"/>
              <a:t>分析、设计与仿真</a:t>
            </a:r>
            <a:r>
              <a:rPr lang="en-US" altLang="zh-CN" dirty="0"/>
              <a:t>》</a:t>
            </a:r>
            <a:r>
              <a:rPr lang="zh-CN" altLang="en-US" dirty="0"/>
              <a:t>，清华大学出版社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341611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12E52-BC23-4E9D-B5E2-703F86FB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6A737-FB09-4BB7-ACD7-9381407B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吴燕萍</a:t>
            </a:r>
            <a:r>
              <a:rPr lang="en-US" altLang="zh-CN" dirty="0"/>
              <a:t>. </a:t>
            </a:r>
            <a:r>
              <a:rPr lang="zh-CN" altLang="en-US" dirty="0"/>
              <a:t>身份认证与共享保密通信协议的研究与实现</a:t>
            </a:r>
            <a:r>
              <a:rPr lang="en-US" altLang="zh-CN" dirty="0"/>
              <a:t>[D].</a:t>
            </a:r>
            <a:r>
              <a:rPr lang="zh-CN" altLang="en-US" dirty="0"/>
              <a:t>合肥工业大学</a:t>
            </a:r>
            <a:r>
              <a:rPr lang="en-US" altLang="zh-CN" dirty="0"/>
              <a:t>,2005.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65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A3CBF-BD78-4629-B918-3EC70335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身份认证与共享保密通信协议的研究与实现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B8CA4-622F-406D-BE36-9EA31D12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提出背景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分析了当时典型安全技术和安全协议，探讨了身份认证与共享密钥生成协议的相关内容，在此基础上提出的一种新的身份认证与会话密钥生成的协议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结合用户公钥证书的非对称加密算法、</a:t>
            </a:r>
            <a:r>
              <a:rPr lang="en-US" altLang="zh-CN" dirty="0"/>
              <a:t>DES</a:t>
            </a:r>
            <a:r>
              <a:rPr lang="zh-CN" altLang="en-US" dirty="0"/>
              <a:t>对称加密算法、</a:t>
            </a:r>
            <a:r>
              <a:rPr lang="en-US" altLang="zh-CN" dirty="0"/>
              <a:t>MD5</a:t>
            </a:r>
            <a:r>
              <a:rPr lang="zh-CN" altLang="en-US" dirty="0"/>
              <a:t>单向散列函数的一种混合密码系统。</a:t>
            </a:r>
            <a:endParaRPr lang="en-US" altLang="zh-CN" dirty="0"/>
          </a:p>
          <a:p>
            <a:r>
              <a:rPr lang="zh-CN" altLang="en-US" dirty="0"/>
              <a:t>内容特点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基于公钥密码体制、身份认证和数字签名提出一种身份认证协议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结合</a:t>
            </a:r>
            <a:r>
              <a:rPr lang="en-US" altLang="zh-CN" dirty="0"/>
              <a:t>Diffie-Hellman</a:t>
            </a:r>
            <a:r>
              <a:rPr lang="zh-CN" altLang="en-US" dirty="0"/>
              <a:t>密钥交换技术、单向散列函数和公钥证书等安全技术提出一种会话密钥生成的方法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身份认证和共享密钥的生成由双方协商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运用</a:t>
            </a:r>
            <a:r>
              <a:rPr lang="en-US" altLang="zh-CN" dirty="0"/>
              <a:t>BAN</a:t>
            </a:r>
            <a:r>
              <a:rPr lang="zh-CN" altLang="en-US" dirty="0"/>
              <a:t>类逻辑的分析工具</a:t>
            </a:r>
            <a:r>
              <a:rPr lang="en-US" altLang="zh-CN" dirty="0"/>
              <a:t>SVO</a:t>
            </a:r>
            <a:r>
              <a:rPr lang="zh-CN" altLang="en-US" dirty="0"/>
              <a:t>逻辑进行形式化的逻辑分析，证明协议安全性。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48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498BF-1276-4B42-97F1-DAA3F557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身份认证与共享保密通信协议的研究与实现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9BA48F-A62D-4C79-B610-3048EB3F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认证的几则定义（</a:t>
            </a:r>
            <a:r>
              <a:rPr lang="zh-CN" altLang="en-US" sz="2000" dirty="0"/>
              <a:t>南湘浩，陈钟编著，</a:t>
            </a:r>
            <a:r>
              <a:rPr lang="en-US" altLang="zh-CN" sz="2000" dirty="0"/>
              <a:t>《</a:t>
            </a:r>
            <a:r>
              <a:rPr lang="zh-CN" altLang="en-US" sz="2000" dirty="0"/>
              <a:t>网络安全技术概论</a:t>
            </a:r>
            <a:r>
              <a:rPr lang="en-US" altLang="zh-CN" sz="2000" dirty="0"/>
              <a:t>》</a:t>
            </a:r>
            <a:r>
              <a:rPr lang="zh-CN" altLang="en-US" sz="2000" dirty="0"/>
              <a:t>，国防工业出版社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20C0E9-0DFA-40DD-B771-696EC2149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53" y="2333402"/>
            <a:ext cx="7857392" cy="37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13825-53D3-4898-91EA-F9AD513E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身份认证方式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基于口令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一次性口令机制</a:t>
            </a:r>
            <a:r>
              <a:rPr lang="en-US" altLang="zh-CN" dirty="0"/>
              <a:t>-&gt;</a:t>
            </a:r>
            <a:r>
              <a:rPr lang="zh-CN" altLang="en-US" dirty="0"/>
              <a:t>双方产生相同的口令字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Kerberos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基于智能卡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卡上存储用户的个人秘密信息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基于生物特征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不适用于</a:t>
            </a:r>
            <a:r>
              <a:rPr lang="en-US" altLang="zh-CN" dirty="0"/>
              <a:t>Internet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5E43649-F517-4B54-BB7A-FE8E6B05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身份认证与共享保密通信协议的研究与实现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18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13825-53D3-4898-91EA-F9AD513E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简单的相互身份验证</a:t>
            </a:r>
          </a:p>
          <a:p>
            <a:pPr marL="0" indent="0">
              <a:buNone/>
            </a:pPr>
            <a:r>
              <a:rPr lang="zh-CN" altLang="en-US" sz="1800" dirty="0"/>
              <a:t>　　</a:t>
            </a:r>
            <a:r>
              <a:rPr lang="en-US" altLang="zh-CN" sz="1800" dirty="0"/>
              <a:t>a. A</a:t>
            </a:r>
            <a:r>
              <a:rPr lang="zh-CN" altLang="en-US" sz="1800" dirty="0"/>
              <a:t>用密钥加密了</a:t>
            </a:r>
            <a:r>
              <a:rPr lang="en-US" altLang="zh-CN" sz="1800" dirty="0"/>
              <a:t>【</a:t>
            </a:r>
            <a:r>
              <a:rPr lang="zh-CN" altLang="en-US" sz="1800" dirty="0"/>
              <a:t>信息</a:t>
            </a:r>
            <a:r>
              <a:rPr lang="en-US" altLang="zh-CN" sz="1800" dirty="0"/>
              <a:t>+Authenticator</a:t>
            </a:r>
            <a:r>
              <a:rPr lang="zh-CN" altLang="en-US" sz="1800" dirty="0"/>
              <a:t>（身份信息</a:t>
            </a:r>
            <a:r>
              <a:rPr lang="en-US" altLang="zh-CN" sz="1800" dirty="0"/>
              <a:t>+</a:t>
            </a:r>
            <a:r>
              <a:rPr lang="zh-CN" altLang="en-US" sz="1800" dirty="0"/>
              <a:t>时间戳）</a:t>
            </a:r>
            <a:r>
              <a:rPr lang="en-US" altLang="zh-CN" sz="1800" dirty="0"/>
              <a:t>】</a:t>
            </a:r>
            <a:r>
              <a:rPr lang="zh-CN" altLang="en-US" sz="1800" dirty="0"/>
              <a:t>，将其发给</a:t>
            </a:r>
            <a:r>
              <a:rPr lang="en-US" altLang="zh-CN" sz="1800" dirty="0"/>
              <a:t>B</a:t>
            </a:r>
          </a:p>
          <a:p>
            <a:pPr marL="0" indent="0">
              <a:buNone/>
            </a:pPr>
            <a:r>
              <a:rPr lang="zh-CN" altLang="en-US" sz="1800" dirty="0"/>
              <a:t>　　</a:t>
            </a:r>
            <a:r>
              <a:rPr lang="en-US" altLang="zh-CN" sz="1800" dirty="0"/>
              <a:t>b. B</a:t>
            </a:r>
            <a:r>
              <a:rPr lang="zh-CN" altLang="en-US" sz="1800" dirty="0"/>
              <a:t>用密钥解密了</a:t>
            </a:r>
            <a:r>
              <a:rPr lang="en-US" altLang="zh-CN" sz="1800" dirty="0"/>
              <a:t>A</a:t>
            </a:r>
            <a:r>
              <a:rPr lang="zh-CN" altLang="en-US" sz="1800" dirty="0"/>
              <a:t>发来的</a:t>
            </a:r>
            <a:r>
              <a:rPr lang="en-US" altLang="zh-CN" sz="1800" dirty="0"/>
              <a:t>Authenticator</a:t>
            </a:r>
            <a:r>
              <a:rPr lang="zh-CN" altLang="en-US" sz="1800" dirty="0"/>
              <a:t>，并将其中包含的时间戳记录下来。</a:t>
            </a:r>
            <a:r>
              <a:rPr lang="en-US" altLang="zh-CN" sz="1800" dirty="0"/>
              <a:t>B</a:t>
            </a:r>
            <a:r>
              <a:rPr lang="zh-CN" altLang="en-US" sz="1800" dirty="0"/>
              <a:t>将这个时间戳与自己的当前时间进行比较，如果这个时间差大于某个值（</a:t>
            </a:r>
            <a:r>
              <a:rPr lang="en-US" altLang="zh-CN" sz="1800" dirty="0"/>
              <a:t>Windows</a:t>
            </a:r>
            <a:r>
              <a:rPr lang="zh-CN" altLang="en-US" sz="1800" dirty="0"/>
              <a:t>下默认是</a:t>
            </a:r>
            <a:r>
              <a:rPr lang="en-US" altLang="zh-CN" sz="1800" dirty="0"/>
              <a:t>5</a:t>
            </a:r>
            <a:r>
              <a:rPr lang="zh-CN" altLang="en-US" sz="1800" dirty="0"/>
              <a:t>分钟），</a:t>
            </a:r>
            <a:r>
              <a:rPr lang="en-US" altLang="zh-CN" sz="1800" dirty="0"/>
              <a:t>B</a:t>
            </a:r>
            <a:r>
              <a:rPr lang="zh-CN" altLang="en-US" sz="1800" dirty="0"/>
              <a:t>认为信息不是</a:t>
            </a:r>
            <a:r>
              <a:rPr lang="en-US" altLang="zh-CN" sz="1800" dirty="0"/>
              <a:t>A</a:t>
            </a:r>
            <a:r>
              <a:rPr lang="zh-CN" altLang="en-US" sz="1800" dirty="0"/>
              <a:t>发来的，拒绝后续验证。如果这个时间差小于设定值，</a:t>
            </a:r>
            <a:r>
              <a:rPr lang="en-US" altLang="zh-CN" sz="1800" dirty="0"/>
              <a:t>B</a:t>
            </a:r>
            <a:r>
              <a:rPr lang="zh-CN" altLang="en-US" sz="1800" dirty="0"/>
              <a:t>要检查在过去</a:t>
            </a:r>
            <a:r>
              <a:rPr lang="en-US" altLang="zh-CN" sz="1800" dirty="0"/>
              <a:t>5</a:t>
            </a:r>
            <a:r>
              <a:rPr lang="zh-CN" altLang="en-US" sz="1800" dirty="0"/>
              <a:t>分钟内，是否存在含有更早时间戳的</a:t>
            </a:r>
            <a:r>
              <a:rPr lang="en-US" altLang="zh-CN" sz="1800" dirty="0"/>
              <a:t>Authenticator</a:t>
            </a:r>
            <a:r>
              <a:rPr lang="zh-CN" altLang="en-US" sz="1800" dirty="0"/>
              <a:t>，如果没有，</a:t>
            </a:r>
            <a:r>
              <a:rPr lang="en-US" altLang="zh-CN" sz="1800" dirty="0"/>
              <a:t>B</a:t>
            </a:r>
            <a:r>
              <a:rPr lang="zh-CN" altLang="en-US" sz="1800" dirty="0"/>
              <a:t>认为信息确实是</a:t>
            </a:r>
            <a:r>
              <a:rPr lang="en-US" altLang="zh-CN" sz="1800" dirty="0"/>
              <a:t>A</a:t>
            </a:r>
            <a:r>
              <a:rPr lang="zh-CN" altLang="en-US" sz="1800" dirty="0"/>
              <a:t>发来了。至此，完成了</a:t>
            </a:r>
            <a:r>
              <a:rPr lang="en-US" altLang="zh-CN" sz="1800" dirty="0"/>
              <a:t>B</a:t>
            </a:r>
            <a:r>
              <a:rPr lang="zh-CN" altLang="en-US" sz="1800" dirty="0"/>
              <a:t>对</a:t>
            </a:r>
            <a:r>
              <a:rPr lang="en-US" altLang="zh-CN" sz="1800" dirty="0"/>
              <a:t>A</a:t>
            </a:r>
            <a:r>
              <a:rPr lang="zh-CN" altLang="en-US" sz="1800" dirty="0"/>
              <a:t>的验证。</a:t>
            </a:r>
          </a:p>
          <a:p>
            <a:pPr marL="0" indent="0">
              <a:buNone/>
            </a:pPr>
            <a:r>
              <a:rPr lang="zh-CN" altLang="en-US" sz="1800" dirty="0"/>
              <a:t>　　</a:t>
            </a:r>
            <a:r>
              <a:rPr lang="en-US" altLang="zh-CN" sz="1800" dirty="0"/>
              <a:t>c. B</a:t>
            </a:r>
            <a:r>
              <a:rPr lang="zh-CN" altLang="en-US" sz="1800" dirty="0"/>
              <a:t>用密钥加密</a:t>
            </a:r>
            <a:r>
              <a:rPr lang="en-US" altLang="zh-CN" sz="1800" dirty="0" err="1"/>
              <a:t>Athenticator</a:t>
            </a:r>
            <a:r>
              <a:rPr lang="zh-CN" altLang="en-US" sz="1800" dirty="0"/>
              <a:t>里的时间戳，然后将其发回给</a:t>
            </a:r>
            <a:r>
              <a:rPr lang="en-US" altLang="zh-CN" sz="1800" dirty="0"/>
              <a:t>A</a:t>
            </a:r>
            <a:r>
              <a:rPr lang="zh-CN" altLang="en-US" sz="1800" dirty="0"/>
              <a:t>，以证明自己确实是</a:t>
            </a:r>
            <a:r>
              <a:rPr lang="en-US" altLang="zh-CN" sz="1800" dirty="0"/>
              <a:t>B.</a:t>
            </a:r>
          </a:p>
          <a:p>
            <a:pPr marL="0" indent="0">
              <a:buNone/>
            </a:pPr>
            <a:r>
              <a:rPr lang="zh-CN" altLang="en-US" sz="1800" dirty="0"/>
              <a:t>　　</a:t>
            </a:r>
            <a:r>
              <a:rPr lang="en-US" altLang="zh-CN" sz="1800" dirty="0"/>
              <a:t>d. A</a:t>
            </a:r>
            <a:r>
              <a:rPr lang="zh-CN" altLang="en-US" sz="1800" dirty="0"/>
              <a:t>收到后，解密出时间戳，经过自己的对比，确认了对方确实是</a:t>
            </a:r>
            <a:r>
              <a:rPr lang="en-US" altLang="zh-CN" sz="1800" dirty="0"/>
              <a:t>B. </a:t>
            </a:r>
            <a:r>
              <a:rPr lang="zh-CN" altLang="en-US" sz="1800" dirty="0"/>
              <a:t>至此，完成了</a:t>
            </a:r>
            <a:r>
              <a:rPr lang="en-US" altLang="zh-CN" sz="1800" dirty="0"/>
              <a:t>A</a:t>
            </a:r>
            <a:r>
              <a:rPr lang="zh-CN" altLang="en-US" sz="1800" dirty="0"/>
              <a:t>对</a:t>
            </a:r>
            <a:r>
              <a:rPr lang="en-US" altLang="zh-CN" sz="1800" dirty="0"/>
              <a:t>B</a:t>
            </a:r>
            <a:r>
              <a:rPr lang="zh-CN" altLang="en-US" sz="1800" dirty="0"/>
              <a:t>的验证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引入</a:t>
            </a:r>
            <a:r>
              <a:rPr lang="en-US" altLang="zh-CN" sz="1800" dirty="0"/>
              <a:t>session key</a:t>
            </a:r>
            <a:r>
              <a:rPr lang="zh-CN" altLang="en-US" sz="1800" dirty="0"/>
              <a:t>和密钥分发中心</a:t>
            </a:r>
            <a:r>
              <a:rPr lang="en-US" altLang="zh-CN" sz="1800" dirty="0"/>
              <a:t>KDC</a:t>
            </a:r>
          </a:p>
          <a:p>
            <a:pPr marL="0" indent="0">
              <a:buNone/>
            </a:pPr>
            <a:r>
              <a:rPr lang="en-US" altLang="zh-CN" sz="1800" dirty="0"/>
              <a:t>       A</a:t>
            </a:r>
            <a:r>
              <a:rPr lang="zh-CN" altLang="en-US" sz="1800" dirty="0"/>
              <a:t>和</a:t>
            </a:r>
            <a:r>
              <a:rPr lang="en-US" altLang="zh-CN" sz="1800" dirty="0"/>
              <a:t>B</a:t>
            </a:r>
            <a:r>
              <a:rPr lang="zh-CN" altLang="en-US" sz="1800" dirty="0"/>
              <a:t>必须有一个有且只有二人知晓的密钥，当</a:t>
            </a:r>
            <a:r>
              <a:rPr lang="en-US" altLang="zh-CN" sz="1800" dirty="0"/>
              <a:t>A</a:t>
            </a:r>
            <a:r>
              <a:rPr lang="zh-CN" altLang="en-US" sz="1800" dirty="0"/>
              <a:t>尝试向</a:t>
            </a:r>
            <a:r>
              <a:rPr lang="en-US" altLang="zh-CN" sz="1800" dirty="0"/>
              <a:t>B</a:t>
            </a:r>
            <a:r>
              <a:rPr lang="zh-CN" altLang="en-US" sz="1800" dirty="0"/>
              <a:t>发信息时，</a:t>
            </a:r>
            <a:r>
              <a:rPr lang="en-US" altLang="zh-CN" sz="1800" dirty="0"/>
              <a:t>KDC</a:t>
            </a:r>
            <a:r>
              <a:rPr lang="zh-CN" altLang="en-US" sz="1800" dirty="0"/>
              <a:t>会分别向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发放一个加密过的</a:t>
            </a:r>
            <a:r>
              <a:rPr lang="en-US" altLang="zh-CN" sz="1800" dirty="0"/>
              <a:t>session key</a:t>
            </a:r>
            <a:r>
              <a:rPr lang="zh-CN" altLang="en-US" sz="1800" dirty="0"/>
              <a:t>，这相当于</a:t>
            </a:r>
            <a:r>
              <a:rPr lang="en-US" altLang="zh-CN" sz="1800" dirty="0"/>
              <a:t>1</a:t>
            </a:r>
            <a:r>
              <a:rPr lang="zh-CN" altLang="en-US" sz="1800" dirty="0"/>
              <a:t>中那个有且只有</a:t>
            </a:r>
            <a:r>
              <a:rPr lang="en-US" altLang="zh-CN" sz="1800" dirty="0"/>
              <a:t>AB</a:t>
            </a:r>
            <a:r>
              <a:rPr lang="zh-CN" altLang="en-US" sz="1800" dirty="0"/>
              <a:t>双方知晓的密钥。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5E43649-F517-4B54-BB7A-FE8E6B05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Kerberos</a:t>
            </a:r>
            <a:r>
              <a:rPr lang="zh-CN" altLang="en-US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294274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13825-53D3-4898-91EA-F9AD513E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引入</a:t>
            </a:r>
            <a:r>
              <a:rPr lang="en-US" altLang="zh-CN" sz="1800" dirty="0"/>
              <a:t>secret key</a:t>
            </a:r>
            <a:r>
              <a:rPr lang="zh-CN" altLang="en-US" sz="1800" dirty="0"/>
              <a:t>（密钥的加密）</a:t>
            </a:r>
          </a:p>
          <a:p>
            <a:pPr marL="0" indent="0">
              <a:buNone/>
            </a:pPr>
            <a:r>
              <a:rPr lang="zh-CN" altLang="en-US" sz="1800" dirty="0"/>
              <a:t>　　</a:t>
            </a:r>
            <a:r>
              <a:rPr lang="en-US" altLang="zh-CN" sz="1800" dirty="0"/>
              <a:t>session key</a:t>
            </a:r>
            <a:r>
              <a:rPr lang="zh-CN" altLang="en-US" sz="1800" dirty="0"/>
              <a:t>在传输过程中需要用加密密钥加密。</a:t>
            </a:r>
            <a:r>
              <a:rPr lang="en-US" altLang="zh-CN" sz="1800" dirty="0"/>
              <a:t> </a:t>
            </a:r>
            <a:r>
              <a:rPr lang="zh-CN" altLang="en-US" sz="1800" dirty="0"/>
              <a:t>这个</a:t>
            </a:r>
            <a:r>
              <a:rPr lang="en-US" altLang="zh-CN" sz="1800" dirty="0"/>
              <a:t>key</a:t>
            </a:r>
            <a:r>
              <a:rPr lang="zh-CN" altLang="en-US" sz="1800" dirty="0"/>
              <a:t>是</a:t>
            </a:r>
            <a:r>
              <a:rPr lang="en-US" altLang="zh-CN" sz="1800" dirty="0"/>
              <a:t>KDC</a:t>
            </a:r>
            <a:r>
              <a:rPr lang="zh-CN" altLang="en-US" sz="1800" dirty="0"/>
              <a:t>和</a:t>
            </a:r>
            <a:r>
              <a:rPr lang="en-US" altLang="zh-CN" sz="1800" dirty="0"/>
              <a:t>A(</a:t>
            </a:r>
            <a:r>
              <a:rPr lang="zh-CN" altLang="en-US" sz="1800" dirty="0"/>
              <a:t>或</a:t>
            </a:r>
            <a:r>
              <a:rPr lang="en-US" altLang="zh-CN" sz="1800" dirty="0"/>
              <a:t>B)</a:t>
            </a:r>
            <a:r>
              <a:rPr lang="zh-CN" altLang="en-US" sz="1800" dirty="0"/>
              <a:t>之间有且只有双方知晓的一个密钥。</a:t>
            </a:r>
          </a:p>
          <a:p>
            <a:pPr marL="0" indent="0">
              <a:buNone/>
            </a:pPr>
            <a:r>
              <a:rPr lang="en-US" altLang="zh-CN" sz="1800" dirty="0"/>
              <a:t>4. </a:t>
            </a:r>
            <a:r>
              <a:rPr lang="zh-CN" altLang="en-US" sz="1800" dirty="0"/>
              <a:t>引入</a:t>
            </a:r>
            <a:r>
              <a:rPr lang="en-US" altLang="zh-CN" sz="1800" dirty="0"/>
              <a:t>session ticket</a:t>
            </a:r>
            <a:r>
              <a:rPr lang="zh-CN" altLang="en-US" sz="1800" dirty="0"/>
              <a:t>（密钥的识别）</a:t>
            </a:r>
          </a:p>
          <a:p>
            <a:pPr marL="0" indent="0">
              <a:buNone/>
            </a:pPr>
            <a:r>
              <a:rPr lang="zh-CN" altLang="en-US" sz="1800" dirty="0"/>
              <a:t>　　每个客户端与服务端之间都有一个共享的</a:t>
            </a:r>
            <a:r>
              <a:rPr lang="en-US" altLang="zh-CN" sz="1800" dirty="0"/>
              <a:t>session key</a:t>
            </a:r>
            <a:r>
              <a:rPr lang="zh-CN" altLang="en-US" sz="1800" dirty="0"/>
              <a:t>（密钥）。为了区别这些</a:t>
            </a:r>
            <a:r>
              <a:rPr lang="en-US" altLang="zh-CN" sz="1800" dirty="0"/>
              <a:t>session key</a:t>
            </a:r>
            <a:r>
              <a:rPr lang="zh-CN" altLang="en-US" sz="1800" dirty="0"/>
              <a:t>，引入</a:t>
            </a:r>
            <a:r>
              <a:rPr lang="en-US" altLang="zh-CN" sz="1800" dirty="0"/>
              <a:t>session ticket</a:t>
            </a:r>
            <a:r>
              <a:rPr lang="zh-CN" altLang="en-US" sz="1800" dirty="0"/>
              <a:t>的概念，它是一种内嵌了</a:t>
            </a:r>
            <a:r>
              <a:rPr lang="en-US" altLang="zh-CN" sz="1800" dirty="0"/>
              <a:t>session key</a:t>
            </a:r>
            <a:r>
              <a:rPr lang="zh-CN" altLang="en-US" sz="1800" dirty="0"/>
              <a:t>和客户端身份信息（原文</a:t>
            </a:r>
            <a:r>
              <a:rPr lang="en-US" altLang="zh-CN" sz="1800" dirty="0"/>
              <a:t>authorization data for the client</a:t>
            </a:r>
            <a:r>
              <a:rPr lang="zh-CN" altLang="en-US" sz="1800" dirty="0"/>
              <a:t>）的数据结构。相当于</a:t>
            </a:r>
            <a:r>
              <a:rPr lang="en-US" altLang="zh-CN" sz="1800" dirty="0"/>
              <a:t>session key</a:t>
            </a:r>
            <a:r>
              <a:rPr lang="zh-CN" altLang="en-US" sz="1800" dirty="0"/>
              <a:t>与客户端的</a:t>
            </a:r>
            <a:r>
              <a:rPr lang="en-US" altLang="zh-CN" sz="1800" dirty="0"/>
              <a:t>1</a:t>
            </a:r>
            <a:r>
              <a:rPr lang="zh-CN" altLang="en-US" sz="1800" dirty="0"/>
              <a:t>对</a:t>
            </a:r>
            <a:r>
              <a:rPr lang="en-US" altLang="zh-CN" sz="1800" dirty="0"/>
              <a:t>1</a:t>
            </a:r>
            <a:r>
              <a:rPr lang="zh-CN" altLang="en-US" sz="1800" dirty="0"/>
              <a:t>表。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5E43649-F517-4B54-BB7A-FE8E6B05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Kerberos</a:t>
            </a:r>
            <a:r>
              <a:rPr lang="zh-CN" altLang="en-US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218712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13825-53D3-4898-91EA-F9AD513E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工作过程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客户端向</a:t>
            </a:r>
            <a:r>
              <a:rPr lang="en-US" altLang="zh-CN" sz="1800" dirty="0"/>
              <a:t>KDC</a:t>
            </a:r>
            <a:r>
              <a:rPr lang="zh-CN" altLang="en-US" sz="1800" dirty="0"/>
              <a:t>提交客户端身份信息，要求与服务端进行相互身份验证。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KDC</a:t>
            </a:r>
            <a:r>
              <a:rPr lang="zh-CN" altLang="en-US" sz="1800" dirty="0"/>
              <a:t>生成一个仅有客户端与服务端知晓的</a:t>
            </a:r>
            <a:r>
              <a:rPr lang="en-US" altLang="zh-CN" sz="1800" dirty="0"/>
              <a:t>session key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KDC</a:t>
            </a:r>
            <a:r>
              <a:rPr lang="zh-CN" altLang="en-US" sz="1800" dirty="0"/>
              <a:t>将</a:t>
            </a:r>
            <a:r>
              <a:rPr lang="en-US" altLang="zh-CN" sz="1800" dirty="0"/>
              <a:t>session key</a:t>
            </a:r>
            <a:r>
              <a:rPr lang="zh-CN" altLang="en-US" sz="1800" dirty="0"/>
              <a:t>附加上客户端身份信息形成了</a:t>
            </a:r>
            <a:r>
              <a:rPr lang="en-US" altLang="zh-CN" sz="1800" dirty="0"/>
              <a:t>session ticket</a:t>
            </a:r>
            <a:r>
              <a:rPr lang="zh-CN" altLang="en-US" sz="1800" dirty="0"/>
              <a:t>，加密后传给服务端。服务端收到后进行解密，得到客户端和服务端二者知晓的密钥</a:t>
            </a:r>
            <a:r>
              <a:rPr lang="en-US" altLang="zh-CN" sz="1800" dirty="0"/>
              <a:t>session key</a:t>
            </a:r>
            <a:r>
              <a:rPr lang="zh-CN" altLang="en-US" sz="1800" dirty="0"/>
              <a:t>，并发送加密后的报文</a:t>
            </a:r>
            <a:r>
              <a:rPr lang="en-US" altLang="zh-CN" sz="1800" dirty="0"/>
              <a:t>【 session key+</a:t>
            </a:r>
            <a:r>
              <a:rPr lang="zh-CN" altLang="en-US" sz="1800" dirty="0"/>
              <a:t>服务端</a:t>
            </a:r>
            <a:r>
              <a:rPr lang="en-US" altLang="zh-CN" sz="1800" dirty="0"/>
              <a:t>secret key</a:t>
            </a:r>
            <a:r>
              <a:rPr lang="zh-CN" altLang="en-US" sz="1800" dirty="0"/>
              <a:t>加密后的</a:t>
            </a:r>
            <a:r>
              <a:rPr lang="en-US" altLang="zh-CN" sz="1800" dirty="0"/>
              <a:t>session ticket 】</a:t>
            </a:r>
            <a:r>
              <a:rPr lang="zh-CN" altLang="en-US" sz="1800" dirty="0"/>
              <a:t>回复</a:t>
            </a:r>
            <a:r>
              <a:rPr lang="en-US" altLang="zh-CN" sz="1800" dirty="0"/>
              <a:t>KDC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KDC</a:t>
            </a:r>
            <a:r>
              <a:rPr lang="zh-CN" altLang="en-US" sz="1800" dirty="0"/>
              <a:t>将用客户端</a:t>
            </a:r>
            <a:r>
              <a:rPr lang="en-US" altLang="zh-CN" sz="1800" dirty="0"/>
              <a:t>secret key</a:t>
            </a:r>
            <a:r>
              <a:rPr lang="zh-CN" altLang="en-US" sz="1800" dirty="0"/>
              <a:t>加密服务端响应的报文后，传给客户端。客户端解密出</a:t>
            </a:r>
            <a:r>
              <a:rPr lang="en-US" altLang="zh-CN" sz="1800" dirty="0"/>
              <a:t>【session key+</a:t>
            </a:r>
            <a:r>
              <a:rPr lang="zh-CN" altLang="en-US" sz="1800" dirty="0"/>
              <a:t>服务端</a:t>
            </a:r>
            <a:r>
              <a:rPr lang="en-US" altLang="zh-CN" sz="1800" dirty="0"/>
              <a:t>secret key</a:t>
            </a:r>
            <a:r>
              <a:rPr lang="zh-CN" altLang="en-US" sz="1800" dirty="0"/>
              <a:t>加密后的</a:t>
            </a:r>
            <a:r>
              <a:rPr lang="en-US" altLang="zh-CN" sz="1800" dirty="0"/>
              <a:t>session ticket】</a:t>
            </a:r>
            <a:r>
              <a:rPr lang="zh-CN" altLang="en-US" sz="1800" dirty="0"/>
              <a:t>。当客户端再次向服务端发送信息时，客户端就可以直接向服务端发送</a:t>
            </a:r>
            <a:r>
              <a:rPr lang="en-US" altLang="zh-CN" sz="1800" dirty="0"/>
              <a:t>【</a:t>
            </a:r>
            <a:r>
              <a:rPr lang="zh-CN" altLang="en-US" sz="1800" dirty="0"/>
              <a:t>要发送的信息</a:t>
            </a:r>
            <a:r>
              <a:rPr lang="en-US" altLang="zh-CN" sz="1800" dirty="0"/>
              <a:t>+</a:t>
            </a:r>
            <a:r>
              <a:rPr lang="zh-CN" altLang="en-US" sz="1800" dirty="0"/>
              <a:t>服务端</a:t>
            </a:r>
            <a:r>
              <a:rPr lang="en-US" altLang="zh-CN" sz="1800" dirty="0"/>
              <a:t>secret key</a:t>
            </a:r>
            <a:r>
              <a:rPr lang="zh-CN" altLang="en-US" sz="1800" dirty="0"/>
              <a:t>加密后的</a:t>
            </a:r>
            <a:r>
              <a:rPr lang="en-US" altLang="zh-CN" sz="1800" dirty="0"/>
              <a:t>session ticket+</a:t>
            </a:r>
            <a:r>
              <a:rPr lang="zh-CN" altLang="en-US" sz="1800" dirty="0"/>
              <a:t>用</a:t>
            </a:r>
            <a:r>
              <a:rPr lang="en-US" altLang="zh-CN" sz="1800" dirty="0"/>
              <a:t>session key</a:t>
            </a:r>
            <a:r>
              <a:rPr lang="zh-CN" altLang="en-US" sz="1800" dirty="0"/>
              <a:t>加密的</a:t>
            </a:r>
            <a:r>
              <a:rPr lang="en-US" altLang="zh-CN" sz="1800" dirty="0"/>
              <a:t>Authenticator(</a:t>
            </a:r>
            <a:r>
              <a:rPr lang="zh-CN" altLang="en-US" sz="1800" dirty="0"/>
              <a:t>身份信息</a:t>
            </a:r>
            <a:r>
              <a:rPr lang="en-US" altLang="zh-CN" sz="1800" dirty="0"/>
              <a:t>+</a:t>
            </a:r>
            <a:r>
              <a:rPr lang="zh-CN" altLang="en-US" sz="1800" dirty="0"/>
              <a:t>时间戳</a:t>
            </a:r>
            <a:r>
              <a:rPr lang="en-US" altLang="zh-CN" sz="1800" dirty="0"/>
              <a:t>)】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服务端先用服务端</a:t>
            </a:r>
            <a:r>
              <a:rPr lang="en-US" altLang="zh-CN" sz="1800" dirty="0"/>
              <a:t>secret key</a:t>
            </a:r>
            <a:r>
              <a:rPr lang="zh-CN" altLang="en-US" sz="1800" dirty="0"/>
              <a:t>将</a:t>
            </a:r>
            <a:r>
              <a:rPr lang="en-US" altLang="zh-CN" sz="1800" dirty="0"/>
              <a:t>session ticket</a:t>
            </a:r>
            <a:r>
              <a:rPr lang="zh-CN" altLang="en-US" sz="1800" dirty="0"/>
              <a:t>解密，取得内嵌在</a:t>
            </a:r>
            <a:r>
              <a:rPr lang="en-US" altLang="zh-CN" sz="1800" dirty="0"/>
              <a:t>session ticket</a:t>
            </a:r>
            <a:r>
              <a:rPr lang="zh-CN" altLang="en-US" sz="1800" dirty="0"/>
              <a:t>里的</a:t>
            </a:r>
            <a:r>
              <a:rPr lang="en-US" altLang="zh-CN" sz="1800" dirty="0"/>
              <a:t>session key</a:t>
            </a:r>
            <a:r>
              <a:rPr lang="zh-CN" altLang="en-US" sz="1800" dirty="0"/>
              <a:t>以上凭据，用其将</a:t>
            </a:r>
            <a:r>
              <a:rPr lang="en-US" altLang="zh-CN" sz="1800" dirty="0"/>
              <a:t>Authenticator</a:t>
            </a:r>
            <a:r>
              <a:rPr lang="zh-CN" altLang="en-US" sz="1800" dirty="0"/>
              <a:t>解密，得到了客户端发送消息的时间戳。之后按照</a:t>
            </a:r>
            <a:r>
              <a:rPr lang="en-US" altLang="zh-CN" sz="1800" dirty="0"/>
              <a:t>1</a:t>
            </a:r>
            <a:r>
              <a:rPr lang="zh-CN" altLang="en-US" sz="1800" dirty="0"/>
              <a:t>中简单相互身份验证过程中的步骤</a:t>
            </a:r>
            <a:r>
              <a:rPr lang="en-US" altLang="zh-CN" sz="1800" dirty="0"/>
              <a:t>b, c, d</a:t>
            </a:r>
            <a:r>
              <a:rPr lang="zh-CN" altLang="en-US" sz="1800" dirty="0"/>
              <a:t>继续进行。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5E43649-F517-4B54-BB7A-FE8E6B05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Kerberos</a:t>
            </a:r>
            <a:r>
              <a:rPr lang="zh-CN" altLang="en-US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279383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13825-53D3-4898-91EA-F9AD513E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协议初始化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用户密钥生成及身份证书颁发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通信双方身份的认证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会话密钥的生成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5E43649-F517-4B54-BB7A-FE8E6B05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身份认证与共享保密通信协议的研究与实现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47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1383</Words>
  <Application>Microsoft Office PowerPoint</Application>
  <PresentationFormat>宽屏</PresentationFormat>
  <Paragraphs>91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Wingdings</vt:lpstr>
      <vt:lpstr>Office 主题​​</vt:lpstr>
      <vt:lpstr>2021.10.26</vt:lpstr>
      <vt:lpstr>阅读论文</vt:lpstr>
      <vt:lpstr>身份认证与共享保密通信协议的研究与实现</vt:lpstr>
      <vt:lpstr>身份认证与共享保密通信协议的研究与实现</vt:lpstr>
      <vt:lpstr>身份认证与共享保密通信协议的研究与实现</vt:lpstr>
      <vt:lpstr>Kerberos协议</vt:lpstr>
      <vt:lpstr>Kerberos协议</vt:lpstr>
      <vt:lpstr>Kerberos协议</vt:lpstr>
      <vt:lpstr>身份认证与共享保密通信协议的研究与实现</vt:lpstr>
      <vt:lpstr>身份认证与共享保密通信协议的研究与实现</vt:lpstr>
      <vt:lpstr>身份认证与共享保密通信协议的研究与实现</vt:lpstr>
      <vt:lpstr>身份认证与共享保密通信协议的研究与实现</vt:lpstr>
      <vt:lpstr>问题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2021.10.26</dc:title>
  <dc:creator> </dc:creator>
  <cp:lastModifiedBy> </cp:lastModifiedBy>
  <cp:revision>62</cp:revision>
  <dcterms:created xsi:type="dcterms:W3CDTF">2021-10-25T06:36:20Z</dcterms:created>
  <dcterms:modified xsi:type="dcterms:W3CDTF">2021-10-26T14:00:25Z</dcterms:modified>
</cp:coreProperties>
</file>