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57" r:id="rId4"/>
    <p:sldId id="262" r:id="rId5"/>
    <p:sldId id="263" r:id="rId6"/>
    <p:sldId id="259" r:id="rId7"/>
    <p:sldId id="260" r:id="rId8"/>
    <p:sldId id="264" r:id="rId9"/>
    <p:sldId id="266" r:id="rId10"/>
    <p:sldId id="267" r:id="rId11"/>
    <p:sldId id="268" r:id="rId12"/>
    <p:sldId id="269"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7C90A-0A01-4642-89F1-F5FDCBCC7965}"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A4170-2980-420A-A8F0-19544D83A496}" type="slidenum">
              <a:rPr lang="zh-CN" altLang="en-US" smtClean="0"/>
              <a:t>‹#›</a:t>
            </a:fld>
            <a:endParaRPr lang="zh-CN" altLang="en-US"/>
          </a:p>
        </p:txBody>
      </p:sp>
    </p:spTree>
    <p:extLst>
      <p:ext uri="{BB962C8B-B14F-4D97-AF65-F5344CB8AC3E}">
        <p14:creationId xmlns:p14="http://schemas.microsoft.com/office/powerpoint/2010/main" val="211095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加密优点：隐私保证，真实可靠。缺点：智能合约无法访问消息内容，对交易的验证无法基于消息内容。</a:t>
            </a:r>
            <a:endParaRPr lang="en-US" altLang="zh-CN" dirty="0"/>
          </a:p>
          <a:p>
            <a:r>
              <a:rPr lang="zh-CN" altLang="en-US" dirty="0"/>
              <a:t>链外优点：没有昂贵的链上存储，可选择加密。密钥存储位置随意。 缺点：与加密类似，数据修改、删除没有保护</a:t>
            </a:r>
          </a:p>
        </p:txBody>
      </p:sp>
      <p:sp>
        <p:nvSpPr>
          <p:cNvPr id="4" name="灯片编号占位符 3"/>
          <p:cNvSpPr>
            <a:spLocks noGrp="1"/>
          </p:cNvSpPr>
          <p:nvPr>
            <p:ph type="sldNum" sz="quarter" idx="5"/>
          </p:nvPr>
        </p:nvSpPr>
        <p:spPr/>
        <p:txBody>
          <a:bodyPr/>
          <a:lstStyle/>
          <a:p>
            <a:fld id="{AC4A4170-2980-420A-A8F0-19544D83A496}" type="slidenum">
              <a:rPr lang="zh-CN" altLang="en-US" smtClean="0"/>
              <a:t>9</a:t>
            </a:fld>
            <a:endParaRPr lang="zh-CN" altLang="en-US"/>
          </a:p>
        </p:txBody>
      </p:sp>
    </p:spTree>
    <p:extLst>
      <p:ext uri="{BB962C8B-B14F-4D97-AF65-F5344CB8AC3E}">
        <p14:creationId xmlns:p14="http://schemas.microsoft.com/office/powerpoint/2010/main" val="135029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24A3B-90ED-412D-B4B8-8DD0228B94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2C7FED3-6F2E-412C-8A93-7A037966C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DA0B09-36AF-49CE-8C7F-946A981A1576}"/>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E4A5E14B-37EF-4C26-A489-14536A6D51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A7C8D1-4C16-43FE-9161-0CFF649973B2}"/>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9631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7B6DE-FF24-4B80-8E2A-35E132CDA1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5DA9E8-B184-4EB9-8A84-1706D0E21E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4C663E-E3B4-44CA-B174-E441D89C8D52}"/>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BD0EEA9A-2FE4-42D2-9618-18E0E3118D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C8EB32-0143-4A47-AA83-93196F91F21B}"/>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29569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FAA393-76B8-44A4-BABE-C7F5DA31C0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3C08B5-166D-4BA0-A7C9-6A85E89B4B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49C85-2198-4B06-AD11-16C0EEC08D6C}"/>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444ED850-B84E-453F-9A90-8F37D54794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192A8A-329A-4542-9F0C-0A6B2EBB5BB4}"/>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12478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1D015-2586-4D7E-8224-71915326B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950A45-3B41-4617-8863-183958E59F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D20387-52B6-4CFF-989B-2A99E0257729}"/>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28E959BD-FF6C-443D-BD45-FADF4F4077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2E3405-4D8D-41A3-A2F1-816DD36FD7B2}"/>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67325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CE384-89D9-4F02-913E-8FCD8FD966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ECC426-3D7A-4FCA-8A20-AF6569800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E198AD-C31F-4517-9F61-28C86FBDE549}"/>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3B0C6326-6573-4527-9E88-F147C66E43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0AFDC6-AC6D-4214-B663-F324EB5FE4B4}"/>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400478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46684-2837-4138-954C-FC50E9D31F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F4DA88-9993-4332-8F61-B71B95501A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332C49-EA68-4021-99EC-B085885797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9116F5-1408-4918-9C02-6CB69AB03D92}"/>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6BA6932E-3D21-4EB5-9F56-82C6A1F844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86621A-9F41-4576-A472-D4B8D416BE01}"/>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426608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A9A4-3190-41F5-8797-94D8EB86AA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DF2462-0AF4-4A25-9734-812EA60C5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6BB5F48-CEAE-4EB0-B2D0-7E9A63419B1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165F8E-6D3E-4E71-9D98-32B4D8A3A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13B26B4-7D84-4C26-B1A5-543AF19468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13E09B-7B80-47C9-BDD2-8D249FADD50F}"/>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A2E77622-F396-4338-8776-24174A8C94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6C9237-06F7-46F1-AE84-81C4526D4194}"/>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380076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D2FB1-B4F8-4DB1-A450-CC73089F0B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3F86FB-9BE6-4BA3-BE44-761C1534C141}"/>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7E318915-B70A-4AF8-B7AE-5230EE1E21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9E31DE-9083-437D-975E-A966D5405103}"/>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154304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1CC934-9DD8-4A76-9B12-A5C8461330A1}"/>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4A39E14C-963B-4E05-A1CD-5E783DF042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6806E6-F7D2-4B8F-988E-2BB0AD5BDECD}"/>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27549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05F6C-A95D-4A9E-A97D-1C4310BDEC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92C3DE-64CC-4CAD-948A-71EBCA32E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66DE81-464A-493B-8361-4E197EC1E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132992-48E5-4485-951E-DB4191C89E73}"/>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CD567F6D-20D0-4B86-810E-99B9976926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736FCF-F266-4D2E-A30D-F23BA6508F97}"/>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410344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395F2-AF00-4004-8921-46E9453731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4B4B12-1914-4838-B152-02FBA62A2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302E9F-600F-4C27-9CE1-1E7726C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FE72E9-87DE-43E7-9C0D-2DF89C4A6D11}"/>
              </a:ext>
            </a:extLst>
          </p:cNvPr>
          <p:cNvSpPr>
            <a:spLocks noGrp="1"/>
          </p:cNvSpPr>
          <p:nvPr>
            <p:ph type="dt" sz="half" idx="10"/>
          </p:nvPr>
        </p:nvSpPr>
        <p:spPr/>
        <p:txBody>
          <a:bodyPr/>
          <a:lstStyle/>
          <a:p>
            <a:fld id="{4A5083F6-31AF-47F3-83AC-6F42810127E3}"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B151538F-4DE0-43D7-A80B-82CC3F366B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F6C74D-25D5-4422-95DC-4D48F5AC3BA3}"/>
              </a:ext>
            </a:extLst>
          </p:cNvPr>
          <p:cNvSpPr>
            <a:spLocks noGrp="1"/>
          </p:cNvSpPr>
          <p:nvPr>
            <p:ph type="sldNum" sz="quarter" idx="12"/>
          </p:nvPr>
        </p:nvSpPr>
        <p:spPr/>
        <p:txBody>
          <a:body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205260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AF75B0-6398-4CDD-816B-83BB7657D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CCBA01-269A-43D0-9F3C-FD2FDE663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8200C8-9737-43E5-A273-70216C6BA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083F6-31AF-47F3-83AC-6F42810127E3}"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05624364-D819-4ACC-BFDB-3606862C5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BF7E8B-211D-44FC-9DA4-F62C6E1FB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A3F64-5F5A-4A75-BEB6-31EB68443A4B}" type="slidenum">
              <a:rPr lang="zh-CN" altLang="en-US" smtClean="0"/>
              <a:t>‹#›</a:t>
            </a:fld>
            <a:endParaRPr lang="zh-CN" altLang="en-US"/>
          </a:p>
        </p:txBody>
      </p:sp>
    </p:spTree>
    <p:extLst>
      <p:ext uri="{BB962C8B-B14F-4D97-AF65-F5344CB8AC3E}">
        <p14:creationId xmlns:p14="http://schemas.microsoft.com/office/powerpoint/2010/main" val="416492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AC69D-C673-43F3-948D-3579CA286F9C}"/>
              </a:ext>
            </a:extLst>
          </p:cNvPr>
          <p:cNvSpPr>
            <a:spLocks noGrp="1"/>
          </p:cNvSpPr>
          <p:nvPr>
            <p:ph type="ctrTitle"/>
          </p:nvPr>
        </p:nvSpPr>
        <p:spPr/>
        <p:txBody>
          <a:bodyPr/>
          <a:lstStyle/>
          <a:p>
            <a:r>
              <a:rPr lang="en-US" altLang="zh-CN" dirty="0"/>
              <a:t>2021.11.19</a:t>
            </a:r>
            <a:endParaRPr lang="zh-CN" altLang="en-US" dirty="0"/>
          </a:p>
        </p:txBody>
      </p:sp>
      <p:sp>
        <p:nvSpPr>
          <p:cNvPr id="3" name="副标题 2">
            <a:extLst>
              <a:ext uri="{FF2B5EF4-FFF2-40B4-BE49-F238E27FC236}">
                <a16:creationId xmlns:a16="http://schemas.microsoft.com/office/drawing/2014/main" id="{164EADAB-17B7-49A0-9008-D38530821B5B}"/>
              </a:ext>
            </a:extLst>
          </p:cNvPr>
          <p:cNvSpPr>
            <a:spLocks noGrp="1"/>
          </p:cNvSpPr>
          <p:nvPr>
            <p:ph type="subTitle" idx="1"/>
          </p:nvPr>
        </p:nvSpPr>
        <p:spPr/>
        <p:txBody>
          <a:bodyPr/>
          <a:lstStyle/>
          <a:p>
            <a:r>
              <a:rPr lang="zh-CN" altLang="en-US" dirty="0"/>
              <a:t>陈建兵</a:t>
            </a:r>
          </a:p>
        </p:txBody>
      </p:sp>
    </p:spTree>
    <p:extLst>
      <p:ext uri="{BB962C8B-B14F-4D97-AF65-F5344CB8AC3E}">
        <p14:creationId xmlns:p14="http://schemas.microsoft.com/office/powerpoint/2010/main" val="398405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0E04F5-72C6-41F4-B367-8A3C6F0564EF}"/>
              </a:ext>
            </a:extLst>
          </p:cNvPr>
          <p:cNvPicPr>
            <a:picLocks noChangeAspect="1"/>
          </p:cNvPicPr>
          <p:nvPr/>
        </p:nvPicPr>
        <p:blipFill>
          <a:blip r:embed="rId2"/>
          <a:stretch>
            <a:fillRect/>
          </a:stretch>
        </p:blipFill>
        <p:spPr>
          <a:xfrm>
            <a:off x="3102738" y="1135326"/>
            <a:ext cx="9219255" cy="3905564"/>
          </a:xfrm>
          <a:prstGeom prst="rect">
            <a:avLst/>
          </a:prstGeom>
        </p:spPr>
      </p:pic>
      <p:sp>
        <p:nvSpPr>
          <p:cNvPr id="2" name="标题 1">
            <a:extLst>
              <a:ext uri="{FF2B5EF4-FFF2-40B4-BE49-F238E27FC236}">
                <a16:creationId xmlns:a16="http://schemas.microsoft.com/office/drawing/2014/main" id="{7E1D8418-F85A-414E-AF57-CBA26230FED9}"/>
              </a:ext>
            </a:extLst>
          </p:cNvPr>
          <p:cNvSpPr>
            <a:spLocks noGrp="1"/>
          </p:cNvSpPr>
          <p:nvPr>
            <p:ph type="title"/>
          </p:nvPr>
        </p:nvSpPr>
        <p:spPr/>
        <p:txBody>
          <a:bodyPr/>
          <a:lstStyle/>
          <a:p>
            <a:r>
              <a:rPr lang="zh-CN" altLang="en-US" dirty="0"/>
              <a:t>隐私范围</a:t>
            </a:r>
          </a:p>
        </p:txBody>
      </p:sp>
      <p:sp>
        <p:nvSpPr>
          <p:cNvPr id="3" name="内容占位符 2">
            <a:extLst>
              <a:ext uri="{FF2B5EF4-FFF2-40B4-BE49-F238E27FC236}">
                <a16:creationId xmlns:a16="http://schemas.microsoft.com/office/drawing/2014/main" id="{A034D24C-EDC9-4AFA-AB72-39C2336BA3FC}"/>
              </a:ext>
            </a:extLst>
          </p:cNvPr>
          <p:cNvSpPr>
            <a:spLocks noGrp="1"/>
          </p:cNvSpPr>
          <p:nvPr>
            <p:ph idx="1"/>
          </p:nvPr>
        </p:nvSpPr>
        <p:spPr>
          <a:xfrm>
            <a:off x="838200" y="1825625"/>
            <a:ext cx="3641436" cy="4351338"/>
          </a:xfrm>
        </p:spPr>
        <p:txBody>
          <a:bodyPr/>
          <a:lstStyle/>
          <a:p>
            <a:r>
              <a:rPr lang="zh-CN" altLang="en-US" dirty="0"/>
              <a:t>全局范围</a:t>
            </a:r>
            <a:endParaRPr lang="en-US" altLang="zh-CN" dirty="0"/>
          </a:p>
          <a:p>
            <a:r>
              <a:rPr lang="zh-CN" altLang="en-US" dirty="0"/>
              <a:t>静态范围</a:t>
            </a:r>
            <a:endParaRPr lang="en-US" altLang="zh-CN" dirty="0"/>
          </a:p>
          <a:p>
            <a:r>
              <a:rPr lang="zh-CN" altLang="en-US" dirty="0"/>
              <a:t>弱动态范围</a:t>
            </a:r>
            <a:endParaRPr lang="en-US" altLang="zh-CN" dirty="0"/>
          </a:p>
          <a:p>
            <a:r>
              <a:rPr lang="zh-CN" altLang="en-US" dirty="0"/>
              <a:t>强动态范围</a:t>
            </a:r>
            <a:endParaRPr lang="en-US" altLang="zh-CN" dirty="0"/>
          </a:p>
          <a:p>
            <a:r>
              <a:rPr lang="zh-CN" altLang="en-US" dirty="0"/>
              <a:t>根据范围内的参与者制定的密钥方针不同</a:t>
            </a:r>
          </a:p>
        </p:txBody>
      </p:sp>
    </p:spTree>
    <p:extLst>
      <p:ext uri="{BB962C8B-B14F-4D97-AF65-F5344CB8AC3E}">
        <p14:creationId xmlns:p14="http://schemas.microsoft.com/office/powerpoint/2010/main" val="137426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4DEC02-0A84-4A7D-9B14-1D6F7FAED267}"/>
              </a:ext>
            </a:extLst>
          </p:cNvPr>
          <p:cNvPicPr>
            <a:picLocks noChangeAspect="1"/>
          </p:cNvPicPr>
          <p:nvPr/>
        </p:nvPicPr>
        <p:blipFill>
          <a:blip r:embed="rId2"/>
          <a:stretch>
            <a:fillRect/>
          </a:stretch>
        </p:blipFill>
        <p:spPr>
          <a:xfrm>
            <a:off x="2553278" y="241184"/>
            <a:ext cx="6452176" cy="2027641"/>
          </a:xfrm>
          <a:prstGeom prst="rect">
            <a:avLst/>
          </a:prstGeom>
        </p:spPr>
      </p:pic>
      <p:pic>
        <p:nvPicPr>
          <p:cNvPr id="7" name="图片 6">
            <a:extLst>
              <a:ext uri="{FF2B5EF4-FFF2-40B4-BE49-F238E27FC236}">
                <a16:creationId xmlns:a16="http://schemas.microsoft.com/office/drawing/2014/main" id="{AA7A578F-3F76-4525-8562-ACC7346CEB50}"/>
              </a:ext>
            </a:extLst>
          </p:cNvPr>
          <p:cNvPicPr>
            <a:picLocks noChangeAspect="1"/>
          </p:cNvPicPr>
          <p:nvPr/>
        </p:nvPicPr>
        <p:blipFill>
          <a:blip r:embed="rId3"/>
          <a:stretch>
            <a:fillRect/>
          </a:stretch>
        </p:blipFill>
        <p:spPr>
          <a:xfrm>
            <a:off x="171018" y="2413905"/>
            <a:ext cx="5749491" cy="1558507"/>
          </a:xfrm>
          <a:prstGeom prst="rect">
            <a:avLst/>
          </a:prstGeom>
        </p:spPr>
      </p:pic>
      <p:pic>
        <p:nvPicPr>
          <p:cNvPr id="9" name="图片 8">
            <a:extLst>
              <a:ext uri="{FF2B5EF4-FFF2-40B4-BE49-F238E27FC236}">
                <a16:creationId xmlns:a16="http://schemas.microsoft.com/office/drawing/2014/main" id="{11D6EF63-C487-4448-9D51-222B7A1764F2}"/>
              </a:ext>
            </a:extLst>
          </p:cNvPr>
          <p:cNvPicPr>
            <a:picLocks noChangeAspect="1"/>
          </p:cNvPicPr>
          <p:nvPr/>
        </p:nvPicPr>
        <p:blipFill>
          <a:blip r:embed="rId4"/>
          <a:stretch>
            <a:fillRect/>
          </a:stretch>
        </p:blipFill>
        <p:spPr>
          <a:xfrm>
            <a:off x="6466771" y="2413905"/>
            <a:ext cx="5077366" cy="1315862"/>
          </a:xfrm>
          <a:prstGeom prst="rect">
            <a:avLst/>
          </a:prstGeom>
        </p:spPr>
      </p:pic>
      <p:pic>
        <p:nvPicPr>
          <p:cNvPr id="11" name="图片 10">
            <a:extLst>
              <a:ext uri="{FF2B5EF4-FFF2-40B4-BE49-F238E27FC236}">
                <a16:creationId xmlns:a16="http://schemas.microsoft.com/office/drawing/2014/main" id="{11A34B93-E630-4346-A979-5B8DD1C7C084}"/>
              </a:ext>
            </a:extLst>
          </p:cNvPr>
          <p:cNvPicPr>
            <a:picLocks noChangeAspect="1"/>
          </p:cNvPicPr>
          <p:nvPr/>
        </p:nvPicPr>
        <p:blipFill rotWithShape="1">
          <a:blip r:embed="rId5"/>
          <a:srcRect r="604"/>
          <a:stretch/>
        </p:blipFill>
        <p:spPr>
          <a:xfrm>
            <a:off x="171018" y="4424162"/>
            <a:ext cx="5749491" cy="1485860"/>
          </a:xfrm>
          <a:prstGeom prst="rect">
            <a:avLst/>
          </a:prstGeom>
        </p:spPr>
      </p:pic>
      <p:pic>
        <p:nvPicPr>
          <p:cNvPr id="13" name="图片 12">
            <a:extLst>
              <a:ext uri="{FF2B5EF4-FFF2-40B4-BE49-F238E27FC236}">
                <a16:creationId xmlns:a16="http://schemas.microsoft.com/office/drawing/2014/main" id="{FCAE66FF-5BDC-4BCF-AAB0-1575266F496C}"/>
              </a:ext>
            </a:extLst>
          </p:cNvPr>
          <p:cNvPicPr>
            <a:picLocks noChangeAspect="1"/>
          </p:cNvPicPr>
          <p:nvPr/>
        </p:nvPicPr>
        <p:blipFill>
          <a:blip r:embed="rId6"/>
          <a:stretch>
            <a:fillRect/>
          </a:stretch>
        </p:blipFill>
        <p:spPr>
          <a:xfrm>
            <a:off x="6466771" y="4609721"/>
            <a:ext cx="5077366" cy="1300301"/>
          </a:xfrm>
          <a:prstGeom prst="rect">
            <a:avLst/>
          </a:prstGeom>
        </p:spPr>
      </p:pic>
    </p:spTree>
    <p:extLst>
      <p:ext uri="{BB962C8B-B14F-4D97-AF65-F5344CB8AC3E}">
        <p14:creationId xmlns:p14="http://schemas.microsoft.com/office/powerpoint/2010/main" val="303028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EB569-316E-42E4-BAE0-D37523FD411E}"/>
              </a:ext>
            </a:extLst>
          </p:cNvPr>
          <p:cNvSpPr>
            <a:spLocks noGrp="1"/>
          </p:cNvSpPr>
          <p:nvPr>
            <p:ph type="title"/>
          </p:nvPr>
        </p:nvSpPr>
        <p:spPr/>
        <p:txBody>
          <a:bodyPr/>
          <a:lstStyle/>
          <a:p>
            <a:r>
              <a:rPr lang="zh-CN" altLang="en-US" dirty="0"/>
              <a:t>隐私</a:t>
            </a:r>
            <a:r>
              <a:rPr lang="en-US" altLang="zh-CN" dirty="0"/>
              <a:t>vs</a:t>
            </a:r>
            <a:r>
              <a:rPr lang="zh-CN" altLang="en-US" dirty="0"/>
              <a:t>可执行性</a:t>
            </a:r>
          </a:p>
        </p:txBody>
      </p:sp>
      <p:pic>
        <p:nvPicPr>
          <p:cNvPr id="5" name="内容占位符 4">
            <a:extLst>
              <a:ext uri="{FF2B5EF4-FFF2-40B4-BE49-F238E27FC236}">
                <a16:creationId xmlns:a16="http://schemas.microsoft.com/office/drawing/2014/main" id="{97A82938-7B63-44F2-BE46-29AF7402DE90}"/>
              </a:ext>
            </a:extLst>
          </p:cNvPr>
          <p:cNvPicPr>
            <a:picLocks noGrp="1" noChangeAspect="1"/>
          </p:cNvPicPr>
          <p:nvPr>
            <p:ph idx="1"/>
          </p:nvPr>
        </p:nvPicPr>
        <p:blipFill>
          <a:blip r:embed="rId2"/>
          <a:stretch>
            <a:fillRect/>
          </a:stretch>
        </p:blipFill>
        <p:spPr>
          <a:xfrm>
            <a:off x="875145" y="1910990"/>
            <a:ext cx="9991725" cy="3848100"/>
          </a:xfrm>
        </p:spPr>
      </p:pic>
    </p:spTree>
    <p:extLst>
      <p:ext uri="{BB962C8B-B14F-4D97-AF65-F5344CB8AC3E}">
        <p14:creationId xmlns:p14="http://schemas.microsoft.com/office/powerpoint/2010/main" val="218554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A103F-9C8D-4DCC-BE1E-36D8151AFC57}"/>
              </a:ext>
            </a:extLst>
          </p:cNvPr>
          <p:cNvSpPr>
            <a:spLocks noGrp="1"/>
          </p:cNvSpPr>
          <p:nvPr>
            <p:ph type="title"/>
          </p:nvPr>
        </p:nvSpPr>
        <p:spPr/>
        <p:txBody>
          <a:bodyPr/>
          <a:lstStyle/>
          <a:p>
            <a:r>
              <a:rPr lang="zh-CN" altLang="en-US" dirty="0"/>
              <a:t>下周计划</a:t>
            </a:r>
          </a:p>
        </p:txBody>
      </p:sp>
      <p:sp>
        <p:nvSpPr>
          <p:cNvPr id="3" name="内容占位符 2">
            <a:extLst>
              <a:ext uri="{FF2B5EF4-FFF2-40B4-BE49-F238E27FC236}">
                <a16:creationId xmlns:a16="http://schemas.microsoft.com/office/drawing/2014/main" id="{F0E09FBB-4BEF-4583-820E-ED1D449067F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7380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5BB3F-609B-4060-BD09-1F61BA5120D6}"/>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3D5E3793-8417-40F8-BF6E-7C704D6628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636"/>
          <a:stretch/>
        </p:blipFill>
        <p:spPr>
          <a:xfrm>
            <a:off x="838200" y="365125"/>
            <a:ext cx="10143836" cy="5850392"/>
          </a:xfrm>
        </p:spPr>
      </p:pic>
    </p:spTree>
    <p:extLst>
      <p:ext uri="{BB962C8B-B14F-4D97-AF65-F5344CB8AC3E}">
        <p14:creationId xmlns:p14="http://schemas.microsoft.com/office/powerpoint/2010/main" val="140969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504C2-8A92-4F1D-A94D-D541B09E66C3}"/>
              </a:ext>
            </a:extLst>
          </p:cNvPr>
          <p:cNvSpPr>
            <a:spLocks noGrp="1"/>
          </p:cNvSpPr>
          <p:nvPr>
            <p:ph type="title"/>
          </p:nvPr>
        </p:nvSpPr>
        <p:spPr/>
        <p:txBody>
          <a:bodyPr/>
          <a:lstStyle/>
          <a:p>
            <a:r>
              <a:rPr lang="zh-CN" altLang="en-US" dirty="0"/>
              <a:t>启动应答协议描述</a:t>
            </a:r>
          </a:p>
        </p:txBody>
      </p:sp>
      <p:sp>
        <p:nvSpPr>
          <p:cNvPr id="3" name="内容占位符 2">
            <a:extLst>
              <a:ext uri="{FF2B5EF4-FFF2-40B4-BE49-F238E27FC236}">
                <a16:creationId xmlns:a16="http://schemas.microsoft.com/office/drawing/2014/main" id="{B02A20A5-73CB-4E31-A8C7-BC8E6A554F99}"/>
              </a:ext>
            </a:extLst>
          </p:cNvPr>
          <p:cNvSpPr>
            <a:spLocks noGrp="1"/>
          </p:cNvSpPr>
          <p:nvPr>
            <p:ph idx="1"/>
          </p:nvPr>
        </p:nvSpPr>
        <p:spPr/>
        <p:txBody>
          <a:bodyPr>
            <a:normAutofit lnSpcReduction="10000"/>
          </a:bodyPr>
          <a:lstStyle/>
          <a:p>
            <a:r>
              <a:rPr lang="zh-CN" altLang="en-US" sz="2800" dirty="0"/>
              <a:t>假设盟主已经完成各方协同</a:t>
            </a:r>
            <a:r>
              <a:rPr lang="en-US" altLang="zh-CN" sz="2800" dirty="0"/>
              <a:t>BPMN</a:t>
            </a:r>
            <a:r>
              <a:rPr lang="zh-CN" altLang="en-US" sz="2800" dirty="0"/>
              <a:t>文件，只差绑定身份</a:t>
            </a:r>
            <a:endParaRPr lang="en-US" altLang="zh-CN" dirty="0"/>
          </a:p>
          <a:p>
            <a:r>
              <a:rPr lang="zh-CN" altLang="en-US" dirty="0"/>
              <a:t>盟主指定合作方</a:t>
            </a:r>
            <a:endParaRPr lang="en-US" altLang="zh-CN" dirty="0"/>
          </a:p>
          <a:p>
            <a:pPr lvl="1"/>
            <a:r>
              <a:rPr lang="en-US" altLang="zh-CN" dirty="0"/>
              <a:t>1.</a:t>
            </a:r>
            <a:r>
              <a:rPr lang="zh-CN" altLang="en-US" dirty="0"/>
              <a:t>盟主向合作方发送协同请求</a:t>
            </a:r>
            <a:endParaRPr lang="en-US" altLang="zh-CN" dirty="0"/>
          </a:p>
          <a:p>
            <a:pPr lvl="1"/>
            <a:r>
              <a:rPr lang="en-US" altLang="zh-CN" dirty="0"/>
              <a:t>2.</a:t>
            </a:r>
            <a:r>
              <a:rPr lang="zh-CN" altLang="en-US" dirty="0"/>
              <a:t>合作方接受或拒绝，接受则验证身份，回复盟主并授权</a:t>
            </a:r>
            <a:endParaRPr lang="en-US" altLang="zh-CN" dirty="0"/>
          </a:p>
          <a:p>
            <a:pPr lvl="1"/>
            <a:r>
              <a:rPr lang="en-US" altLang="zh-CN" dirty="0"/>
              <a:t>3.</a:t>
            </a:r>
            <a:r>
              <a:rPr lang="zh-CN" altLang="en-US" dirty="0"/>
              <a:t>盟主收到同意信息后验证合作方身份，在合作方处创建过程实例</a:t>
            </a:r>
            <a:endParaRPr lang="en-US" altLang="zh-CN" dirty="0"/>
          </a:p>
          <a:p>
            <a:pPr lvl="1"/>
            <a:r>
              <a:rPr lang="en-US" altLang="zh-CN" dirty="0"/>
              <a:t>4.</a:t>
            </a:r>
            <a:r>
              <a:rPr lang="zh-CN" altLang="en-US" dirty="0"/>
              <a:t>盟主及所有合作方实例创建完成后在区块链上生成智能合约，启动所有实例</a:t>
            </a:r>
            <a:endParaRPr lang="en-US" altLang="zh-CN" dirty="0"/>
          </a:p>
          <a:p>
            <a:r>
              <a:rPr lang="zh-CN" altLang="en-US" dirty="0"/>
              <a:t>盟主没有指定合作方</a:t>
            </a:r>
            <a:endParaRPr lang="en-US" altLang="zh-CN" dirty="0"/>
          </a:p>
          <a:p>
            <a:pPr lvl="1"/>
            <a:r>
              <a:rPr lang="en-US" altLang="zh-CN" dirty="0"/>
              <a:t>1.</a:t>
            </a:r>
            <a:r>
              <a:rPr lang="zh-CN" altLang="en-US" dirty="0"/>
              <a:t>盟主对每个合作方角色广播发送协同请求</a:t>
            </a:r>
            <a:endParaRPr lang="en-US" altLang="zh-CN" dirty="0"/>
          </a:p>
          <a:p>
            <a:pPr lvl="1"/>
            <a:r>
              <a:rPr lang="en-US" altLang="zh-CN" dirty="0"/>
              <a:t>2.</a:t>
            </a:r>
            <a:r>
              <a:rPr lang="zh-CN" altLang="en-US" dirty="0"/>
              <a:t>合作方接受或拒绝，接受则验证身份，回复盟主并授权</a:t>
            </a:r>
            <a:endParaRPr lang="en-US" altLang="zh-CN" dirty="0"/>
          </a:p>
          <a:p>
            <a:pPr lvl="1"/>
            <a:r>
              <a:rPr lang="en-US" altLang="zh-CN" dirty="0"/>
              <a:t>3.</a:t>
            </a:r>
            <a:r>
              <a:rPr lang="zh-CN" altLang="en-US" dirty="0"/>
              <a:t>盟主收到多方的同意信息选择其中的一方作为合作方，后面同上</a:t>
            </a:r>
            <a:endParaRPr lang="en-US" altLang="zh-CN" dirty="0"/>
          </a:p>
        </p:txBody>
      </p:sp>
    </p:spTree>
    <p:extLst>
      <p:ext uri="{BB962C8B-B14F-4D97-AF65-F5344CB8AC3E}">
        <p14:creationId xmlns:p14="http://schemas.microsoft.com/office/powerpoint/2010/main" val="195479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A59E1-96D3-4BFB-BEDF-6CE22C8117E2}"/>
              </a:ext>
            </a:extLst>
          </p:cNvPr>
          <p:cNvSpPr>
            <a:spLocks noGrp="1"/>
          </p:cNvSpPr>
          <p:nvPr>
            <p:ph type="title"/>
          </p:nvPr>
        </p:nvSpPr>
        <p:spPr/>
        <p:txBody>
          <a:bodyPr/>
          <a:lstStyle/>
          <a:p>
            <a:r>
              <a:rPr lang="zh-CN" altLang="en-US" dirty="0"/>
              <a:t>启动应答协议描述</a:t>
            </a:r>
          </a:p>
        </p:txBody>
      </p:sp>
      <p:sp>
        <p:nvSpPr>
          <p:cNvPr id="3" name="内容占位符 2">
            <a:extLst>
              <a:ext uri="{FF2B5EF4-FFF2-40B4-BE49-F238E27FC236}">
                <a16:creationId xmlns:a16="http://schemas.microsoft.com/office/drawing/2014/main" id="{02F1741C-8779-45C5-8C45-3E8F58F39195}"/>
              </a:ext>
            </a:extLst>
          </p:cNvPr>
          <p:cNvSpPr>
            <a:spLocks noGrp="1"/>
          </p:cNvSpPr>
          <p:nvPr>
            <p:ph idx="1"/>
          </p:nvPr>
        </p:nvSpPr>
        <p:spPr>
          <a:xfrm>
            <a:off x="838200" y="1825625"/>
            <a:ext cx="4232564" cy="4351338"/>
          </a:xfrm>
        </p:spPr>
        <p:txBody>
          <a:bodyPr/>
          <a:lstStyle/>
          <a:p>
            <a:r>
              <a:rPr lang="zh-CN" altLang="en-US" dirty="0"/>
              <a:t>协作图描述</a:t>
            </a:r>
            <a:endParaRPr lang="en-US" altLang="zh-CN" dirty="0"/>
          </a:p>
          <a:p>
            <a:r>
              <a:rPr lang="zh-CN" altLang="en-US" sz="2000" dirty="0"/>
              <a:t>假设盟主已经完成各方协同</a:t>
            </a:r>
            <a:r>
              <a:rPr lang="en-US" altLang="zh-CN" sz="2000" dirty="0"/>
              <a:t>BPMN</a:t>
            </a:r>
            <a:r>
              <a:rPr lang="zh-CN" altLang="en-US" sz="2000" dirty="0"/>
              <a:t>文件，只差绑定身份</a:t>
            </a:r>
            <a:endParaRPr lang="en-US" altLang="zh-CN" sz="2000" dirty="0"/>
          </a:p>
          <a:p>
            <a:r>
              <a:rPr lang="zh-CN" altLang="en-US" sz="2000" dirty="0"/>
              <a:t>工作流引擎</a:t>
            </a:r>
            <a:r>
              <a:rPr lang="en-US" altLang="zh-CN" sz="2000" dirty="0"/>
              <a:t>/</a:t>
            </a:r>
            <a:r>
              <a:rPr lang="zh-CN" altLang="en-US" sz="2000" dirty="0"/>
              <a:t>区块链需有身份认证功能</a:t>
            </a:r>
            <a:endParaRPr lang="en-US" altLang="zh-CN" sz="2000" dirty="0"/>
          </a:p>
          <a:p>
            <a:r>
              <a:rPr lang="zh-CN" altLang="en-US" sz="2000" dirty="0"/>
              <a:t>各工作流引擎有处理协同请求的过程实例</a:t>
            </a:r>
            <a:endParaRPr lang="en-US" altLang="zh-CN" sz="2000" dirty="0"/>
          </a:p>
          <a:p>
            <a:endParaRPr lang="zh-CN" altLang="en-US" dirty="0"/>
          </a:p>
        </p:txBody>
      </p:sp>
      <p:pic>
        <p:nvPicPr>
          <p:cNvPr id="5" name="图片 4">
            <a:extLst>
              <a:ext uri="{FF2B5EF4-FFF2-40B4-BE49-F238E27FC236}">
                <a16:creationId xmlns:a16="http://schemas.microsoft.com/office/drawing/2014/main" id="{7450523B-BAA6-464F-A849-5CFF47B268CB}"/>
              </a:ext>
            </a:extLst>
          </p:cNvPr>
          <p:cNvPicPr>
            <a:picLocks noChangeAspect="1"/>
          </p:cNvPicPr>
          <p:nvPr/>
        </p:nvPicPr>
        <p:blipFill>
          <a:blip r:embed="rId2"/>
          <a:stretch>
            <a:fillRect/>
          </a:stretch>
        </p:blipFill>
        <p:spPr>
          <a:xfrm>
            <a:off x="4986771" y="2001044"/>
            <a:ext cx="7038975" cy="3390900"/>
          </a:xfrm>
          <a:prstGeom prst="rect">
            <a:avLst/>
          </a:prstGeom>
        </p:spPr>
      </p:pic>
    </p:spTree>
    <p:extLst>
      <p:ext uri="{BB962C8B-B14F-4D97-AF65-F5344CB8AC3E}">
        <p14:creationId xmlns:p14="http://schemas.microsoft.com/office/powerpoint/2010/main" val="81671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504C2-8A92-4F1D-A94D-D541B09E66C3}"/>
              </a:ext>
            </a:extLst>
          </p:cNvPr>
          <p:cNvSpPr>
            <a:spLocks noGrp="1"/>
          </p:cNvSpPr>
          <p:nvPr>
            <p:ph type="title"/>
          </p:nvPr>
        </p:nvSpPr>
        <p:spPr/>
        <p:txBody>
          <a:bodyPr/>
          <a:lstStyle/>
          <a:p>
            <a:r>
              <a:rPr lang="zh-CN" altLang="en-US" dirty="0"/>
              <a:t>启动应答协议描述</a:t>
            </a:r>
          </a:p>
        </p:txBody>
      </p:sp>
      <p:sp>
        <p:nvSpPr>
          <p:cNvPr id="3" name="内容占位符 2">
            <a:extLst>
              <a:ext uri="{FF2B5EF4-FFF2-40B4-BE49-F238E27FC236}">
                <a16:creationId xmlns:a16="http://schemas.microsoft.com/office/drawing/2014/main" id="{B02A20A5-73CB-4E31-A8C7-BC8E6A554F99}"/>
              </a:ext>
            </a:extLst>
          </p:cNvPr>
          <p:cNvSpPr>
            <a:spLocks noGrp="1"/>
          </p:cNvSpPr>
          <p:nvPr>
            <p:ph idx="1"/>
          </p:nvPr>
        </p:nvSpPr>
        <p:spPr/>
        <p:txBody>
          <a:bodyPr>
            <a:normAutofit/>
          </a:bodyPr>
          <a:lstStyle/>
          <a:p>
            <a:r>
              <a:rPr lang="zh-CN" altLang="en-US" dirty="0"/>
              <a:t>盟主未完成</a:t>
            </a:r>
            <a:r>
              <a:rPr lang="en-US" altLang="zh-CN" dirty="0"/>
              <a:t>BPMN</a:t>
            </a:r>
            <a:r>
              <a:rPr lang="zh-CN" altLang="en-US" dirty="0"/>
              <a:t>文件</a:t>
            </a:r>
            <a:endParaRPr lang="en-US" altLang="zh-CN" dirty="0"/>
          </a:p>
          <a:p>
            <a:r>
              <a:rPr lang="zh-CN" altLang="en-US" dirty="0"/>
              <a:t>盟主指定合作方</a:t>
            </a:r>
            <a:endParaRPr lang="en-US" altLang="zh-CN" dirty="0"/>
          </a:p>
          <a:p>
            <a:pPr lvl="1"/>
            <a:r>
              <a:rPr lang="en-US" altLang="zh-CN" dirty="0"/>
              <a:t>1.</a:t>
            </a:r>
            <a:r>
              <a:rPr lang="zh-CN" altLang="en-US" dirty="0"/>
              <a:t>盟主向合作方发起协同请求</a:t>
            </a:r>
            <a:endParaRPr lang="en-US" altLang="zh-CN" dirty="0"/>
          </a:p>
          <a:p>
            <a:pPr lvl="1"/>
            <a:r>
              <a:rPr lang="en-US" altLang="zh-CN" dirty="0"/>
              <a:t>2.</a:t>
            </a:r>
            <a:r>
              <a:rPr lang="zh-CN" altLang="en-US" dirty="0"/>
              <a:t>合作方接受或拒绝，接受则验证身份，回复盟主并授权</a:t>
            </a:r>
            <a:endParaRPr lang="en-US" altLang="zh-CN" dirty="0"/>
          </a:p>
          <a:p>
            <a:pPr lvl="1"/>
            <a:r>
              <a:rPr lang="en-US" altLang="zh-CN" dirty="0"/>
              <a:t>3.</a:t>
            </a:r>
            <a:r>
              <a:rPr lang="zh-CN" altLang="en-US" dirty="0"/>
              <a:t>盟主收到同意信息后验证合作方身份，获取合作方流程定义</a:t>
            </a:r>
            <a:endParaRPr lang="en-US" altLang="zh-CN" dirty="0"/>
          </a:p>
          <a:p>
            <a:pPr lvl="1"/>
            <a:r>
              <a:rPr lang="en-US" altLang="zh-CN" dirty="0"/>
              <a:t>4.</a:t>
            </a:r>
            <a:r>
              <a:rPr lang="zh-CN" altLang="en-US" dirty="0"/>
              <a:t>盟主根据流程定义设计</a:t>
            </a:r>
            <a:r>
              <a:rPr lang="en-US" altLang="zh-CN" dirty="0"/>
              <a:t>BPMN</a:t>
            </a:r>
            <a:r>
              <a:rPr lang="zh-CN" altLang="en-US" dirty="0"/>
              <a:t>文件，然后在合作方处创建实例</a:t>
            </a:r>
            <a:endParaRPr lang="en-US" altLang="zh-CN" dirty="0"/>
          </a:p>
          <a:p>
            <a:pPr lvl="1"/>
            <a:r>
              <a:rPr lang="en-US" altLang="zh-CN" dirty="0"/>
              <a:t>5.</a:t>
            </a:r>
            <a:r>
              <a:rPr lang="zh-CN" altLang="en-US" dirty="0"/>
              <a:t>盟主及所有合作方实例创建完成后在区块链上生成智能合约，启动所有实例</a:t>
            </a:r>
            <a:endParaRPr lang="en-US" altLang="zh-CN" dirty="0"/>
          </a:p>
          <a:p>
            <a:r>
              <a:rPr lang="zh-CN" altLang="en-US" dirty="0"/>
              <a:t>盟主没有指定合作方</a:t>
            </a:r>
            <a:endParaRPr lang="en-US" altLang="zh-CN" dirty="0"/>
          </a:p>
          <a:p>
            <a:pPr lvl="1"/>
            <a:r>
              <a:rPr lang="zh-CN" altLang="en-US" dirty="0"/>
              <a:t>与前面类似</a:t>
            </a:r>
            <a:endParaRPr lang="en-US" altLang="zh-CN" dirty="0"/>
          </a:p>
        </p:txBody>
      </p:sp>
    </p:spTree>
    <p:extLst>
      <p:ext uri="{BB962C8B-B14F-4D97-AF65-F5344CB8AC3E}">
        <p14:creationId xmlns:p14="http://schemas.microsoft.com/office/powerpoint/2010/main" val="119508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5AE66-5D8F-4653-B17C-C8917D7C1E49}"/>
              </a:ext>
            </a:extLst>
          </p:cNvPr>
          <p:cNvSpPr>
            <a:spLocks noGrp="1"/>
          </p:cNvSpPr>
          <p:nvPr>
            <p:ph type="title"/>
          </p:nvPr>
        </p:nvSpPr>
        <p:spPr/>
        <p:txBody>
          <a:bodyPr/>
          <a:lstStyle/>
          <a:p>
            <a:r>
              <a:rPr lang="zh-CN" altLang="en-US" dirty="0"/>
              <a:t>启动应答协议描述</a:t>
            </a:r>
          </a:p>
        </p:txBody>
      </p:sp>
      <p:sp>
        <p:nvSpPr>
          <p:cNvPr id="3" name="内容占位符 2">
            <a:extLst>
              <a:ext uri="{FF2B5EF4-FFF2-40B4-BE49-F238E27FC236}">
                <a16:creationId xmlns:a16="http://schemas.microsoft.com/office/drawing/2014/main" id="{4DED34D9-7E22-495B-B3EC-7573C88254B6}"/>
              </a:ext>
            </a:extLst>
          </p:cNvPr>
          <p:cNvSpPr>
            <a:spLocks noGrp="1"/>
          </p:cNvSpPr>
          <p:nvPr>
            <p:ph idx="1"/>
          </p:nvPr>
        </p:nvSpPr>
        <p:spPr/>
        <p:txBody>
          <a:bodyPr>
            <a:normAutofit/>
          </a:bodyPr>
          <a:lstStyle/>
          <a:p>
            <a:r>
              <a:rPr lang="zh-CN" altLang="en-US" sz="2000" dirty="0"/>
              <a:t>工作流引擎有专门负责建立协同的流程定义，各方通过对该实例的创建以及互操作完成协同的建立</a:t>
            </a:r>
            <a:endParaRPr lang="en-US" altLang="zh-CN" sz="2000" dirty="0"/>
          </a:p>
          <a:p>
            <a:endParaRPr lang="en-US" altLang="zh-CN" sz="2400" dirty="0"/>
          </a:p>
          <a:p>
            <a:endParaRPr lang="zh-CN" altLang="en-US" sz="2400" dirty="0"/>
          </a:p>
        </p:txBody>
      </p:sp>
      <p:pic>
        <p:nvPicPr>
          <p:cNvPr id="5" name="图片 4">
            <a:extLst>
              <a:ext uri="{FF2B5EF4-FFF2-40B4-BE49-F238E27FC236}">
                <a16:creationId xmlns:a16="http://schemas.microsoft.com/office/drawing/2014/main" id="{06B44D4E-B182-4885-AB51-2D0081C6EF54}"/>
              </a:ext>
            </a:extLst>
          </p:cNvPr>
          <p:cNvPicPr>
            <a:picLocks noChangeAspect="1"/>
          </p:cNvPicPr>
          <p:nvPr/>
        </p:nvPicPr>
        <p:blipFill>
          <a:blip r:embed="rId2"/>
          <a:stretch>
            <a:fillRect/>
          </a:stretch>
        </p:blipFill>
        <p:spPr>
          <a:xfrm>
            <a:off x="6319116" y="2755901"/>
            <a:ext cx="5514975" cy="3457575"/>
          </a:xfrm>
          <a:prstGeom prst="rect">
            <a:avLst/>
          </a:prstGeom>
        </p:spPr>
      </p:pic>
      <p:pic>
        <p:nvPicPr>
          <p:cNvPr id="9" name="图片 8">
            <a:extLst>
              <a:ext uri="{FF2B5EF4-FFF2-40B4-BE49-F238E27FC236}">
                <a16:creationId xmlns:a16="http://schemas.microsoft.com/office/drawing/2014/main" id="{1D88E0CF-019D-4BF6-8942-DB4B2548B58A}"/>
              </a:ext>
            </a:extLst>
          </p:cNvPr>
          <p:cNvPicPr>
            <a:picLocks noChangeAspect="1"/>
          </p:cNvPicPr>
          <p:nvPr/>
        </p:nvPicPr>
        <p:blipFill>
          <a:blip r:embed="rId3"/>
          <a:stretch>
            <a:fillRect/>
          </a:stretch>
        </p:blipFill>
        <p:spPr>
          <a:xfrm>
            <a:off x="838200" y="2755901"/>
            <a:ext cx="5809816" cy="3741119"/>
          </a:xfrm>
          <a:prstGeom prst="rect">
            <a:avLst/>
          </a:prstGeom>
        </p:spPr>
      </p:pic>
    </p:spTree>
    <p:extLst>
      <p:ext uri="{BB962C8B-B14F-4D97-AF65-F5344CB8AC3E}">
        <p14:creationId xmlns:p14="http://schemas.microsoft.com/office/powerpoint/2010/main" val="326875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744B6-E6ED-4AD4-97BF-15F6A730B372}"/>
              </a:ext>
            </a:extLst>
          </p:cNvPr>
          <p:cNvSpPr>
            <a:spLocks noGrp="1"/>
          </p:cNvSpPr>
          <p:nvPr>
            <p:ph type="title"/>
          </p:nvPr>
        </p:nvSpPr>
        <p:spPr/>
        <p:txBody>
          <a:bodyPr/>
          <a:lstStyle/>
          <a:p>
            <a:r>
              <a:rPr lang="zh-CN" altLang="en-US" dirty="0"/>
              <a:t>阅读论文</a:t>
            </a:r>
          </a:p>
        </p:txBody>
      </p:sp>
      <p:sp>
        <p:nvSpPr>
          <p:cNvPr id="3" name="内容占位符 2">
            <a:extLst>
              <a:ext uri="{FF2B5EF4-FFF2-40B4-BE49-F238E27FC236}">
                <a16:creationId xmlns:a16="http://schemas.microsoft.com/office/drawing/2014/main" id="{DA4DE9AB-397A-42C8-8EE0-1C6633C72CF6}"/>
              </a:ext>
            </a:extLst>
          </p:cNvPr>
          <p:cNvSpPr>
            <a:spLocks noGrp="1"/>
          </p:cNvSpPr>
          <p:nvPr>
            <p:ph idx="1"/>
          </p:nvPr>
        </p:nvSpPr>
        <p:spPr/>
        <p:txBody>
          <a:bodyPr/>
          <a:lstStyle/>
          <a:p>
            <a:r>
              <a:rPr lang="en-US" altLang="zh-CN" dirty="0" err="1"/>
              <a:t>Köpke</a:t>
            </a:r>
            <a:r>
              <a:rPr lang="en-US" altLang="zh-CN" dirty="0"/>
              <a:t> J, Franceschetti M, Eder J. Balancing privity and enforceability of bpm-based smart contracts on blockchains[C]//International Conference on Business Process Management. Springer, Cham, 2019: 87-102.</a:t>
            </a:r>
            <a:endParaRPr lang="zh-CN" altLang="en-US" dirty="0"/>
          </a:p>
        </p:txBody>
      </p:sp>
    </p:spTree>
    <p:extLst>
      <p:ext uri="{BB962C8B-B14F-4D97-AF65-F5344CB8AC3E}">
        <p14:creationId xmlns:p14="http://schemas.microsoft.com/office/powerpoint/2010/main" val="366535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FD9D9-C575-45CE-97BC-F579FBF1D6F9}"/>
              </a:ext>
            </a:extLst>
          </p:cNvPr>
          <p:cNvSpPr>
            <a:spLocks noGrp="1"/>
          </p:cNvSpPr>
          <p:nvPr>
            <p:ph type="title"/>
          </p:nvPr>
        </p:nvSpPr>
        <p:spPr/>
        <p:txBody>
          <a:bodyPr/>
          <a:lstStyle/>
          <a:p>
            <a:r>
              <a:rPr lang="zh-CN" altLang="en-US" dirty="0"/>
              <a:t>共同利益</a:t>
            </a:r>
            <a:r>
              <a:rPr lang="en-US" altLang="zh-CN" dirty="0"/>
              <a:t>&amp;</a:t>
            </a:r>
            <a:r>
              <a:rPr lang="zh-CN" altLang="en-US" dirty="0"/>
              <a:t>可执行性</a:t>
            </a:r>
          </a:p>
        </p:txBody>
      </p:sp>
      <p:sp>
        <p:nvSpPr>
          <p:cNvPr id="3" name="内容占位符 2">
            <a:extLst>
              <a:ext uri="{FF2B5EF4-FFF2-40B4-BE49-F238E27FC236}">
                <a16:creationId xmlns:a16="http://schemas.microsoft.com/office/drawing/2014/main" id="{5C319844-00D5-4971-8F1C-A8B17AA89F1A}"/>
              </a:ext>
            </a:extLst>
          </p:cNvPr>
          <p:cNvSpPr>
            <a:spLocks noGrp="1"/>
          </p:cNvSpPr>
          <p:nvPr>
            <p:ph idx="1"/>
          </p:nvPr>
        </p:nvSpPr>
        <p:spPr/>
        <p:txBody>
          <a:bodyPr/>
          <a:lstStyle/>
          <a:p>
            <a:r>
              <a:rPr lang="en-US" altLang="zh-CN" dirty="0"/>
              <a:t>Privity </a:t>
            </a:r>
            <a:r>
              <a:rPr lang="zh-CN" altLang="en-US" dirty="0"/>
              <a:t>共同利益关系、隐私权</a:t>
            </a:r>
            <a:endParaRPr lang="en-US" altLang="zh-CN" dirty="0"/>
          </a:p>
          <a:p>
            <a:r>
              <a:rPr lang="zh-CN" altLang="en-US" dirty="0"/>
              <a:t>背景：当前区块链交易要么完全公开，要么对所有许可用户可见，这一问题在基于</a:t>
            </a:r>
            <a:r>
              <a:rPr lang="en-US" altLang="zh-CN" dirty="0"/>
              <a:t>BPM</a:t>
            </a:r>
            <a:r>
              <a:rPr lang="zh-CN" altLang="en-US" dirty="0"/>
              <a:t>的区块链方法中大多被忽略</a:t>
            </a:r>
            <a:endParaRPr lang="en-US" altLang="zh-CN" dirty="0"/>
          </a:p>
          <a:p>
            <a:r>
              <a:rPr lang="zh-CN" altLang="en-US" dirty="0"/>
              <a:t>内容：证明了加密链上数据存储和密钥交换可以在以太坊等现有公共区块链上实现。使用加密和密钥交换原语扩展流程模型，为基于区块链的</a:t>
            </a:r>
            <a:r>
              <a:rPr lang="en-US" altLang="zh-CN" dirty="0"/>
              <a:t>BPM</a:t>
            </a:r>
            <a:r>
              <a:rPr lang="zh-CN" altLang="en-US" dirty="0"/>
              <a:t>解决方案提供隐私支持。</a:t>
            </a:r>
          </a:p>
        </p:txBody>
      </p:sp>
    </p:spTree>
    <p:extLst>
      <p:ext uri="{BB962C8B-B14F-4D97-AF65-F5344CB8AC3E}">
        <p14:creationId xmlns:p14="http://schemas.microsoft.com/office/powerpoint/2010/main" val="182678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4A43F-A4EA-4211-8936-37046EC55556}"/>
              </a:ext>
            </a:extLst>
          </p:cNvPr>
          <p:cNvSpPr>
            <a:spLocks noGrp="1"/>
          </p:cNvSpPr>
          <p:nvPr>
            <p:ph type="title"/>
          </p:nvPr>
        </p:nvSpPr>
        <p:spPr/>
        <p:txBody>
          <a:bodyPr/>
          <a:lstStyle/>
          <a:p>
            <a:r>
              <a:rPr lang="zh-CN" altLang="en-US" dirty="0"/>
              <a:t>通过区块链的消息传递模式</a:t>
            </a:r>
          </a:p>
        </p:txBody>
      </p:sp>
      <p:sp>
        <p:nvSpPr>
          <p:cNvPr id="3" name="内容占位符 2">
            <a:extLst>
              <a:ext uri="{FF2B5EF4-FFF2-40B4-BE49-F238E27FC236}">
                <a16:creationId xmlns:a16="http://schemas.microsoft.com/office/drawing/2014/main" id="{49BAF86A-66EA-4C1F-900B-9DB5715DD7E4}"/>
              </a:ext>
            </a:extLst>
          </p:cNvPr>
          <p:cNvSpPr>
            <a:spLocks noGrp="1"/>
          </p:cNvSpPr>
          <p:nvPr>
            <p:ph idx="1"/>
          </p:nvPr>
        </p:nvSpPr>
        <p:spPr/>
        <p:txBody>
          <a:bodyPr>
            <a:normAutofit fontScale="92500" lnSpcReduction="10000"/>
          </a:bodyPr>
          <a:lstStyle/>
          <a:p>
            <a:r>
              <a:rPr lang="zh-CN" altLang="en-US" sz="2400" dirty="0"/>
              <a:t>非加密消息交换</a:t>
            </a:r>
            <a:endParaRPr lang="en-US" altLang="zh-CN" sz="2400" dirty="0"/>
          </a:p>
          <a:p>
            <a:pPr marL="457200" lvl="1" indent="0">
              <a:buNone/>
            </a:pPr>
            <a:r>
              <a:rPr lang="zh-CN" altLang="en-US" sz="2000" dirty="0"/>
              <a:t>发送方</a:t>
            </a:r>
            <a:r>
              <a:rPr lang="en-US" altLang="zh-CN" sz="2000" dirty="0"/>
              <a:t>S</a:t>
            </a:r>
            <a:r>
              <a:rPr lang="zh-CN" altLang="en-US" sz="2000" dirty="0"/>
              <a:t>使用数据有效载荷</a:t>
            </a:r>
            <a:r>
              <a:rPr lang="en-US" altLang="zh-CN" sz="2000" dirty="0"/>
              <a:t>(payload)M</a:t>
            </a:r>
            <a:r>
              <a:rPr lang="zh-CN" altLang="en-US" sz="2000" dirty="0"/>
              <a:t>签署交易</a:t>
            </a:r>
            <a:r>
              <a:rPr lang="en-US" altLang="zh-CN" sz="2000" dirty="0"/>
              <a:t>T</a:t>
            </a:r>
            <a:r>
              <a:rPr lang="zh-CN" altLang="en-US" sz="2000" dirty="0"/>
              <a:t>，智能合约在链上存储</a:t>
            </a:r>
            <a:r>
              <a:rPr lang="en-US" altLang="zh-CN" sz="2000" dirty="0"/>
              <a:t>M</a:t>
            </a:r>
            <a:r>
              <a:rPr lang="zh-CN" altLang="en-US" sz="2000" dirty="0"/>
              <a:t>，所有接收方都能通过区块链检索数据。消息内容</a:t>
            </a:r>
            <a:r>
              <a:rPr lang="en-US" altLang="zh-CN" sz="2000" dirty="0"/>
              <a:t>M</a:t>
            </a:r>
            <a:r>
              <a:rPr lang="zh-CN" altLang="en-US" sz="2000" dirty="0"/>
              <a:t>公开。</a:t>
            </a:r>
            <a:endParaRPr lang="en-US" altLang="zh-CN" sz="2000" dirty="0"/>
          </a:p>
          <a:p>
            <a:r>
              <a:rPr lang="zh-CN" altLang="en-US" sz="2400" dirty="0"/>
              <a:t>加密消息交换</a:t>
            </a:r>
            <a:endParaRPr lang="en-US" altLang="zh-CN" sz="2400" dirty="0"/>
          </a:p>
          <a:p>
            <a:pPr marL="457200" lvl="1" indent="0">
              <a:buNone/>
            </a:pPr>
            <a:r>
              <a:rPr lang="zh-CN" altLang="en-US" sz="2000" dirty="0"/>
              <a:t>编排的参与者能够访问彼此的公钥。使用接收方的公钥数据加密。</a:t>
            </a:r>
            <a:endParaRPr lang="en-US" altLang="zh-CN" sz="2000" dirty="0"/>
          </a:p>
          <a:p>
            <a:pPr marL="457200" lvl="1" indent="0">
              <a:buNone/>
            </a:pPr>
            <a:r>
              <a:rPr lang="en-US" altLang="zh-CN" sz="2000" dirty="0"/>
              <a:t>1:1: </a:t>
            </a:r>
            <a:r>
              <a:rPr lang="zh-CN" altLang="en-US" sz="2000" dirty="0"/>
              <a:t>发送方</a:t>
            </a:r>
            <a:r>
              <a:rPr lang="en-US" altLang="zh-CN" sz="2000" dirty="0"/>
              <a:t>S</a:t>
            </a:r>
            <a:r>
              <a:rPr lang="zh-CN" altLang="en-US" sz="2000" dirty="0"/>
              <a:t>使用有效载荷</a:t>
            </a:r>
            <a:r>
              <a:rPr lang="en-US" altLang="zh-CN" sz="2000" dirty="0"/>
              <a:t>M</a:t>
            </a:r>
            <a:r>
              <a:rPr lang="zh-CN" altLang="en-US" sz="2000" dirty="0"/>
              <a:t>签署事务</a:t>
            </a:r>
            <a:r>
              <a:rPr lang="en-US" altLang="zh-CN" sz="2000" dirty="0"/>
              <a:t>T</a:t>
            </a:r>
            <a:r>
              <a:rPr lang="zh-CN" altLang="en-US" sz="2000" dirty="0"/>
              <a:t>。</a:t>
            </a:r>
            <a:r>
              <a:rPr lang="en-US" altLang="zh-CN" sz="2000" dirty="0"/>
              <a:t>M</a:t>
            </a:r>
            <a:r>
              <a:rPr lang="zh-CN" altLang="en-US" sz="2000" dirty="0"/>
              <a:t>由</a:t>
            </a:r>
            <a:r>
              <a:rPr lang="en-US" altLang="zh-CN" sz="2000" dirty="0"/>
              <a:t>S</a:t>
            </a:r>
            <a:r>
              <a:rPr lang="zh-CN" altLang="en-US" sz="2000" dirty="0"/>
              <a:t>使用接收方</a:t>
            </a:r>
            <a:r>
              <a:rPr lang="en-US" altLang="zh-CN" sz="2000" dirty="0"/>
              <a:t>R</a:t>
            </a:r>
            <a:r>
              <a:rPr lang="zh-CN" altLang="en-US" sz="2000" dirty="0"/>
              <a:t>的公钥进行链外加密。</a:t>
            </a:r>
            <a:r>
              <a:rPr lang="en-US" altLang="zh-CN" sz="2000" dirty="0"/>
              <a:t>R</a:t>
            </a:r>
            <a:r>
              <a:rPr lang="zh-CN" altLang="en-US" sz="2000" dirty="0"/>
              <a:t>可以读取数据并使用其私钥对其进行链外解密。</a:t>
            </a:r>
            <a:endParaRPr lang="en-US" altLang="zh-CN" sz="2000" dirty="0"/>
          </a:p>
          <a:p>
            <a:pPr marL="457200" lvl="1" indent="0">
              <a:buNone/>
            </a:pPr>
            <a:r>
              <a:rPr lang="en-US" altLang="zh-CN" sz="2000" dirty="0"/>
              <a:t>1:n:</a:t>
            </a:r>
            <a:r>
              <a:rPr lang="zh-CN" altLang="en-US" sz="2000" dirty="0"/>
              <a:t>发送方</a:t>
            </a:r>
            <a:r>
              <a:rPr lang="en-US" altLang="zh-CN" sz="2000" dirty="0"/>
              <a:t>S</a:t>
            </a:r>
            <a:r>
              <a:rPr lang="zh-CN" altLang="en-US" sz="2000" dirty="0"/>
              <a:t>首先使用一些新生成的对称密钥</a:t>
            </a:r>
            <a:r>
              <a:rPr lang="en-US" altLang="zh-CN" sz="2000" dirty="0"/>
              <a:t>k</a:t>
            </a:r>
            <a:r>
              <a:rPr lang="zh-CN" altLang="en-US" sz="2000" dirty="0"/>
              <a:t>对有效载荷</a:t>
            </a:r>
            <a:r>
              <a:rPr lang="en-US" altLang="zh-CN" sz="2000" dirty="0"/>
              <a:t>M</a:t>
            </a:r>
            <a:r>
              <a:rPr lang="zh-CN" altLang="en-US" sz="2000" dirty="0"/>
              <a:t>进行加密。链外为每个接收方创建一个加密版本的密钥</a:t>
            </a:r>
            <a:r>
              <a:rPr lang="en-US" altLang="zh-CN" sz="2000" dirty="0"/>
              <a:t>(</a:t>
            </a:r>
            <a:r>
              <a:rPr lang="zh-CN" altLang="en-US" sz="2000" dirty="0"/>
              <a:t>对公开密钥加密</a:t>
            </a:r>
            <a:r>
              <a:rPr lang="en-US" altLang="zh-CN" sz="2000" dirty="0"/>
              <a:t>)</a:t>
            </a:r>
            <a:r>
              <a:rPr lang="zh-CN" altLang="en-US" sz="2000" dirty="0"/>
              <a:t>。最后，</a:t>
            </a:r>
            <a:r>
              <a:rPr lang="en-US" altLang="zh-CN" sz="2000" dirty="0"/>
              <a:t>S</a:t>
            </a:r>
            <a:r>
              <a:rPr lang="zh-CN" altLang="en-US" sz="2000" dirty="0"/>
              <a:t>使用有效负载</a:t>
            </a:r>
            <a:r>
              <a:rPr lang="en-US" altLang="zh-CN" sz="2000" dirty="0"/>
              <a:t>M’</a:t>
            </a:r>
            <a:r>
              <a:rPr lang="zh-CN" altLang="en-US" sz="2000" dirty="0"/>
              <a:t>签署事务，</a:t>
            </a:r>
            <a:r>
              <a:rPr lang="en-US" altLang="zh-CN" sz="2000" dirty="0"/>
              <a:t>M’</a:t>
            </a:r>
            <a:r>
              <a:rPr lang="zh-CN" altLang="en-US" sz="2000" dirty="0"/>
              <a:t>包含</a:t>
            </a:r>
            <a:r>
              <a:rPr lang="en-US" altLang="zh-CN" sz="2000" dirty="0"/>
              <a:t>M</a:t>
            </a:r>
            <a:r>
              <a:rPr lang="zh-CN" altLang="en-US" sz="2000" dirty="0"/>
              <a:t>的加密版本和每个接收者的加密密钥。另一种方式是逐个接收方</a:t>
            </a:r>
            <a:r>
              <a:rPr lang="en-US" altLang="zh-CN" sz="2000" dirty="0"/>
              <a:t>1</a:t>
            </a:r>
            <a:r>
              <a:rPr lang="zh-CN" altLang="en-US" sz="2000" dirty="0"/>
              <a:t>对</a:t>
            </a:r>
            <a:r>
              <a:rPr lang="en-US" altLang="zh-CN" sz="2000" dirty="0"/>
              <a:t>1</a:t>
            </a:r>
            <a:r>
              <a:rPr lang="zh-CN" altLang="en-US" sz="2000" dirty="0"/>
              <a:t>消息交换</a:t>
            </a:r>
            <a:endParaRPr lang="en-US" altLang="zh-CN" sz="2000"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等线" panose="020F0502020204030204"/>
                <a:ea typeface="等线" panose="02010600030101010101" pitchFamily="2" charset="-122"/>
              </a:rPr>
              <a:t>链外</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消息交换</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457200" lvl="1" indent="0">
              <a:buNone/>
            </a:pPr>
            <a:r>
              <a:rPr lang="en-US" altLang="zh-CN" dirty="0"/>
              <a:t>1:1: </a:t>
            </a:r>
            <a:r>
              <a:rPr lang="zh-CN" altLang="en-US" dirty="0"/>
              <a:t>发送方</a:t>
            </a:r>
            <a:r>
              <a:rPr lang="en-US" altLang="zh-CN" dirty="0"/>
              <a:t>S</a:t>
            </a:r>
            <a:r>
              <a:rPr lang="zh-CN" altLang="en-US" dirty="0"/>
              <a:t>计算消息</a:t>
            </a:r>
            <a:r>
              <a:rPr lang="en-US" altLang="zh-CN" dirty="0"/>
              <a:t>M</a:t>
            </a:r>
            <a:r>
              <a:rPr lang="zh-CN" altLang="en-US" dirty="0"/>
              <a:t>的散列值</a:t>
            </a:r>
            <a:r>
              <a:rPr lang="en-US" altLang="zh-CN" dirty="0"/>
              <a:t>h</a:t>
            </a:r>
            <a:r>
              <a:rPr lang="zh-CN" altLang="en-US" dirty="0"/>
              <a:t>，并创建包括</a:t>
            </a:r>
            <a:r>
              <a:rPr lang="en-US" altLang="zh-CN" dirty="0"/>
              <a:t>h</a:t>
            </a:r>
            <a:r>
              <a:rPr lang="zh-CN" altLang="en-US" dirty="0"/>
              <a:t>的区块链交易。消息内容使用另一个通信信道发送到接收方</a:t>
            </a:r>
            <a:r>
              <a:rPr lang="en-US" altLang="zh-CN" dirty="0"/>
              <a:t>R</a:t>
            </a:r>
            <a:r>
              <a:rPr lang="zh-CN" altLang="en-US" dirty="0"/>
              <a:t>。</a:t>
            </a:r>
          </a:p>
          <a:p>
            <a:pPr marL="457200" lvl="1" indent="0">
              <a:buNone/>
            </a:pPr>
            <a:r>
              <a:rPr lang="en-US" altLang="zh-CN" dirty="0"/>
              <a:t>1:n:</a:t>
            </a:r>
            <a:r>
              <a:rPr lang="zh-CN" altLang="en-US" dirty="0"/>
              <a:t>类似于</a:t>
            </a:r>
            <a:r>
              <a:rPr lang="en-US" altLang="zh-CN" dirty="0"/>
              <a:t>1:1</a:t>
            </a:r>
            <a:r>
              <a:rPr lang="zh-CN" altLang="en-US" dirty="0"/>
              <a:t>，但消息内容存储在收件人可以访问的某个位置。</a:t>
            </a:r>
            <a:endParaRPr lang="en-US" altLang="zh-CN" dirty="0"/>
          </a:p>
          <a:p>
            <a:pPr marL="457200" lvl="1" indent="0">
              <a:buNone/>
            </a:pPr>
            <a:endParaRPr lang="zh-CN" altLang="en-US" dirty="0"/>
          </a:p>
        </p:txBody>
      </p:sp>
    </p:spTree>
    <p:extLst>
      <p:ext uri="{BB962C8B-B14F-4D97-AF65-F5344CB8AC3E}">
        <p14:creationId xmlns:p14="http://schemas.microsoft.com/office/powerpoint/2010/main" val="4051890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780</Words>
  <Application>Microsoft Office PowerPoint</Application>
  <PresentationFormat>宽屏</PresentationFormat>
  <Paragraphs>57</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2021.11.19</vt:lpstr>
      <vt:lpstr>PowerPoint 演示文稿</vt:lpstr>
      <vt:lpstr>启动应答协议描述</vt:lpstr>
      <vt:lpstr>启动应答协议描述</vt:lpstr>
      <vt:lpstr>启动应答协议描述</vt:lpstr>
      <vt:lpstr>启动应答协议描述</vt:lpstr>
      <vt:lpstr>阅读论文</vt:lpstr>
      <vt:lpstr>共同利益&amp;可执行性</vt:lpstr>
      <vt:lpstr>通过区块链的消息传递模式</vt:lpstr>
      <vt:lpstr>隐私范围</vt:lpstr>
      <vt:lpstr>PowerPoint 演示文稿</vt:lpstr>
      <vt:lpstr>隐私vs可执行性</vt:lpstr>
      <vt:lpstr>下周计划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2021.11.19</dc:title>
  <dc:creator> </dc:creator>
  <cp:lastModifiedBy> </cp:lastModifiedBy>
  <cp:revision>39</cp:revision>
  <dcterms:created xsi:type="dcterms:W3CDTF">2021-11-16T09:35:44Z</dcterms:created>
  <dcterms:modified xsi:type="dcterms:W3CDTF">2021-11-18T19:35:06Z</dcterms:modified>
</cp:coreProperties>
</file>