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992B-A708-4ADE-A21E-B3AACA88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9AE51-EEFD-45B0-BA0F-C2F56DB8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D1A57-1CFA-4110-8157-7ECDAE4D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88EB7-B0B9-43D5-9EB1-AEE6486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72BE7-5A43-4FA6-9E80-2327111A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E7C31-A3AB-48E2-B9AC-3F0362E3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CB974-6BCB-454A-868F-049BDBFE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A2C69-85A0-492D-8ACB-13CCB7A3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211D1-4977-47C5-9E42-7E75C18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CCA86-EFA7-496E-89F9-CAB60D7E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82A8E0-9870-4322-B5DC-EA2699014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AE629-6E85-475E-8E00-322624464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D7E43-E69D-48D0-9046-0046301A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F7D46-31FA-495C-A6C5-4DF8DFE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1B9F2-EEB7-42CC-BB94-56030C60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3793E-3096-45BE-8D30-C54727C0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DA079-CFE0-4883-A036-4DB2547E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FE44-7046-46DA-A4DA-A0F100F7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90EC8-E24C-4FB0-85E2-9A351F5F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50D62-BD50-44B2-8646-FAD28DB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0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E13DD-D748-4DFB-A50B-61529B6E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2EBED-26A3-4E73-8C30-0447300D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B1A0F-688D-485E-8622-269048F2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5F6CD-3F66-4E14-AE6B-7AC4513E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59B36-E401-44BD-A990-F2ACDD7D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2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DD3F-5203-4AC4-8C83-A4DA91A9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0C68F-9B83-4089-B78F-480FBE99B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20D3E-BDB2-4263-B590-DE070F81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E2162-4ADB-4A17-8CEA-9C8654D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C0BF1-7FEC-4A79-82A0-A438D2B6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6B2E1-12C3-4D08-81E4-9B99BB6D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0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0DC3A-0155-495C-B519-65B50E42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6F1F5-BD16-4FF0-AB7E-D2C6D1F4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8A2E3-03B4-4609-8320-D9082372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B6E695-A7C4-4C23-BE13-7317F786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4F1F2-31F9-4628-B8F0-B39A460B9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A4B22-2BB7-4870-A739-E6BB71F3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9C2642-5536-4C2F-9808-B9BCA188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F31105-8D29-4DC9-A446-3CE522C4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34A53-53E5-4D14-A1AE-978EF2CE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C04A1-44B0-423A-8E91-E9BB0348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DB1430-39C2-4838-A36B-7A901178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105848-0829-4FAC-8CBA-55A59D72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C27E07-3A1A-4F33-897A-45EDAE54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AAFE4-5185-41C5-A91E-40DE5C4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21BB4-5DCE-4B1B-8638-F6AA85AB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0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809C-683C-4184-B073-2890ED48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DA2A4-10D1-4A5F-B97B-09003980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B03DC-BC5F-48B5-B3AE-918DBA1B7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72CC5-3509-468B-A5FB-4C39054F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99826C-DF11-47AF-804B-5641690F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758A1-1B40-40DF-A4C0-BAA02FF3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0826E-0841-45E5-BF2D-7949283A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3B61C8-1A17-450D-9BF8-4F21E26CF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390F9-2043-47C2-807B-7A1A08EC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45A41-BE76-45F2-8C35-C75F843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750A9-9C03-4EC0-B414-882CD020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FAA93-B5B1-4FF0-9602-C8B51429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9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CE7B2-E017-419B-B47A-8A23206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61794-BF60-4679-8D08-8464C020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F6D6B-BC17-4017-A57E-8D349214C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D947-003F-4F82-9F26-8EC603F6BC81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8EF0C-6675-469A-B001-80514F5D5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A1DEF-E3E1-4ACC-8E28-73D261BBC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EFCF-32CA-4229-AE4C-2ED171F6C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78A52-E414-4D34-9B66-793BA09E2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2021.12.03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3EFCF-F4D4-4290-A9C4-F1439E867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232746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88FBF-F8D7-4D5B-BBDF-1A82535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A95E9-B55B-40EB-975A-739FF254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3508A-113A-41A6-9D90-337C49CD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8" y="569917"/>
            <a:ext cx="8959850" cy="57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A099E-5E09-40CC-A229-320FC6F0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F9F83-3994-45E1-A7CE-6CE69F94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Camunda &amp; Activiti</a:t>
            </a:r>
          </a:p>
          <a:p>
            <a:r>
              <a:rPr lang="zh-CN" altLang="en-US"/>
              <a:t>再找找相关论文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2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98BA7-5AC7-49F4-A9F5-701C0C63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550FD-0E7C-4A0C-9E2B-DC2FB8E3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智能合约实例化动态绑定节点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没有类与实例化的概念，可以认为类就是静态合约代码，实例化就是部署上区块链。一次协同过程就是一个合约的部署。</a:t>
            </a:r>
            <a:endParaRPr lang="en-US" altLang="zh-CN" dirty="0"/>
          </a:p>
          <a:p>
            <a:pPr lvl="1"/>
            <a:r>
              <a:rPr lang="zh-CN" altLang="en-US" dirty="0"/>
              <a:t>接口四与区块链如何实现启动应答协议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接口四作用的对象是流程实例，与实际情况可能不符</a:t>
            </a:r>
            <a:endParaRPr lang="en-US" altLang="zh-CN" dirty="0"/>
          </a:p>
          <a:p>
            <a:r>
              <a:rPr lang="zh-CN" altLang="en-US" dirty="0"/>
              <a:t>本周内容</a:t>
            </a:r>
            <a:endParaRPr lang="en-US" altLang="zh-CN" dirty="0"/>
          </a:p>
          <a:p>
            <a:pPr lvl="1"/>
            <a:r>
              <a:rPr lang="zh-CN" altLang="en-US" dirty="0"/>
              <a:t>关于启动应答协议的一些思考</a:t>
            </a:r>
            <a:endParaRPr lang="en-US" altLang="zh-CN" dirty="0"/>
          </a:p>
          <a:p>
            <a:pPr lvl="1"/>
            <a:r>
              <a:rPr lang="en-US" altLang="zh-CN" dirty="0"/>
              <a:t>Alves P H C, Paskin R, </a:t>
            </a:r>
            <a:r>
              <a:rPr lang="en-US" altLang="zh-CN" dirty="0" err="1"/>
              <a:t>Frajhof</a:t>
            </a:r>
            <a:r>
              <a:rPr lang="en-US" altLang="zh-CN" dirty="0"/>
              <a:t> I Z, et al. Exploring Blockchain Technology to Improve Multi-party Relationship in Business Process Management Systems[C]//ICEIS (2). 2020: 817-825.</a:t>
            </a:r>
          </a:p>
        </p:txBody>
      </p:sp>
    </p:spTree>
    <p:extLst>
      <p:ext uri="{BB962C8B-B14F-4D97-AF65-F5344CB8AC3E}">
        <p14:creationId xmlns:p14="http://schemas.microsoft.com/office/powerpoint/2010/main" val="418602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4FC58-B2EA-4B13-AEF5-2246CB3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启动应答协议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58342-99AF-45D9-BD32-C907BA17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静态代码</a:t>
            </a:r>
            <a:r>
              <a:rPr lang="en-US" altLang="zh-CN" dirty="0"/>
              <a:t>&amp;</a:t>
            </a:r>
            <a:r>
              <a:rPr lang="zh-CN" altLang="en-US" dirty="0"/>
              <a:t>部署</a:t>
            </a:r>
            <a:endParaRPr lang="en-US" altLang="zh-CN" dirty="0"/>
          </a:p>
          <a:p>
            <a:pPr lvl="1"/>
            <a:r>
              <a:rPr lang="zh-CN" altLang="en-US" dirty="0"/>
              <a:t>静态代码所有节点可见</a:t>
            </a:r>
            <a:r>
              <a:rPr lang="en-US" altLang="zh-CN" dirty="0"/>
              <a:t>, </a:t>
            </a:r>
            <a:r>
              <a:rPr lang="zh-CN" altLang="en-US" dirty="0"/>
              <a:t>仅实例化中心可操作</a:t>
            </a:r>
            <a:r>
              <a:rPr lang="en-US" altLang="zh-CN" dirty="0"/>
              <a:t>(</a:t>
            </a:r>
            <a:r>
              <a:rPr lang="zh-CN" altLang="en-US" dirty="0"/>
              <a:t>一份静态代码代表一种模式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区块链上唯一一个负责部署合约静态代码的智能合约：实例化中心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要求智能合约能进行文件操作</a:t>
            </a:r>
            <a:r>
              <a:rPr lang="en-US" altLang="zh-CN" dirty="0"/>
              <a:t>(</a:t>
            </a:r>
            <a:r>
              <a:rPr lang="zh-CN" altLang="en-US" dirty="0"/>
              <a:t>获取静态代码、绑定角色节点地址</a:t>
            </a:r>
            <a:r>
              <a:rPr lang="en-US" altLang="zh-CN" dirty="0"/>
              <a:t>)</a:t>
            </a:r>
            <a:r>
              <a:rPr lang="zh-CN" altLang="en-US" dirty="0"/>
              <a:t>以及有部署合约的功能</a:t>
            </a:r>
            <a:endParaRPr lang="en-US" altLang="zh-CN" dirty="0"/>
          </a:p>
          <a:p>
            <a:pPr lvl="1"/>
            <a:r>
              <a:rPr lang="zh-CN" altLang="en-US" dirty="0"/>
              <a:t>简单步骤：</a:t>
            </a:r>
            <a:endParaRPr lang="en-US" altLang="zh-CN" dirty="0"/>
          </a:p>
          <a:p>
            <a:pPr lvl="2"/>
            <a:r>
              <a:rPr lang="zh-CN" altLang="en-US" dirty="0"/>
              <a:t>发起者向实例化中心发起一个静态代码实例化的请求</a:t>
            </a:r>
            <a:r>
              <a:rPr lang="en-US" altLang="zh-CN" dirty="0"/>
              <a:t>(</a:t>
            </a:r>
            <a:r>
              <a:rPr lang="zh-CN" altLang="en-US" dirty="0"/>
              <a:t>指定节点</a:t>
            </a:r>
            <a:r>
              <a:rPr lang="en-US" altLang="zh-CN" dirty="0"/>
              <a:t>/</a:t>
            </a:r>
            <a:r>
              <a:rPr lang="zh-CN" altLang="en-US" dirty="0"/>
              <a:t>不指定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实例化中心向对应节点发送消息</a:t>
            </a:r>
            <a:r>
              <a:rPr lang="en-US" altLang="zh-CN" dirty="0"/>
              <a:t>/</a:t>
            </a:r>
            <a:r>
              <a:rPr lang="zh-CN" altLang="en-US" dirty="0"/>
              <a:t>所有节点广播</a:t>
            </a:r>
            <a:endParaRPr lang="en-US" altLang="zh-CN" dirty="0"/>
          </a:p>
          <a:p>
            <a:pPr lvl="2"/>
            <a:r>
              <a:rPr lang="zh-CN" altLang="en-US" dirty="0"/>
              <a:t>节点回复实例化中心</a:t>
            </a:r>
            <a:endParaRPr lang="en-US" altLang="zh-CN" dirty="0"/>
          </a:p>
          <a:p>
            <a:pPr lvl="2"/>
            <a:r>
              <a:rPr lang="zh-CN" altLang="en-US" dirty="0"/>
              <a:t>实例化中心根据节点地址将合约静态代码的地址绑定并部署</a:t>
            </a:r>
            <a:endParaRPr lang="en-US" altLang="zh-CN" dirty="0"/>
          </a:p>
          <a:p>
            <a:pPr lvl="1"/>
            <a:r>
              <a:rPr lang="zh-CN" altLang="en-US" dirty="0"/>
              <a:t>具体能否实现还需要对区块链深入认识调查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70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88EA-CDFE-4DF4-9EBD-3511F9AC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dBPMS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8CA3B-D39F-4118-8306-EC2E24D4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Alves P H C, Paskin R, </a:t>
            </a:r>
            <a:r>
              <a:rPr lang="en-US" altLang="zh-CN" dirty="0" err="1"/>
              <a:t>Frajhof</a:t>
            </a:r>
            <a:r>
              <a:rPr lang="en-US" altLang="zh-CN" dirty="0"/>
              <a:t> I Z, et al. Exploring Blockchain Technology to Improve Multi-party Relationship in Business Process Management Systems[C]//ICEIS (2). 2020: 817-825.</a:t>
            </a:r>
          </a:p>
          <a:p>
            <a:r>
              <a:rPr lang="zh-CN" altLang="en-US" dirty="0"/>
              <a:t>背景：多参与方协同，保证信息的可追溯性，防止数据篡改，确保流程按照各方之间达成的协议按计划运行。</a:t>
            </a:r>
            <a:endParaRPr lang="en-US" altLang="zh-CN" dirty="0"/>
          </a:p>
          <a:p>
            <a:r>
              <a:rPr lang="zh-CN" altLang="en-US" dirty="0"/>
              <a:t>内容：</a:t>
            </a:r>
            <a:r>
              <a:rPr lang="en-US" altLang="zh-CN" dirty="0" err="1"/>
              <a:t>Cumunda+Fabric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4C138-47DD-4780-9062-98709421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dBPMS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C07CB-2E44-4CB3-8929-EE8B4D20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5350164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个要求</a:t>
            </a:r>
            <a:endParaRPr lang="en-US" altLang="zh-CN" dirty="0"/>
          </a:p>
          <a:p>
            <a:pPr lvl="1"/>
            <a:r>
              <a:rPr lang="zh-CN" altLang="en-US" dirty="0"/>
              <a:t>业务流程建模工具</a:t>
            </a:r>
            <a:endParaRPr lang="en-US" altLang="zh-CN" dirty="0"/>
          </a:p>
          <a:p>
            <a:pPr lvl="1"/>
            <a:r>
              <a:rPr lang="zh-CN" altLang="en-US" dirty="0"/>
              <a:t>工作流执行与形式化支持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  <a:r>
              <a:rPr lang="zh-CN" altLang="en-US" dirty="0"/>
              <a:t>可用性</a:t>
            </a:r>
            <a:endParaRPr lang="en-US" altLang="zh-CN" dirty="0"/>
          </a:p>
          <a:p>
            <a:pPr lvl="1"/>
            <a:r>
              <a:rPr lang="zh-CN" altLang="en-US" dirty="0"/>
              <a:t>开源项目</a:t>
            </a:r>
            <a:endParaRPr lang="en-US" altLang="zh-CN" dirty="0"/>
          </a:p>
          <a:p>
            <a:pPr lvl="1"/>
            <a:r>
              <a:rPr lang="zh-CN" altLang="en-US" dirty="0"/>
              <a:t>开源项目编程语言</a:t>
            </a:r>
            <a:endParaRPr lang="en-US" altLang="zh-CN" dirty="0"/>
          </a:p>
          <a:p>
            <a:r>
              <a:rPr lang="zh-CN" altLang="en-US" dirty="0"/>
              <a:t>各工作流引擎对比</a:t>
            </a:r>
            <a:endParaRPr lang="en-US" altLang="zh-CN" dirty="0"/>
          </a:p>
          <a:p>
            <a:pPr lvl="1"/>
            <a:r>
              <a:rPr lang="zh-CN" altLang="en-US" dirty="0"/>
              <a:t>符合条件的是后面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论文用的</a:t>
            </a:r>
            <a:r>
              <a:rPr lang="en-US" altLang="zh-CN" dirty="0"/>
              <a:t>Camunda</a:t>
            </a:r>
          </a:p>
          <a:p>
            <a:pPr lvl="2"/>
            <a:r>
              <a:rPr lang="zh-CN" altLang="en-US" dirty="0"/>
              <a:t>任务时间监听器</a:t>
            </a:r>
            <a:endParaRPr lang="en-US" altLang="zh-CN" dirty="0"/>
          </a:p>
          <a:p>
            <a:pPr lvl="2"/>
            <a:r>
              <a:rPr lang="zh-CN" altLang="en-US" dirty="0"/>
              <a:t>执行事件监听器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A5958-2C37-4EB9-AB36-8426331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37" y="1797916"/>
            <a:ext cx="5257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9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18A7D-0040-4E13-B8BD-256B433C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dBPMS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BA435-5238-4516-B840-225EA9B6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Camunda BPM</a:t>
            </a:r>
          </a:p>
          <a:p>
            <a:pPr lvl="1"/>
            <a:r>
              <a:rPr lang="en-US" altLang="zh-CN" dirty="0"/>
              <a:t>BPMN</a:t>
            </a:r>
            <a:r>
              <a:rPr lang="zh-CN" altLang="en-US" dirty="0"/>
              <a:t>工作流引擎</a:t>
            </a:r>
            <a:r>
              <a:rPr lang="en-US" altLang="zh-CN" dirty="0"/>
              <a:t>:</a:t>
            </a:r>
            <a:r>
              <a:rPr lang="zh-CN" altLang="en-US" dirty="0"/>
              <a:t>用于基于</a:t>
            </a:r>
            <a:r>
              <a:rPr lang="en-US" altLang="zh-CN" dirty="0"/>
              <a:t>BPMN</a:t>
            </a:r>
            <a:r>
              <a:rPr lang="zh-CN" altLang="en-US" dirty="0"/>
              <a:t>模型执行</a:t>
            </a:r>
            <a:r>
              <a:rPr lang="en-US" altLang="zh-CN" dirty="0"/>
              <a:t>(</a:t>
            </a:r>
            <a:r>
              <a:rPr lang="zh-CN" altLang="en-US" dirty="0"/>
              <a:t>微</a:t>
            </a:r>
            <a:r>
              <a:rPr lang="en-US" altLang="zh-CN" dirty="0"/>
              <a:t>)</a:t>
            </a:r>
            <a:r>
              <a:rPr lang="zh-CN" altLang="en-US" dirty="0"/>
              <a:t>服务编排和人工任务管理。</a:t>
            </a:r>
            <a:endParaRPr lang="en-US" altLang="zh-CN" dirty="0"/>
          </a:p>
          <a:p>
            <a:pPr lvl="1"/>
            <a:r>
              <a:rPr lang="en-US" altLang="zh-CN" dirty="0"/>
              <a:t>Modeler:</a:t>
            </a:r>
            <a:r>
              <a:rPr lang="zh-CN" altLang="en-US" dirty="0"/>
              <a:t>用于创建</a:t>
            </a:r>
            <a:r>
              <a:rPr lang="en-US" altLang="zh-CN" dirty="0"/>
              <a:t>BPMN</a:t>
            </a:r>
            <a:r>
              <a:rPr lang="zh-CN" altLang="en-US" dirty="0"/>
              <a:t>流程图和</a:t>
            </a:r>
            <a:r>
              <a:rPr lang="en-US" altLang="zh-CN" dirty="0"/>
              <a:t>DMN</a:t>
            </a:r>
            <a:r>
              <a:rPr lang="zh-CN" altLang="en-US" dirty="0"/>
              <a:t>决策表，并将这些工作流部署到</a:t>
            </a:r>
            <a:r>
              <a:rPr lang="en-US" altLang="zh-CN" dirty="0"/>
              <a:t>Camunda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1"/>
            <a:r>
              <a:rPr lang="en-US" altLang="zh-CN" dirty="0" err="1"/>
              <a:t>Tasklist</a:t>
            </a:r>
            <a:r>
              <a:rPr lang="en-US" altLang="zh-CN" dirty="0"/>
              <a:t>:</a:t>
            </a:r>
            <a:r>
              <a:rPr lang="zh-CN" altLang="en-US" dirty="0"/>
              <a:t>用于执行人工任务管理，允许用户执行分配的任务。如填写表格</a:t>
            </a:r>
            <a:endParaRPr lang="en-US" altLang="zh-CN" dirty="0"/>
          </a:p>
          <a:p>
            <a:pPr lvl="1"/>
            <a:r>
              <a:rPr lang="en-US" altLang="zh-CN" dirty="0"/>
              <a:t>Cockpit:</a:t>
            </a:r>
            <a:r>
              <a:rPr lang="zh-CN" altLang="en-US" dirty="0"/>
              <a:t>用于监控生产中的工作流程和决策，以识别、分析和解决技术问题。</a:t>
            </a:r>
            <a:endParaRPr lang="en-US" altLang="zh-CN" dirty="0"/>
          </a:p>
          <a:p>
            <a:pPr lvl="1"/>
            <a:r>
              <a:rPr lang="zh-CN" altLang="en-US" dirty="0"/>
              <a:t>提供一个</a:t>
            </a:r>
            <a:r>
              <a:rPr lang="en-US" altLang="zh-CN" dirty="0"/>
              <a:t>REST API</a:t>
            </a:r>
            <a:r>
              <a:rPr lang="zh-CN" altLang="en-US" dirty="0"/>
              <a:t>与引擎交互，可以与外部应用进行集成。提供执行外部应用程序的可能性。</a:t>
            </a:r>
          </a:p>
        </p:txBody>
      </p:sp>
    </p:spTree>
    <p:extLst>
      <p:ext uri="{BB962C8B-B14F-4D97-AF65-F5344CB8AC3E}">
        <p14:creationId xmlns:p14="http://schemas.microsoft.com/office/powerpoint/2010/main" val="38254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4BF48-0E3E-4706-A783-CD88EE9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dBPMS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95320-B2BF-4017-94B7-B6A960A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Hyperledger</a:t>
            </a:r>
            <a:r>
              <a:rPr lang="zh-CN" altLang="en-US" dirty="0"/>
              <a:t>集成</a:t>
            </a:r>
            <a:endParaRPr lang="en-US" altLang="zh-CN" dirty="0"/>
          </a:p>
          <a:p>
            <a:pPr lvl="1"/>
            <a:r>
              <a:rPr lang="en-US" altLang="zh-CN" dirty="0"/>
              <a:t>BPMN</a:t>
            </a:r>
            <a:r>
              <a:rPr lang="zh-CN" altLang="en-US" dirty="0"/>
              <a:t>系统通过</a:t>
            </a:r>
            <a:r>
              <a:rPr lang="en-US" altLang="zh-CN" dirty="0"/>
              <a:t>JS</a:t>
            </a:r>
            <a:r>
              <a:rPr lang="zh-CN" altLang="en-US" dirty="0"/>
              <a:t>客户端和</a:t>
            </a:r>
            <a:r>
              <a:rPr lang="en-US" altLang="zh-CN" dirty="0"/>
              <a:t>Hyperledger </a:t>
            </a:r>
            <a:r>
              <a:rPr lang="en-US" altLang="zh-CN" dirty="0" err="1"/>
              <a:t>sdk</a:t>
            </a:r>
            <a:r>
              <a:rPr lang="zh-CN" altLang="en-US" dirty="0"/>
              <a:t>与区块链节点通信</a:t>
            </a:r>
            <a:endParaRPr lang="en-US" altLang="zh-CN" dirty="0"/>
          </a:p>
          <a:p>
            <a:pPr lvl="1"/>
            <a:r>
              <a:rPr lang="zh-CN" altLang="en-US" dirty="0"/>
              <a:t>与智能合约交互中产生的所有执行和数据都存储在区块链网络，达到防篡改和可审计</a:t>
            </a:r>
            <a:endParaRPr lang="en-US" altLang="zh-CN" dirty="0"/>
          </a:p>
          <a:p>
            <a:pPr lvl="1"/>
            <a:r>
              <a:rPr lang="en-US" altLang="zh-CN" dirty="0"/>
              <a:t>Fabric</a:t>
            </a:r>
            <a:r>
              <a:rPr lang="zh-CN" altLang="en-US" dirty="0"/>
              <a:t>是许可的区块链，智能合约在通道中执行，可以维护私有信息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0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30CEF0-A496-4555-984E-53106653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27" y="669462"/>
            <a:ext cx="5771573" cy="58234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E4E311-488D-4BC4-BD59-8EF3BD4D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dBPMS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C3E64-30DF-479F-A7C0-036C1199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5000" cy="4351338"/>
          </a:xfrm>
        </p:spPr>
        <p:txBody>
          <a:bodyPr/>
          <a:lstStyle/>
          <a:p>
            <a:r>
              <a:rPr lang="en-US" altLang="zh-CN" dirty="0"/>
              <a:t>Modeler</a:t>
            </a:r>
            <a:r>
              <a:rPr lang="zh-CN" altLang="en-US" dirty="0"/>
              <a:t>设计业务模型</a:t>
            </a:r>
            <a:endParaRPr lang="en-US" altLang="zh-CN" dirty="0"/>
          </a:p>
          <a:p>
            <a:r>
              <a:rPr lang="en-US" altLang="zh-CN" dirty="0"/>
              <a:t>BPM</a:t>
            </a:r>
            <a:r>
              <a:rPr lang="zh-CN" altLang="en-US" dirty="0"/>
              <a:t>平台编排和执行设计的流程</a:t>
            </a:r>
            <a:endParaRPr lang="en-US" altLang="zh-CN" dirty="0"/>
          </a:p>
          <a:p>
            <a:pPr lvl="1"/>
            <a:r>
              <a:rPr lang="zh-CN" altLang="en-US" dirty="0"/>
              <a:t>生成任务分配给用户</a:t>
            </a:r>
            <a:endParaRPr lang="en-US" altLang="zh-CN" dirty="0"/>
          </a:p>
          <a:p>
            <a:pPr lvl="1"/>
            <a:r>
              <a:rPr lang="zh-CN" altLang="en-US" dirty="0"/>
              <a:t>根据设计的业务流程规则执行</a:t>
            </a:r>
            <a:endParaRPr lang="en-US" altLang="zh-CN" dirty="0"/>
          </a:p>
          <a:p>
            <a:r>
              <a:rPr lang="zh-CN" altLang="en-US" dirty="0"/>
              <a:t>委托代码</a:t>
            </a:r>
            <a:endParaRPr lang="en-US" altLang="zh-CN" dirty="0"/>
          </a:p>
          <a:p>
            <a:pPr lvl="1"/>
            <a:r>
              <a:rPr lang="zh-CN" altLang="en-US" dirty="0"/>
              <a:t>流程执行期间执行外部代码</a:t>
            </a:r>
            <a:endParaRPr lang="en-US" altLang="zh-CN" dirty="0"/>
          </a:p>
          <a:p>
            <a:pPr lvl="1"/>
            <a:r>
              <a:rPr lang="en-US" altLang="zh-CN" dirty="0"/>
              <a:t>Listener</a:t>
            </a:r>
            <a:r>
              <a:rPr lang="zh-CN" altLang="en-US" dirty="0"/>
              <a:t>负责在区块链上存储敏感的业务信息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85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F5D9E3-0FBD-4D09-883B-8D660A4E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04" y="1690688"/>
            <a:ext cx="4820659" cy="4259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D45883-AD88-4D17-AAAA-47B401B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dBPMS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60CE8-F9FC-4BEB-BD26-9FD1C31A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4091" cy="4351338"/>
          </a:xfrm>
        </p:spPr>
        <p:txBody>
          <a:bodyPr/>
          <a:lstStyle/>
          <a:p>
            <a:r>
              <a:rPr lang="en-US" altLang="zh-CN" dirty="0"/>
              <a:t>Hyperledger</a:t>
            </a:r>
            <a:r>
              <a:rPr lang="zh-CN" altLang="en-US" dirty="0"/>
              <a:t>架构</a:t>
            </a:r>
            <a:endParaRPr lang="en-US" altLang="zh-CN" dirty="0"/>
          </a:p>
          <a:p>
            <a:r>
              <a:rPr lang="en-US" altLang="zh-CN" dirty="0"/>
              <a:t>Peer</a:t>
            </a:r>
            <a:r>
              <a:rPr lang="zh-CN" altLang="en-US" dirty="0"/>
              <a:t>节点注册</a:t>
            </a:r>
            <a:r>
              <a:rPr lang="en-US" altLang="zh-CN" dirty="0"/>
              <a:t>BPMS</a:t>
            </a:r>
            <a:r>
              <a:rPr lang="zh-CN" altLang="en-US" dirty="0"/>
              <a:t>日志数据</a:t>
            </a:r>
            <a:endParaRPr lang="en-US" altLang="zh-CN" dirty="0"/>
          </a:p>
          <a:p>
            <a:r>
              <a:rPr lang="en-US" altLang="zh-CN" dirty="0"/>
              <a:t>Client</a:t>
            </a:r>
            <a:r>
              <a:rPr lang="zh-CN" altLang="en-US" dirty="0"/>
              <a:t>节点充当区块链和外部系统的接口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99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596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2021.12.03</vt:lpstr>
      <vt:lpstr>本周工作</vt:lpstr>
      <vt:lpstr>启动应答协议</vt:lpstr>
      <vt:lpstr>dBPMS</vt:lpstr>
      <vt:lpstr>dBPMS</vt:lpstr>
      <vt:lpstr>dBPMS</vt:lpstr>
      <vt:lpstr>dBPMS </vt:lpstr>
      <vt:lpstr>dBPMS</vt:lpstr>
      <vt:lpstr>dBPMS</vt:lpstr>
      <vt:lpstr>PowerPoint 演示文稿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2021.12.03</dc:title>
  <dc:creator> </dc:creator>
  <cp:lastModifiedBy> </cp:lastModifiedBy>
  <cp:revision>80</cp:revision>
  <dcterms:created xsi:type="dcterms:W3CDTF">2021-12-02T08:40:00Z</dcterms:created>
  <dcterms:modified xsi:type="dcterms:W3CDTF">2021-12-02T14:48:47Z</dcterms:modified>
</cp:coreProperties>
</file>