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2" r:id="rId5"/>
    <p:sldId id="267" r:id="rId6"/>
    <p:sldId id="264" r:id="rId7"/>
    <p:sldId id="261" r:id="rId8"/>
    <p:sldId id="265" r:id="rId9"/>
    <p:sldId id="266" r:id="rId10"/>
    <p:sldId id="269"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70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9AF06-CC09-433A-B382-80C514FFEC6E}" type="datetimeFigureOut">
              <a:rPr lang="zh-CN" altLang="en-US" smtClean="0"/>
              <a:t>2021/12/17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956FD-A6F2-41B9-82BE-D2FFB5FCCE03}" type="slidenum">
              <a:rPr lang="zh-CN" altLang="en-US" smtClean="0"/>
              <a:t>‹#›</a:t>
            </a:fld>
            <a:endParaRPr lang="zh-CN" altLang="en-US"/>
          </a:p>
        </p:txBody>
      </p:sp>
    </p:spTree>
    <p:extLst>
      <p:ext uri="{BB962C8B-B14F-4D97-AF65-F5344CB8AC3E}">
        <p14:creationId xmlns:p14="http://schemas.microsoft.com/office/powerpoint/2010/main" val="2719285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平台，以区块链节点地址为</a:t>
            </a:r>
            <a:r>
              <a:rPr lang="en-US" altLang="zh-CN" dirty="0"/>
              <a:t>ID</a:t>
            </a:r>
            <a:r>
              <a:rPr lang="zh-CN" altLang="en-US" dirty="0"/>
              <a:t>，多人交流绘制</a:t>
            </a:r>
            <a:r>
              <a:rPr lang="en-US" altLang="zh-CN" dirty="0"/>
              <a:t>BPMN</a:t>
            </a:r>
            <a:r>
              <a:rPr lang="zh-CN" altLang="en-US" dirty="0"/>
              <a:t>图，绘制完经所有参与方确认后转化成智能合约部署上去</a:t>
            </a:r>
          </a:p>
        </p:txBody>
      </p:sp>
      <p:sp>
        <p:nvSpPr>
          <p:cNvPr id="4" name="灯片编号占位符 3"/>
          <p:cNvSpPr>
            <a:spLocks noGrp="1"/>
          </p:cNvSpPr>
          <p:nvPr>
            <p:ph type="sldNum" sz="quarter" idx="5"/>
          </p:nvPr>
        </p:nvSpPr>
        <p:spPr/>
        <p:txBody>
          <a:bodyPr/>
          <a:lstStyle/>
          <a:p>
            <a:fld id="{312956FD-A6F2-41B9-82BE-D2FFB5FCCE03}" type="slidenum">
              <a:rPr lang="zh-CN" altLang="en-US" smtClean="0"/>
              <a:t>5</a:t>
            </a:fld>
            <a:endParaRPr lang="zh-CN" altLang="en-US"/>
          </a:p>
        </p:txBody>
      </p:sp>
    </p:spTree>
    <p:extLst>
      <p:ext uri="{BB962C8B-B14F-4D97-AF65-F5344CB8AC3E}">
        <p14:creationId xmlns:p14="http://schemas.microsoft.com/office/powerpoint/2010/main" val="328876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2956FD-A6F2-41B9-82BE-D2FFB5FCCE03}" type="slidenum">
              <a:rPr lang="zh-CN" altLang="en-US" smtClean="0"/>
              <a:t>8</a:t>
            </a:fld>
            <a:endParaRPr lang="zh-CN" altLang="en-US"/>
          </a:p>
        </p:txBody>
      </p:sp>
    </p:spTree>
    <p:extLst>
      <p:ext uri="{BB962C8B-B14F-4D97-AF65-F5344CB8AC3E}">
        <p14:creationId xmlns:p14="http://schemas.microsoft.com/office/powerpoint/2010/main" val="1253450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84B15-7EFA-4F03-BA83-2B81D9D634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CFCA99-05E0-4E3B-8A6F-62FBC8D923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5707293-FF5D-4533-A632-624F425D7C93}"/>
              </a:ext>
            </a:extLst>
          </p:cNvPr>
          <p:cNvSpPr>
            <a:spLocks noGrp="1"/>
          </p:cNvSpPr>
          <p:nvPr>
            <p:ph type="dt" sz="half" idx="10"/>
          </p:nvPr>
        </p:nvSpPr>
        <p:spPr/>
        <p:txBody>
          <a:bodyPr/>
          <a:lstStyle/>
          <a:p>
            <a:fld id="{52066C84-9D1F-4206-82DC-54ADC119709B}"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4963347A-13D9-4068-BFB1-CB44C2B699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E0C25F-7F6B-474C-A865-9B003AD797AE}"/>
              </a:ext>
            </a:extLst>
          </p:cNvPr>
          <p:cNvSpPr>
            <a:spLocks noGrp="1"/>
          </p:cNvSpPr>
          <p:nvPr>
            <p:ph type="sldNum" sz="quarter" idx="12"/>
          </p:nvPr>
        </p:nvSpPr>
        <p:spPr/>
        <p:txBody>
          <a:bodyPr/>
          <a:lstStyle/>
          <a:p>
            <a:fld id="{868F4CDC-4AAD-4915-A924-730E1A92F7CD}" type="slidenum">
              <a:rPr lang="zh-CN" altLang="en-US" smtClean="0"/>
              <a:t>‹#›</a:t>
            </a:fld>
            <a:endParaRPr lang="zh-CN" altLang="en-US"/>
          </a:p>
        </p:txBody>
      </p:sp>
    </p:spTree>
    <p:extLst>
      <p:ext uri="{BB962C8B-B14F-4D97-AF65-F5344CB8AC3E}">
        <p14:creationId xmlns:p14="http://schemas.microsoft.com/office/powerpoint/2010/main" val="399525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8E406-3226-4D97-A3C6-0BC2EC2FE75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0ECAFA-30F1-4B18-B7C6-E04F5D30A10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B1AF39-2B7E-4058-A7E7-15476F47ACD8}"/>
              </a:ext>
            </a:extLst>
          </p:cNvPr>
          <p:cNvSpPr>
            <a:spLocks noGrp="1"/>
          </p:cNvSpPr>
          <p:nvPr>
            <p:ph type="dt" sz="half" idx="10"/>
          </p:nvPr>
        </p:nvSpPr>
        <p:spPr/>
        <p:txBody>
          <a:bodyPr/>
          <a:lstStyle/>
          <a:p>
            <a:fld id="{52066C84-9D1F-4206-82DC-54ADC119709B}"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AFCACA3C-D7A1-4A73-8970-58A4F67E5D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77FED6-C003-4D09-9FE7-B69446145984}"/>
              </a:ext>
            </a:extLst>
          </p:cNvPr>
          <p:cNvSpPr>
            <a:spLocks noGrp="1"/>
          </p:cNvSpPr>
          <p:nvPr>
            <p:ph type="sldNum" sz="quarter" idx="12"/>
          </p:nvPr>
        </p:nvSpPr>
        <p:spPr/>
        <p:txBody>
          <a:bodyPr/>
          <a:lstStyle/>
          <a:p>
            <a:fld id="{868F4CDC-4AAD-4915-A924-730E1A92F7CD}" type="slidenum">
              <a:rPr lang="zh-CN" altLang="en-US" smtClean="0"/>
              <a:t>‹#›</a:t>
            </a:fld>
            <a:endParaRPr lang="zh-CN" altLang="en-US"/>
          </a:p>
        </p:txBody>
      </p:sp>
    </p:spTree>
    <p:extLst>
      <p:ext uri="{BB962C8B-B14F-4D97-AF65-F5344CB8AC3E}">
        <p14:creationId xmlns:p14="http://schemas.microsoft.com/office/powerpoint/2010/main" val="129244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BD30ED-2948-4F9B-897F-629BD0C5B6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4118B9B-A409-45F0-BD19-BAD977535BE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C64B82-7D76-4CC8-844C-1F64266743BD}"/>
              </a:ext>
            </a:extLst>
          </p:cNvPr>
          <p:cNvSpPr>
            <a:spLocks noGrp="1"/>
          </p:cNvSpPr>
          <p:nvPr>
            <p:ph type="dt" sz="half" idx="10"/>
          </p:nvPr>
        </p:nvSpPr>
        <p:spPr/>
        <p:txBody>
          <a:bodyPr/>
          <a:lstStyle/>
          <a:p>
            <a:fld id="{52066C84-9D1F-4206-82DC-54ADC119709B}"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82423CEE-D0BB-4EA2-97ED-33AD72C331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36559A-9E62-4136-952B-DF5AE10C9C7C}"/>
              </a:ext>
            </a:extLst>
          </p:cNvPr>
          <p:cNvSpPr>
            <a:spLocks noGrp="1"/>
          </p:cNvSpPr>
          <p:nvPr>
            <p:ph type="sldNum" sz="quarter" idx="12"/>
          </p:nvPr>
        </p:nvSpPr>
        <p:spPr/>
        <p:txBody>
          <a:bodyPr/>
          <a:lstStyle/>
          <a:p>
            <a:fld id="{868F4CDC-4AAD-4915-A924-730E1A92F7CD}" type="slidenum">
              <a:rPr lang="zh-CN" altLang="en-US" smtClean="0"/>
              <a:t>‹#›</a:t>
            </a:fld>
            <a:endParaRPr lang="zh-CN" altLang="en-US"/>
          </a:p>
        </p:txBody>
      </p:sp>
    </p:spTree>
    <p:extLst>
      <p:ext uri="{BB962C8B-B14F-4D97-AF65-F5344CB8AC3E}">
        <p14:creationId xmlns:p14="http://schemas.microsoft.com/office/powerpoint/2010/main" val="15532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C4AEF-3C2A-4053-BA9A-C34ED53E55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0D0BD2-B2B5-4252-9063-3F6807863BF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CF4785-B835-40F1-8274-239D73DA54E8}"/>
              </a:ext>
            </a:extLst>
          </p:cNvPr>
          <p:cNvSpPr>
            <a:spLocks noGrp="1"/>
          </p:cNvSpPr>
          <p:nvPr>
            <p:ph type="dt" sz="half" idx="10"/>
          </p:nvPr>
        </p:nvSpPr>
        <p:spPr/>
        <p:txBody>
          <a:bodyPr/>
          <a:lstStyle/>
          <a:p>
            <a:fld id="{52066C84-9D1F-4206-82DC-54ADC119709B}"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E8EA0ABE-E47D-4FAA-9FD7-2FC3E9DF41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2520E9-50FF-440A-BF02-9F30F9F82060}"/>
              </a:ext>
            </a:extLst>
          </p:cNvPr>
          <p:cNvSpPr>
            <a:spLocks noGrp="1"/>
          </p:cNvSpPr>
          <p:nvPr>
            <p:ph type="sldNum" sz="quarter" idx="12"/>
          </p:nvPr>
        </p:nvSpPr>
        <p:spPr/>
        <p:txBody>
          <a:bodyPr/>
          <a:lstStyle/>
          <a:p>
            <a:fld id="{868F4CDC-4AAD-4915-A924-730E1A92F7CD}" type="slidenum">
              <a:rPr lang="zh-CN" altLang="en-US" smtClean="0"/>
              <a:t>‹#›</a:t>
            </a:fld>
            <a:endParaRPr lang="zh-CN" altLang="en-US"/>
          </a:p>
        </p:txBody>
      </p:sp>
    </p:spTree>
    <p:extLst>
      <p:ext uri="{BB962C8B-B14F-4D97-AF65-F5344CB8AC3E}">
        <p14:creationId xmlns:p14="http://schemas.microsoft.com/office/powerpoint/2010/main" val="270568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3DD57-8865-4FAF-8E6C-B3194B0203B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33BC461-1645-4186-A7D5-833D369415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CBD4FE8-FAD3-42C7-8110-B142F2AFDBBB}"/>
              </a:ext>
            </a:extLst>
          </p:cNvPr>
          <p:cNvSpPr>
            <a:spLocks noGrp="1"/>
          </p:cNvSpPr>
          <p:nvPr>
            <p:ph type="dt" sz="half" idx="10"/>
          </p:nvPr>
        </p:nvSpPr>
        <p:spPr/>
        <p:txBody>
          <a:bodyPr/>
          <a:lstStyle/>
          <a:p>
            <a:fld id="{52066C84-9D1F-4206-82DC-54ADC119709B}"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DB49C01E-11DA-457C-9AD8-BB667A62AD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698C4B-DDBE-411C-AFAA-2C3F11E02BE4}"/>
              </a:ext>
            </a:extLst>
          </p:cNvPr>
          <p:cNvSpPr>
            <a:spLocks noGrp="1"/>
          </p:cNvSpPr>
          <p:nvPr>
            <p:ph type="sldNum" sz="quarter" idx="12"/>
          </p:nvPr>
        </p:nvSpPr>
        <p:spPr/>
        <p:txBody>
          <a:bodyPr/>
          <a:lstStyle/>
          <a:p>
            <a:fld id="{868F4CDC-4AAD-4915-A924-730E1A92F7CD}" type="slidenum">
              <a:rPr lang="zh-CN" altLang="en-US" smtClean="0"/>
              <a:t>‹#›</a:t>
            </a:fld>
            <a:endParaRPr lang="zh-CN" altLang="en-US"/>
          </a:p>
        </p:txBody>
      </p:sp>
    </p:spTree>
    <p:extLst>
      <p:ext uri="{BB962C8B-B14F-4D97-AF65-F5344CB8AC3E}">
        <p14:creationId xmlns:p14="http://schemas.microsoft.com/office/powerpoint/2010/main" val="350971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1F05E-11ED-43B3-8765-89EBF4F6AF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C14977-45BD-48BE-9093-A0AACCF2F4F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41EA369-7297-4F5D-9427-EB6EABDA499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EDC37C5-9BD5-44BE-A7EC-049D27A8386C}"/>
              </a:ext>
            </a:extLst>
          </p:cNvPr>
          <p:cNvSpPr>
            <a:spLocks noGrp="1"/>
          </p:cNvSpPr>
          <p:nvPr>
            <p:ph type="dt" sz="half" idx="10"/>
          </p:nvPr>
        </p:nvSpPr>
        <p:spPr/>
        <p:txBody>
          <a:bodyPr/>
          <a:lstStyle/>
          <a:p>
            <a:fld id="{52066C84-9D1F-4206-82DC-54ADC119709B}" type="datetimeFigureOut">
              <a:rPr lang="zh-CN" altLang="en-US" smtClean="0"/>
              <a:t>2021/12/16</a:t>
            </a:fld>
            <a:endParaRPr lang="zh-CN" altLang="en-US"/>
          </a:p>
        </p:txBody>
      </p:sp>
      <p:sp>
        <p:nvSpPr>
          <p:cNvPr id="6" name="页脚占位符 5">
            <a:extLst>
              <a:ext uri="{FF2B5EF4-FFF2-40B4-BE49-F238E27FC236}">
                <a16:creationId xmlns:a16="http://schemas.microsoft.com/office/drawing/2014/main" id="{D76A915A-6093-4F69-954A-12D867749E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87DCF2-D51E-41ED-BB73-492BB53D86BE}"/>
              </a:ext>
            </a:extLst>
          </p:cNvPr>
          <p:cNvSpPr>
            <a:spLocks noGrp="1"/>
          </p:cNvSpPr>
          <p:nvPr>
            <p:ph type="sldNum" sz="quarter" idx="12"/>
          </p:nvPr>
        </p:nvSpPr>
        <p:spPr/>
        <p:txBody>
          <a:bodyPr/>
          <a:lstStyle/>
          <a:p>
            <a:fld id="{868F4CDC-4AAD-4915-A924-730E1A92F7CD}" type="slidenum">
              <a:rPr lang="zh-CN" altLang="en-US" smtClean="0"/>
              <a:t>‹#›</a:t>
            </a:fld>
            <a:endParaRPr lang="zh-CN" altLang="en-US"/>
          </a:p>
        </p:txBody>
      </p:sp>
    </p:spTree>
    <p:extLst>
      <p:ext uri="{BB962C8B-B14F-4D97-AF65-F5344CB8AC3E}">
        <p14:creationId xmlns:p14="http://schemas.microsoft.com/office/powerpoint/2010/main" val="79533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AAA92-69CC-461E-9DFC-D33E668A17C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4608FF6-D0D9-4A2E-A7E5-F6031554E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31055FD-A7F4-426A-AF06-AFD95352A56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875BB3B-B2E0-47CB-A0D9-F283861641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C2D32FA-9ACC-4C2D-B4B2-24BB4933096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DDBF6D7-AAF4-4A48-8970-81F6F6501DC1}"/>
              </a:ext>
            </a:extLst>
          </p:cNvPr>
          <p:cNvSpPr>
            <a:spLocks noGrp="1"/>
          </p:cNvSpPr>
          <p:nvPr>
            <p:ph type="dt" sz="half" idx="10"/>
          </p:nvPr>
        </p:nvSpPr>
        <p:spPr/>
        <p:txBody>
          <a:bodyPr/>
          <a:lstStyle/>
          <a:p>
            <a:fld id="{52066C84-9D1F-4206-82DC-54ADC119709B}" type="datetimeFigureOut">
              <a:rPr lang="zh-CN" altLang="en-US" smtClean="0"/>
              <a:t>2021/12/16</a:t>
            </a:fld>
            <a:endParaRPr lang="zh-CN" altLang="en-US"/>
          </a:p>
        </p:txBody>
      </p:sp>
      <p:sp>
        <p:nvSpPr>
          <p:cNvPr id="8" name="页脚占位符 7">
            <a:extLst>
              <a:ext uri="{FF2B5EF4-FFF2-40B4-BE49-F238E27FC236}">
                <a16:creationId xmlns:a16="http://schemas.microsoft.com/office/drawing/2014/main" id="{17F40CEF-53CE-464C-887E-9A0DE7A4815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42E7C3A-27C7-4667-8F9F-7FCB01AB478C}"/>
              </a:ext>
            </a:extLst>
          </p:cNvPr>
          <p:cNvSpPr>
            <a:spLocks noGrp="1"/>
          </p:cNvSpPr>
          <p:nvPr>
            <p:ph type="sldNum" sz="quarter" idx="12"/>
          </p:nvPr>
        </p:nvSpPr>
        <p:spPr/>
        <p:txBody>
          <a:bodyPr/>
          <a:lstStyle/>
          <a:p>
            <a:fld id="{868F4CDC-4AAD-4915-A924-730E1A92F7CD}" type="slidenum">
              <a:rPr lang="zh-CN" altLang="en-US" smtClean="0"/>
              <a:t>‹#›</a:t>
            </a:fld>
            <a:endParaRPr lang="zh-CN" altLang="en-US"/>
          </a:p>
        </p:txBody>
      </p:sp>
    </p:spTree>
    <p:extLst>
      <p:ext uri="{BB962C8B-B14F-4D97-AF65-F5344CB8AC3E}">
        <p14:creationId xmlns:p14="http://schemas.microsoft.com/office/powerpoint/2010/main" val="185519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0199D-17E7-49C5-8451-AC7B2A2FD1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6BDE49B-3C29-420E-A8C5-8D9974221104}"/>
              </a:ext>
            </a:extLst>
          </p:cNvPr>
          <p:cNvSpPr>
            <a:spLocks noGrp="1"/>
          </p:cNvSpPr>
          <p:nvPr>
            <p:ph type="dt" sz="half" idx="10"/>
          </p:nvPr>
        </p:nvSpPr>
        <p:spPr/>
        <p:txBody>
          <a:bodyPr/>
          <a:lstStyle/>
          <a:p>
            <a:fld id="{52066C84-9D1F-4206-82DC-54ADC119709B}" type="datetimeFigureOut">
              <a:rPr lang="zh-CN" altLang="en-US" smtClean="0"/>
              <a:t>2021/12/16</a:t>
            </a:fld>
            <a:endParaRPr lang="zh-CN" altLang="en-US"/>
          </a:p>
        </p:txBody>
      </p:sp>
      <p:sp>
        <p:nvSpPr>
          <p:cNvPr id="4" name="页脚占位符 3">
            <a:extLst>
              <a:ext uri="{FF2B5EF4-FFF2-40B4-BE49-F238E27FC236}">
                <a16:creationId xmlns:a16="http://schemas.microsoft.com/office/drawing/2014/main" id="{67B9BA26-19C2-441B-A39B-C800D443277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F0FD837-D460-4963-93B4-FBB6A03ABC4A}"/>
              </a:ext>
            </a:extLst>
          </p:cNvPr>
          <p:cNvSpPr>
            <a:spLocks noGrp="1"/>
          </p:cNvSpPr>
          <p:nvPr>
            <p:ph type="sldNum" sz="quarter" idx="12"/>
          </p:nvPr>
        </p:nvSpPr>
        <p:spPr/>
        <p:txBody>
          <a:bodyPr/>
          <a:lstStyle/>
          <a:p>
            <a:fld id="{868F4CDC-4AAD-4915-A924-730E1A92F7CD}" type="slidenum">
              <a:rPr lang="zh-CN" altLang="en-US" smtClean="0"/>
              <a:t>‹#›</a:t>
            </a:fld>
            <a:endParaRPr lang="zh-CN" altLang="en-US"/>
          </a:p>
        </p:txBody>
      </p:sp>
    </p:spTree>
    <p:extLst>
      <p:ext uri="{BB962C8B-B14F-4D97-AF65-F5344CB8AC3E}">
        <p14:creationId xmlns:p14="http://schemas.microsoft.com/office/powerpoint/2010/main" val="3045132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02BCEB7-4413-46F5-AA84-8B390D9A6D6E}"/>
              </a:ext>
            </a:extLst>
          </p:cNvPr>
          <p:cNvSpPr>
            <a:spLocks noGrp="1"/>
          </p:cNvSpPr>
          <p:nvPr>
            <p:ph type="dt" sz="half" idx="10"/>
          </p:nvPr>
        </p:nvSpPr>
        <p:spPr/>
        <p:txBody>
          <a:bodyPr/>
          <a:lstStyle/>
          <a:p>
            <a:fld id="{52066C84-9D1F-4206-82DC-54ADC119709B}" type="datetimeFigureOut">
              <a:rPr lang="zh-CN" altLang="en-US" smtClean="0"/>
              <a:t>2021/12/16</a:t>
            </a:fld>
            <a:endParaRPr lang="zh-CN" altLang="en-US"/>
          </a:p>
        </p:txBody>
      </p:sp>
      <p:sp>
        <p:nvSpPr>
          <p:cNvPr id="3" name="页脚占位符 2">
            <a:extLst>
              <a:ext uri="{FF2B5EF4-FFF2-40B4-BE49-F238E27FC236}">
                <a16:creationId xmlns:a16="http://schemas.microsoft.com/office/drawing/2014/main" id="{8C56F2CE-D16F-4DFF-B771-12502ABFDF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2DCEB29-1420-4A45-B3B6-9F464B4D6D9D}"/>
              </a:ext>
            </a:extLst>
          </p:cNvPr>
          <p:cNvSpPr>
            <a:spLocks noGrp="1"/>
          </p:cNvSpPr>
          <p:nvPr>
            <p:ph type="sldNum" sz="quarter" idx="12"/>
          </p:nvPr>
        </p:nvSpPr>
        <p:spPr/>
        <p:txBody>
          <a:bodyPr/>
          <a:lstStyle/>
          <a:p>
            <a:fld id="{868F4CDC-4AAD-4915-A924-730E1A92F7CD}" type="slidenum">
              <a:rPr lang="zh-CN" altLang="en-US" smtClean="0"/>
              <a:t>‹#›</a:t>
            </a:fld>
            <a:endParaRPr lang="zh-CN" altLang="en-US"/>
          </a:p>
        </p:txBody>
      </p:sp>
    </p:spTree>
    <p:extLst>
      <p:ext uri="{BB962C8B-B14F-4D97-AF65-F5344CB8AC3E}">
        <p14:creationId xmlns:p14="http://schemas.microsoft.com/office/powerpoint/2010/main" val="394744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8F079-AD8F-4FBC-83FF-EA8AF716DD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147369A-2D31-464B-AC6B-D0E39667B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73EC1D-3CF8-4166-808A-6D05BF509F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129F32-A2BA-4EEC-B393-D18CDC2E31AA}"/>
              </a:ext>
            </a:extLst>
          </p:cNvPr>
          <p:cNvSpPr>
            <a:spLocks noGrp="1"/>
          </p:cNvSpPr>
          <p:nvPr>
            <p:ph type="dt" sz="half" idx="10"/>
          </p:nvPr>
        </p:nvSpPr>
        <p:spPr/>
        <p:txBody>
          <a:bodyPr/>
          <a:lstStyle/>
          <a:p>
            <a:fld id="{52066C84-9D1F-4206-82DC-54ADC119709B}" type="datetimeFigureOut">
              <a:rPr lang="zh-CN" altLang="en-US" smtClean="0"/>
              <a:t>2021/12/16</a:t>
            </a:fld>
            <a:endParaRPr lang="zh-CN" altLang="en-US"/>
          </a:p>
        </p:txBody>
      </p:sp>
      <p:sp>
        <p:nvSpPr>
          <p:cNvPr id="6" name="页脚占位符 5">
            <a:extLst>
              <a:ext uri="{FF2B5EF4-FFF2-40B4-BE49-F238E27FC236}">
                <a16:creationId xmlns:a16="http://schemas.microsoft.com/office/drawing/2014/main" id="{21DD1BC3-C3E0-4349-A984-756B854674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17D242-BBFD-46F8-8777-E9A731F95C26}"/>
              </a:ext>
            </a:extLst>
          </p:cNvPr>
          <p:cNvSpPr>
            <a:spLocks noGrp="1"/>
          </p:cNvSpPr>
          <p:nvPr>
            <p:ph type="sldNum" sz="quarter" idx="12"/>
          </p:nvPr>
        </p:nvSpPr>
        <p:spPr/>
        <p:txBody>
          <a:bodyPr/>
          <a:lstStyle/>
          <a:p>
            <a:fld id="{868F4CDC-4AAD-4915-A924-730E1A92F7CD}" type="slidenum">
              <a:rPr lang="zh-CN" altLang="en-US" smtClean="0"/>
              <a:t>‹#›</a:t>
            </a:fld>
            <a:endParaRPr lang="zh-CN" altLang="en-US"/>
          </a:p>
        </p:txBody>
      </p:sp>
    </p:spTree>
    <p:extLst>
      <p:ext uri="{BB962C8B-B14F-4D97-AF65-F5344CB8AC3E}">
        <p14:creationId xmlns:p14="http://schemas.microsoft.com/office/powerpoint/2010/main" val="172050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AC784-E92B-44FD-B1BD-A786FAB802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3CB9ED-1E76-4DEC-A830-7DBAA9C74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AE4E958-23AB-4C31-A10E-FCF64D71B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D26371-98DB-464B-8030-C83144FF09C4}"/>
              </a:ext>
            </a:extLst>
          </p:cNvPr>
          <p:cNvSpPr>
            <a:spLocks noGrp="1"/>
          </p:cNvSpPr>
          <p:nvPr>
            <p:ph type="dt" sz="half" idx="10"/>
          </p:nvPr>
        </p:nvSpPr>
        <p:spPr/>
        <p:txBody>
          <a:bodyPr/>
          <a:lstStyle/>
          <a:p>
            <a:fld id="{52066C84-9D1F-4206-82DC-54ADC119709B}" type="datetimeFigureOut">
              <a:rPr lang="zh-CN" altLang="en-US" smtClean="0"/>
              <a:t>2021/12/16</a:t>
            </a:fld>
            <a:endParaRPr lang="zh-CN" altLang="en-US"/>
          </a:p>
        </p:txBody>
      </p:sp>
      <p:sp>
        <p:nvSpPr>
          <p:cNvPr id="6" name="页脚占位符 5">
            <a:extLst>
              <a:ext uri="{FF2B5EF4-FFF2-40B4-BE49-F238E27FC236}">
                <a16:creationId xmlns:a16="http://schemas.microsoft.com/office/drawing/2014/main" id="{B4281710-2467-447F-916A-7AD5298CB5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3FC9CD-7126-4CEF-BFD0-6126D7D1AB79}"/>
              </a:ext>
            </a:extLst>
          </p:cNvPr>
          <p:cNvSpPr>
            <a:spLocks noGrp="1"/>
          </p:cNvSpPr>
          <p:nvPr>
            <p:ph type="sldNum" sz="quarter" idx="12"/>
          </p:nvPr>
        </p:nvSpPr>
        <p:spPr/>
        <p:txBody>
          <a:bodyPr/>
          <a:lstStyle/>
          <a:p>
            <a:fld id="{868F4CDC-4AAD-4915-A924-730E1A92F7CD}" type="slidenum">
              <a:rPr lang="zh-CN" altLang="en-US" smtClean="0"/>
              <a:t>‹#›</a:t>
            </a:fld>
            <a:endParaRPr lang="zh-CN" altLang="en-US"/>
          </a:p>
        </p:txBody>
      </p:sp>
    </p:spTree>
    <p:extLst>
      <p:ext uri="{BB962C8B-B14F-4D97-AF65-F5344CB8AC3E}">
        <p14:creationId xmlns:p14="http://schemas.microsoft.com/office/powerpoint/2010/main" val="274177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916DFC-122A-49F4-8897-0DEACCFCF7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87CD91-4DED-4A8A-BA6C-6321805BA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66C83D-EBEE-40B6-B163-33859D5C27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66C84-9D1F-4206-82DC-54ADC119709B}"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D4D45F57-DE4D-4F56-BA05-1301EAF9B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576E2B4-C33F-4653-A0F7-482720379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F4CDC-4AAD-4915-A924-730E1A92F7CD}" type="slidenum">
              <a:rPr lang="zh-CN" altLang="en-US" smtClean="0"/>
              <a:t>‹#›</a:t>
            </a:fld>
            <a:endParaRPr lang="zh-CN" altLang="en-US"/>
          </a:p>
        </p:txBody>
      </p:sp>
    </p:spTree>
    <p:extLst>
      <p:ext uri="{BB962C8B-B14F-4D97-AF65-F5344CB8AC3E}">
        <p14:creationId xmlns:p14="http://schemas.microsoft.com/office/powerpoint/2010/main" val="3327468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14D19B-CD63-478A-AB3A-968D654D7084}"/>
              </a:ext>
            </a:extLst>
          </p:cNvPr>
          <p:cNvSpPr>
            <a:spLocks noGrp="1"/>
          </p:cNvSpPr>
          <p:nvPr>
            <p:ph type="ctrTitle"/>
          </p:nvPr>
        </p:nvSpPr>
        <p:spPr/>
        <p:txBody>
          <a:bodyPr/>
          <a:lstStyle/>
          <a:p>
            <a:r>
              <a:rPr lang="en-US" altLang="zh-CN" dirty="0"/>
              <a:t>2021.12.17</a:t>
            </a:r>
            <a:endParaRPr lang="zh-CN" altLang="en-US" dirty="0"/>
          </a:p>
        </p:txBody>
      </p:sp>
      <p:sp>
        <p:nvSpPr>
          <p:cNvPr id="3" name="副标题 2">
            <a:extLst>
              <a:ext uri="{FF2B5EF4-FFF2-40B4-BE49-F238E27FC236}">
                <a16:creationId xmlns:a16="http://schemas.microsoft.com/office/drawing/2014/main" id="{231A38D6-FBEC-4142-93B9-BFB00067F13F}"/>
              </a:ext>
            </a:extLst>
          </p:cNvPr>
          <p:cNvSpPr>
            <a:spLocks noGrp="1"/>
          </p:cNvSpPr>
          <p:nvPr>
            <p:ph type="subTitle" idx="1"/>
          </p:nvPr>
        </p:nvSpPr>
        <p:spPr/>
        <p:txBody>
          <a:bodyPr/>
          <a:lstStyle/>
          <a:p>
            <a:r>
              <a:rPr lang="zh-CN" altLang="en-US" dirty="0"/>
              <a:t>陈建兵</a:t>
            </a:r>
            <a:endParaRPr lang="en-US" altLang="zh-CN" dirty="0"/>
          </a:p>
          <a:p>
            <a:endParaRPr lang="zh-CN" altLang="en-US" dirty="0"/>
          </a:p>
        </p:txBody>
      </p:sp>
    </p:spTree>
    <p:extLst>
      <p:ext uri="{BB962C8B-B14F-4D97-AF65-F5344CB8AC3E}">
        <p14:creationId xmlns:p14="http://schemas.microsoft.com/office/powerpoint/2010/main" val="63587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FE24B-27D1-4124-8B33-8DF59B8B3833}"/>
              </a:ext>
            </a:extLst>
          </p:cNvPr>
          <p:cNvSpPr>
            <a:spLocks noGrp="1"/>
          </p:cNvSpPr>
          <p:nvPr>
            <p:ph type="title"/>
          </p:nvPr>
        </p:nvSpPr>
        <p:spPr/>
        <p:txBody>
          <a:bodyPr/>
          <a:lstStyle/>
          <a:p>
            <a:r>
              <a:rPr lang="zh-CN" altLang="en-US" dirty="0"/>
              <a:t>智能合约安全</a:t>
            </a:r>
          </a:p>
        </p:txBody>
      </p:sp>
      <p:sp>
        <p:nvSpPr>
          <p:cNvPr id="3" name="内容占位符 2">
            <a:extLst>
              <a:ext uri="{FF2B5EF4-FFF2-40B4-BE49-F238E27FC236}">
                <a16:creationId xmlns:a16="http://schemas.microsoft.com/office/drawing/2014/main" id="{23A5B58C-1404-4EA2-80F7-630C74C94B55}"/>
              </a:ext>
            </a:extLst>
          </p:cNvPr>
          <p:cNvSpPr>
            <a:spLocks noGrp="1"/>
          </p:cNvSpPr>
          <p:nvPr>
            <p:ph idx="1"/>
          </p:nvPr>
        </p:nvSpPr>
        <p:spPr/>
        <p:txBody>
          <a:bodyPr/>
          <a:lstStyle/>
          <a:p>
            <a:r>
              <a:rPr lang="zh-CN" altLang="en-US" dirty="0"/>
              <a:t>以太坊跟</a:t>
            </a:r>
            <a:r>
              <a:rPr lang="en-US" altLang="zh-CN" dirty="0"/>
              <a:t>Fabric</a:t>
            </a:r>
            <a:r>
              <a:rPr lang="zh-CN" altLang="en-US" dirty="0"/>
              <a:t>的智能合约安全问题以及相关的解决方案</a:t>
            </a:r>
            <a:endParaRPr lang="en-US" altLang="zh-CN" dirty="0"/>
          </a:p>
          <a:p>
            <a:pPr marL="0" indent="0">
              <a:buNone/>
            </a:pPr>
            <a:endParaRPr lang="zh-CN" altLang="en-US" dirty="0"/>
          </a:p>
        </p:txBody>
      </p:sp>
    </p:spTree>
    <p:extLst>
      <p:ext uri="{BB962C8B-B14F-4D97-AF65-F5344CB8AC3E}">
        <p14:creationId xmlns:p14="http://schemas.microsoft.com/office/powerpoint/2010/main" val="1754828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3D81EE-B09A-447C-9141-85A1E984D985}"/>
              </a:ext>
            </a:extLst>
          </p:cNvPr>
          <p:cNvSpPr>
            <a:spLocks noGrp="1"/>
          </p:cNvSpPr>
          <p:nvPr>
            <p:ph type="title"/>
          </p:nvPr>
        </p:nvSpPr>
        <p:spPr/>
        <p:txBody>
          <a:bodyPr/>
          <a:lstStyle/>
          <a:p>
            <a:r>
              <a:rPr lang="zh-CN" altLang="en-US" dirty="0"/>
              <a:t>下周计划</a:t>
            </a:r>
          </a:p>
        </p:txBody>
      </p:sp>
      <p:sp>
        <p:nvSpPr>
          <p:cNvPr id="3" name="内容占位符 2">
            <a:extLst>
              <a:ext uri="{FF2B5EF4-FFF2-40B4-BE49-F238E27FC236}">
                <a16:creationId xmlns:a16="http://schemas.microsoft.com/office/drawing/2014/main" id="{400CB550-A519-4552-AEC4-C19D2C43A2F6}"/>
              </a:ext>
            </a:extLst>
          </p:cNvPr>
          <p:cNvSpPr>
            <a:spLocks noGrp="1"/>
          </p:cNvSpPr>
          <p:nvPr>
            <p:ph idx="1"/>
          </p:nvPr>
        </p:nvSpPr>
        <p:spPr/>
        <p:txBody>
          <a:bodyPr/>
          <a:lstStyle/>
          <a:p>
            <a:r>
              <a:rPr lang="en-US" altLang="zh-CN" dirty="0"/>
              <a:t>Y. Huang, Y. </a:t>
            </a:r>
            <a:r>
              <a:rPr lang="en-US" altLang="zh-CN" dirty="0" err="1"/>
              <a:t>Bian</a:t>
            </a:r>
            <a:r>
              <a:rPr lang="en-US" altLang="zh-CN" dirty="0"/>
              <a:t>, R. Li, J. L. Zhao and P. Shi, "Smart Contract Security: A Software Lifecycle Perspective," in IEEE Access, vol. 7, pp. 150184-150202, 2019, </a:t>
            </a:r>
            <a:r>
              <a:rPr lang="en-US" altLang="zh-CN" dirty="0" err="1"/>
              <a:t>doi</a:t>
            </a:r>
            <a:r>
              <a:rPr lang="en-US" altLang="zh-CN" dirty="0"/>
              <a:t>: 10.1109/ACCESS.2019.2946988.</a:t>
            </a:r>
          </a:p>
        </p:txBody>
      </p:sp>
    </p:spTree>
    <p:extLst>
      <p:ext uri="{BB962C8B-B14F-4D97-AF65-F5344CB8AC3E}">
        <p14:creationId xmlns:p14="http://schemas.microsoft.com/office/powerpoint/2010/main" val="25992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B38B4-615D-482A-A112-B4A344429775}"/>
              </a:ext>
            </a:extLst>
          </p:cNvPr>
          <p:cNvSpPr>
            <a:spLocks noGrp="1"/>
          </p:cNvSpPr>
          <p:nvPr>
            <p:ph type="title"/>
          </p:nvPr>
        </p:nvSpPr>
        <p:spPr/>
        <p:txBody>
          <a:bodyPr/>
          <a:lstStyle/>
          <a:p>
            <a:r>
              <a:rPr lang="zh-CN" altLang="en-US" dirty="0"/>
              <a:t>本周内容</a:t>
            </a:r>
          </a:p>
        </p:txBody>
      </p:sp>
      <p:sp>
        <p:nvSpPr>
          <p:cNvPr id="3" name="内容占位符 2">
            <a:extLst>
              <a:ext uri="{FF2B5EF4-FFF2-40B4-BE49-F238E27FC236}">
                <a16:creationId xmlns:a16="http://schemas.microsoft.com/office/drawing/2014/main" id="{85C303AD-3391-4F12-9B3F-EF4205211376}"/>
              </a:ext>
            </a:extLst>
          </p:cNvPr>
          <p:cNvSpPr>
            <a:spLocks noGrp="1"/>
          </p:cNvSpPr>
          <p:nvPr>
            <p:ph idx="1"/>
          </p:nvPr>
        </p:nvSpPr>
        <p:spPr/>
        <p:txBody>
          <a:bodyPr/>
          <a:lstStyle/>
          <a:p>
            <a:r>
              <a:rPr lang="zh-CN" altLang="en-US" dirty="0"/>
              <a:t>玄昭师兄的论文</a:t>
            </a:r>
            <a:endParaRPr lang="en-US" altLang="zh-CN" dirty="0"/>
          </a:p>
          <a:p>
            <a:r>
              <a:rPr lang="en-US" altLang="zh-CN" dirty="0"/>
              <a:t>Y. Huang, Y. </a:t>
            </a:r>
            <a:r>
              <a:rPr lang="en-US" altLang="zh-CN" dirty="0" err="1"/>
              <a:t>Bian</a:t>
            </a:r>
            <a:r>
              <a:rPr lang="en-US" altLang="zh-CN" dirty="0"/>
              <a:t>, R. Li, J. L. Zhao and P. Shi, "Smart Contract Security: A Software Lifecycle Perspective," in IEEE Access, vol. 7, pp. 150184-150202, 2019, </a:t>
            </a:r>
            <a:r>
              <a:rPr lang="en-US" altLang="zh-CN" dirty="0" err="1"/>
              <a:t>doi</a:t>
            </a:r>
            <a:r>
              <a:rPr lang="en-US" altLang="zh-CN" dirty="0"/>
              <a:t>: 10.1109/ACCESS.2019.2946988.</a:t>
            </a:r>
          </a:p>
        </p:txBody>
      </p:sp>
    </p:spTree>
    <p:extLst>
      <p:ext uri="{BB962C8B-B14F-4D97-AF65-F5344CB8AC3E}">
        <p14:creationId xmlns:p14="http://schemas.microsoft.com/office/powerpoint/2010/main" val="308881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287C68F4-E16F-4D43-B1D3-B4ACB7A2D710}"/>
              </a:ext>
            </a:extLst>
          </p:cNvPr>
          <p:cNvPicPr>
            <a:picLocks noGrp="1" noChangeAspect="1"/>
          </p:cNvPicPr>
          <p:nvPr>
            <p:ph idx="1"/>
          </p:nvPr>
        </p:nvPicPr>
        <p:blipFill rotWithShape="1">
          <a:blip r:embed="rId2"/>
          <a:srcRect l="10474" t="5135" r="6509" b="-1"/>
          <a:stretch/>
        </p:blipFill>
        <p:spPr>
          <a:xfrm>
            <a:off x="1431636" y="2418348"/>
            <a:ext cx="8414328" cy="3922915"/>
          </a:xfrm>
        </p:spPr>
      </p:pic>
      <p:sp>
        <p:nvSpPr>
          <p:cNvPr id="6" name="内容占位符 2">
            <a:extLst>
              <a:ext uri="{FF2B5EF4-FFF2-40B4-BE49-F238E27FC236}">
                <a16:creationId xmlns:a16="http://schemas.microsoft.com/office/drawing/2014/main" id="{DDFF94F0-D0C8-4BFB-B9A8-D739CA38551B}"/>
              </a:ext>
            </a:extLst>
          </p:cNvPr>
          <p:cNvSpPr txBox="1">
            <a:spLocks/>
          </p:cNvSpPr>
          <p:nvPr/>
        </p:nvSpPr>
        <p:spPr>
          <a:xfrm>
            <a:off x="856673" y="879989"/>
            <a:ext cx="103470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接口四实现</a:t>
            </a:r>
            <a:endParaRPr lang="en-US" altLang="zh-CN" dirty="0"/>
          </a:p>
          <a:p>
            <a:pPr marL="457200" lvl="1" indent="0">
              <a:buNone/>
            </a:pPr>
            <a:r>
              <a:rPr lang="zh-CN" altLang="en-US" dirty="0"/>
              <a:t>并非由工作流引擎直接提供</a:t>
            </a:r>
            <a:endParaRPr lang="en-US" altLang="zh-CN" dirty="0"/>
          </a:p>
          <a:p>
            <a:pPr marL="457200" lvl="1" indent="0">
              <a:buNone/>
            </a:pPr>
            <a:r>
              <a:rPr lang="zh-CN" altLang="en-US" dirty="0"/>
              <a:t>把区块链也抽象成一个工作流引擎</a:t>
            </a:r>
            <a:endParaRPr lang="en-US" altLang="zh-CN" dirty="0"/>
          </a:p>
          <a:p>
            <a:pPr marL="457200" lvl="1" indent="0">
              <a:buNone/>
            </a:pPr>
            <a:r>
              <a:rPr lang="zh-CN" altLang="en-US" dirty="0"/>
              <a:t>通过</a:t>
            </a:r>
            <a:r>
              <a:rPr lang="en-US" altLang="zh-CN" dirty="0"/>
              <a:t>Broker interface</a:t>
            </a:r>
            <a:r>
              <a:rPr lang="zh-CN" altLang="en-US" dirty="0"/>
              <a:t>进行互操作</a:t>
            </a:r>
            <a:endParaRPr lang="en-US" altLang="zh-CN" dirty="0"/>
          </a:p>
        </p:txBody>
      </p:sp>
    </p:spTree>
    <p:extLst>
      <p:ext uri="{BB962C8B-B14F-4D97-AF65-F5344CB8AC3E}">
        <p14:creationId xmlns:p14="http://schemas.microsoft.com/office/powerpoint/2010/main" val="3335674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DFF94F0-D0C8-4BFB-B9A8-D739CA38551B}"/>
              </a:ext>
            </a:extLst>
          </p:cNvPr>
          <p:cNvSpPr txBox="1">
            <a:spLocks/>
          </p:cNvSpPr>
          <p:nvPr/>
        </p:nvSpPr>
        <p:spPr>
          <a:xfrm>
            <a:off x="856673" y="879989"/>
            <a:ext cx="10347036" cy="1179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发起协作</a:t>
            </a:r>
            <a:endParaRPr lang="en-US" altLang="zh-CN" dirty="0"/>
          </a:p>
          <a:p>
            <a:pPr marL="457200" lvl="1" indent="0">
              <a:buNone/>
            </a:pPr>
            <a:r>
              <a:rPr lang="zh-CN" altLang="en-US" dirty="0"/>
              <a:t>负责执行起始点任务的参与者向工作流互操作服务发送</a:t>
            </a:r>
            <a:r>
              <a:rPr lang="en-US" altLang="zh-CN" dirty="0" err="1"/>
              <a:t>CreateInstance</a:t>
            </a:r>
            <a:r>
              <a:rPr lang="zh-CN" altLang="en-US" dirty="0"/>
              <a:t>。</a:t>
            </a:r>
          </a:p>
        </p:txBody>
      </p:sp>
      <p:pic>
        <p:nvPicPr>
          <p:cNvPr id="7" name="图片 6">
            <a:extLst>
              <a:ext uri="{FF2B5EF4-FFF2-40B4-BE49-F238E27FC236}">
                <a16:creationId xmlns:a16="http://schemas.microsoft.com/office/drawing/2014/main" id="{1606F028-01C3-43E4-AFDA-067858FAFC7B}"/>
              </a:ext>
            </a:extLst>
          </p:cNvPr>
          <p:cNvPicPr>
            <a:picLocks noChangeAspect="1"/>
          </p:cNvPicPr>
          <p:nvPr/>
        </p:nvPicPr>
        <p:blipFill rotWithShape="1">
          <a:blip r:embed="rId2"/>
          <a:srcRect t="3095"/>
          <a:stretch/>
        </p:blipFill>
        <p:spPr>
          <a:xfrm>
            <a:off x="1288906" y="1766458"/>
            <a:ext cx="9372744" cy="5091542"/>
          </a:xfrm>
          <a:prstGeom prst="rect">
            <a:avLst/>
          </a:prstGeom>
        </p:spPr>
      </p:pic>
    </p:spTree>
    <p:extLst>
      <p:ext uri="{BB962C8B-B14F-4D97-AF65-F5344CB8AC3E}">
        <p14:creationId xmlns:p14="http://schemas.microsoft.com/office/powerpoint/2010/main" val="48276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11CFA-CA90-4350-9426-9841564B3C23}"/>
              </a:ext>
            </a:extLst>
          </p:cNvPr>
          <p:cNvSpPr>
            <a:spLocks noGrp="1"/>
          </p:cNvSpPr>
          <p:nvPr>
            <p:ph type="title"/>
          </p:nvPr>
        </p:nvSpPr>
        <p:spPr/>
        <p:txBody>
          <a:bodyPr/>
          <a:lstStyle/>
          <a:p>
            <a:r>
              <a:rPr lang="zh-CN" altLang="en-US" dirty="0"/>
              <a:t>上次方案</a:t>
            </a:r>
          </a:p>
        </p:txBody>
      </p:sp>
      <p:sp>
        <p:nvSpPr>
          <p:cNvPr id="3" name="内容占位符 2">
            <a:extLst>
              <a:ext uri="{FF2B5EF4-FFF2-40B4-BE49-F238E27FC236}">
                <a16:creationId xmlns:a16="http://schemas.microsoft.com/office/drawing/2014/main" id="{6A1E8FDE-C316-43B8-8F22-AD68C950C093}"/>
              </a:ext>
            </a:extLst>
          </p:cNvPr>
          <p:cNvSpPr>
            <a:spLocks noGrp="1"/>
          </p:cNvSpPr>
          <p:nvPr>
            <p:ph idx="1"/>
          </p:nvPr>
        </p:nvSpPr>
        <p:spPr>
          <a:xfrm>
            <a:off x="838200" y="1690688"/>
            <a:ext cx="10515600" cy="4736090"/>
          </a:xfrm>
        </p:spPr>
        <p:txBody>
          <a:bodyPr/>
          <a:lstStyle/>
          <a:p>
            <a:r>
              <a:rPr lang="zh-CN" altLang="en-US" dirty="0"/>
              <a:t>上次提出的步骤</a:t>
            </a:r>
            <a:endParaRPr lang="en-US" altLang="zh-CN" dirty="0"/>
          </a:p>
          <a:p>
            <a:pPr lvl="1"/>
            <a:r>
              <a:rPr lang="zh-CN" altLang="en-US" dirty="0"/>
              <a:t>发起者向实例化中心发起一个静态代码实例化的请求</a:t>
            </a:r>
            <a:endParaRPr lang="en-US" altLang="zh-CN" dirty="0"/>
          </a:p>
          <a:p>
            <a:pPr lvl="1"/>
            <a:r>
              <a:rPr lang="zh-CN" altLang="en-US" dirty="0"/>
              <a:t>实例化中心向节点广播</a:t>
            </a:r>
            <a:endParaRPr lang="en-US" altLang="zh-CN" dirty="0"/>
          </a:p>
          <a:p>
            <a:pPr lvl="1"/>
            <a:r>
              <a:rPr lang="zh-CN" altLang="en-US" dirty="0"/>
              <a:t>节点回应</a:t>
            </a:r>
            <a:endParaRPr lang="en-US" altLang="zh-CN" dirty="0"/>
          </a:p>
          <a:p>
            <a:pPr lvl="1"/>
            <a:r>
              <a:rPr lang="zh-CN" altLang="en-US" dirty="0"/>
              <a:t>实例化中心部署合约</a:t>
            </a:r>
            <a:endParaRPr lang="en-US" altLang="zh-CN" dirty="0"/>
          </a:p>
          <a:p>
            <a:r>
              <a:rPr lang="zh-CN" altLang="en-US" dirty="0"/>
              <a:t>无法使用智能合约实现</a:t>
            </a:r>
            <a:endParaRPr lang="en-US" altLang="zh-CN" dirty="0"/>
          </a:p>
          <a:p>
            <a:r>
              <a:rPr lang="zh-CN" altLang="en-US" dirty="0"/>
              <a:t>将区块链一个节点设置为实例化中心，协商阶段与部署合约也没有紧密关系</a:t>
            </a:r>
            <a:endParaRPr lang="en-US" altLang="zh-CN" dirty="0"/>
          </a:p>
          <a:p>
            <a:r>
              <a:rPr lang="zh-CN" altLang="en-US" dirty="0"/>
              <a:t>启动应答协议的目的应该是确定合约的内容</a:t>
            </a:r>
            <a:endParaRPr lang="en-US" altLang="zh-CN" dirty="0"/>
          </a:p>
        </p:txBody>
      </p:sp>
    </p:spTree>
    <p:extLst>
      <p:ext uri="{BB962C8B-B14F-4D97-AF65-F5344CB8AC3E}">
        <p14:creationId xmlns:p14="http://schemas.microsoft.com/office/powerpoint/2010/main" val="34791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3F9568C-2625-4005-9BFA-55A4E26166CF}"/>
              </a:ext>
            </a:extLst>
          </p:cNvPr>
          <p:cNvPicPr>
            <a:picLocks noGrp="1" noChangeAspect="1"/>
          </p:cNvPicPr>
          <p:nvPr>
            <p:ph idx="1"/>
          </p:nvPr>
        </p:nvPicPr>
        <p:blipFill rotWithShape="1">
          <a:blip r:embed="rId2"/>
          <a:srcRect t="798"/>
          <a:stretch/>
        </p:blipFill>
        <p:spPr>
          <a:xfrm>
            <a:off x="873852" y="519042"/>
            <a:ext cx="3854870" cy="4838680"/>
          </a:xfrm>
        </p:spPr>
      </p:pic>
      <p:pic>
        <p:nvPicPr>
          <p:cNvPr id="7" name="图片 6">
            <a:extLst>
              <a:ext uri="{FF2B5EF4-FFF2-40B4-BE49-F238E27FC236}">
                <a16:creationId xmlns:a16="http://schemas.microsoft.com/office/drawing/2014/main" id="{A0FFA4DF-772D-4EA6-8C63-45DC3C228DBF}"/>
              </a:ext>
            </a:extLst>
          </p:cNvPr>
          <p:cNvPicPr>
            <a:picLocks noChangeAspect="1"/>
          </p:cNvPicPr>
          <p:nvPr/>
        </p:nvPicPr>
        <p:blipFill>
          <a:blip r:embed="rId3"/>
          <a:stretch>
            <a:fillRect/>
          </a:stretch>
        </p:blipFill>
        <p:spPr>
          <a:xfrm>
            <a:off x="5443831" y="1008568"/>
            <a:ext cx="6193987" cy="4281811"/>
          </a:xfrm>
          <a:prstGeom prst="rect">
            <a:avLst/>
          </a:prstGeom>
        </p:spPr>
      </p:pic>
      <p:sp>
        <p:nvSpPr>
          <p:cNvPr id="8" name="箭头: 右 7">
            <a:extLst>
              <a:ext uri="{FF2B5EF4-FFF2-40B4-BE49-F238E27FC236}">
                <a16:creationId xmlns:a16="http://schemas.microsoft.com/office/drawing/2014/main" id="{E9BCD4F0-CB69-4A2A-AE6C-3B7EBC0B414A}"/>
              </a:ext>
            </a:extLst>
          </p:cNvPr>
          <p:cNvSpPr/>
          <p:nvPr/>
        </p:nvSpPr>
        <p:spPr>
          <a:xfrm>
            <a:off x="4728722" y="2938382"/>
            <a:ext cx="494152" cy="3402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内容占位符 2">
            <a:extLst>
              <a:ext uri="{FF2B5EF4-FFF2-40B4-BE49-F238E27FC236}">
                <a16:creationId xmlns:a16="http://schemas.microsoft.com/office/drawing/2014/main" id="{0C49C2AA-9CAA-4338-A82C-6E73BE420C73}"/>
              </a:ext>
            </a:extLst>
          </p:cNvPr>
          <p:cNvSpPr txBox="1">
            <a:spLocks/>
          </p:cNvSpPr>
          <p:nvPr/>
        </p:nvSpPr>
        <p:spPr>
          <a:xfrm>
            <a:off x="873852" y="54832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左边抽象出的模块是在协同发起后才产生的</a:t>
            </a:r>
            <a:endParaRPr lang="en-US" altLang="zh-CN" sz="2000" dirty="0"/>
          </a:p>
          <a:p>
            <a:r>
              <a:rPr lang="zh-CN" altLang="en-US" sz="2000" dirty="0"/>
              <a:t>协同建立模块需要从一开始就存在，监督协同的建立过程</a:t>
            </a:r>
          </a:p>
        </p:txBody>
      </p:sp>
    </p:spTree>
    <p:extLst>
      <p:ext uri="{BB962C8B-B14F-4D97-AF65-F5344CB8AC3E}">
        <p14:creationId xmlns:p14="http://schemas.microsoft.com/office/powerpoint/2010/main" val="314752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11CFA-CA90-4350-9426-9841564B3C23}"/>
              </a:ext>
            </a:extLst>
          </p:cNvPr>
          <p:cNvSpPr>
            <a:spLocks noGrp="1"/>
          </p:cNvSpPr>
          <p:nvPr>
            <p:ph type="title"/>
          </p:nvPr>
        </p:nvSpPr>
        <p:spPr/>
        <p:txBody>
          <a:bodyPr/>
          <a:lstStyle/>
          <a:p>
            <a:r>
              <a:rPr lang="zh-CN" altLang="en-US" dirty="0"/>
              <a:t>改进方案思考</a:t>
            </a:r>
          </a:p>
        </p:txBody>
      </p:sp>
      <p:sp>
        <p:nvSpPr>
          <p:cNvPr id="3" name="内容占位符 2">
            <a:extLst>
              <a:ext uri="{FF2B5EF4-FFF2-40B4-BE49-F238E27FC236}">
                <a16:creationId xmlns:a16="http://schemas.microsoft.com/office/drawing/2014/main" id="{6A1E8FDE-C316-43B8-8F22-AD68C950C093}"/>
              </a:ext>
            </a:extLst>
          </p:cNvPr>
          <p:cNvSpPr>
            <a:spLocks noGrp="1"/>
          </p:cNvSpPr>
          <p:nvPr>
            <p:ph idx="1"/>
          </p:nvPr>
        </p:nvSpPr>
        <p:spPr>
          <a:xfrm>
            <a:off x="838200" y="1440873"/>
            <a:ext cx="10515600" cy="1530927"/>
          </a:xfrm>
        </p:spPr>
        <p:txBody>
          <a:bodyPr/>
          <a:lstStyle/>
          <a:p>
            <a:r>
              <a:rPr lang="zh-CN" altLang="en-US" dirty="0"/>
              <a:t>协作方</a:t>
            </a:r>
            <a:endParaRPr lang="en-US" altLang="zh-CN" dirty="0"/>
          </a:p>
          <a:p>
            <a:pPr lvl="1"/>
            <a:r>
              <a:rPr lang="zh-CN" altLang="en-US" dirty="0"/>
              <a:t>接口增加启动应答协议的内容</a:t>
            </a:r>
            <a:endParaRPr lang="en-US" altLang="zh-CN" dirty="0"/>
          </a:p>
          <a:p>
            <a:pPr marL="914400" lvl="2" indent="0">
              <a:buNone/>
            </a:pPr>
            <a:r>
              <a:rPr lang="zh-CN" altLang="en-US" dirty="0"/>
              <a:t>启动应答协议负责在合作方之间建立一个简单合约表示协作流程合约部署之前的协商阶段。仅当协商完成才可部署合约。</a:t>
            </a:r>
            <a:endParaRPr lang="en-US" altLang="zh-CN" dirty="0"/>
          </a:p>
        </p:txBody>
      </p:sp>
      <p:pic>
        <p:nvPicPr>
          <p:cNvPr id="6" name="图片 5">
            <a:extLst>
              <a:ext uri="{FF2B5EF4-FFF2-40B4-BE49-F238E27FC236}">
                <a16:creationId xmlns:a16="http://schemas.microsoft.com/office/drawing/2014/main" id="{F9B01878-EC30-48F9-8D6F-657A6D46521A}"/>
              </a:ext>
            </a:extLst>
          </p:cNvPr>
          <p:cNvPicPr>
            <a:picLocks noChangeAspect="1"/>
          </p:cNvPicPr>
          <p:nvPr/>
        </p:nvPicPr>
        <p:blipFill>
          <a:blip r:embed="rId2"/>
          <a:stretch>
            <a:fillRect/>
          </a:stretch>
        </p:blipFill>
        <p:spPr>
          <a:xfrm>
            <a:off x="1447800" y="2901950"/>
            <a:ext cx="9956800" cy="2655147"/>
          </a:xfrm>
          <a:prstGeom prst="rect">
            <a:avLst/>
          </a:prstGeom>
        </p:spPr>
      </p:pic>
      <p:sp>
        <p:nvSpPr>
          <p:cNvPr id="7" name="内容占位符 2">
            <a:extLst>
              <a:ext uri="{FF2B5EF4-FFF2-40B4-BE49-F238E27FC236}">
                <a16:creationId xmlns:a16="http://schemas.microsoft.com/office/drawing/2014/main" id="{D4E84E5A-C823-45C5-A3C5-DB517E0D9407}"/>
              </a:ext>
            </a:extLst>
          </p:cNvPr>
          <p:cNvSpPr txBox="1">
            <a:spLocks/>
          </p:cNvSpPr>
          <p:nvPr/>
        </p:nvSpPr>
        <p:spPr>
          <a:xfrm>
            <a:off x="812800" y="5505450"/>
            <a:ext cx="10541000" cy="11430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问题</a:t>
            </a:r>
            <a:endParaRPr lang="en-US" altLang="zh-CN" dirty="0"/>
          </a:p>
          <a:p>
            <a:pPr lvl="1"/>
            <a:r>
              <a:rPr lang="zh-CN" altLang="en-US" dirty="0"/>
              <a:t>协商阶段与协作流程合约本身没有紧密的关系</a:t>
            </a:r>
            <a:endParaRPr lang="en-US" altLang="zh-CN" dirty="0"/>
          </a:p>
          <a:p>
            <a:pPr marL="914400" lvl="2" indent="0">
              <a:buNone/>
            </a:pPr>
            <a:r>
              <a:rPr lang="zh-CN" altLang="en-US" dirty="0"/>
              <a:t>在协作流程合约前插入前置过程，将合作方的应答当作协同流程的一部分</a:t>
            </a:r>
            <a:r>
              <a:rPr lang="en-US" altLang="zh-CN" dirty="0"/>
              <a:t>	</a:t>
            </a:r>
          </a:p>
        </p:txBody>
      </p:sp>
    </p:spTree>
    <p:extLst>
      <p:ext uri="{BB962C8B-B14F-4D97-AF65-F5344CB8AC3E}">
        <p14:creationId xmlns:p14="http://schemas.microsoft.com/office/powerpoint/2010/main" val="10271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D65A54-AC35-4598-B5AF-874B655F9CFD}"/>
              </a:ext>
            </a:extLst>
          </p:cNvPr>
          <p:cNvSpPr>
            <a:spLocks noGrp="1"/>
          </p:cNvSpPr>
          <p:nvPr>
            <p:ph idx="1"/>
          </p:nvPr>
        </p:nvSpPr>
        <p:spPr>
          <a:xfrm>
            <a:off x="508000" y="514927"/>
            <a:ext cx="10522527" cy="526473"/>
          </a:xfrm>
        </p:spPr>
        <p:txBody>
          <a:bodyPr/>
          <a:lstStyle/>
          <a:p>
            <a:pPr marL="0" indent="0">
              <a:buNone/>
            </a:pPr>
            <a:r>
              <a:rPr lang="zh-CN" altLang="en-US" dirty="0"/>
              <a:t>启动应答协议描述</a:t>
            </a:r>
          </a:p>
        </p:txBody>
      </p:sp>
      <p:sp>
        <p:nvSpPr>
          <p:cNvPr id="4" name="内容占位符 2">
            <a:extLst>
              <a:ext uri="{FF2B5EF4-FFF2-40B4-BE49-F238E27FC236}">
                <a16:creationId xmlns:a16="http://schemas.microsoft.com/office/drawing/2014/main" id="{A46294AD-C2E3-4A2E-ABF9-A8EF805F7E1C}"/>
              </a:ext>
            </a:extLst>
          </p:cNvPr>
          <p:cNvSpPr txBox="1">
            <a:spLocks/>
          </p:cNvSpPr>
          <p:nvPr/>
        </p:nvSpPr>
        <p:spPr>
          <a:xfrm>
            <a:off x="831273" y="1094509"/>
            <a:ext cx="10522527" cy="127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dirty="0"/>
          </a:p>
        </p:txBody>
      </p:sp>
      <p:sp>
        <p:nvSpPr>
          <p:cNvPr id="5" name="文本框 4">
            <a:extLst>
              <a:ext uri="{FF2B5EF4-FFF2-40B4-BE49-F238E27FC236}">
                <a16:creationId xmlns:a16="http://schemas.microsoft.com/office/drawing/2014/main" id="{16F227B8-3C2E-4D29-A251-3764546D96A9}"/>
              </a:ext>
            </a:extLst>
          </p:cNvPr>
          <p:cNvSpPr txBox="1"/>
          <p:nvPr/>
        </p:nvSpPr>
        <p:spPr>
          <a:xfrm>
            <a:off x="581891" y="1159164"/>
            <a:ext cx="5292437" cy="369332"/>
          </a:xfrm>
          <a:prstGeom prst="rect">
            <a:avLst/>
          </a:prstGeom>
          <a:noFill/>
        </p:spPr>
        <p:txBody>
          <a:bodyPr wrap="square" rtlCol="0">
            <a:spAutoFit/>
          </a:bodyPr>
          <a:lstStyle/>
          <a:p>
            <a:r>
              <a:rPr lang="zh-CN" altLang="en-US" dirty="0"/>
              <a:t>交互图</a:t>
            </a:r>
          </a:p>
        </p:txBody>
      </p:sp>
      <p:pic>
        <p:nvPicPr>
          <p:cNvPr id="14" name="图片 13">
            <a:extLst>
              <a:ext uri="{FF2B5EF4-FFF2-40B4-BE49-F238E27FC236}">
                <a16:creationId xmlns:a16="http://schemas.microsoft.com/office/drawing/2014/main" id="{DFA8E81D-8A54-407A-836E-119C0C69AF1C}"/>
              </a:ext>
            </a:extLst>
          </p:cNvPr>
          <p:cNvPicPr>
            <a:picLocks noChangeAspect="1"/>
          </p:cNvPicPr>
          <p:nvPr/>
        </p:nvPicPr>
        <p:blipFill>
          <a:blip r:embed="rId3"/>
          <a:stretch>
            <a:fillRect/>
          </a:stretch>
        </p:blipFill>
        <p:spPr>
          <a:xfrm>
            <a:off x="69850" y="1783177"/>
            <a:ext cx="12192000" cy="4320345"/>
          </a:xfrm>
          <a:prstGeom prst="rect">
            <a:avLst/>
          </a:prstGeom>
        </p:spPr>
      </p:pic>
    </p:spTree>
    <p:extLst>
      <p:ext uri="{BB962C8B-B14F-4D97-AF65-F5344CB8AC3E}">
        <p14:creationId xmlns:p14="http://schemas.microsoft.com/office/powerpoint/2010/main" val="187992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B31B4-661A-4617-A47C-0481CC184F00}"/>
              </a:ext>
            </a:extLst>
          </p:cNvPr>
          <p:cNvSpPr>
            <a:spLocks noGrp="1"/>
          </p:cNvSpPr>
          <p:nvPr>
            <p:ph type="title"/>
          </p:nvPr>
        </p:nvSpPr>
        <p:spPr/>
        <p:txBody>
          <a:bodyPr/>
          <a:lstStyle/>
          <a:p>
            <a:r>
              <a:rPr lang="zh-CN" altLang="en-US" dirty="0"/>
              <a:t>一些问题</a:t>
            </a:r>
          </a:p>
        </p:txBody>
      </p:sp>
      <p:sp>
        <p:nvSpPr>
          <p:cNvPr id="3" name="内容占位符 2">
            <a:extLst>
              <a:ext uri="{FF2B5EF4-FFF2-40B4-BE49-F238E27FC236}">
                <a16:creationId xmlns:a16="http://schemas.microsoft.com/office/drawing/2014/main" id="{F9E5F4D6-C373-4097-A4F1-BC2AEEDE8B92}"/>
              </a:ext>
            </a:extLst>
          </p:cNvPr>
          <p:cNvSpPr>
            <a:spLocks noGrp="1"/>
          </p:cNvSpPr>
          <p:nvPr>
            <p:ph idx="1"/>
          </p:nvPr>
        </p:nvSpPr>
        <p:spPr/>
        <p:txBody>
          <a:bodyPr>
            <a:normAutofit/>
          </a:bodyPr>
          <a:lstStyle/>
          <a:p>
            <a:r>
              <a:rPr lang="zh-CN" altLang="en-US" sz="2400" dirty="0"/>
              <a:t>智能合约发送信息是以广播的方式，合作方的</a:t>
            </a:r>
            <a:r>
              <a:rPr lang="en-US" altLang="zh-CN" sz="2400" dirty="0"/>
              <a:t>BPMS Broker</a:t>
            </a:r>
            <a:r>
              <a:rPr lang="zh-CN" altLang="en-US" sz="2400" dirty="0"/>
              <a:t>监听区块链</a:t>
            </a:r>
            <a:r>
              <a:rPr lang="en-US" altLang="zh-CN" sz="2400" dirty="0"/>
              <a:t>Broker</a:t>
            </a:r>
            <a:r>
              <a:rPr lang="zh-CN" altLang="en-US" sz="2400" dirty="0"/>
              <a:t>的特定事件</a:t>
            </a:r>
            <a:r>
              <a:rPr lang="en-US" altLang="zh-CN" sz="2400" dirty="0"/>
              <a:t>(</a:t>
            </a:r>
            <a:r>
              <a:rPr lang="zh-CN" altLang="en-US" sz="2400" dirty="0"/>
              <a:t>消息订阅</a:t>
            </a:r>
            <a:r>
              <a:rPr lang="en-US" altLang="zh-CN" sz="2400" dirty="0"/>
              <a:t>)</a:t>
            </a:r>
          </a:p>
          <a:p>
            <a:r>
              <a:rPr lang="zh-CN" altLang="en-US" sz="2400" dirty="0"/>
              <a:t>区块链</a:t>
            </a:r>
            <a:r>
              <a:rPr lang="en-US" altLang="zh-CN" sz="2400" dirty="0"/>
              <a:t>Broker</a:t>
            </a:r>
            <a:r>
              <a:rPr lang="zh-CN" altLang="en-US" sz="2400" dirty="0"/>
              <a:t>会收到所有区块链广播消息，但不知道连接它的</a:t>
            </a:r>
            <a:r>
              <a:rPr lang="en-US" altLang="zh-CN" sz="2400" dirty="0"/>
              <a:t>BPMS Broker</a:t>
            </a:r>
            <a:r>
              <a:rPr lang="zh-CN" altLang="en-US" sz="2400" dirty="0"/>
              <a:t>关心的消息有哪些，所以需要</a:t>
            </a:r>
            <a:r>
              <a:rPr lang="en-US" altLang="zh-CN" sz="2400" dirty="0"/>
              <a:t>BPMS Broker</a:t>
            </a:r>
            <a:r>
              <a:rPr lang="zh-CN" altLang="en-US" sz="2400" dirty="0"/>
              <a:t>事先对消息进行订阅，然后由区块链</a:t>
            </a:r>
            <a:r>
              <a:rPr lang="en-US" altLang="zh-CN" sz="2400" dirty="0"/>
              <a:t>Broker</a:t>
            </a:r>
            <a:r>
              <a:rPr lang="zh-CN" altLang="en-US" sz="2400" dirty="0"/>
              <a:t>负责调用</a:t>
            </a:r>
            <a:endParaRPr lang="en-US" altLang="zh-CN" sz="2400" dirty="0"/>
          </a:p>
          <a:p>
            <a:r>
              <a:rPr lang="zh-CN" altLang="en-US" sz="2400" dirty="0"/>
              <a:t>消息订阅的机制和方式没有详细解释</a:t>
            </a:r>
            <a:endParaRPr lang="en-US" altLang="zh-CN" sz="2400" dirty="0"/>
          </a:p>
          <a:p>
            <a:endParaRPr lang="en-US" altLang="zh-CN" sz="2400" dirty="0"/>
          </a:p>
        </p:txBody>
      </p:sp>
    </p:spTree>
    <p:extLst>
      <p:ext uri="{BB962C8B-B14F-4D97-AF65-F5344CB8AC3E}">
        <p14:creationId xmlns:p14="http://schemas.microsoft.com/office/powerpoint/2010/main" val="39691968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470</Words>
  <Application>Microsoft Office PowerPoint</Application>
  <PresentationFormat>宽屏</PresentationFormat>
  <Paragraphs>42</Paragraphs>
  <Slides>11</Slides>
  <Notes>2</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2021.12.17</vt:lpstr>
      <vt:lpstr>本周内容</vt:lpstr>
      <vt:lpstr>PowerPoint 演示文稿</vt:lpstr>
      <vt:lpstr>PowerPoint 演示文稿</vt:lpstr>
      <vt:lpstr>上次方案</vt:lpstr>
      <vt:lpstr>PowerPoint 演示文稿</vt:lpstr>
      <vt:lpstr>改进方案思考</vt:lpstr>
      <vt:lpstr>PowerPoint 演示文稿</vt:lpstr>
      <vt:lpstr>一些问题</vt:lpstr>
      <vt:lpstr>智能合约安全</vt:lpstr>
      <vt:lpstr>下周计划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2021.12.17</dc:title>
  <dc:creator> </dc:creator>
  <cp:lastModifiedBy>建兵 陈</cp:lastModifiedBy>
  <cp:revision>24</cp:revision>
  <dcterms:created xsi:type="dcterms:W3CDTF">2021-12-16T08:53:42Z</dcterms:created>
  <dcterms:modified xsi:type="dcterms:W3CDTF">2021-12-16T19:16:55Z</dcterms:modified>
</cp:coreProperties>
</file>