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lvl1pPr>
    <a:lvl2pPr marL="0" marR="0" indent="3429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lvl2pPr>
    <a:lvl3pPr marL="0" marR="0" indent="6858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lvl3pPr>
    <a:lvl4pPr marL="0" marR="0" indent="10287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lvl4pPr>
    <a:lvl5pPr marL="0" marR="0" indent="13716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lvl5pPr>
    <a:lvl6pPr marL="0" marR="0" indent="17145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lvl6pPr>
    <a:lvl7pPr marL="0" marR="0" indent="20574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lvl7pPr>
    <a:lvl8pPr marL="0" marR="0" indent="24003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lvl8pPr>
    <a:lvl9pPr marL="0" marR="0" indent="27432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685800" latinLnBrk="0">
      <a:defRPr sz="1200">
        <a:latin typeface="+mn-lt"/>
        <a:ea typeface="+mn-ea"/>
        <a:cs typeface="+mn-cs"/>
        <a:sym typeface="Calibri"/>
      </a:defRPr>
    </a:lvl1pPr>
    <a:lvl2pPr indent="228600" defTabSz="685800" latinLnBrk="0">
      <a:defRPr sz="1200">
        <a:latin typeface="+mn-lt"/>
        <a:ea typeface="+mn-ea"/>
        <a:cs typeface="+mn-cs"/>
        <a:sym typeface="Calibri"/>
      </a:defRPr>
    </a:lvl2pPr>
    <a:lvl3pPr indent="457200" defTabSz="685800" latinLnBrk="0">
      <a:defRPr sz="1200">
        <a:latin typeface="+mn-lt"/>
        <a:ea typeface="+mn-ea"/>
        <a:cs typeface="+mn-cs"/>
        <a:sym typeface="Calibri"/>
      </a:defRPr>
    </a:lvl3pPr>
    <a:lvl4pPr indent="685800" defTabSz="685800" latinLnBrk="0">
      <a:defRPr sz="1200">
        <a:latin typeface="+mn-lt"/>
        <a:ea typeface="+mn-ea"/>
        <a:cs typeface="+mn-cs"/>
        <a:sym typeface="Calibri"/>
      </a:defRPr>
    </a:lvl4pPr>
    <a:lvl5pPr indent="914400" defTabSz="685800" latinLnBrk="0">
      <a:defRPr sz="1200">
        <a:latin typeface="+mn-lt"/>
        <a:ea typeface="+mn-ea"/>
        <a:cs typeface="+mn-cs"/>
        <a:sym typeface="Calibri"/>
      </a:defRPr>
    </a:lvl5pPr>
    <a:lvl6pPr indent="1143000" defTabSz="685800" latinLnBrk="0">
      <a:defRPr sz="1200">
        <a:latin typeface="+mn-lt"/>
        <a:ea typeface="+mn-ea"/>
        <a:cs typeface="+mn-cs"/>
        <a:sym typeface="Calibri"/>
      </a:defRPr>
    </a:lvl6pPr>
    <a:lvl7pPr indent="1371600" defTabSz="685800" latinLnBrk="0">
      <a:defRPr sz="1200">
        <a:latin typeface="+mn-lt"/>
        <a:ea typeface="+mn-ea"/>
        <a:cs typeface="+mn-cs"/>
        <a:sym typeface="Calibri"/>
      </a:defRPr>
    </a:lvl7pPr>
    <a:lvl8pPr indent="1600200" defTabSz="685800" latinLnBrk="0">
      <a:defRPr sz="1200">
        <a:latin typeface="+mn-lt"/>
        <a:ea typeface="+mn-ea"/>
        <a:cs typeface="+mn-cs"/>
        <a:sym typeface="Calibri"/>
      </a:defRPr>
    </a:lvl8pPr>
    <a:lvl9pPr indent="1828800" defTabSz="685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标题文本"/>
          <p:cNvSpPr txBox="1"/>
          <p:nvPr>
            <p:ph type="title"/>
          </p:nvPr>
        </p:nvSpPr>
        <p:spPr>
          <a:xfrm>
            <a:off x="1143000" y="841771"/>
            <a:ext cx="6858000" cy="1790701"/>
          </a:xfrm>
          <a:prstGeom prst="rect">
            <a:avLst/>
          </a:prstGeom>
        </p:spPr>
        <p:txBody>
          <a:bodyPr anchor="b"/>
          <a:lstStyle>
            <a:lvl1pPr algn="ctr">
              <a:defRPr sz="4500"/>
            </a:lvl1pPr>
          </a:lstStyle>
          <a:p>
            <a:pPr/>
            <a:r>
              <a:t>标题文本</a:t>
            </a:r>
          </a:p>
        </p:txBody>
      </p:sp>
      <p:sp>
        <p:nvSpPr>
          <p:cNvPr id="12" name="正文级别 1…"/>
          <p:cNvSpPr txBox="1"/>
          <p:nvPr>
            <p:ph type="body" sz="quarter" idx="1"/>
          </p:nvPr>
        </p:nvSpPr>
        <p:spPr>
          <a:xfrm>
            <a:off x="1143000" y="2701527"/>
            <a:ext cx="6858000" cy="124182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标题文本"/>
          <p:cNvSpPr txBox="1"/>
          <p:nvPr>
            <p:ph type="title"/>
          </p:nvPr>
        </p:nvSpPr>
        <p:spPr>
          <a:prstGeom prst="rect">
            <a:avLst/>
          </a:prstGeom>
        </p:spPr>
        <p:txBody>
          <a:bodyPr/>
          <a:lstStyle/>
          <a:p>
            <a:pPr/>
            <a:r>
              <a:t>标题文本</a:t>
            </a:r>
          </a:p>
        </p:txBody>
      </p:sp>
      <p:sp>
        <p:nvSpPr>
          <p:cNvPr id="93"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10;文本">
    <p:spTree>
      <p:nvGrpSpPr>
        <p:cNvPr id="1" name=""/>
        <p:cNvGrpSpPr/>
        <p:nvPr/>
      </p:nvGrpSpPr>
      <p:grpSpPr>
        <a:xfrm>
          <a:off x="0" y="0"/>
          <a:ext cx="0" cy="0"/>
          <a:chOff x="0" y="0"/>
          <a:chExt cx="0" cy="0"/>
        </a:xfrm>
      </p:grpSpPr>
      <p:sp>
        <p:nvSpPr>
          <p:cNvPr id="101" name="标题文本"/>
          <p:cNvSpPr txBox="1"/>
          <p:nvPr>
            <p:ph type="title"/>
          </p:nvPr>
        </p:nvSpPr>
        <p:spPr>
          <a:xfrm>
            <a:off x="6543675" y="273843"/>
            <a:ext cx="1971675" cy="4358880"/>
          </a:xfrm>
          <a:prstGeom prst="rect">
            <a:avLst/>
          </a:prstGeom>
        </p:spPr>
        <p:txBody>
          <a:bodyPr/>
          <a:lstStyle/>
          <a:p>
            <a:pPr/>
            <a:r>
              <a:t>标题文本</a:t>
            </a:r>
          </a:p>
        </p:txBody>
      </p:sp>
      <p:sp>
        <p:nvSpPr>
          <p:cNvPr id="102" name="正文级别 1…"/>
          <p:cNvSpPr txBox="1"/>
          <p:nvPr>
            <p:ph type="body" idx="1"/>
          </p:nvPr>
        </p:nvSpPr>
        <p:spPr>
          <a:xfrm>
            <a:off x="628650" y="273843"/>
            <a:ext cx="5800725" cy="435888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标题文本"/>
          <p:cNvSpPr txBox="1"/>
          <p:nvPr>
            <p:ph type="title"/>
          </p:nvPr>
        </p:nvSpPr>
        <p:spPr>
          <a:xfrm>
            <a:off x="623887" y="1282303"/>
            <a:ext cx="7886701" cy="2139554"/>
          </a:xfrm>
          <a:prstGeom prst="rect">
            <a:avLst/>
          </a:prstGeom>
        </p:spPr>
        <p:txBody>
          <a:bodyPr anchor="b"/>
          <a:lstStyle>
            <a:lvl1pPr>
              <a:defRPr sz="4500"/>
            </a:lvl1pPr>
          </a:lstStyle>
          <a:p>
            <a:pPr/>
            <a:r>
              <a:t>标题文本</a:t>
            </a:r>
          </a:p>
        </p:txBody>
      </p:sp>
      <p:sp>
        <p:nvSpPr>
          <p:cNvPr id="30" name="正文级别 1…"/>
          <p:cNvSpPr txBox="1"/>
          <p:nvPr>
            <p:ph type="body" sz="quarter" idx="1"/>
          </p:nvPr>
        </p:nvSpPr>
        <p:spPr>
          <a:xfrm>
            <a:off x="623887" y="3442098"/>
            <a:ext cx="7886701" cy="1125141"/>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628650" y="1369219"/>
            <a:ext cx="3886200" cy="3263504"/>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标题文本"/>
          <p:cNvSpPr txBox="1"/>
          <p:nvPr>
            <p:ph type="title"/>
          </p:nvPr>
        </p:nvSpPr>
        <p:spPr>
          <a:xfrm>
            <a:off x="629841" y="273843"/>
            <a:ext cx="7886701" cy="994173"/>
          </a:xfrm>
          <a:prstGeom prst="rect">
            <a:avLst/>
          </a:prstGeom>
        </p:spPr>
        <p:txBody>
          <a:bodyPr/>
          <a:lstStyle/>
          <a:p>
            <a:pPr/>
            <a:r>
              <a:t>标题文本</a:t>
            </a:r>
          </a:p>
        </p:txBody>
      </p:sp>
      <p:sp>
        <p:nvSpPr>
          <p:cNvPr id="48" name="正文级别 1…"/>
          <p:cNvSpPr txBox="1"/>
          <p:nvPr>
            <p:ph type="body" sz="quarter" idx="1"/>
          </p:nvPr>
        </p:nvSpPr>
        <p:spPr>
          <a:xfrm>
            <a:off x="629841" y="1260871"/>
            <a:ext cx="3868341" cy="617935"/>
          </a:xfrm>
          <a:prstGeom prst="rect">
            <a:avLst/>
          </a:prstGeom>
        </p:spPr>
        <p:txBody>
          <a:bodyPr anchor="b"/>
          <a:lstStyle>
            <a:lvl1pPr marL="0" indent="0">
              <a:buSzTx/>
              <a:buFontTx/>
              <a:buNone/>
              <a:defRPr b="1" sz="1800"/>
            </a:lvl1pPr>
            <a:lvl2pPr marL="0" indent="342900">
              <a:buSzTx/>
              <a:buFontTx/>
              <a:buNone/>
              <a:defRPr b="1" sz="1800"/>
            </a:lvl2pPr>
            <a:lvl3pPr marL="0" indent="685800">
              <a:buSzTx/>
              <a:buFontTx/>
              <a:buNone/>
              <a:defRPr b="1" sz="1800"/>
            </a:lvl3pPr>
            <a:lvl4pPr marL="0" indent="1028700">
              <a:buSzTx/>
              <a:buFontTx/>
              <a:buNone/>
              <a:defRPr b="1" sz="1800"/>
            </a:lvl4pPr>
            <a:lvl5pPr marL="0" indent="1371600">
              <a:buSzTx/>
              <a:buFontTx/>
              <a:buNone/>
              <a:defRPr b="1" sz="1800"/>
            </a:lvl5pPr>
          </a:lstStyle>
          <a:p>
            <a:pPr/>
            <a:r>
              <a:t>正文级别 1</a:t>
            </a:r>
          </a:p>
          <a:p>
            <a:pPr lvl="1"/>
            <a:r>
              <a:t>正文级别 2</a:t>
            </a:r>
          </a:p>
          <a:p>
            <a:pPr lvl="2"/>
            <a:r>
              <a:t>正文级别 3</a:t>
            </a:r>
          </a:p>
          <a:p>
            <a:pPr lvl="3"/>
            <a:r>
              <a:t>正文级别 4</a:t>
            </a:r>
          </a:p>
          <a:p>
            <a:pPr lvl="4"/>
            <a:r>
              <a:t>正文级别 5</a:t>
            </a:r>
          </a:p>
        </p:txBody>
      </p:sp>
      <p:sp>
        <p:nvSpPr>
          <p:cNvPr id="49" name="Text Placeholder 4"/>
          <p:cNvSpPr/>
          <p:nvPr>
            <p:ph type="body" sz="quarter" idx="13"/>
          </p:nvPr>
        </p:nvSpPr>
        <p:spPr>
          <a:xfrm>
            <a:off x="4629149" y="1260871"/>
            <a:ext cx="3887393" cy="617935"/>
          </a:xfrm>
          <a:prstGeom prst="rect">
            <a:avLst/>
          </a:prstGeom>
        </p:spPr>
        <p:txBody>
          <a:bodyPr anchor="b"/>
          <a:lstStyle/>
          <a:p>
            <a:pPr marL="0" indent="0">
              <a:buSzTx/>
              <a:buFontTx/>
              <a:buNone/>
              <a:defRPr b="1" sz="1800"/>
            </a:pP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p>
            <a:pPr/>
            <a:r>
              <a:t>标题文本</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标题文本"/>
          <p:cNvSpPr txBox="1"/>
          <p:nvPr>
            <p:ph type="title"/>
          </p:nvPr>
        </p:nvSpPr>
        <p:spPr>
          <a:xfrm>
            <a:off x="629841" y="342900"/>
            <a:ext cx="2949178" cy="1200150"/>
          </a:xfrm>
          <a:prstGeom prst="rect">
            <a:avLst/>
          </a:prstGeom>
        </p:spPr>
        <p:txBody>
          <a:bodyPr anchor="b"/>
          <a:lstStyle>
            <a:lvl1pPr>
              <a:defRPr sz="2400"/>
            </a:lvl1pPr>
          </a:lstStyle>
          <a:p>
            <a:pPr/>
            <a:r>
              <a:t>标题文本</a:t>
            </a:r>
          </a:p>
        </p:txBody>
      </p:sp>
      <p:sp>
        <p:nvSpPr>
          <p:cNvPr id="73" name="正文级别 1…"/>
          <p:cNvSpPr txBox="1"/>
          <p:nvPr>
            <p:ph type="body" sz="half" idx="1"/>
          </p:nvPr>
        </p:nvSpPr>
        <p:spPr>
          <a:xfrm>
            <a:off x="3887391" y="740568"/>
            <a:ext cx="4629151" cy="3655221"/>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pPr/>
            <a:r>
              <a:t>正文级别 1</a:t>
            </a:r>
          </a:p>
          <a:p>
            <a:pPr lvl="1"/>
            <a:r>
              <a:t>正文级别 2</a:t>
            </a:r>
          </a:p>
          <a:p>
            <a:pPr lvl="2"/>
            <a:r>
              <a:t>正文级别 3</a:t>
            </a:r>
          </a:p>
          <a:p>
            <a:pPr lvl="3"/>
            <a:r>
              <a:t>正文级别 4</a:t>
            </a:r>
          </a:p>
          <a:p>
            <a:pPr lvl="4"/>
            <a:r>
              <a:t>正文级别 5</a:t>
            </a:r>
          </a:p>
        </p:txBody>
      </p:sp>
      <p:sp>
        <p:nvSpPr>
          <p:cNvPr id="74" name="Text Placeholder 3"/>
          <p:cNvSpPr/>
          <p:nvPr>
            <p:ph type="body" sz="quarter" idx="13"/>
          </p:nvPr>
        </p:nvSpPr>
        <p:spPr>
          <a:xfrm>
            <a:off x="629840" y="1543049"/>
            <a:ext cx="2949180" cy="2858693"/>
          </a:xfrm>
          <a:prstGeom prst="rect">
            <a:avLst/>
          </a:prstGeom>
        </p:spPr>
        <p:txBody>
          <a:bodyPr/>
          <a:lstStyle/>
          <a:p>
            <a:pPr marL="0" indent="0">
              <a:buSzTx/>
              <a:buFontTx/>
              <a:buNone/>
              <a:defRPr sz="1200"/>
            </a:pPr>
          </a:p>
        </p:txBody>
      </p:sp>
      <p:sp>
        <p:nvSpPr>
          <p:cNvPr id="7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标题文本"/>
          <p:cNvSpPr txBox="1"/>
          <p:nvPr>
            <p:ph type="title"/>
          </p:nvPr>
        </p:nvSpPr>
        <p:spPr>
          <a:xfrm>
            <a:off x="629841" y="342900"/>
            <a:ext cx="2949178" cy="1200150"/>
          </a:xfrm>
          <a:prstGeom prst="rect">
            <a:avLst/>
          </a:prstGeom>
        </p:spPr>
        <p:txBody>
          <a:bodyPr anchor="b"/>
          <a:lstStyle>
            <a:lvl1pPr>
              <a:defRPr sz="2400"/>
            </a:lvl1pPr>
          </a:lstStyle>
          <a:p>
            <a:pPr/>
            <a:r>
              <a:t>标题文本</a:t>
            </a:r>
          </a:p>
        </p:txBody>
      </p:sp>
      <p:sp>
        <p:nvSpPr>
          <p:cNvPr id="83" name="Picture Placeholder 2"/>
          <p:cNvSpPr/>
          <p:nvPr>
            <p:ph type="pic" sz="half" idx="13"/>
          </p:nvPr>
        </p:nvSpPr>
        <p:spPr>
          <a:xfrm>
            <a:off x="3887391" y="740568"/>
            <a:ext cx="4629151" cy="3655221"/>
          </a:xfrm>
          <a:prstGeom prst="rect">
            <a:avLst/>
          </a:prstGeom>
        </p:spPr>
        <p:txBody>
          <a:bodyPr lIns="91439" rIns="91439">
            <a:noAutofit/>
          </a:bodyPr>
          <a:lstStyle/>
          <a:p>
            <a:pPr/>
          </a:p>
        </p:txBody>
      </p:sp>
      <p:sp>
        <p:nvSpPr>
          <p:cNvPr id="84" name="正文级别 1…"/>
          <p:cNvSpPr txBox="1"/>
          <p:nvPr>
            <p:ph type="body" sz="quarter" idx="1"/>
          </p:nvPr>
        </p:nvSpPr>
        <p:spPr>
          <a:xfrm>
            <a:off x="629841" y="1543050"/>
            <a:ext cx="2949178" cy="285869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628650" y="273843"/>
            <a:ext cx="7886700" cy="9941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标题文本</a:t>
            </a:r>
          </a:p>
        </p:txBody>
      </p:sp>
      <p:sp>
        <p:nvSpPr>
          <p:cNvPr id="3" name="正文级别 1…"/>
          <p:cNvSpPr txBox="1"/>
          <p:nvPr>
            <p:ph type="body" idx="1"/>
          </p:nvPr>
        </p:nvSpPr>
        <p:spPr>
          <a:xfrm>
            <a:off x="628650" y="1369219"/>
            <a:ext cx="7886700" cy="326350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457950" y="4767262"/>
            <a:ext cx="277302" cy="281941"/>
          </a:xfrm>
          <a:prstGeom prst="rect">
            <a:avLst/>
          </a:prstGeom>
          <a:ln w="12700">
            <a:miter lim="400000"/>
          </a:ln>
        </p:spPr>
        <p:txBody>
          <a:bodyPr wrap="none" lIns="45719" rIns="45719">
            <a:spAutoFit/>
          </a:body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9pPr>
    </p:bodyStyle>
    <p:otherStyle>
      <a:lvl1pPr marL="0" marR="0" indent="0" algn="l" defTabSz="6858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Calibri"/>
        </a:defRPr>
      </a:lvl1pPr>
      <a:lvl2pPr marL="0" marR="0" indent="342900" algn="l" defTabSz="6858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Calibri"/>
        </a:defRPr>
      </a:lvl2pPr>
      <a:lvl3pPr marL="0" marR="0" indent="685800" algn="l" defTabSz="6858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Calibri"/>
        </a:defRPr>
      </a:lvl3pPr>
      <a:lvl4pPr marL="0" marR="0" indent="1028700" algn="l" defTabSz="6858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Calibri"/>
        </a:defRPr>
      </a:lvl4pPr>
      <a:lvl5pPr marL="0" marR="0" indent="1371600" algn="l" defTabSz="6858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Calibri"/>
        </a:defRPr>
      </a:lvl5pPr>
      <a:lvl6pPr marL="0" marR="0" indent="1714500" algn="l" defTabSz="6858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Calibri"/>
        </a:defRPr>
      </a:lvl6pPr>
      <a:lvl7pPr marL="0" marR="0" indent="2057400" algn="l" defTabSz="6858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Calibri"/>
        </a:defRPr>
      </a:lvl7pPr>
      <a:lvl8pPr marL="0" marR="0" indent="2400300" algn="l" defTabSz="6858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Calibri"/>
        </a:defRPr>
      </a:lvl8pPr>
      <a:lvl9pPr marL="0" marR="0" indent="2743200" algn="l" defTabSz="685800" rtl="0" latinLnBrk="0">
        <a:lnSpc>
          <a:spcPct val="100000"/>
        </a:lnSpc>
        <a:spcBef>
          <a:spcPts val="0"/>
        </a:spcBef>
        <a:spcAft>
          <a:spcPts val="0"/>
        </a:spcAft>
        <a:buClrTx/>
        <a:buSzTx/>
        <a:buFontTx/>
        <a:buNone/>
        <a:tabLst/>
        <a:defRPr b="0" baseline="0" cap="none" i="0" spc="0" strike="noStrike" sz="13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图片 4" descr="图片 4"/>
          <p:cNvPicPr>
            <a:picLocks noChangeAspect="1"/>
          </p:cNvPicPr>
          <p:nvPr/>
        </p:nvPicPr>
        <p:blipFill>
          <a:blip r:embed="rId2">
            <a:extLst/>
          </a:blip>
          <a:stretch>
            <a:fillRect/>
          </a:stretch>
        </p:blipFill>
        <p:spPr>
          <a:xfrm>
            <a:off x="1470071" y="1"/>
            <a:ext cx="6131759" cy="2500628"/>
          </a:xfrm>
          <a:prstGeom prst="rect">
            <a:avLst/>
          </a:prstGeom>
          <a:ln w="12700">
            <a:miter lim="400000"/>
          </a:ln>
        </p:spPr>
      </p:pic>
      <p:sp>
        <p:nvSpPr>
          <p:cNvPr id="113" name="标题 1"/>
          <p:cNvSpPr txBox="1"/>
          <p:nvPr>
            <p:ph type="ctrTitle"/>
          </p:nvPr>
        </p:nvSpPr>
        <p:spPr>
          <a:xfrm>
            <a:off x="1106951" y="1616495"/>
            <a:ext cx="6858001" cy="561492"/>
          </a:xfrm>
          <a:prstGeom prst="rect">
            <a:avLst/>
          </a:prstGeom>
        </p:spPr>
        <p:txBody>
          <a:bodyPr/>
          <a:lstStyle>
            <a:lvl1pPr defTabSz="658368">
              <a:defRPr b="1" sz="2688">
                <a:solidFill>
                  <a:srgbClr val="FFFFFF"/>
                </a:solidFill>
                <a:latin typeface="+mj-lt"/>
                <a:ea typeface="+mj-ea"/>
                <a:cs typeface="+mj-cs"/>
                <a:sym typeface="Helvetica"/>
              </a:defRPr>
            </a:lvl1pPr>
          </a:lstStyle>
          <a:p>
            <a:pPr>
              <a:defRPr>
                <a:latin typeface="Times New Roman"/>
                <a:ea typeface="Times New Roman"/>
                <a:cs typeface="Times New Roman"/>
                <a:sym typeface="Times New Roman"/>
              </a:defRPr>
            </a:pPr>
            <a:r>
              <a:rPr>
                <a:latin typeface="+mj-lt"/>
                <a:ea typeface="+mj-ea"/>
                <a:cs typeface="+mj-cs"/>
                <a:sym typeface="Helvetica"/>
              </a:rPr>
              <a:t>基于区块链的共识算法研究与实现</a:t>
            </a:r>
          </a:p>
        </p:txBody>
      </p:sp>
      <p:sp>
        <p:nvSpPr>
          <p:cNvPr id="114" name="副标题 2"/>
          <p:cNvSpPr txBox="1"/>
          <p:nvPr>
            <p:ph type="subTitle" sz="quarter" idx="1"/>
          </p:nvPr>
        </p:nvSpPr>
        <p:spPr>
          <a:xfrm>
            <a:off x="4302247" y="2745090"/>
            <a:ext cx="2689567" cy="1241822"/>
          </a:xfrm>
          <a:prstGeom prst="rect">
            <a:avLst/>
          </a:prstGeom>
        </p:spPr>
        <p:txBody>
          <a:bodyPr/>
          <a:lstStyle/>
          <a:p>
            <a:pPr algn="r">
              <a:defRPr sz="1600">
                <a:solidFill>
                  <a:srgbClr val="FFFFFF"/>
                </a:solidFill>
              </a:defRPr>
            </a:pPr>
            <a:r>
              <a:t>SY1706xxx </a:t>
            </a:r>
            <a:r>
              <a:t>张浩凌</a:t>
            </a:r>
          </a:p>
          <a:p>
            <a:pPr algn="r">
              <a:defRPr sz="1600">
                <a:solidFill>
                  <a:srgbClr val="FFFFFF"/>
                </a:solidFill>
              </a:defRPr>
            </a:pPr>
            <a:r>
              <a:t>SY1706136 </a:t>
            </a:r>
            <a:r>
              <a:t>陈  谋</a:t>
            </a:r>
          </a:p>
          <a:p>
            <a:pPr algn="r">
              <a:defRPr sz="1600">
                <a:solidFill>
                  <a:srgbClr val="FFFFFF"/>
                </a:solidFill>
              </a:defRPr>
            </a:pPr>
            <a:r>
              <a:t>SY1702232 </a:t>
            </a:r>
            <a:r>
              <a:t>张彦坤</a:t>
            </a:r>
          </a:p>
        </p:txBody>
      </p:sp>
      <p:sp>
        <p:nvSpPr>
          <p:cNvPr id="115" name="直接连接符 11"/>
          <p:cNvSpPr/>
          <p:nvPr/>
        </p:nvSpPr>
        <p:spPr>
          <a:xfrm>
            <a:off x="2177766" y="2541871"/>
            <a:ext cx="4814049" cy="26895"/>
          </a:xfrm>
          <a:prstGeom prst="line">
            <a:avLst/>
          </a:prstGeom>
          <a:ln w="25400">
            <a:solidFill>
              <a:srgbClr val="E7E6E6">
                <a:alpha val="70000"/>
              </a:srgbClr>
            </a:solidFill>
            <a:miter/>
          </a:ln>
        </p:spPr>
        <p:txBody>
          <a:bodyPr lIns="45719" rIns="45719"/>
          <a:lstStyle/>
          <a:p>
            <a:pPr/>
          </a:p>
        </p:txBody>
      </p:sp>
    </p:spTree>
  </p:cSld>
  <p:clrMapOvr>
    <a:masterClrMapping/>
  </p:clrMapOvr>
  <p:transition xmlns:p14="http://schemas.microsoft.com/office/powerpoint/2010/mai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112"/>
                                        </p:tgtEl>
                                        <p:attrNameLst>
                                          <p:attrName>style.visibility</p:attrName>
                                        </p:attrNameLst>
                                      </p:cBhvr>
                                      <p:to>
                                        <p:strVal val="visible"/>
                                      </p:to>
                                    </p:set>
                                    <p:anim calcmode="lin" valueType="num">
                                      <p:cBhvr>
                                        <p:cTn id="7" dur="250" fill="hold"/>
                                        <p:tgtEl>
                                          <p:spTgt spid="112"/>
                                        </p:tgtEl>
                                        <p:attrNameLst>
                                          <p:attrName>ppt_x</p:attrName>
                                        </p:attrNameLst>
                                      </p:cBhvr>
                                      <p:tavLst>
                                        <p:tav tm="0">
                                          <p:val>
                                            <p:strVal val="#ppt_x"/>
                                          </p:val>
                                        </p:tav>
                                        <p:tav tm="100000">
                                          <p:val>
                                            <p:strVal val="#ppt_x"/>
                                          </p:val>
                                        </p:tav>
                                      </p:tavLst>
                                    </p:anim>
                                    <p:anim calcmode="lin" valueType="num">
                                      <p:cBhvr>
                                        <p:cTn id="8" dur="250" fill="hold"/>
                                        <p:tgtEl>
                                          <p:spTgt spid="1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4" grpId="2" fill="hold">
                                  <p:stCondLst>
                                    <p:cond delay="0"/>
                                  </p:stCondLst>
                                  <p:iterate type="el" backwards="0">
                                    <p:tmAbs val="0"/>
                                  </p:iterate>
                                  <p:childTnLst>
                                    <p:set>
                                      <p:cBhvr>
                                        <p:cTn id="12" fill="hold"/>
                                        <p:tgtEl>
                                          <p:spTgt spid="113"/>
                                        </p:tgtEl>
                                        <p:attrNameLst>
                                          <p:attrName>style.visibility</p:attrName>
                                        </p:attrNameLst>
                                      </p:cBhvr>
                                      <p:to>
                                        <p:strVal val="visible"/>
                                      </p:to>
                                    </p:set>
                                    <p:animEffect filter="box(in)" transition="in">
                                      <p:cBhvr>
                                        <p:cTn id="13" dur="2000"/>
                                        <p:tgtEl>
                                          <p:spTgt spid="113"/>
                                        </p:tgtEl>
                                      </p:cBhvr>
                                    </p:animEffect>
                                  </p:childTnLst>
                                </p:cTn>
                              </p:par>
                            </p:childTnLst>
                          </p:cTn>
                        </p:par>
                        <p:par>
                          <p:cTn id="14" fill="hold">
                            <p:stCondLst>
                              <p:cond delay="2000"/>
                            </p:stCondLst>
                            <p:childTnLst>
                              <p:par>
                                <p:cTn id="15" presetClass="entr" nodeType="afterEffect" presetSubtype="4" presetID="2" grpId="3" fill="hold">
                                  <p:stCondLst>
                                    <p:cond delay="0"/>
                                  </p:stCondLst>
                                  <p:iterate type="el" backwards="0">
                                    <p:tmAbs val="0"/>
                                  </p:iterate>
                                  <p:childTnLst>
                                    <p:set>
                                      <p:cBhvr>
                                        <p:cTn id="16" fill="hold"/>
                                        <p:tgtEl>
                                          <p:spTgt spid="114">
                                            <p:bg/>
                                          </p:spTgt>
                                        </p:tgtEl>
                                        <p:attrNameLst>
                                          <p:attrName>style.visibility</p:attrName>
                                        </p:attrNameLst>
                                      </p:cBhvr>
                                      <p:to>
                                        <p:strVal val="visible"/>
                                      </p:to>
                                    </p:set>
                                    <p:anim calcmode="lin" valueType="num">
                                      <p:cBhvr>
                                        <p:cTn id="17" dur="500" fill="hold"/>
                                        <p:tgtEl>
                                          <p:spTgt spid="114">
                                            <p:bg/>
                                          </p:spTgt>
                                        </p:tgtEl>
                                        <p:attrNameLst>
                                          <p:attrName>ppt_x</p:attrName>
                                        </p:attrNameLst>
                                      </p:cBhvr>
                                      <p:tavLst>
                                        <p:tav tm="0">
                                          <p:val>
                                            <p:strVal val="#ppt_x"/>
                                          </p:val>
                                        </p:tav>
                                        <p:tav tm="100000">
                                          <p:val>
                                            <p:strVal val="#ppt_x"/>
                                          </p:val>
                                        </p:tav>
                                      </p:tavLst>
                                    </p:anim>
                                    <p:anim calcmode="lin" valueType="num">
                                      <p:cBhvr>
                                        <p:cTn id="18" dur="500" fill="hold"/>
                                        <p:tgtEl>
                                          <p:spTgt spid="114">
                                            <p:bg/>
                                          </p:spTgt>
                                        </p:tgtEl>
                                        <p:attrNameLst>
                                          <p:attrName>ppt_y</p:attrName>
                                        </p:attrNameLst>
                                      </p:cBhvr>
                                      <p:tavLst>
                                        <p:tav tm="0">
                                          <p:val>
                                            <p:strVal val="1+#ppt_h/2"/>
                                          </p:val>
                                        </p:tav>
                                        <p:tav tm="100000">
                                          <p:val>
                                            <p:strVal val="#ppt_y"/>
                                          </p:val>
                                        </p:tav>
                                      </p:tavLst>
                                    </p:anim>
                                  </p:childTnLst>
                                </p:cTn>
                              </p:par>
                              <p:par>
                                <p:cTn id="19" presetClass="entr" nodeType="withEffect" presetSubtype="4" presetID="2" grpId="3" fill="hold">
                                  <p:stCondLst>
                                    <p:cond delay="0"/>
                                  </p:stCondLst>
                                  <p:iterate type="el" backwards="0">
                                    <p:tmAbs val="0"/>
                                  </p:iterate>
                                  <p:childTnLst>
                                    <p:set>
                                      <p:cBhvr>
                                        <p:cTn id="20" fill="hold"/>
                                        <p:tgtEl>
                                          <p:spTgt spid="114">
                                            <p:txEl>
                                              <p:pRg st="0" end="0"/>
                                            </p:txEl>
                                          </p:spTgt>
                                        </p:tgtEl>
                                        <p:attrNameLst>
                                          <p:attrName>style.visibility</p:attrName>
                                        </p:attrNameLst>
                                      </p:cBhvr>
                                      <p:to>
                                        <p:strVal val="visible"/>
                                      </p:to>
                                    </p:set>
                                    <p:anim calcmode="lin" valueType="num">
                                      <p:cBhvr>
                                        <p:cTn id="21" dur="500" fill="hold"/>
                                        <p:tgtEl>
                                          <p:spTgt spid="114">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1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 grpId="3" fill="hold">
                                  <p:stCondLst>
                                    <p:cond delay="0"/>
                                  </p:stCondLst>
                                  <p:iterate type="el" backwards="0">
                                    <p:tmAbs val="0"/>
                                  </p:iterate>
                                  <p:childTnLst>
                                    <p:set>
                                      <p:cBhvr>
                                        <p:cTn id="26" fill="hold"/>
                                        <p:tgtEl>
                                          <p:spTgt spid="114">
                                            <p:txEl>
                                              <p:pRg st="1" end="1"/>
                                            </p:txEl>
                                          </p:spTgt>
                                        </p:tgtEl>
                                        <p:attrNameLst>
                                          <p:attrName>style.visibility</p:attrName>
                                        </p:attrNameLst>
                                      </p:cBhvr>
                                      <p:to>
                                        <p:strVal val="visible"/>
                                      </p:to>
                                    </p:set>
                                    <p:anim calcmode="lin" valueType="num">
                                      <p:cBhvr>
                                        <p:cTn id="27" dur="500" fill="hold"/>
                                        <p:tgtEl>
                                          <p:spTgt spid="114">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1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4" presetID="2" grpId="3" fill="hold">
                                  <p:stCondLst>
                                    <p:cond delay="0"/>
                                  </p:stCondLst>
                                  <p:iterate type="el" backwards="0">
                                    <p:tmAbs val="0"/>
                                  </p:iterate>
                                  <p:childTnLst>
                                    <p:set>
                                      <p:cBhvr>
                                        <p:cTn id="32" fill="hold"/>
                                        <p:tgtEl>
                                          <p:spTgt spid="114">
                                            <p:txEl>
                                              <p:pRg st="2" end="2"/>
                                            </p:txEl>
                                          </p:spTgt>
                                        </p:tgtEl>
                                        <p:attrNameLst>
                                          <p:attrName>style.visibility</p:attrName>
                                        </p:attrNameLst>
                                      </p:cBhvr>
                                      <p:to>
                                        <p:strVal val="visible"/>
                                      </p:to>
                                    </p:set>
                                    <p:anim calcmode="lin" valueType="num">
                                      <p:cBhvr>
                                        <p:cTn id="33" dur="500" fill="hold"/>
                                        <p:tgtEl>
                                          <p:spTgt spid="114">
                                            <p:txEl>
                                              <p:pRg st="2" end="2"/>
                                            </p:txEl>
                                          </p:spTgt>
                                        </p:tgtEl>
                                        <p:attrNameLst>
                                          <p:attrName>ppt_x</p:attrName>
                                        </p:attrNameLst>
                                      </p:cBhvr>
                                      <p:tavLst>
                                        <p:tav tm="0">
                                          <p:val>
                                            <p:strVal val="#ppt_x"/>
                                          </p:val>
                                        </p:tav>
                                        <p:tav tm="100000">
                                          <p:val>
                                            <p:strVal val="#ppt_x"/>
                                          </p:val>
                                        </p:tav>
                                      </p:tavLst>
                                    </p:anim>
                                    <p:anim calcmode="lin" valueType="num">
                                      <p:cBhvr>
                                        <p:cTn id="34" dur="500" fill="hold"/>
                                        <p:tgtEl>
                                          <p:spTgt spid="114">
                                            <p:txEl>
                                              <p:pRg st="2" end="2"/>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Class="entr" nodeType="afterEffect" presetSubtype="8" presetID="22" grpId="4" fill="hold">
                                  <p:stCondLst>
                                    <p:cond delay="0"/>
                                  </p:stCondLst>
                                  <p:iterate type="el" backwards="0">
                                    <p:tmAbs val="0"/>
                                  </p:iterate>
                                  <p:childTnLst>
                                    <p:set>
                                      <p:cBhvr>
                                        <p:cTn id="37" fill="hold"/>
                                        <p:tgtEl>
                                          <p:spTgt spid="115"/>
                                        </p:tgtEl>
                                        <p:attrNameLst>
                                          <p:attrName>style.visibility</p:attrName>
                                        </p:attrNameLst>
                                      </p:cBhvr>
                                      <p:to>
                                        <p:strVal val="visible"/>
                                      </p:to>
                                    </p:set>
                                    <p:animEffect filter="wipe(left)" transition="in">
                                      <p:cBhvr>
                                        <p:cTn id="38"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3" grpId="2"/>
      <p:bldP build="p" bldLvl="1" animBg="1" rev="0" advAuto="0" spid="114" grpId="3"/>
      <p:bldP build="whole" bldLvl="1" animBg="1" rev="0" advAuto="0" spid="112" grpId="1"/>
      <p:bldP build="whole" bldLvl="1" animBg="1" rev="0" advAuto="0" spid="115" grpId="4"/>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75" name="组合 108"/>
          <p:cNvGrpSpPr/>
          <p:nvPr/>
        </p:nvGrpSpPr>
        <p:grpSpPr>
          <a:xfrm>
            <a:off x="441127" y="528319"/>
            <a:ext cx="8239260" cy="1"/>
            <a:chOff x="0" y="0"/>
            <a:chExt cx="8239259" cy="0"/>
          </a:xfrm>
        </p:grpSpPr>
        <p:sp>
          <p:nvSpPr>
            <p:cNvPr id="973"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974"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1075" name="组合 111"/>
          <p:cNvGrpSpPr/>
          <p:nvPr/>
        </p:nvGrpSpPr>
        <p:grpSpPr>
          <a:xfrm>
            <a:off x="4046472" y="22433"/>
            <a:ext cx="1011644" cy="1011774"/>
            <a:chOff x="0" y="0"/>
            <a:chExt cx="1011642" cy="1011772"/>
          </a:xfrm>
        </p:grpSpPr>
        <p:sp>
          <p:nvSpPr>
            <p:cNvPr id="976"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77"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78"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79"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0"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1"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2"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3"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4"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5"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6"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7"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8"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89"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0"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1"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2"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3"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4"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5"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6"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7"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8"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99"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0"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1"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2"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3"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4"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5"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6"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7"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8"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09"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0"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1"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2"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3"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4"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5"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6"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7"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8"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19"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0"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1"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2"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3"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4"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5"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6"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7"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8"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29"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0"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1"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2"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3"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4"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5"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6"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7"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8"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39"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0"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1"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2"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3"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4"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5"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6"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7"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8"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49"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0"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1"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2"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3"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4"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5"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6"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7"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8"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59"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0"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1"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2"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3"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4"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5"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6"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7"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8"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69"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70"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71"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72"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73"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74"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1076"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1077" name="文本框 212"/>
          <p:cNvSpPr txBox="1"/>
          <p:nvPr/>
        </p:nvSpPr>
        <p:spPr>
          <a:xfrm>
            <a:off x="3908809" y="334497"/>
            <a:ext cx="127614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800">
                <a:solidFill>
                  <a:srgbClr val="FFFFFF"/>
                </a:solidFill>
              </a:defRPr>
            </a:lvl1pPr>
          </a:lstStyle>
          <a:p>
            <a:pPr/>
            <a:r>
              <a:t>具体实现</a:t>
            </a:r>
          </a:p>
        </p:txBody>
      </p:sp>
      <p:sp>
        <p:nvSpPr>
          <p:cNvPr id="1078" name="文本框 3"/>
          <p:cNvSpPr txBox="1"/>
          <p:nvPr/>
        </p:nvSpPr>
        <p:spPr>
          <a:xfrm>
            <a:off x="373360" y="663072"/>
            <a:ext cx="9070586" cy="457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共识算法</a:t>
            </a:r>
          </a:p>
          <a:p>
            <a:pPr>
              <a:defRPr sz="2400">
                <a:solidFill>
                  <a:srgbClr val="FFFFFF"/>
                </a:solidFill>
                <a:latin typeface="微软雅黑"/>
                <a:ea typeface="微软雅黑"/>
                <a:cs typeface="微软雅黑"/>
                <a:sym typeface="微软雅黑"/>
              </a:defRPr>
            </a:pPr>
          </a:p>
          <a:p>
            <a:pPr>
              <a:defRPr sz="1800">
                <a:solidFill>
                  <a:srgbClr val="FFFFFF"/>
                </a:solidFill>
              </a:defRPr>
            </a:pPr>
            <a:r>
              <a:t>1</a:t>
            </a:r>
            <a:r>
              <a:t>、</a:t>
            </a:r>
            <a:r>
              <a:t>POW</a:t>
            </a:r>
          </a:p>
          <a:p>
            <a:pPr>
              <a:defRPr sz="1800">
                <a:solidFill>
                  <a:srgbClr val="FFFFFF"/>
                </a:solidFill>
              </a:defRPr>
            </a:pPr>
            <a:r>
              <a:t>与传统</a:t>
            </a:r>
            <a:r>
              <a:t>pow</a:t>
            </a:r>
            <a:r>
              <a:t>一致</a:t>
            </a:r>
          </a:p>
          <a:p>
            <a:pPr>
              <a:defRPr sz="1800">
                <a:solidFill>
                  <a:srgbClr val="FFFFFF"/>
                </a:solidFill>
              </a:defRPr>
            </a:pPr>
            <a:r>
              <a:t>难度表示</a:t>
            </a:r>
            <a:r>
              <a:t>	hash(block) &lt; </a:t>
            </a:r>
            <a:r>
              <a:t>基准难度值</a:t>
            </a:r>
            <a:r>
              <a:t>(256bit</a:t>
            </a:r>
            <a:r>
              <a:t>数，前</a:t>
            </a:r>
            <a:r>
              <a:t>3bit 0</a:t>
            </a:r>
            <a:r>
              <a:t>位</a:t>
            </a:r>
            <a:r>
              <a:t>)</a:t>
            </a:r>
          </a:p>
          <a:p>
            <a:pPr>
              <a:defRPr sz="1800">
                <a:solidFill>
                  <a:srgbClr val="FFFFFF"/>
                </a:solidFill>
              </a:defRPr>
            </a:pPr>
            <a:r>
              <a:t>难度调整</a:t>
            </a:r>
            <a:r>
              <a:t>	</a:t>
            </a:r>
            <a:r>
              <a:t>基于最近生产的五个区块的总时间</a:t>
            </a:r>
          </a:p>
          <a:p>
            <a:pPr>
              <a:defRPr sz="1800">
                <a:solidFill>
                  <a:srgbClr val="FFFFFF"/>
                </a:solidFill>
              </a:defRPr>
            </a:pPr>
            <a:r>
              <a:t>		new_difficulty = prev_difficulty*( spantime/benchmark_time)</a:t>
            </a:r>
          </a:p>
          <a:p>
            <a:pPr>
              <a:defRPr sz="1800">
                <a:solidFill>
                  <a:srgbClr val="AFABAB"/>
                </a:solidFill>
              </a:defRPr>
            </a:pPr>
            <a:r>
              <a:t>2</a:t>
            </a:r>
            <a:r>
              <a:t>、</a:t>
            </a:r>
            <a:r>
              <a:t>POS</a:t>
            </a:r>
            <a:r>
              <a:t>（未实现）</a:t>
            </a:r>
          </a:p>
          <a:p>
            <a:pPr>
              <a:defRPr sz="1800">
                <a:solidFill>
                  <a:srgbClr val="AFABAB"/>
                </a:solidFill>
              </a:defRPr>
            </a:pPr>
            <a:r>
              <a:t>难度表示</a:t>
            </a:r>
            <a:r>
              <a:t>	sha256(block) &lt; </a:t>
            </a:r>
            <a:r>
              <a:t>基准难度值*</a:t>
            </a:r>
            <a:r>
              <a:t>coff</a:t>
            </a:r>
          </a:p>
          <a:p>
            <a:pPr>
              <a:defRPr sz="1800">
                <a:solidFill>
                  <a:srgbClr val="AFABAB"/>
                </a:solidFill>
              </a:defRPr>
            </a:pPr>
            <a:r>
              <a:t>		coff = current_stake/block_height * reward</a:t>
            </a:r>
          </a:p>
          <a:p>
            <a:pPr>
              <a:defRPr sz="1800">
                <a:solidFill>
                  <a:srgbClr val="AFABAB"/>
                </a:solidFill>
              </a:defRPr>
            </a:pPr>
            <a:r>
              <a:t>难度调整</a:t>
            </a:r>
            <a:r>
              <a:t>	</a:t>
            </a:r>
            <a:r>
              <a:t>类似</a:t>
            </a:r>
            <a:r>
              <a:t>POS</a:t>
            </a:r>
          </a:p>
          <a:p>
            <a:pPr>
              <a:defRPr sz="1800">
                <a:solidFill>
                  <a:srgbClr val="AFABAB"/>
                </a:solidFill>
              </a:defRPr>
            </a:pPr>
            <a:r>
              <a:t>3</a:t>
            </a:r>
            <a:r>
              <a:t>、</a:t>
            </a:r>
            <a:r>
              <a:t>POS/POW</a:t>
            </a:r>
            <a:r>
              <a:t>结合（未实现）</a:t>
            </a:r>
          </a:p>
          <a:p>
            <a:pPr>
              <a:defRPr sz="1800">
                <a:solidFill>
                  <a:srgbClr val="AFABAB"/>
                </a:solidFill>
              </a:defRPr>
            </a:pPr>
            <a:r>
              <a:t>前期</a:t>
            </a:r>
            <a:r>
              <a:t>POW</a:t>
            </a:r>
            <a:r>
              <a:t>，后期</a:t>
            </a:r>
            <a:r>
              <a:t>POS</a:t>
            </a:r>
            <a:r>
              <a:t>，基于</a:t>
            </a:r>
            <a:r>
              <a:t>RPC</a:t>
            </a:r>
            <a:r>
              <a:t>发送管理消息，进行共识方式的调整</a:t>
            </a:r>
          </a:p>
        </p:txBody>
      </p:sp>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975"/>
                                        </p:tgtEl>
                                        <p:attrNameLst>
                                          <p:attrName>style.visibility</p:attrName>
                                        </p:attrNameLst>
                                      </p:cBhvr>
                                      <p:to>
                                        <p:strVal val="visible"/>
                                      </p:to>
                                    </p:set>
                                    <p:animEffect filter="box(in)" transition="in">
                                      <p:cBhvr>
                                        <p:cTn id="7" dur="2750"/>
                                        <p:tgtEl>
                                          <p:spTgt spid="975"/>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1075"/>
                                        </p:tgtEl>
                                        <p:attrNameLst>
                                          <p:attrName>style.visibility</p:attrName>
                                        </p:attrNameLst>
                                      </p:cBhvr>
                                      <p:to>
                                        <p:strVal val="visible"/>
                                      </p:to>
                                    </p:set>
                                    <p:animEffect filter="dissolve" transition="in">
                                      <p:cBhvr>
                                        <p:cTn id="11" dur="2000"/>
                                        <p:tgtEl>
                                          <p:spTgt spid="1075"/>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1075"/>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1076"/>
                                        </p:tgtEl>
                                        <p:attrNameLst>
                                          <p:attrName>style.visibility</p:attrName>
                                        </p:attrNameLst>
                                      </p:cBhvr>
                                      <p:to>
                                        <p:strVal val="visible"/>
                                      </p:to>
                                    </p:set>
                                    <p:animEffect filter="dissolve" transition="in">
                                      <p:cBhvr>
                                        <p:cTn id="18" dur="2000"/>
                                        <p:tgtEl>
                                          <p:spTgt spid="1076"/>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1077"/>
                                        </p:tgtEl>
                                        <p:attrNameLst>
                                          <p:attrName>style.visibility</p:attrName>
                                        </p:attrNameLst>
                                      </p:cBhvr>
                                      <p:to>
                                        <p:strVal val="visible"/>
                                      </p:to>
                                    </p:set>
                                    <p:animEffect filter="dissolve" transition="in">
                                      <p:cBhvr>
                                        <p:cTn id="22" dur="2000"/>
                                        <p:tgtEl>
                                          <p:spTgt spid="1077"/>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1077"/>
                                        </p:tgtEl>
                                      </p:cBhvr>
                                    </p:animEffect>
                                    <p:animScale>
                                      <p:cBhvr>
                                        <p:cTn id="26" dur="250" fill="hold" autoRev="1"/>
                                        <p:tgtEl>
                                          <p:spTgt spid="1077"/>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77" grpId="6"/>
      <p:bldP build="whole" bldLvl="1" animBg="1" rev="0" advAuto="0" spid="975" grpId="1"/>
      <p:bldP build="whole" bldLvl="1" animBg="1" rev="0" advAuto="0" spid="1075" grpId="2"/>
      <p:bldP build="whole" bldLvl="1" animBg="1" rev="0" advAuto="0" spid="1075" grpId="3"/>
      <p:bldP build="whole" bldLvl="1" animBg="1" rev="0" advAuto="0" spid="1076" grpId="4"/>
      <p:bldP build="whole" bldLvl="1" animBg="1" rev="0" advAuto="0" spid="1077" grpId="5"/>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82" name="组合 108"/>
          <p:cNvGrpSpPr/>
          <p:nvPr/>
        </p:nvGrpSpPr>
        <p:grpSpPr>
          <a:xfrm>
            <a:off x="441127" y="528319"/>
            <a:ext cx="8239260" cy="1"/>
            <a:chOff x="0" y="0"/>
            <a:chExt cx="8239259" cy="0"/>
          </a:xfrm>
        </p:grpSpPr>
        <p:sp>
          <p:nvSpPr>
            <p:cNvPr id="1080"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1081"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1182" name="组合 111"/>
          <p:cNvGrpSpPr/>
          <p:nvPr/>
        </p:nvGrpSpPr>
        <p:grpSpPr>
          <a:xfrm>
            <a:off x="4046472" y="22433"/>
            <a:ext cx="1011644" cy="1011774"/>
            <a:chOff x="0" y="0"/>
            <a:chExt cx="1011642" cy="1011772"/>
          </a:xfrm>
        </p:grpSpPr>
        <p:sp>
          <p:nvSpPr>
            <p:cNvPr id="1083"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84"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85"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86"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87"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88"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89"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0"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1"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2"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3"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4"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5"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6"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7"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8"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099"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0"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1"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2"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3"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4"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5"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6"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7"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8"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09"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0"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1"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2"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3"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4"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5"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6"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7"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8"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19"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0"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1"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2"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3"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4"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5"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6"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7"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8"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29"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0"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1"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2"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3"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4"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5"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6"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7"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8"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39"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0"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1"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2"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3"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4"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5"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6"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7"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8"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49"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0"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1"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2"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3"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4"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5"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6"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7"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8"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59"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0"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1"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2"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3"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4"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5"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6"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7"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8"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9"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0"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1"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2"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3"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4"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5"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6"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7"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8"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79"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80"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81"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1183"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1184" name="文本框 212"/>
          <p:cNvSpPr txBox="1"/>
          <p:nvPr/>
        </p:nvSpPr>
        <p:spPr>
          <a:xfrm>
            <a:off x="3908809" y="334497"/>
            <a:ext cx="127614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800">
                <a:solidFill>
                  <a:srgbClr val="FFFFFF"/>
                </a:solidFill>
              </a:defRPr>
            </a:lvl1pPr>
          </a:lstStyle>
          <a:p>
            <a:pPr/>
            <a:r>
              <a:t>具体实现</a:t>
            </a:r>
          </a:p>
        </p:txBody>
      </p:sp>
      <p:sp>
        <p:nvSpPr>
          <p:cNvPr id="1185" name="文本框 3"/>
          <p:cNvSpPr txBox="1"/>
          <p:nvPr/>
        </p:nvSpPr>
        <p:spPr>
          <a:xfrm>
            <a:off x="653142" y="1047338"/>
            <a:ext cx="5765376" cy="183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消息模式</a:t>
            </a:r>
          </a:p>
          <a:p>
            <a:pPr>
              <a:defRPr sz="2400">
                <a:solidFill>
                  <a:srgbClr val="FFFFFF"/>
                </a:solidFill>
                <a:latin typeface="微软雅黑"/>
                <a:ea typeface="微软雅黑"/>
                <a:cs typeface="微软雅黑"/>
                <a:sym typeface="微软雅黑"/>
              </a:defRPr>
            </a:pPr>
          </a:p>
          <a:p>
            <a:pPr>
              <a:defRPr sz="1800">
                <a:solidFill>
                  <a:srgbClr val="FFFFFF"/>
                </a:solidFill>
              </a:defRPr>
            </a:pPr>
            <a:r>
              <a:t>1</a:t>
            </a:r>
            <a:r>
              <a:t>、基于</a:t>
            </a:r>
            <a:r>
              <a:t>UDP</a:t>
            </a:r>
            <a:r>
              <a:t>广播的节点发现消息</a:t>
            </a:r>
          </a:p>
          <a:p>
            <a:pPr>
              <a:defRPr sz="1800">
                <a:solidFill>
                  <a:srgbClr val="FFFFFF"/>
                </a:solidFill>
              </a:defRPr>
            </a:pPr>
            <a:r>
              <a:t>2</a:t>
            </a:r>
            <a:r>
              <a:t>、基于</a:t>
            </a:r>
            <a:r>
              <a:t>TCP</a:t>
            </a:r>
            <a:r>
              <a:t>连接用于数据一致的交换消息</a:t>
            </a:r>
          </a:p>
          <a:p>
            <a:pPr>
              <a:defRPr sz="1800">
                <a:solidFill>
                  <a:srgbClr val="FFFFFF"/>
                </a:solidFill>
              </a:defRPr>
            </a:pPr>
            <a:r>
              <a:t>设计了五类消息</a:t>
            </a:r>
          </a:p>
        </p:txBody>
      </p:sp>
      <p:graphicFrame>
        <p:nvGraphicFramePr>
          <p:cNvPr id="1186" name="表格 4"/>
          <p:cNvGraphicFramePr/>
          <p:nvPr/>
        </p:nvGraphicFramePr>
        <p:xfrm>
          <a:off x="1478161" y="2776729"/>
          <a:ext cx="6096001" cy="16131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485951"/>
                <a:gridCol w="4610049"/>
              </a:tblGrid>
              <a:tr h="322620">
                <a:tc>
                  <a:txBody>
                    <a:bodyPr/>
                    <a:lstStyle/>
                    <a:p>
                      <a:pPr>
                        <a:defRPr b="0" sz="1800">
                          <a:solidFill>
                            <a:srgbClr val="000000"/>
                          </a:solidFill>
                        </a:defRPr>
                      </a:pPr>
                      <a:r>
                        <a:rPr sz="1400">
                          <a:solidFill>
                            <a:srgbClr val="FFFFFF"/>
                          </a:solidFill>
                        </a:rPr>
                        <a:t>block_request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defRPr b="0" sz="1800">
                          <a:solidFill>
                            <a:srgbClr val="000000"/>
                          </a:solidFill>
                        </a:defRPr>
                      </a:pPr>
                      <a:r>
                        <a:rPr sz="1400">
                          <a:solidFill>
                            <a:srgbClr val="FFFFFF"/>
                          </a:solidFill>
                        </a:rPr>
                        <a:t>发自其他节点，请求指定高度的区块数据</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r h="322620">
                <a:tc>
                  <a:txBody>
                    <a:bodyPr/>
                    <a:lstStyle/>
                    <a:p>
                      <a:pPr>
                        <a:defRPr sz="1800"/>
                      </a:pPr>
                      <a:r>
                        <a:rPr sz="1400">
                          <a:solidFill>
                            <a:srgbClr val="FFFFFF"/>
                          </a:solidFill>
                        </a:rPr>
                        <a:t>block_reply</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1"/>
                    </a:solidFill>
                  </a:tcPr>
                </a:tc>
                <a:tc>
                  <a:txBody>
                    <a:bodyPr/>
                    <a:lstStyle/>
                    <a:p>
                      <a:pPr>
                        <a:defRPr sz="1800"/>
                      </a:pPr>
                      <a:r>
                        <a:rPr sz="1400">
                          <a:solidFill>
                            <a:srgbClr val="FFFFFF"/>
                          </a:solidFill>
                        </a:rPr>
                        <a:t>发自其他节点，返回指定高度的区块数据</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1"/>
                    </a:solidFill>
                  </a:tcPr>
                </a:tc>
              </a:tr>
              <a:tr h="322620">
                <a:tc>
                  <a:txBody>
                    <a:bodyPr/>
                    <a:lstStyle/>
                    <a:p>
                      <a:pPr>
                        <a:defRPr sz="1800"/>
                      </a:pPr>
                      <a:r>
                        <a:rPr sz="1400">
                          <a:solidFill>
                            <a:srgbClr val="FFFFFF"/>
                          </a:solidFill>
                        </a:rPr>
                        <a:t>legacy_reply</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1"/>
                    </a:solidFill>
                  </a:tcPr>
                </a:tc>
                <a:tc>
                  <a:txBody>
                    <a:bodyPr/>
                    <a:lstStyle/>
                    <a:p>
                      <a:pPr>
                        <a:defRPr sz="1800"/>
                      </a:pPr>
                      <a:r>
                        <a:rPr sz="1400">
                          <a:solidFill>
                            <a:srgbClr val="FFFFFF"/>
                          </a:solidFill>
                        </a:rPr>
                        <a:t>在特定场合下，得到的空消息</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1"/>
                    </a:solidFill>
                  </a:tcPr>
                </a:tc>
              </a:tr>
              <a:tr h="322620">
                <a:tc>
                  <a:txBody>
                    <a:bodyPr/>
                    <a:lstStyle/>
                    <a:p>
                      <a:pPr>
                        <a:defRPr sz="1400"/>
                      </a:pPr>
                      <a:r>
                        <a:t>admin(</a:t>
                      </a:r>
                      <a:r>
                        <a:t>未实现</a:t>
                      </a:r>
                      <a:r>
                        <a: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1"/>
                    </a:solidFill>
                  </a:tcPr>
                </a:tc>
                <a:tc>
                  <a:txBody>
                    <a:bodyPr/>
                    <a:lstStyle/>
                    <a:p>
                      <a:pPr>
                        <a:defRPr sz="1800"/>
                      </a:pPr>
                      <a:r>
                        <a:rPr sz="1400"/>
                        <a:t>用于管理共识方式状态管理</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1"/>
                    </a:solidFill>
                  </a:tcPr>
                </a:tc>
              </a:tr>
              <a:tr h="322620">
                <a:tc>
                  <a:txBody>
                    <a:bodyPr/>
                    <a:lstStyle/>
                    <a:p>
                      <a:pPr>
                        <a:defRPr sz="1800"/>
                      </a:pPr>
                      <a:r>
                        <a:rPr sz="1400">
                          <a:solidFill>
                            <a:srgbClr val="FFFFFF"/>
                          </a:solidFill>
                        </a:rPr>
                        <a:t>global_request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1"/>
                    </a:solidFill>
                  </a:tcPr>
                </a:tc>
                <a:tc>
                  <a:txBody>
                    <a:bodyPr/>
                    <a:lstStyle/>
                    <a:p>
                      <a:pPr>
                        <a:defRPr sz="1800"/>
                      </a:pPr>
                      <a:r>
                        <a:rPr sz="1400">
                          <a:solidFill>
                            <a:srgbClr val="FFFFFF"/>
                          </a:solidFill>
                        </a:rPr>
                        <a:t>用于可视化的数据管理，获取区块数据及全局变量</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1"/>
                    </a:solidFill>
                  </a:tcPr>
                </a:tc>
              </a:tr>
            </a:tbl>
          </a:graphicData>
        </a:graphic>
      </p:graphicFrame>
      <p:sp>
        <p:nvSpPr>
          <p:cNvPr id="1187" name="文本框 5"/>
          <p:cNvSpPr txBox="1"/>
          <p:nvPr/>
        </p:nvSpPr>
        <p:spPr>
          <a:xfrm>
            <a:off x="653142" y="4510876"/>
            <a:ext cx="6405472"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FFFF"/>
                </a:solidFill>
              </a:defRPr>
            </a:pPr>
            <a:r>
              <a:t>数据结构</a:t>
            </a:r>
            <a:r>
              <a:t> </a:t>
            </a:r>
            <a:r>
              <a:rPr>
                <a:latin typeface="Times New Roman"/>
                <a:ea typeface="Times New Roman"/>
                <a:cs typeface="Times New Roman"/>
                <a:sym typeface="Times New Roman"/>
              </a:rPr>
              <a:t>{ method : “block_reply”, height : 15, context : “extra”}</a:t>
            </a:r>
          </a:p>
        </p:txBody>
      </p:sp>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1082"/>
                                        </p:tgtEl>
                                        <p:attrNameLst>
                                          <p:attrName>style.visibility</p:attrName>
                                        </p:attrNameLst>
                                      </p:cBhvr>
                                      <p:to>
                                        <p:strVal val="visible"/>
                                      </p:to>
                                    </p:set>
                                    <p:animEffect filter="box(in)" transition="in">
                                      <p:cBhvr>
                                        <p:cTn id="7" dur="2750"/>
                                        <p:tgtEl>
                                          <p:spTgt spid="1082"/>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1182"/>
                                        </p:tgtEl>
                                        <p:attrNameLst>
                                          <p:attrName>style.visibility</p:attrName>
                                        </p:attrNameLst>
                                      </p:cBhvr>
                                      <p:to>
                                        <p:strVal val="visible"/>
                                      </p:to>
                                    </p:set>
                                    <p:animEffect filter="dissolve" transition="in">
                                      <p:cBhvr>
                                        <p:cTn id="11" dur="2000"/>
                                        <p:tgtEl>
                                          <p:spTgt spid="1182"/>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1182"/>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1183"/>
                                        </p:tgtEl>
                                        <p:attrNameLst>
                                          <p:attrName>style.visibility</p:attrName>
                                        </p:attrNameLst>
                                      </p:cBhvr>
                                      <p:to>
                                        <p:strVal val="visible"/>
                                      </p:to>
                                    </p:set>
                                    <p:animEffect filter="dissolve" transition="in">
                                      <p:cBhvr>
                                        <p:cTn id="18" dur="2000"/>
                                        <p:tgtEl>
                                          <p:spTgt spid="1183"/>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1184"/>
                                        </p:tgtEl>
                                        <p:attrNameLst>
                                          <p:attrName>style.visibility</p:attrName>
                                        </p:attrNameLst>
                                      </p:cBhvr>
                                      <p:to>
                                        <p:strVal val="visible"/>
                                      </p:to>
                                    </p:set>
                                    <p:animEffect filter="dissolve" transition="in">
                                      <p:cBhvr>
                                        <p:cTn id="22" dur="2000"/>
                                        <p:tgtEl>
                                          <p:spTgt spid="1184"/>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1184"/>
                                        </p:tgtEl>
                                      </p:cBhvr>
                                    </p:animEffect>
                                    <p:animScale>
                                      <p:cBhvr>
                                        <p:cTn id="26" dur="250" fill="hold" autoRev="1"/>
                                        <p:tgtEl>
                                          <p:spTgt spid="1184"/>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83" grpId="4"/>
      <p:bldP build="whole" bldLvl="1" animBg="1" rev="0" advAuto="0" spid="1182" grpId="2"/>
      <p:bldP build="whole" bldLvl="1" animBg="1" rev="0" advAuto="0" spid="1082" grpId="1"/>
      <p:bldP build="whole" bldLvl="1" animBg="1" rev="0" advAuto="0" spid="1182" grpId="3"/>
      <p:bldP build="whole" bldLvl="1" animBg="1" rev="0" advAuto="0" spid="1184" grpId="5"/>
      <p:bldP build="whole" bldLvl="1" animBg="1" rev="0" advAuto="0" spid="1184" grpId="6"/>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191" name="组合 108"/>
          <p:cNvGrpSpPr/>
          <p:nvPr/>
        </p:nvGrpSpPr>
        <p:grpSpPr>
          <a:xfrm>
            <a:off x="441127" y="528319"/>
            <a:ext cx="8239260" cy="1"/>
            <a:chOff x="0" y="0"/>
            <a:chExt cx="8239259" cy="0"/>
          </a:xfrm>
        </p:grpSpPr>
        <p:sp>
          <p:nvSpPr>
            <p:cNvPr id="1189"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1190"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1291" name="组合 111"/>
          <p:cNvGrpSpPr/>
          <p:nvPr/>
        </p:nvGrpSpPr>
        <p:grpSpPr>
          <a:xfrm>
            <a:off x="4046472" y="22433"/>
            <a:ext cx="1011644" cy="1011774"/>
            <a:chOff x="0" y="0"/>
            <a:chExt cx="1011642" cy="1011772"/>
          </a:xfrm>
        </p:grpSpPr>
        <p:sp>
          <p:nvSpPr>
            <p:cNvPr id="1192"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93"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94"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95"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96"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97"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98"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99"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0"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1"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2"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3"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4"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5"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6"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7"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8"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09"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0"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1"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2"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3"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4"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5"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6"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7"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8"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19"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0"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1"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2"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3"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4"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5"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6"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7"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8"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29"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0"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1"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2"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3"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4"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5"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6"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7"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8"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39"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0"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1"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2"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3"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4"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5"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6"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7"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8"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49"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0"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1"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2"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3"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4"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5"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6"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7"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8"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59"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0"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1"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2"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3"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4"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5"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6"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7"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8"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69"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0"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1"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2"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3"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4"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5"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6"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7"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8"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79"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0"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1"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2"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3"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4"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5"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6"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7"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8"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89"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290"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1292"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1293" name="文本框 212"/>
          <p:cNvSpPr txBox="1"/>
          <p:nvPr/>
        </p:nvSpPr>
        <p:spPr>
          <a:xfrm>
            <a:off x="3908809" y="334497"/>
            <a:ext cx="127614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800">
                <a:solidFill>
                  <a:srgbClr val="FFFFFF"/>
                </a:solidFill>
              </a:defRPr>
            </a:lvl1pPr>
          </a:lstStyle>
          <a:p>
            <a:pPr/>
            <a:r>
              <a:t>具体实现</a:t>
            </a:r>
          </a:p>
        </p:txBody>
      </p:sp>
      <p:sp>
        <p:nvSpPr>
          <p:cNvPr id="1294" name="文本框 3"/>
          <p:cNvSpPr txBox="1"/>
          <p:nvPr/>
        </p:nvSpPr>
        <p:spPr>
          <a:xfrm>
            <a:off x="441126" y="993687"/>
            <a:ext cx="8239261" cy="432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区块数据同步机制</a:t>
            </a:r>
          </a:p>
          <a:p>
            <a:pPr>
              <a:defRPr sz="2400">
                <a:solidFill>
                  <a:srgbClr val="FFFFFF"/>
                </a:solidFill>
                <a:latin typeface="微软雅黑"/>
                <a:ea typeface="微软雅黑"/>
                <a:cs typeface="微软雅黑"/>
                <a:sym typeface="微软雅黑"/>
              </a:defRPr>
            </a:pPr>
          </a:p>
          <a:p>
            <a:pPr>
              <a:defRPr sz="1800">
                <a:solidFill>
                  <a:srgbClr val="FFFFFF"/>
                </a:solidFill>
              </a:defRPr>
            </a:pPr>
            <a:r>
              <a:t>基于消息交换协议</a:t>
            </a:r>
          </a:p>
          <a:p>
            <a:pPr>
              <a:defRPr sz="1800">
                <a:solidFill>
                  <a:srgbClr val="FFFFFF"/>
                </a:solidFill>
              </a:defRPr>
            </a:pPr>
            <a:r>
              <a:t>以两个节点的同步为例</a:t>
            </a:r>
            <a:br/>
            <a:r>
              <a:t>针对节点</a:t>
            </a:r>
            <a:r>
              <a:t>node A </a:t>
            </a:r>
            <a:r>
              <a:t>，高度 </a:t>
            </a:r>
            <a:r>
              <a:t>Ha </a:t>
            </a:r>
            <a:r>
              <a:t>（已存储区块高度 </a:t>
            </a:r>
            <a:r>
              <a:t>Ha - 1</a:t>
            </a:r>
            <a:r>
              <a:t>）</a:t>
            </a:r>
          </a:p>
          <a:p>
            <a:pPr>
              <a:defRPr sz="1800">
                <a:solidFill>
                  <a:srgbClr val="FFFFFF"/>
                </a:solidFill>
              </a:defRPr>
            </a:pPr>
            <a:r>
              <a:t>从节点</a:t>
            </a:r>
            <a:r>
              <a:t>node B </a:t>
            </a:r>
            <a:r>
              <a:t>获取的已存储的</a:t>
            </a:r>
            <a:r>
              <a:t>#</a:t>
            </a:r>
            <a:r>
              <a:t> </a:t>
            </a:r>
            <a:r>
              <a:t>Hb -1</a:t>
            </a:r>
            <a:r>
              <a:t>区块信息（实际区块高度 </a:t>
            </a:r>
            <a:r>
              <a:t>Hb </a:t>
            </a:r>
            <a:r>
              <a:t>）</a:t>
            </a:r>
          </a:p>
          <a:p>
            <a:pPr>
              <a:defRPr sz="1800">
                <a:solidFill>
                  <a:srgbClr val="FFFFFF"/>
                </a:solidFill>
              </a:defRPr>
            </a:pPr>
          </a:p>
          <a:p>
            <a:pPr>
              <a:defRPr sz="1800">
                <a:solidFill>
                  <a:srgbClr val="FFFFFF"/>
                </a:solidFill>
              </a:defRPr>
            </a:pPr>
            <a:r>
              <a:t>定义以下</a:t>
            </a:r>
            <a:r>
              <a:rPr b="1"/>
              <a:t>规则</a:t>
            </a:r>
            <a:r>
              <a:t>：</a:t>
            </a:r>
          </a:p>
          <a:p>
            <a:pPr>
              <a:defRPr sz="1800">
                <a:solidFill>
                  <a:srgbClr val="FFFFFF"/>
                </a:solidFill>
              </a:defRPr>
            </a:pPr>
            <a:r>
              <a:t>1</a:t>
            </a:r>
            <a:r>
              <a:t>、如果</a:t>
            </a:r>
            <a:r>
              <a:t>Ha&lt;Hb-1</a:t>
            </a:r>
            <a:r>
              <a:t>，则</a:t>
            </a:r>
            <a:r>
              <a:t>A</a:t>
            </a:r>
            <a:r>
              <a:t>节点向</a:t>
            </a:r>
            <a:r>
              <a:t>B</a:t>
            </a:r>
            <a:r>
              <a:t>请求</a:t>
            </a:r>
            <a:r>
              <a:t>B</a:t>
            </a:r>
            <a:r>
              <a:t>中</a:t>
            </a:r>
            <a:r>
              <a:t>#Ha</a:t>
            </a:r>
            <a:r>
              <a:t>的区块信息；</a:t>
            </a:r>
          </a:p>
          <a:p>
            <a:pPr>
              <a:defRPr sz="1800">
                <a:solidFill>
                  <a:srgbClr val="FFFFFF"/>
                </a:solidFill>
              </a:defRPr>
            </a:pPr>
            <a:r>
              <a:t>2</a:t>
            </a:r>
            <a:r>
              <a:t>、如果</a:t>
            </a:r>
            <a:r>
              <a:t>Ha=Hb-1</a:t>
            </a:r>
            <a:r>
              <a:t>，当</a:t>
            </a:r>
            <a:r>
              <a:t>global_prev_hash = #Hb-1.prev_hash</a:t>
            </a:r>
            <a:r>
              <a:t>，用</a:t>
            </a:r>
            <a:r>
              <a:t>#Hb-1</a:t>
            </a:r>
            <a:r>
              <a:t>区块更新自己</a:t>
            </a:r>
            <a:r>
              <a:t>Ha</a:t>
            </a:r>
            <a:r>
              <a:t>位置的区块。否则</a:t>
            </a:r>
            <a:r>
              <a:t>A</a:t>
            </a:r>
            <a:r>
              <a:t>节点自动删去最新区块，退回一位；</a:t>
            </a:r>
          </a:p>
          <a:p>
            <a:pPr>
              <a:defRPr sz="1800">
                <a:solidFill>
                  <a:srgbClr val="FFFFFF"/>
                </a:solidFill>
              </a:defRPr>
            </a:pPr>
            <a:r>
              <a:t>3</a:t>
            </a:r>
            <a:r>
              <a:t>、如果</a:t>
            </a:r>
            <a:r>
              <a:t>Ha-1=Hb-1</a:t>
            </a:r>
            <a:r>
              <a:t>，即</a:t>
            </a:r>
            <a:r>
              <a:t>Ha=Hb</a:t>
            </a:r>
            <a:r>
              <a:t>，则不做任何处理；</a:t>
            </a:r>
          </a:p>
          <a:p>
            <a:pPr>
              <a:defRPr sz="1800">
                <a:solidFill>
                  <a:srgbClr val="FFFFFF"/>
                </a:solidFill>
              </a:defRPr>
            </a:pPr>
            <a:r>
              <a:t>4</a:t>
            </a:r>
            <a:r>
              <a:t>、如果</a:t>
            </a:r>
            <a:r>
              <a:t>Ha-1&gt;Hb-1</a:t>
            </a:r>
            <a:r>
              <a:t>，即</a:t>
            </a:r>
            <a:r>
              <a:t>Ha&gt;Hb</a:t>
            </a:r>
            <a:r>
              <a:t>，则</a:t>
            </a:r>
            <a:r>
              <a:t>A</a:t>
            </a:r>
            <a:r>
              <a:t>节点向</a:t>
            </a:r>
            <a:r>
              <a:t>B</a:t>
            </a:r>
            <a:r>
              <a:t>发送</a:t>
            </a:r>
            <a:r>
              <a:t>A</a:t>
            </a:r>
            <a:r>
              <a:t>中</a:t>
            </a:r>
            <a:r>
              <a:t>#Hb</a:t>
            </a:r>
            <a:r>
              <a:t>的区块信息。</a:t>
            </a:r>
          </a:p>
        </p:txBody>
      </p:sp>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1191"/>
                                        </p:tgtEl>
                                        <p:attrNameLst>
                                          <p:attrName>style.visibility</p:attrName>
                                        </p:attrNameLst>
                                      </p:cBhvr>
                                      <p:to>
                                        <p:strVal val="visible"/>
                                      </p:to>
                                    </p:set>
                                    <p:animEffect filter="box(in)" transition="in">
                                      <p:cBhvr>
                                        <p:cTn id="7" dur="2750"/>
                                        <p:tgtEl>
                                          <p:spTgt spid="1191"/>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1291"/>
                                        </p:tgtEl>
                                        <p:attrNameLst>
                                          <p:attrName>style.visibility</p:attrName>
                                        </p:attrNameLst>
                                      </p:cBhvr>
                                      <p:to>
                                        <p:strVal val="visible"/>
                                      </p:to>
                                    </p:set>
                                    <p:animEffect filter="dissolve" transition="in">
                                      <p:cBhvr>
                                        <p:cTn id="11" dur="2000"/>
                                        <p:tgtEl>
                                          <p:spTgt spid="1291"/>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1291"/>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1292"/>
                                        </p:tgtEl>
                                        <p:attrNameLst>
                                          <p:attrName>style.visibility</p:attrName>
                                        </p:attrNameLst>
                                      </p:cBhvr>
                                      <p:to>
                                        <p:strVal val="visible"/>
                                      </p:to>
                                    </p:set>
                                    <p:animEffect filter="dissolve" transition="in">
                                      <p:cBhvr>
                                        <p:cTn id="18" dur="2000"/>
                                        <p:tgtEl>
                                          <p:spTgt spid="1292"/>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1293"/>
                                        </p:tgtEl>
                                        <p:attrNameLst>
                                          <p:attrName>style.visibility</p:attrName>
                                        </p:attrNameLst>
                                      </p:cBhvr>
                                      <p:to>
                                        <p:strVal val="visible"/>
                                      </p:to>
                                    </p:set>
                                    <p:animEffect filter="dissolve" transition="in">
                                      <p:cBhvr>
                                        <p:cTn id="22" dur="2000"/>
                                        <p:tgtEl>
                                          <p:spTgt spid="1293"/>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1293"/>
                                        </p:tgtEl>
                                      </p:cBhvr>
                                    </p:animEffect>
                                    <p:animScale>
                                      <p:cBhvr>
                                        <p:cTn id="26" dur="250" fill="hold" autoRev="1"/>
                                        <p:tgtEl>
                                          <p:spTgt spid="1293"/>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1" grpId="1"/>
      <p:bldP build="whole" bldLvl="1" animBg="1" rev="0" advAuto="0" spid="1293" grpId="5"/>
      <p:bldP build="whole" bldLvl="1" animBg="1" rev="0" advAuto="0" spid="1293" grpId="6"/>
      <p:bldP build="whole" bldLvl="1" animBg="1" rev="0" advAuto="0" spid="1292" grpId="4"/>
      <p:bldP build="whole" bldLvl="1" animBg="1" rev="0" advAuto="0" spid="1291" grpId="2"/>
      <p:bldP build="whole" bldLvl="1" animBg="1" rev="0" advAuto="0" spid="1291" grpId="3"/>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298" name="组合 108"/>
          <p:cNvGrpSpPr/>
          <p:nvPr/>
        </p:nvGrpSpPr>
        <p:grpSpPr>
          <a:xfrm>
            <a:off x="441127" y="528319"/>
            <a:ext cx="8239260" cy="1"/>
            <a:chOff x="0" y="0"/>
            <a:chExt cx="8239259" cy="0"/>
          </a:xfrm>
        </p:grpSpPr>
        <p:sp>
          <p:nvSpPr>
            <p:cNvPr id="1296"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1297"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1398" name="组合 111"/>
          <p:cNvGrpSpPr/>
          <p:nvPr/>
        </p:nvGrpSpPr>
        <p:grpSpPr>
          <a:xfrm>
            <a:off x="4046472" y="22433"/>
            <a:ext cx="1011644" cy="1011774"/>
            <a:chOff x="0" y="0"/>
            <a:chExt cx="1011642" cy="1011772"/>
          </a:xfrm>
        </p:grpSpPr>
        <p:sp>
          <p:nvSpPr>
            <p:cNvPr id="1299"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0"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1"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2"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3"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4"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5"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6"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7"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8"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09"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0"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1"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2"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3"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4"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5"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6"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7"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8"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19"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0"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1"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2"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3"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4"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5"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6"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7"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8"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29"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0"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1"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2"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3"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4"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5"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6"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7"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8"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39"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0"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1"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2"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3"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4"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5"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6"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7"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8"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49"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0"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1"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2"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3"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4"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5"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6"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7"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8"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59"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0"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1"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2"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3"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4"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5"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6"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7"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8"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69"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0"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1"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2"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3"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4"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5"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6"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7"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8"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79"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0"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1"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2"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3"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4"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5"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6"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7"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8"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89"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90"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91"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92"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93"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94"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95"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96"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397"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1399"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1400" name="文本框 212"/>
          <p:cNvSpPr txBox="1"/>
          <p:nvPr/>
        </p:nvSpPr>
        <p:spPr>
          <a:xfrm>
            <a:off x="3908809" y="334497"/>
            <a:ext cx="127614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800">
                <a:solidFill>
                  <a:srgbClr val="FFFFFF"/>
                </a:solidFill>
              </a:defRPr>
            </a:lvl1pPr>
          </a:lstStyle>
          <a:p>
            <a:pPr/>
            <a:r>
              <a:t>具体实现</a:t>
            </a:r>
          </a:p>
        </p:txBody>
      </p:sp>
      <p:sp>
        <p:nvSpPr>
          <p:cNvPr id="1401" name="文本框 3"/>
          <p:cNvSpPr txBox="1"/>
          <p:nvPr/>
        </p:nvSpPr>
        <p:spPr>
          <a:xfrm>
            <a:off x="341954" y="562019"/>
            <a:ext cx="7809201" cy="268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区块数据同步机制 </a:t>
            </a:r>
            <a:r>
              <a:t>(cont.)</a:t>
            </a:r>
          </a:p>
          <a:p>
            <a:pPr>
              <a:defRPr sz="1800">
                <a:solidFill>
                  <a:srgbClr val="FFFFFF"/>
                </a:solidFill>
              </a:defRPr>
            </a:pPr>
            <a:r>
              <a:t>1</a:t>
            </a:r>
            <a:r>
              <a:t>、如果</a:t>
            </a:r>
            <a:r>
              <a:t>Ha&lt;Hb-1</a:t>
            </a:r>
            <a:r>
              <a:t>，则</a:t>
            </a:r>
            <a:r>
              <a:t>A</a:t>
            </a:r>
            <a:r>
              <a:t>节点向</a:t>
            </a:r>
            <a:r>
              <a:t>B</a:t>
            </a:r>
            <a:r>
              <a:t>请求</a:t>
            </a:r>
            <a:r>
              <a:t>B</a:t>
            </a:r>
            <a:r>
              <a:t>中</a:t>
            </a:r>
            <a:r>
              <a:t>#Ha</a:t>
            </a:r>
            <a:r>
              <a:t>的区块信息；</a:t>
            </a:r>
          </a:p>
          <a:p>
            <a:pPr>
              <a:defRPr sz="1800">
                <a:solidFill>
                  <a:srgbClr val="FFFFFF"/>
                </a:solidFill>
              </a:defRPr>
            </a:pPr>
            <a:r>
              <a:t>2</a:t>
            </a:r>
            <a:r>
              <a:t>、如果</a:t>
            </a:r>
            <a:r>
              <a:t>Ha=Hb-1</a:t>
            </a:r>
            <a:r>
              <a:t>，当</a:t>
            </a:r>
            <a:r>
              <a:t>global_prev_hash = #Hb-1.prev_hash</a:t>
            </a:r>
            <a:r>
              <a:t>，用</a:t>
            </a:r>
            <a:r>
              <a:t>#Hb-1</a:t>
            </a:r>
            <a:r>
              <a:t>区块更新自己</a:t>
            </a:r>
            <a:r>
              <a:t>Ha</a:t>
            </a:r>
            <a:r>
              <a:t>位置的区块。否则</a:t>
            </a:r>
            <a:r>
              <a:t>A</a:t>
            </a:r>
            <a:r>
              <a:t>节点自动删去最新区块，退回一位；</a:t>
            </a:r>
          </a:p>
          <a:p>
            <a:pPr>
              <a:defRPr sz="1800">
                <a:solidFill>
                  <a:srgbClr val="FFFFFF"/>
                </a:solidFill>
              </a:defRPr>
            </a:pPr>
            <a:r>
              <a:t>3</a:t>
            </a:r>
            <a:r>
              <a:t>、如果</a:t>
            </a:r>
            <a:r>
              <a:t>Ha-1=Hb-1</a:t>
            </a:r>
            <a:r>
              <a:t>，即</a:t>
            </a:r>
            <a:r>
              <a:t>Ha=Hb</a:t>
            </a:r>
            <a:r>
              <a:t>，则不做任何处理；</a:t>
            </a:r>
          </a:p>
          <a:p>
            <a:pPr>
              <a:defRPr sz="1800">
                <a:solidFill>
                  <a:srgbClr val="FFFFFF"/>
                </a:solidFill>
              </a:defRPr>
            </a:pPr>
            <a:r>
              <a:t>4</a:t>
            </a:r>
            <a:r>
              <a:t>、如果</a:t>
            </a:r>
            <a:r>
              <a:t>Ha-1&gt;Hb-1</a:t>
            </a:r>
            <a:r>
              <a:t>，即</a:t>
            </a:r>
            <a:r>
              <a:t>Ha&gt;Hb</a:t>
            </a:r>
            <a:r>
              <a:t>，则</a:t>
            </a:r>
            <a:r>
              <a:t>A</a:t>
            </a:r>
            <a:r>
              <a:t>节点向</a:t>
            </a:r>
            <a:r>
              <a:t>B</a:t>
            </a:r>
            <a:r>
              <a:t>发送</a:t>
            </a:r>
            <a:r>
              <a:t>A</a:t>
            </a:r>
            <a:r>
              <a:t>中</a:t>
            </a:r>
            <a:r>
              <a:t>#Hb</a:t>
            </a:r>
            <a:r>
              <a:t>的区块信息。</a:t>
            </a:r>
          </a:p>
          <a:p>
            <a:pPr>
              <a:defRPr sz="2000">
                <a:solidFill>
                  <a:srgbClr val="FFFFFF"/>
                </a:solidFill>
              </a:defRPr>
            </a:pPr>
          </a:p>
        </p:txBody>
      </p:sp>
      <p:pic>
        <p:nvPicPr>
          <p:cNvPr id="1402" name="图片 8" descr="图片 8"/>
          <p:cNvPicPr>
            <a:picLocks noChangeAspect="1"/>
          </p:cNvPicPr>
          <p:nvPr/>
        </p:nvPicPr>
        <p:blipFill>
          <a:blip r:embed="rId2">
            <a:extLst/>
          </a:blip>
          <a:stretch>
            <a:fillRect/>
          </a:stretch>
        </p:blipFill>
        <p:spPr>
          <a:xfrm>
            <a:off x="1344394" y="2413750"/>
            <a:ext cx="6485222" cy="2044704"/>
          </a:xfrm>
          <a:prstGeom prst="rect">
            <a:avLst/>
          </a:prstGeom>
          <a:ln w="12700">
            <a:miter lim="400000"/>
          </a:ln>
        </p:spPr>
      </p:pic>
      <p:sp>
        <p:nvSpPr>
          <p:cNvPr id="1403" name="文本框 10"/>
          <p:cNvSpPr txBox="1"/>
          <p:nvPr/>
        </p:nvSpPr>
        <p:spPr>
          <a:xfrm>
            <a:off x="206270" y="4512426"/>
            <a:ext cx="8840225"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FFFF"/>
                </a:solidFill>
              </a:defRPr>
            </a:pPr>
            <a:r>
              <a:t>只定期向限长</a:t>
            </a:r>
            <a:r>
              <a:t>host_list</a:t>
            </a:r>
            <a:r>
              <a:t>节点广播区块信息，避免大量广播的存在；收敛速度影响性能</a:t>
            </a:r>
          </a:p>
        </p:txBody>
      </p:sp>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1298"/>
                                        </p:tgtEl>
                                        <p:attrNameLst>
                                          <p:attrName>style.visibility</p:attrName>
                                        </p:attrNameLst>
                                      </p:cBhvr>
                                      <p:to>
                                        <p:strVal val="visible"/>
                                      </p:to>
                                    </p:set>
                                    <p:animEffect filter="box(in)" transition="in">
                                      <p:cBhvr>
                                        <p:cTn id="7" dur="2750"/>
                                        <p:tgtEl>
                                          <p:spTgt spid="1298"/>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1398"/>
                                        </p:tgtEl>
                                        <p:attrNameLst>
                                          <p:attrName>style.visibility</p:attrName>
                                        </p:attrNameLst>
                                      </p:cBhvr>
                                      <p:to>
                                        <p:strVal val="visible"/>
                                      </p:to>
                                    </p:set>
                                    <p:animEffect filter="dissolve" transition="in">
                                      <p:cBhvr>
                                        <p:cTn id="11" dur="2000"/>
                                        <p:tgtEl>
                                          <p:spTgt spid="1398"/>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1398"/>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1399"/>
                                        </p:tgtEl>
                                        <p:attrNameLst>
                                          <p:attrName>style.visibility</p:attrName>
                                        </p:attrNameLst>
                                      </p:cBhvr>
                                      <p:to>
                                        <p:strVal val="visible"/>
                                      </p:to>
                                    </p:set>
                                    <p:animEffect filter="dissolve" transition="in">
                                      <p:cBhvr>
                                        <p:cTn id="18" dur="2000"/>
                                        <p:tgtEl>
                                          <p:spTgt spid="1399"/>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1400"/>
                                        </p:tgtEl>
                                        <p:attrNameLst>
                                          <p:attrName>style.visibility</p:attrName>
                                        </p:attrNameLst>
                                      </p:cBhvr>
                                      <p:to>
                                        <p:strVal val="visible"/>
                                      </p:to>
                                    </p:set>
                                    <p:animEffect filter="dissolve" transition="in">
                                      <p:cBhvr>
                                        <p:cTn id="22" dur="2000"/>
                                        <p:tgtEl>
                                          <p:spTgt spid="1400"/>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1400"/>
                                        </p:tgtEl>
                                      </p:cBhvr>
                                    </p:animEffect>
                                    <p:animScale>
                                      <p:cBhvr>
                                        <p:cTn id="26" dur="250" fill="hold" autoRev="1"/>
                                        <p:tgtEl>
                                          <p:spTgt spid="1400"/>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8" grpId="2"/>
      <p:bldP build="whole" bldLvl="1" animBg="1" rev="0" advAuto="0" spid="1398" grpId="3"/>
      <p:bldP build="whole" bldLvl="1" animBg="1" rev="0" advAuto="0" spid="1399" grpId="4"/>
      <p:bldP build="whole" bldLvl="1" animBg="1" rev="0" advAuto="0" spid="1298" grpId="1"/>
      <p:bldP build="whole" bldLvl="1" animBg="1" rev="0" advAuto="0" spid="1400" grpId="5"/>
      <p:bldP build="whole" bldLvl="1" animBg="1" rev="0" advAuto="0" spid="1400" grpId="6"/>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407" name="组合 108"/>
          <p:cNvGrpSpPr/>
          <p:nvPr/>
        </p:nvGrpSpPr>
        <p:grpSpPr>
          <a:xfrm>
            <a:off x="441127" y="528319"/>
            <a:ext cx="8239260" cy="1"/>
            <a:chOff x="0" y="0"/>
            <a:chExt cx="8239259" cy="0"/>
          </a:xfrm>
        </p:grpSpPr>
        <p:sp>
          <p:nvSpPr>
            <p:cNvPr id="1405"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1406"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1507" name="组合 111"/>
          <p:cNvGrpSpPr/>
          <p:nvPr/>
        </p:nvGrpSpPr>
        <p:grpSpPr>
          <a:xfrm>
            <a:off x="4046472" y="22433"/>
            <a:ext cx="1011644" cy="1011774"/>
            <a:chOff x="0" y="0"/>
            <a:chExt cx="1011642" cy="1011772"/>
          </a:xfrm>
        </p:grpSpPr>
        <p:sp>
          <p:nvSpPr>
            <p:cNvPr id="1408"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09"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0"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1"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2"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3"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4"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5"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6"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7"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8"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9"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0"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1"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2"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3"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4"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5"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6"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7"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8"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9"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0"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1"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2"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3"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4"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5"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6"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7"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8"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9"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0"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1"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2"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3"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4"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5"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6"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7"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8"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9"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0"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1"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2"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3"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4"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5"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6"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7"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8"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9"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0"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1"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2"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3"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4"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5"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6"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7"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8"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9"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0"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1"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2"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3"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4"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5"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6"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7"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8"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9"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0"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1"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2"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3"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4"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5"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6"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7"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8"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9"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0"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1"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2"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3"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4"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5"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6"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7"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8"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9"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00"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01"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02"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03"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04"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05"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06"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1508"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1509" name="文本框 212"/>
          <p:cNvSpPr txBox="1"/>
          <p:nvPr/>
        </p:nvSpPr>
        <p:spPr>
          <a:xfrm>
            <a:off x="3908809" y="334497"/>
            <a:ext cx="127614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800">
                <a:solidFill>
                  <a:srgbClr val="FFFFFF"/>
                </a:solidFill>
              </a:defRPr>
            </a:lvl1pPr>
          </a:lstStyle>
          <a:p>
            <a:pPr/>
            <a:r>
              <a:t>具体实现</a:t>
            </a:r>
          </a:p>
        </p:txBody>
      </p:sp>
      <p:sp>
        <p:nvSpPr>
          <p:cNvPr id="1510" name="文本框 3"/>
          <p:cNvSpPr txBox="1"/>
          <p:nvPr/>
        </p:nvSpPr>
        <p:spPr>
          <a:xfrm>
            <a:off x="441126" y="993687"/>
            <a:ext cx="8239261" cy="424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实际运行时</a:t>
            </a:r>
          </a:p>
          <a:p>
            <a:pPr>
              <a:defRPr sz="1800">
                <a:solidFill>
                  <a:srgbClr val="FFFFFF"/>
                </a:solidFill>
              </a:defRPr>
            </a:pPr>
          </a:p>
          <a:p>
            <a:pPr>
              <a:defRPr sz="1800">
                <a:solidFill>
                  <a:srgbClr val="FFFFFF"/>
                </a:solidFill>
              </a:defRPr>
            </a:pPr>
            <a:r>
              <a:t>I.  </a:t>
            </a:r>
            <a:r>
              <a:t>初始化节点，生成公私钥并，若无区块则调用生成创世区块</a:t>
            </a:r>
            <a:r>
              <a:t>,</a:t>
            </a:r>
            <a:r>
              <a:t>若有则载入已有区块</a:t>
            </a:r>
          </a:p>
          <a:p>
            <a:pPr>
              <a:defRPr sz="1800">
                <a:solidFill>
                  <a:srgbClr val="FFFFFF"/>
                </a:solidFill>
              </a:defRPr>
            </a:pPr>
            <a:r>
              <a:t>II. </a:t>
            </a:r>
            <a:r>
              <a:t>通过为各个功能启动线程，进行异步通讯</a:t>
            </a:r>
          </a:p>
          <a:p>
            <a:pPr>
              <a:defRPr sz="1800">
                <a:solidFill>
                  <a:srgbClr val="FFFFFF"/>
                </a:solidFill>
              </a:defRPr>
            </a:pPr>
            <a:r>
              <a:t>	1</a:t>
            </a:r>
            <a:r>
              <a:t>、定时广播节点存活进程</a:t>
            </a:r>
          </a:p>
          <a:p>
            <a:pPr>
              <a:defRPr sz="1800">
                <a:solidFill>
                  <a:srgbClr val="FFFFFF"/>
                </a:solidFill>
              </a:defRPr>
            </a:pPr>
            <a:r>
              <a:t>	2</a:t>
            </a:r>
            <a:r>
              <a:t>、接受节点存活进程</a:t>
            </a:r>
          </a:p>
          <a:p>
            <a:pPr>
              <a:defRPr sz="1800">
                <a:solidFill>
                  <a:srgbClr val="FFFFFF"/>
                </a:solidFill>
              </a:defRPr>
            </a:pPr>
            <a:r>
              <a:t>	3</a:t>
            </a:r>
            <a:r>
              <a:t>、定时广播区块信息进程</a:t>
            </a:r>
          </a:p>
          <a:p>
            <a:pPr>
              <a:defRPr sz="1800">
                <a:solidFill>
                  <a:srgbClr val="FFFFFF"/>
                </a:solidFill>
              </a:defRPr>
            </a:pPr>
            <a:r>
              <a:t>	4</a:t>
            </a:r>
            <a:r>
              <a:t>、接受区块信息进程</a:t>
            </a:r>
          </a:p>
          <a:p>
            <a:pPr>
              <a:defRPr sz="1800">
                <a:solidFill>
                  <a:srgbClr val="FFFFFF"/>
                </a:solidFill>
              </a:defRPr>
            </a:pPr>
            <a:r>
              <a:t>	5</a:t>
            </a:r>
            <a:r>
              <a:t>、消息队列读取进程</a:t>
            </a:r>
          </a:p>
          <a:p>
            <a:pPr>
              <a:defRPr sz="1800">
                <a:solidFill>
                  <a:srgbClr val="FFFFFF"/>
                </a:solidFill>
              </a:defRPr>
            </a:pPr>
            <a:r>
              <a:t>	6</a:t>
            </a:r>
            <a:r>
              <a:t>、挖矿进程</a:t>
            </a:r>
          </a:p>
          <a:p>
            <a:pPr>
              <a:defRPr sz="1800">
                <a:solidFill>
                  <a:srgbClr val="FFFFFF"/>
                </a:solidFill>
              </a:defRPr>
            </a:pPr>
            <a:r>
              <a:t>	7</a:t>
            </a:r>
            <a:r>
              <a:t>、监视进程，检测以上进程状态</a:t>
            </a:r>
          </a:p>
        </p:txBody>
      </p:sp>
    </p:spTree>
  </p:cSld>
  <p:clrMapOvr>
    <a:masterClrMapping/>
  </p:clrMapOvr>
  <mc:AlternateContent xmlns:mc="http://schemas.openxmlformats.org/markup-compatibility/2006">
    <mc:Choice xmlns:p14="http://schemas.microsoft.com/office/powerpoint/2010/main" Requires="p14">
      <p:transition spd="slow" advClick="1"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1407"/>
                                        </p:tgtEl>
                                        <p:attrNameLst>
                                          <p:attrName>style.visibility</p:attrName>
                                        </p:attrNameLst>
                                      </p:cBhvr>
                                      <p:to>
                                        <p:strVal val="visible"/>
                                      </p:to>
                                    </p:set>
                                    <p:animEffect filter="box(in)" transition="in">
                                      <p:cBhvr>
                                        <p:cTn id="7" dur="2750"/>
                                        <p:tgtEl>
                                          <p:spTgt spid="1407"/>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1507"/>
                                        </p:tgtEl>
                                        <p:attrNameLst>
                                          <p:attrName>style.visibility</p:attrName>
                                        </p:attrNameLst>
                                      </p:cBhvr>
                                      <p:to>
                                        <p:strVal val="visible"/>
                                      </p:to>
                                    </p:set>
                                    <p:animEffect filter="dissolve" transition="in">
                                      <p:cBhvr>
                                        <p:cTn id="11" dur="2000"/>
                                        <p:tgtEl>
                                          <p:spTgt spid="1507"/>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1507"/>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1508"/>
                                        </p:tgtEl>
                                        <p:attrNameLst>
                                          <p:attrName>style.visibility</p:attrName>
                                        </p:attrNameLst>
                                      </p:cBhvr>
                                      <p:to>
                                        <p:strVal val="visible"/>
                                      </p:to>
                                    </p:set>
                                    <p:animEffect filter="dissolve" transition="in">
                                      <p:cBhvr>
                                        <p:cTn id="18" dur="2000"/>
                                        <p:tgtEl>
                                          <p:spTgt spid="1508"/>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1509"/>
                                        </p:tgtEl>
                                        <p:attrNameLst>
                                          <p:attrName>style.visibility</p:attrName>
                                        </p:attrNameLst>
                                      </p:cBhvr>
                                      <p:to>
                                        <p:strVal val="visible"/>
                                      </p:to>
                                    </p:set>
                                    <p:animEffect filter="dissolve" transition="in">
                                      <p:cBhvr>
                                        <p:cTn id="22" dur="2000"/>
                                        <p:tgtEl>
                                          <p:spTgt spid="1509"/>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1509"/>
                                        </p:tgtEl>
                                      </p:cBhvr>
                                    </p:animEffect>
                                    <p:animScale>
                                      <p:cBhvr>
                                        <p:cTn id="26" dur="250" fill="hold" autoRev="1"/>
                                        <p:tgtEl>
                                          <p:spTgt spid="1509"/>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7" grpId="2"/>
      <p:bldP build="whole" bldLvl="1" animBg="1" rev="0" advAuto="0" spid="1507" grpId="3"/>
      <p:bldP build="whole" bldLvl="1" animBg="1" rev="0" advAuto="0" spid="1509" grpId="5"/>
      <p:bldP build="whole" bldLvl="1" animBg="1" rev="0" advAuto="0" spid="1508" grpId="4"/>
      <p:bldP build="whole" bldLvl="1" animBg="1" rev="0" advAuto="0" spid="1407" grpId="1"/>
      <p:bldP build="whole" bldLvl="1" animBg="1" rev="0" advAuto="0" spid="1509" grpId="6"/>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2" name="图片 3" descr="图片 3"/>
          <p:cNvPicPr>
            <a:picLocks noChangeAspect="1"/>
          </p:cNvPicPr>
          <p:nvPr/>
        </p:nvPicPr>
        <p:blipFill>
          <a:blip r:embed="rId2">
            <a:extLst/>
          </a:blip>
          <a:stretch>
            <a:fillRect/>
          </a:stretch>
        </p:blipFill>
        <p:spPr>
          <a:xfrm>
            <a:off x="1055078" y="520057"/>
            <a:ext cx="5305529" cy="1887019"/>
          </a:xfrm>
          <a:prstGeom prst="rect">
            <a:avLst/>
          </a:prstGeom>
          <a:ln w="12700">
            <a:miter lim="400000"/>
          </a:ln>
        </p:spPr>
      </p:pic>
      <p:pic>
        <p:nvPicPr>
          <p:cNvPr id="1513" name="图片 4" descr="图片 4"/>
          <p:cNvPicPr>
            <a:picLocks noChangeAspect="1"/>
          </p:cNvPicPr>
          <p:nvPr/>
        </p:nvPicPr>
        <p:blipFill>
          <a:blip r:embed="rId3">
            <a:extLst/>
          </a:blip>
          <a:stretch>
            <a:fillRect/>
          </a:stretch>
        </p:blipFill>
        <p:spPr>
          <a:xfrm>
            <a:off x="974690" y="2912137"/>
            <a:ext cx="5349869" cy="2231363"/>
          </a:xfrm>
          <a:prstGeom prst="rect">
            <a:avLst/>
          </a:prstGeom>
          <a:ln w="12700">
            <a:miter lim="400000"/>
          </a:ln>
        </p:spPr>
      </p:pic>
      <p:sp>
        <p:nvSpPr>
          <p:cNvPr id="1514" name="文本框 5"/>
          <p:cNvSpPr txBox="1"/>
          <p:nvPr/>
        </p:nvSpPr>
        <p:spPr>
          <a:xfrm>
            <a:off x="974688" y="150725"/>
            <a:ext cx="6018965" cy="408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FFFF"/>
                </a:solidFill>
              </a:defRPr>
            </a:pPr>
            <a:r>
              <a:t>1</a:t>
            </a:r>
            <a:r>
              <a:t>、成功命中哈希值，获取区块所有权</a:t>
            </a:r>
          </a:p>
        </p:txBody>
      </p:sp>
      <p:sp>
        <p:nvSpPr>
          <p:cNvPr id="1515" name="文本框 6"/>
          <p:cNvSpPr txBox="1"/>
          <p:nvPr/>
        </p:nvSpPr>
        <p:spPr>
          <a:xfrm>
            <a:off x="944545" y="2474940"/>
            <a:ext cx="552659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800">
                <a:solidFill>
                  <a:srgbClr val="FFFFFF"/>
                </a:solidFill>
              </a:defRPr>
            </a:pPr>
            <a:r>
              <a:t>2</a:t>
            </a:r>
            <a:r>
              <a:t>、接受其他节点的区块信息，进行本地更新</a:t>
            </a:r>
          </a:p>
        </p:txBody>
      </p:sp>
    </p:spTree>
  </p:cSld>
  <p:clrMapOvr>
    <a:masterClrMapping/>
  </p:clrMapOvr>
  <p:transition xmlns:p14="http://schemas.microsoft.com/office/powerpoint/2010/main" spd="med" advClick="0" advTm="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7" name="图片 4" descr="图片 4"/>
          <p:cNvPicPr>
            <a:picLocks noChangeAspect="1"/>
          </p:cNvPicPr>
          <p:nvPr/>
        </p:nvPicPr>
        <p:blipFill>
          <a:blip r:embed="rId2">
            <a:extLst/>
          </a:blip>
          <a:stretch>
            <a:fillRect/>
          </a:stretch>
        </p:blipFill>
        <p:spPr>
          <a:xfrm>
            <a:off x="1470071" y="1"/>
            <a:ext cx="6131759" cy="2500628"/>
          </a:xfrm>
          <a:prstGeom prst="rect">
            <a:avLst/>
          </a:prstGeom>
          <a:ln w="12700">
            <a:miter lim="400000"/>
          </a:ln>
        </p:spPr>
      </p:pic>
      <p:sp>
        <p:nvSpPr>
          <p:cNvPr id="1518" name="标题 1"/>
          <p:cNvSpPr txBox="1"/>
          <p:nvPr>
            <p:ph type="ctrTitle"/>
          </p:nvPr>
        </p:nvSpPr>
        <p:spPr>
          <a:xfrm>
            <a:off x="1053479" y="1505552"/>
            <a:ext cx="6858001" cy="1790701"/>
          </a:xfrm>
          <a:prstGeom prst="rect">
            <a:avLst/>
          </a:prstGeom>
        </p:spPr>
        <p:txBody>
          <a:bodyPr/>
          <a:lstStyle>
            <a:lvl1pPr>
              <a:defRPr sz="4000">
                <a:solidFill>
                  <a:srgbClr val="FFFFFF"/>
                </a:solidFill>
                <a:latin typeface="微软雅黑"/>
                <a:ea typeface="微软雅黑"/>
                <a:cs typeface="微软雅黑"/>
                <a:sym typeface="微软雅黑"/>
              </a:defRPr>
            </a:lvl1pPr>
          </a:lstStyle>
          <a:p>
            <a:pPr/>
            <a:r>
              <a:t>演示</a:t>
            </a:r>
          </a:p>
        </p:txBody>
      </p:sp>
      <p:sp>
        <p:nvSpPr>
          <p:cNvPr id="1519" name="直接连接符 11"/>
          <p:cNvSpPr/>
          <p:nvPr/>
        </p:nvSpPr>
        <p:spPr>
          <a:xfrm>
            <a:off x="2177766" y="3395977"/>
            <a:ext cx="4814049" cy="26895"/>
          </a:xfrm>
          <a:prstGeom prst="line">
            <a:avLst/>
          </a:prstGeom>
          <a:ln w="25400">
            <a:solidFill>
              <a:srgbClr val="E7E6E6">
                <a:alpha val="70000"/>
              </a:srgbClr>
            </a:solidFill>
            <a:miter/>
          </a:ln>
        </p:spPr>
        <p:txBody>
          <a:bodyPr lIns="45719" rIns="45719"/>
          <a:lstStyle/>
          <a:p>
            <a:pPr/>
          </a:p>
        </p:txBody>
      </p:sp>
      <p:sp>
        <p:nvSpPr>
          <p:cNvPr id="1520" name="矩形 5"/>
          <p:cNvSpPr txBox="1"/>
          <p:nvPr/>
        </p:nvSpPr>
        <p:spPr>
          <a:xfrm>
            <a:off x="8368864" y="0"/>
            <a:ext cx="775137" cy="2177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
            </a:pPr>
            <a:r>
              <a:t>PPT</a:t>
            </a:r>
            <a:r>
              <a:t>模板下载：</a:t>
            </a:r>
            <a:r>
              <a:t>www.1ppt.com/moban/     </a:t>
            </a:r>
            <a:r>
              <a:t>行业</a:t>
            </a:r>
            <a:r>
              <a:t>PPT</a:t>
            </a:r>
            <a:r>
              <a:t>模板：</a:t>
            </a:r>
            <a:r>
              <a:t>www.1ppt.com/hangye/ </a:t>
            </a:r>
          </a:p>
          <a:p>
            <a:pPr>
              <a:defRPr sz="100"/>
            </a:pPr>
            <a:r>
              <a:t>节日</a:t>
            </a:r>
            <a:r>
              <a:t>PPT</a:t>
            </a:r>
            <a:r>
              <a:t>模板：</a:t>
            </a:r>
            <a:r>
              <a:t>www.1ppt.com/jieri/           PPT</a:t>
            </a:r>
            <a:r>
              <a:t>素材下载：</a:t>
            </a:r>
            <a:r>
              <a:t>www.1ppt.com/sucai/</a:t>
            </a:r>
          </a:p>
          <a:p>
            <a:pPr>
              <a:defRPr sz="100"/>
            </a:pPr>
            <a:r>
              <a:t>PPT</a:t>
            </a:r>
            <a:r>
              <a:t>背景图片：</a:t>
            </a:r>
            <a:r>
              <a:t>www.1ppt.com/beijing/      PPT</a:t>
            </a:r>
            <a:r>
              <a:t>图表下载：</a:t>
            </a:r>
            <a:r>
              <a:t>www.1ppt.com/tubiao/      </a:t>
            </a:r>
          </a:p>
          <a:p>
            <a:pPr>
              <a:defRPr sz="100"/>
            </a:pPr>
            <a:r>
              <a:t>优秀</a:t>
            </a:r>
            <a:r>
              <a:t>PPT</a:t>
            </a:r>
            <a:r>
              <a:t>下载：</a:t>
            </a:r>
            <a:r>
              <a:t>www.1ppt.com/xiazai/        PPT</a:t>
            </a:r>
            <a:r>
              <a:t>教程： </a:t>
            </a:r>
            <a:r>
              <a:t>www.1ppt.com/powerpoint/      </a:t>
            </a:r>
          </a:p>
          <a:p>
            <a:pPr>
              <a:defRPr sz="100"/>
            </a:pPr>
            <a:r>
              <a:t>Word</a:t>
            </a:r>
            <a:r>
              <a:t>教程： </a:t>
            </a:r>
            <a:r>
              <a:t>www.1ppt.com/word/              Excel</a:t>
            </a:r>
            <a:r>
              <a:t>教程：</a:t>
            </a:r>
            <a:r>
              <a:t>www.1ppt.com/excel/  </a:t>
            </a:r>
          </a:p>
          <a:p>
            <a:pPr>
              <a:defRPr sz="100"/>
            </a:pPr>
            <a:r>
              <a:t>资料下载：</a:t>
            </a:r>
            <a:r>
              <a:t>www.1ppt.com/ziliao/                PPT</a:t>
            </a:r>
            <a:r>
              <a:t>课件下载：</a:t>
            </a:r>
            <a:r>
              <a:t>www.1ppt.com/kejian/ </a:t>
            </a:r>
          </a:p>
          <a:p>
            <a:pPr>
              <a:defRPr sz="100"/>
            </a:pPr>
            <a:r>
              <a:t>范文下载：</a:t>
            </a:r>
            <a:r>
              <a:t>www.1ppt.com/fanwen/             </a:t>
            </a:r>
            <a:r>
              <a:t>试卷下载：</a:t>
            </a:r>
            <a:r>
              <a:t>www.1ppt.com/shiti/  </a:t>
            </a:r>
          </a:p>
          <a:p>
            <a:pPr>
              <a:defRPr sz="100"/>
            </a:pPr>
            <a:r>
              <a:t>教案下载：</a:t>
            </a:r>
            <a:r>
              <a:t>www.1ppt.com/jiaoan/        PPT</a:t>
            </a:r>
            <a:r>
              <a:t>论坛：</a:t>
            </a:r>
            <a:r>
              <a:t>www.1ppt.cn</a:t>
            </a:r>
          </a:p>
          <a:p>
            <a:pPr>
              <a:defRPr sz="100"/>
            </a:pPr>
            <a:r>
              <a:t>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1517"/>
                                        </p:tgtEl>
                                        <p:attrNameLst>
                                          <p:attrName>style.visibility</p:attrName>
                                        </p:attrNameLst>
                                      </p:cBhvr>
                                      <p:to>
                                        <p:strVal val="visible"/>
                                      </p:to>
                                    </p:set>
                                    <p:anim calcmode="lin" valueType="num">
                                      <p:cBhvr>
                                        <p:cTn id="7" dur="250" fill="hold"/>
                                        <p:tgtEl>
                                          <p:spTgt spid="1517"/>
                                        </p:tgtEl>
                                        <p:attrNameLst>
                                          <p:attrName>ppt_x</p:attrName>
                                        </p:attrNameLst>
                                      </p:cBhvr>
                                      <p:tavLst>
                                        <p:tav tm="0">
                                          <p:val>
                                            <p:strVal val="#ppt_x"/>
                                          </p:val>
                                        </p:tav>
                                        <p:tav tm="100000">
                                          <p:val>
                                            <p:strVal val="#ppt_x"/>
                                          </p:val>
                                        </p:tav>
                                      </p:tavLst>
                                    </p:anim>
                                    <p:anim calcmode="lin" valueType="num">
                                      <p:cBhvr>
                                        <p:cTn id="8" dur="250" fill="hold"/>
                                        <p:tgtEl>
                                          <p:spTgt spid="151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4" grpId="2" fill="hold">
                                  <p:stCondLst>
                                    <p:cond delay="0"/>
                                  </p:stCondLst>
                                  <p:iterate type="el" backwards="0">
                                    <p:tmAbs val="0"/>
                                  </p:iterate>
                                  <p:childTnLst>
                                    <p:set>
                                      <p:cBhvr>
                                        <p:cTn id="12" fill="hold"/>
                                        <p:tgtEl>
                                          <p:spTgt spid="1518"/>
                                        </p:tgtEl>
                                        <p:attrNameLst>
                                          <p:attrName>style.visibility</p:attrName>
                                        </p:attrNameLst>
                                      </p:cBhvr>
                                      <p:to>
                                        <p:strVal val="visible"/>
                                      </p:to>
                                    </p:set>
                                    <p:animEffect filter="box(in)" transition="in">
                                      <p:cBhvr>
                                        <p:cTn id="13" dur="2000"/>
                                        <p:tgtEl>
                                          <p:spTgt spid="1518"/>
                                        </p:tgtEl>
                                      </p:cBhvr>
                                    </p:animEffect>
                                  </p:childTnLst>
                                </p:cTn>
                              </p:par>
                            </p:childTnLst>
                          </p:cTn>
                        </p:par>
                        <p:par>
                          <p:cTn id="14" fill="hold">
                            <p:stCondLst>
                              <p:cond delay="2000"/>
                            </p:stCondLst>
                            <p:childTnLst>
                              <p:par>
                                <p:cTn id="15" presetClass="entr" nodeType="afterEffect" presetSubtype="8" presetID="22" grpId="3" fill="hold">
                                  <p:stCondLst>
                                    <p:cond delay="0"/>
                                  </p:stCondLst>
                                  <p:iterate type="el" backwards="0">
                                    <p:tmAbs val="0"/>
                                  </p:iterate>
                                  <p:childTnLst>
                                    <p:set>
                                      <p:cBhvr>
                                        <p:cTn id="16" fill="hold"/>
                                        <p:tgtEl>
                                          <p:spTgt spid="1519"/>
                                        </p:tgtEl>
                                        <p:attrNameLst>
                                          <p:attrName>style.visibility</p:attrName>
                                        </p:attrNameLst>
                                      </p:cBhvr>
                                      <p:to>
                                        <p:strVal val="visible"/>
                                      </p:to>
                                    </p:set>
                                    <p:animEffect filter="wipe(left)" transition="in">
                                      <p:cBhvr>
                                        <p:cTn id="17" dur="500"/>
                                        <p:tgtEl>
                                          <p:spTgt spid="1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9" grpId="3"/>
      <p:bldP build="whole" bldLvl="1" animBg="1" rev="0" advAuto="0" spid="1518" grpId="2"/>
      <p:bldP build="whole" bldLvl="1" animBg="1" rev="0" advAuto="0" spid="1517"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7" name="图片 3" descr="图片 3"/>
          <p:cNvPicPr>
            <a:picLocks noChangeAspect="1"/>
          </p:cNvPicPr>
          <p:nvPr/>
        </p:nvPicPr>
        <p:blipFill>
          <a:blip r:embed="rId2">
            <a:extLst/>
          </a:blip>
          <a:stretch>
            <a:fillRect/>
          </a:stretch>
        </p:blipFill>
        <p:spPr>
          <a:xfrm>
            <a:off x="-297738" y="633183"/>
            <a:ext cx="4258409" cy="4109989"/>
          </a:xfrm>
          <a:prstGeom prst="rect">
            <a:avLst/>
          </a:prstGeom>
          <a:ln w="12700">
            <a:miter lim="400000"/>
          </a:ln>
        </p:spPr>
      </p:pic>
      <p:sp>
        <p:nvSpPr>
          <p:cNvPr id="118" name="自由: 形状 83"/>
          <p:cNvSpPr/>
          <p:nvPr/>
        </p:nvSpPr>
        <p:spPr>
          <a:xfrm>
            <a:off x="553331" y="-216496"/>
            <a:ext cx="2947897" cy="5787118"/>
          </a:xfrm>
          <a:custGeom>
            <a:avLst/>
            <a:gdLst/>
            <a:ahLst/>
            <a:cxnLst>
              <a:cxn ang="0">
                <a:pos x="wd2" y="hd2"/>
              </a:cxn>
              <a:cxn ang="5400000">
                <a:pos x="wd2" y="hd2"/>
              </a:cxn>
              <a:cxn ang="10800000">
                <a:pos x="wd2" y="hd2"/>
              </a:cxn>
              <a:cxn ang="16200000">
                <a:pos x="wd2" y="hd2"/>
              </a:cxn>
            </a:cxnLst>
            <a:rect l="0" t="0" r="r" b="b"/>
            <a:pathLst>
              <a:path w="20123" h="21356" fill="norm" stroke="1" extrusionOk="0">
                <a:moveTo>
                  <a:pt x="494" y="44"/>
                </a:moveTo>
                <a:cubicBezTo>
                  <a:pt x="-1395" y="-156"/>
                  <a:pt x="20041" y="-134"/>
                  <a:pt x="20123" y="10655"/>
                </a:cubicBezTo>
                <a:cubicBezTo>
                  <a:pt x="20205" y="21444"/>
                  <a:pt x="-149" y="21215"/>
                  <a:pt x="1" y="21355"/>
                </a:cubicBezTo>
              </a:path>
            </a:pathLst>
          </a:custGeom>
          <a:ln w="38100">
            <a:solidFill>
              <a:schemeClr val="accent1">
                <a:lumOff val="10098"/>
              </a:schemeClr>
            </a:solidFill>
            <a:prstDash val="sysDash"/>
            <a:miter/>
          </a:ln>
        </p:spPr>
        <p:txBody>
          <a:bodyPr lIns="45719" rIns="45719" anchor="ctr"/>
          <a:lstStyle/>
          <a:p>
            <a:pPr algn="ctr">
              <a:defRPr sz="1000">
                <a:solidFill>
                  <a:srgbClr val="FFFFFF"/>
                </a:solidFill>
              </a:defRPr>
            </a:pPr>
          </a:p>
        </p:txBody>
      </p:sp>
      <p:sp>
        <p:nvSpPr>
          <p:cNvPr id="119" name="标题 1"/>
          <p:cNvSpPr txBox="1"/>
          <p:nvPr>
            <p:ph type="title"/>
          </p:nvPr>
        </p:nvSpPr>
        <p:spPr>
          <a:xfrm>
            <a:off x="213359" y="2251294"/>
            <a:ext cx="3108962" cy="993776"/>
          </a:xfrm>
          <a:prstGeom prst="rect">
            <a:avLst/>
          </a:prstGeom>
        </p:spPr>
        <p:txBody>
          <a:bodyPr/>
          <a:lstStyle>
            <a:lvl1pPr algn="ctr">
              <a:defRPr b="1" sz="4000">
                <a:solidFill>
                  <a:srgbClr val="FFFFFF"/>
                </a:solidFill>
                <a:latin typeface="微软雅黑"/>
                <a:ea typeface="微软雅黑"/>
                <a:cs typeface="微软雅黑"/>
                <a:sym typeface="微软雅黑"/>
              </a:defRPr>
            </a:lvl1pPr>
          </a:lstStyle>
          <a:p>
            <a:pPr/>
            <a:r>
              <a:t>LIST</a:t>
            </a:r>
          </a:p>
        </p:txBody>
      </p:sp>
      <p:sp>
        <p:nvSpPr>
          <p:cNvPr id="120" name="文本框 6"/>
          <p:cNvSpPr txBox="1"/>
          <p:nvPr/>
        </p:nvSpPr>
        <p:spPr>
          <a:xfrm>
            <a:off x="3501225" y="873701"/>
            <a:ext cx="437002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000">
                <a:solidFill>
                  <a:srgbClr val="FFFFFF"/>
                </a:solidFill>
                <a:latin typeface="微软雅黑"/>
                <a:ea typeface="微软雅黑"/>
                <a:cs typeface="微软雅黑"/>
                <a:sym typeface="微软雅黑"/>
              </a:defRPr>
            </a:pPr>
            <a:r>
              <a:t>1. </a:t>
            </a:r>
            <a:r>
              <a:t>概览</a:t>
            </a:r>
          </a:p>
        </p:txBody>
      </p:sp>
      <p:sp>
        <p:nvSpPr>
          <p:cNvPr id="121" name="文本框 7"/>
          <p:cNvSpPr txBox="1"/>
          <p:nvPr/>
        </p:nvSpPr>
        <p:spPr>
          <a:xfrm>
            <a:off x="3788838" y="1747627"/>
            <a:ext cx="437002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000">
                <a:solidFill>
                  <a:srgbClr val="FFFFFF"/>
                </a:solidFill>
                <a:latin typeface="微软雅黑"/>
                <a:ea typeface="微软雅黑"/>
                <a:cs typeface="微软雅黑"/>
                <a:sym typeface="微软雅黑"/>
              </a:defRPr>
            </a:pPr>
            <a:r>
              <a:t>2. </a:t>
            </a:r>
            <a:r>
              <a:t>总体设计</a:t>
            </a:r>
          </a:p>
        </p:txBody>
      </p:sp>
      <p:sp>
        <p:nvSpPr>
          <p:cNvPr id="122" name="文本框 8"/>
          <p:cNvSpPr txBox="1"/>
          <p:nvPr/>
        </p:nvSpPr>
        <p:spPr>
          <a:xfrm>
            <a:off x="3754205" y="2688177"/>
            <a:ext cx="4370028"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000">
                <a:solidFill>
                  <a:srgbClr val="FFFFFF"/>
                </a:solidFill>
                <a:latin typeface="微软雅黑"/>
                <a:ea typeface="微软雅黑"/>
                <a:cs typeface="微软雅黑"/>
                <a:sym typeface="微软雅黑"/>
              </a:defRPr>
            </a:pPr>
            <a:r>
              <a:t>3. </a:t>
            </a:r>
            <a:r>
              <a:t>实现细节</a:t>
            </a:r>
          </a:p>
        </p:txBody>
      </p:sp>
      <p:sp>
        <p:nvSpPr>
          <p:cNvPr id="123" name="文本框 9"/>
          <p:cNvSpPr txBox="1"/>
          <p:nvPr/>
        </p:nvSpPr>
        <p:spPr>
          <a:xfrm>
            <a:off x="3472786" y="3628728"/>
            <a:ext cx="437002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000">
                <a:solidFill>
                  <a:srgbClr val="FFFFFF"/>
                </a:solidFill>
                <a:latin typeface="微软雅黑"/>
                <a:ea typeface="微软雅黑"/>
                <a:cs typeface="微软雅黑"/>
                <a:sym typeface="微软雅黑"/>
              </a:defRPr>
            </a:pPr>
            <a:r>
              <a:t>4. </a:t>
            </a:r>
            <a:r>
              <a:t>评价与演示</a:t>
            </a:r>
          </a:p>
        </p:txBody>
      </p:sp>
      <p:grpSp>
        <p:nvGrpSpPr>
          <p:cNvPr id="126" name="组合 10"/>
          <p:cNvGrpSpPr/>
          <p:nvPr/>
        </p:nvGrpSpPr>
        <p:grpSpPr>
          <a:xfrm>
            <a:off x="3155330" y="1348460"/>
            <a:ext cx="2958175" cy="289018"/>
            <a:chOff x="0" y="0"/>
            <a:chExt cx="2958174" cy="289017"/>
          </a:xfrm>
        </p:grpSpPr>
        <p:sp>
          <p:nvSpPr>
            <p:cNvPr id="124" name="直接连接符 11"/>
            <p:cNvSpPr/>
            <p:nvPr/>
          </p:nvSpPr>
          <p:spPr>
            <a:xfrm>
              <a:off x="173115" y="133100"/>
              <a:ext cx="2785060" cy="11409"/>
            </a:xfrm>
            <a:prstGeom prst="line">
              <a:avLst/>
            </a:prstGeom>
            <a:noFill/>
            <a:ln w="6350" cap="flat">
              <a:solidFill>
                <a:srgbClr val="E7E6E6"/>
              </a:solidFill>
              <a:prstDash val="solid"/>
              <a:miter lim="800000"/>
            </a:ln>
            <a:effectLst/>
          </p:spPr>
          <p:txBody>
            <a:bodyPr wrap="square" lIns="45719" tIns="45719" rIns="45719" bIns="45719" numCol="1" anchor="t">
              <a:noAutofit/>
            </a:bodyPr>
            <a:lstStyle/>
            <a:p>
              <a:pPr/>
            </a:p>
          </p:txBody>
        </p:sp>
        <p:pic>
          <p:nvPicPr>
            <p:cNvPr id="125" name="图片 12" descr="图片 12"/>
            <p:cNvPicPr>
              <a:picLocks noChangeAspect="1"/>
            </p:cNvPicPr>
            <p:nvPr/>
          </p:nvPicPr>
          <p:blipFill>
            <a:blip r:embed="rId3">
              <a:extLst/>
            </a:blip>
            <a:stretch>
              <a:fillRect/>
            </a:stretch>
          </p:blipFill>
          <p:spPr>
            <a:xfrm>
              <a:off x="-1" y="0"/>
              <a:ext cx="289019" cy="289018"/>
            </a:xfrm>
            <a:prstGeom prst="rect">
              <a:avLst/>
            </a:prstGeom>
            <a:ln w="12700" cap="flat">
              <a:noFill/>
              <a:miter lim="400000"/>
            </a:ln>
            <a:effectLst/>
          </p:spPr>
        </p:pic>
      </p:grpSp>
      <p:grpSp>
        <p:nvGrpSpPr>
          <p:cNvPr id="129" name="组合 13"/>
          <p:cNvGrpSpPr/>
          <p:nvPr/>
        </p:nvGrpSpPr>
        <p:grpSpPr>
          <a:xfrm>
            <a:off x="3328279" y="2223884"/>
            <a:ext cx="2958175" cy="289018"/>
            <a:chOff x="0" y="0"/>
            <a:chExt cx="2958174" cy="289017"/>
          </a:xfrm>
        </p:grpSpPr>
        <p:sp>
          <p:nvSpPr>
            <p:cNvPr id="127" name="直接连接符 14"/>
            <p:cNvSpPr/>
            <p:nvPr/>
          </p:nvSpPr>
          <p:spPr>
            <a:xfrm>
              <a:off x="173115" y="133100"/>
              <a:ext cx="2785060" cy="11409"/>
            </a:xfrm>
            <a:prstGeom prst="line">
              <a:avLst/>
            </a:prstGeom>
            <a:noFill/>
            <a:ln w="6350" cap="flat">
              <a:solidFill>
                <a:srgbClr val="E7E6E6"/>
              </a:solidFill>
              <a:prstDash val="solid"/>
              <a:miter lim="800000"/>
            </a:ln>
            <a:effectLst/>
          </p:spPr>
          <p:txBody>
            <a:bodyPr wrap="square" lIns="45719" tIns="45719" rIns="45719" bIns="45719" numCol="1" anchor="t">
              <a:noAutofit/>
            </a:bodyPr>
            <a:lstStyle/>
            <a:p>
              <a:pPr/>
            </a:p>
          </p:txBody>
        </p:sp>
        <p:pic>
          <p:nvPicPr>
            <p:cNvPr id="128" name="图片 15" descr="图片 15"/>
            <p:cNvPicPr>
              <a:picLocks noChangeAspect="1"/>
            </p:cNvPicPr>
            <p:nvPr/>
          </p:nvPicPr>
          <p:blipFill>
            <a:blip r:embed="rId3">
              <a:extLst/>
            </a:blip>
            <a:stretch>
              <a:fillRect/>
            </a:stretch>
          </p:blipFill>
          <p:spPr>
            <a:xfrm>
              <a:off x="-1" y="0"/>
              <a:ext cx="289019" cy="289018"/>
            </a:xfrm>
            <a:prstGeom prst="rect">
              <a:avLst/>
            </a:prstGeom>
            <a:ln w="12700" cap="flat">
              <a:noFill/>
              <a:miter lim="400000"/>
            </a:ln>
            <a:effectLst/>
          </p:spPr>
        </p:pic>
      </p:grpSp>
      <p:grpSp>
        <p:nvGrpSpPr>
          <p:cNvPr id="132" name="组合 16"/>
          <p:cNvGrpSpPr/>
          <p:nvPr/>
        </p:nvGrpSpPr>
        <p:grpSpPr>
          <a:xfrm>
            <a:off x="3304437" y="3175841"/>
            <a:ext cx="2958175" cy="289018"/>
            <a:chOff x="0" y="0"/>
            <a:chExt cx="2958174" cy="289017"/>
          </a:xfrm>
        </p:grpSpPr>
        <p:sp>
          <p:nvSpPr>
            <p:cNvPr id="130" name="直接连接符 17"/>
            <p:cNvSpPr/>
            <p:nvPr/>
          </p:nvSpPr>
          <p:spPr>
            <a:xfrm>
              <a:off x="173115" y="133100"/>
              <a:ext cx="2785060" cy="11409"/>
            </a:xfrm>
            <a:prstGeom prst="line">
              <a:avLst/>
            </a:prstGeom>
            <a:noFill/>
            <a:ln w="6350" cap="flat">
              <a:solidFill>
                <a:srgbClr val="E7E6E6"/>
              </a:solidFill>
              <a:prstDash val="solid"/>
              <a:miter lim="800000"/>
            </a:ln>
            <a:effectLst/>
          </p:spPr>
          <p:txBody>
            <a:bodyPr wrap="square" lIns="45719" tIns="45719" rIns="45719" bIns="45719" numCol="1" anchor="t">
              <a:noAutofit/>
            </a:bodyPr>
            <a:lstStyle/>
            <a:p>
              <a:pPr/>
            </a:p>
          </p:txBody>
        </p:sp>
        <p:pic>
          <p:nvPicPr>
            <p:cNvPr id="131" name="图片 18" descr="图片 18"/>
            <p:cNvPicPr>
              <a:picLocks noChangeAspect="1"/>
            </p:cNvPicPr>
            <p:nvPr/>
          </p:nvPicPr>
          <p:blipFill>
            <a:blip r:embed="rId3">
              <a:extLst/>
            </a:blip>
            <a:stretch>
              <a:fillRect/>
            </a:stretch>
          </p:blipFill>
          <p:spPr>
            <a:xfrm>
              <a:off x="-1" y="0"/>
              <a:ext cx="289019" cy="289018"/>
            </a:xfrm>
            <a:prstGeom prst="rect">
              <a:avLst/>
            </a:prstGeom>
            <a:ln w="12700" cap="flat">
              <a:noFill/>
              <a:miter lim="400000"/>
            </a:ln>
            <a:effectLst/>
          </p:spPr>
        </p:pic>
      </p:grpSp>
      <p:grpSp>
        <p:nvGrpSpPr>
          <p:cNvPr id="135" name="组合 19"/>
          <p:cNvGrpSpPr/>
          <p:nvPr/>
        </p:nvGrpSpPr>
        <p:grpSpPr>
          <a:xfrm>
            <a:off x="2912361" y="4167587"/>
            <a:ext cx="2958176" cy="289018"/>
            <a:chOff x="0" y="0"/>
            <a:chExt cx="2958174" cy="289017"/>
          </a:xfrm>
        </p:grpSpPr>
        <p:sp>
          <p:nvSpPr>
            <p:cNvPr id="133" name="直接连接符 20"/>
            <p:cNvSpPr/>
            <p:nvPr/>
          </p:nvSpPr>
          <p:spPr>
            <a:xfrm>
              <a:off x="173115" y="133100"/>
              <a:ext cx="2785060" cy="11409"/>
            </a:xfrm>
            <a:prstGeom prst="line">
              <a:avLst/>
            </a:prstGeom>
            <a:noFill/>
            <a:ln w="6350" cap="flat">
              <a:solidFill>
                <a:srgbClr val="E7E6E6"/>
              </a:solidFill>
              <a:prstDash val="solid"/>
              <a:miter lim="800000"/>
            </a:ln>
            <a:effectLst/>
          </p:spPr>
          <p:txBody>
            <a:bodyPr wrap="square" lIns="45719" tIns="45719" rIns="45719" bIns="45719" numCol="1" anchor="t">
              <a:noAutofit/>
            </a:bodyPr>
            <a:lstStyle/>
            <a:p>
              <a:pPr/>
            </a:p>
          </p:txBody>
        </p:sp>
        <p:pic>
          <p:nvPicPr>
            <p:cNvPr id="134" name="图片 21" descr="图片 21"/>
            <p:cNvPicPr>
              <a:picLocks noChangeAspect="1"/>
            </p:cNvPicPr>
            <p:nvPr/>
          </p:nvPicPr>
          <p:blipFill>
            <a:blip r:embed="rId3">
              <a:extLst/>
            </a:blip>
            <a:stretch>
              <a:fillRect/>
            </a:stretch>
          </p:blipFill>
          <p:spPr>
            <a:xfrm>
              <a:off x="-1" y="0"/>
              <a:ext cx="289019" cy="289018"/>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slow" advClick="0" advTm="0" p14:dur="12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117"/>
                                        </p:tgtEl>
                                        <p:attrNameLst>
                                          <p:attrName>style.visibility</p:attrName>
                                        </p:attrNameLst>
                                      </p:cBhvr>
                                      <p:to>
                                        <p:strVal val="visible"/>
                                      </p:to>
                                    </p:set>
                                    <p:anim calcmode="lin" valueType="num">
                                      <p:cBhvr>
                                        <p:cTn id="7" dur="500" fill="hold"/>
                                        <p:tgtEl>
                                          <p:spTgt spid="117"/>
                                        </p:tgtEl>
                                        <p:attrNameLst>
                                          <p:attrName>ppt_x</p:attrName>
                                        </p:attrNameLst>
                                      </p:cBhvr>
                                      <p:tavLst>
                                        <p:tav tm="0">
                                          <p:val>
                                            <p:strVal val="0-#ppt_w/2"/>
                                          </p:val>
                                        </p:tav>
                                        <p:tav tm="100000">
                                          <p:val>
                                            <p:strVal val="#ppt_x"/>
                                          </p:val>
                                        </p:tav>
                                      </p:tavLst>
                                    </p:anim>
                                    <p:anim calcmode="lin" valueType="num">
                                      <p:cBhvr>
                                        <p:cTn id="8" dur="500" fill="hold"/>
                                        <p:tgtEl>
                                          <p:spTgt spid="1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0" presetID="1" grpId="2" fill="hold">
                                  <p:stCondLst>
                                    <p:cond delay="0"/>
                                  </p:stCondLst>
                                  <p:iterate type="el" backwards="0">
                                    <p:tmAbs val="0"/>
                                  </p:iterate>
                                  <p:childTnLst>
                                    <p:set>
                                      <p:cBhvr>
                                        <p:cTn id="11" fill="hold"/>
                                        <p:tgtEl>
                                          <p:spTgt spid="119"/>
                                        </p:tgtEl>
                                        <p:attrNameLst>
                                          <p:attrName>style.visibility</p:attrName>
                                        </p:attrNameLst>
                                      </p:cBhvr>
                                      <p:to>
                                        <p:strVal val="visible"/>
                                      </p:to>
                                    </p:set>
                                  </p:childTnLst>
                                </p:cTn>
                              </p:par>
                            </p:childTnLst>
                          </p:cTn>
                        </p:par>
                        <p:par>
                          <p:cTn id="12" fill="hold">
                            <p:stCondLst>
                              <p:cond delay="500"/>
                            </p:stCondLst>
                            <p:childTnLst>
                              <p:par>
                                <p:cTn id="13" presetClass="entr" nodeType="afterEffect" presetSubtype="1" presetID="22" grpId="3" fill="hold">
                                  <p:stCondLst>
                                    <p:cond delay="0"/>
                                  </p:stCondLst>
                                  <p:iterate type="el" backwards="0">
                                    <p:tmAbs val="0"/>
                                  </p:iterate>
                                  <p:childTnLst>
                                    <p:set>
                                      <p:cBhvr>
                                        <p:cTn id="14" fill="hold"/>
                                        <p:tgtEl>
                                          <p:spTgt spid="118"/>
                                        </p:tgtEl>
                                        <p:attrNameLst>
                                          <p:attrName>style.visibility</p:attrName>
                                        </p:attrNameLst>
                                      </p:cBhvr>
                                      <p:to>
                                        <p:strVal val="visible"/>
                                      </p:to>
                                    </p:set>
                                    <p:animEffect filter="wipe(up)" transition="in">
                                      <p:cBhvr>
                                        <p:cTn id="15" dur="500"/>
                                        <p:tgtEl>
                                          <p:spTgt spid="118"/>
                                        </p:tgtEl>
                                      </p:cBhvr>
                                    </p:animEffect>
                                  </p:childTnLst>
                                </p:cTn>
                              </p:par>
                            </p:childTnLst>
                          </p:cTn>
                        </p:par>
                        <p:par>
                          <p:cTn id="16" fill="hold">
                            <p:stCondLst>
                              <p:cond delay="1000"/>
                            </p:stCondLst>
                            <p:childTnLst>
                              <p:par>
                                <p:cTn id="17" presetClass="entr" nodeType="afterEffect" presetSubtype="8" presetID="22" grpId="4" fill="hold">
                                  <p:stCondLst>
                                    <p:cond delay="0"/>
                                  </p:stCondLst>
                                  <p:iterate type="el" backwards="0">
                                    <p:tmAbs val="0"/>
                                  </p:iterate>
                                  <p:childTnLst>
                                    <p:set>
                                      <p:cBhvr>
                                        <p:cTn id="18" fill="hold"/>
                                        <p:tgtEl>
                                          <p:spTgt spid="126"/>
                                        </p:tgtEl>
                                        <p:attrNameLst>
                                          <p:attrName>style.visibility</p:attrName>
                                        </p:attrNameLst>
                                      </p:cBhvr>
                                      <p:to>
                                        <p:strVal val="visible"/>
                                      </p:to>
                                    </p:set>
                                    <p:animEffect filter="wipe(left)" transition="in">
                                      <p:cBhvr>
                                        <p:cTn id="19" dur="500"/>
                                        <p:tgtEl>
                                          <p:spTgt spid="126"/>
                                        </p:tgtEl>
                                      </p:cBhvr>
                                    </p:animEffect>
                                  </p:childTnLst>
                                </p:cTn>
                              </p:par>
                            </p:childTnLst>
                          </p:cTn>
                        </p:par>
                        <p:par>
                          <p:cTn id="20" fill="hold">
                            <p:stCondLst>
                              <p:cond delay="1500"/>
                            </p:stCondLst>
                            <p:childTnLst>
                              <p:par>
                                <p:cTn id="21" presetClass="entr" nodeType="afterEffect" presetSubtype="8" presetID="22" grpId="5" fill="hold">
                                  <p:stCondLst>
                                    <p:cond delay="0"/>
                                  </p:stCondLst>
                                  <p:iterate type="el" backwards="0">
                                    <p:tmAbs val="0"/>
                                  </p:iterate>
                                  <p:childTnLst>
                                    <p:set>
                                      <p:cBhvr>
                                        <p:cTn id="22" fill="hold"/>
                                        <p:tgtEl>
                                          <p:spTgt spid="120"/>
                                        </p:tgtEl>
                                        <p:attrNameLst>
                                          <p:attrName>style.visibility</p:attrName>
                                        </p:attrNameLst>
                                      </p:cBhvr>
                                      <p:to>
                                        <p:strVal val="visible"/>
                                      </p:to>
                                    </p:set>
                                    <p:animEffect filter="wipe(left)" transition="in">
                                      <p:cBhvr>
                                        <p:cTn id="23" dur="500"/>
                                        <p:tgtEl>
                                          <p:spTgt spid="120"/>
                                        </p:tgtEl>
                                      </p:cBhvr>
                                    </p:animEffect>
                                  </p:childTnLst>
                                </p:cTn>
                              </p:par>
                            </p:childTnLst>
                          </p:cTn>
                        </p:par>
                        <p:par>
                          <p:cTn id="24" fill="hold">
                            <p:stCondLst>
                              <p:cond delay="2000"/>
                            </p:stCondLst>
                            <p:childTnLst>
                              <p:par>
                                <p:cTn id="25" presetClass="entr" nodeType="afterEffect" presetSubtype="8" presetID="22" grpId="6" fill="hold">
                                  <p:stCondLst>
                                    <p:cond delay="0"/>
                                  </p:stCondLst>
                                  <p:iterate type="el" backwards="0">
                                    <p:tmAbs val="0"/>
                                  </p:iterate>
                                  <p:childTnLst>
                                    <p:set>
                                      <p:cBhvr>
                                        <p:cTn id="26" fill="hold"/>
                                        <p:tgtEl>
                                          <p:spTgt spid="129"/>
                                        </p:tgtEl>
                                        <p:attrNameLst>
                                          <p:attrName>style.visibility</p:attrName>
                                        </p:attrNameLst>
                                      </p:cBhvr>
                                      <p:to>
                                        <p:strVal val="visible"/>
                                      </p:to>
                                    </p:set>
                                    <p:animEffect filter="wipe(left)" transition="in">
                                      <p:cBhvr>
                                        <p:cTn id="27" dur="500"/>
                                        <p:tgtEl>
                                          <p:spTgt spid="129"/>
                                        </p:tgtEl>
                                      </p:cBhvr>
                                    </p:animEffect>
                                  </p:childTnLst>
                                </p:cTn>
                              </p:par>
                            </p:childTnLst>
                          </p:cTn>
                        </p:par>
                        <p:par>
                          <p:cTn id="28" fill="hold">
                            <p:stCondLst>
                              <p:cond delay="2500"/>
                            </p:stCondLst>
                            <p:childTnLst>
                              <p:par>
                                <p:cTn id="29" presetClass="entr" nodeType="afterEffect" presetSubtype="8" presetID="22" grpId="7" fill="hold">
                                  <p:stCondLst>
                                    <p:cond delay="0"/>
                                  </p:stCondLst>
                                  <p:iterate type="el" backwards="0">
                                    <p:tmAbs val="0"/>
                                  </p:iterate>
                                  <p:childTnLst>
                                    <p:set>
                                      <p:cBhvr>
                                        <p:cTn id="30" fill="hold"/>
                                        <p:tgtEl>
                                          <p:spTgt spid="121"/>
                                        </p:tgtEl>
                                        <p:attrNameLst>
                                          <p:attrName>style.visibility</p:attrName>
                                        </p:attrNameLst>
                                      </p:cBhvr>
                                      <p:to>
                                        <p:strVal val="visible"/>
                                      </p:to>
                                    </p:set>
                                    <p:animEffect filter="wipe(left)" transition="in">
                                      <p:cBhvr>
                                        <p:cTn id="31" dur="500"/>
                                        <p:tgtEl>
                                          <p:spTgt spid="121"/>
                                        </p:tgtEl>
                                      </p:cBhvr>
                                    </p:animEffect>
                                  </p:childTnLst>
                                </p:cTn>
                              </p:par>
                            </p:childTnLst>
                          </p:cTn>
                        </p:par>
                        <p:par>
                          <p:cTn id="32" fill="hold">
                            <p:stCondLst>
                              <p:cond delay="3000"/>
                            </p:stCondLst>
                            <p:childTnLst>
                              <p:par>
                                <p:cTn id="33" presetClass="entr" nodeType="afterEffect" presetSubtype="8" presetID="22" grpId="8" fill="hold">
                                  <p:stCondLst>
                                    <p:cond delay="0"/>
                                  </p:stCondLst>
                                  <p:iterate type="el" backwards="0">
                                    <p:tmAbs val="0"/>
                                  </p:iterate>
                                  <p:childTnLst>
                                    <p:set>
                                      <p:cBhvr>
                                        <p:cTn id="34" fill="hold"/>
                                        <p:tgtEl>
                                          <p:spTgt spid="132"/>
                                        </p:tgtEl>
                                        <p:attrNameLst>
                                          <p:attrName>style.visibility</p:attrName>
                                        </p:attrNameLst>
                                      </p:cBhvr>
                                      <p:to>
                                        <p:strVal val="visible"/>
                                      </p:to>
                                    </p:set>
                                    <p:animEffect filter="wipe(left)" transition="in">
                                      <p:cBhvr>
                                        <p:cTn id="35" dur="500"/>
                                        <p:tgtEl>
                                          <p:spTgt spid="132"/>
                                        </p:tgtEl>
                                      </p:cBhvr>
                                    </p:animEffect>
                                  </p:childTnLst>
                                </p:cTn>
                              </p:par>
                            </p:childTnLst>
                          </p:cTn>
                        </p:par>
                        <p:par>
                          <p:cTn id="36" fill="hold">
                            <p:stCondLst>
                              <p:cond delay="3500"/>
                            </p:stCondLst>
                            <p:childTnLst>
                              <p:par>
                                <p:cTn id="37" presetClass="entr" nodeType="afterEffect" presetSubtype="8" presetID="22" grpId="9" fill="hold">
                                  <p:stCondLst>
                                    <p:cond delay="0"/>
                                  </p:stCondLst>
                                  <p:iterate type="el" backwards="0">
                                    <p:tmAbs val="0"/>
                                  </p:iterate>
                                  <p:childTnLst>
                                    <p:set>
                                      <p:cBhvr>
                                        <p:cTn id="38" fill="hold"/>
                                        <p:tgtEl>
                                          <p:spTgt spid="122"/>
                                        </p:tgtEl>
                                        <p:attrNameLst>
                                          <p:attrName>style.visibility</p:attrName>
                                        </p:attrNameLst>
                                      </p:cBhvr>
                                      <p:to>
                                        <p:strVal val="visible"/>
                                      </p:to>
                                    </p:set>
                                    <p:animEffect filter="wipe(left)" transition="in">
                                      <p:cBhvr>
                                        <p:cTn id="39" dur="500"/>
                                        <p:tgtEl>
                                          <p:spTgt spid="122"/>
                                        </p:tgtEl>
                                      </p:cBhvr>
                                    </p:animEffect>
                                  </p:childTnLst>
                                </p:cTn>
                              </p:par>
                            </p:childTnLst>
                          </p:cTn>
                        </p:par>
                        <p:par>
                          <p:cTn id="40" fill="hold">
                            <p:stCondLst>
                              <p:cond delay="4000"/>
                            </p:stCondLst>
                            <p:childTnLst>
                              <p:par>
                                <p:cTn id="41" presetClass="entr" nodeType="afterEffect" presetSubtype="8" presetID="22" grpId="10" fill="hold">
                                  <p:stCondLst>
                                    <p:cond delay="0"/>
                                  </p:stCondLst>
                                  <p:iterate type="el" backwards="0">
                                    <p:tmAbs val="0"/>
                                  </p:iterate>
                                  <p:childTnLst>
                                    <p:set>
                                      <p:cBhvr>
                                        <p:cTn id="42" fill="hold"/>
                                        <p:tgtEl>
                                          <p:spTgt spid="135"/>
                                        </p:tgtEl>
                                        <p:attrNameLst>
                                          <p:attrName>style.visibility</p:attrName>
                                        </p:attrNameLst>
                                      </p:cBhvr>
                                      <p:to>
                                        <p:strVal val="visible"/>
                                      </p:to>
                                    </p:set>
                                    <p:animEffect filter="wipe(left)" transition="in">
                                      <p:cBhvr>
                                        <p:cTn id="43" dur="500"/>
                                        <p:tgtEl>
                                          <p:spTgt spid="135"/>
                                        </p:tgtEl>
                                      </p:cBhvr>
                                    </p:animEffect>
                                  </p:childTnLst>
                                </p:cTn>
                              </p:par>
                            </p:childTnLst>
                          </p:cTn>
                        </p:par>
                        <p:par>
                          <p:cTn id="44" fill="hold">
                            <p:stCondLst>
                              <p:cond delay="4500"/>
                            </p:stCondLst>
                            <p:childTnLst>
                              <p:par>
                                <p:cTn id="45" presetClass="entr" nodeType="afterEffect" presetSubtype="8" presetID="22" grpId="11" fill="hold">
                                  <p:stCondLst>
                                    <p:cond delay="0"/>
                                  </p:stCondLst>
                                  <p:iterate type="el" backwards="0">
                                    <p:tmAbs val="0"/>
                                  </p:iterate>
                                  <p:childTnLst>
                                    <p:set>
                                      <p:cBhvr>
                                        <p:cTn id="46" fill="hold"/>
                                        <p:tgtEl>
                                          <p:spTgt spid="123"/>
                                        </p:tgtEl>
                                        <p:attrNameLst>
                                          <p:attrName>style.visibility</p:attrName>
                                        </p:attrNameLst>
                                      </p:cBhvr>
                                      <p:to>
                                        <p:strVal val="visible"/>
                                      </p:to>
                                    </p:set>
                                    <p:animEffect filter="wipe(left)" transition="in">
                                      <p:cBhvr>
                                        <p:cTn id="47"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 grpId="7"/>
      <p:bldP build="whole" bldLvl="1" animBg="1" rev="0" advAuto="0" spid="118" grpId="3"/>
      <p:bldP build="whole" bldLvl="1" animBg="1" rev="0" advAuto="0" spid="126" grpId="4"/>
      <p:bldP build="whole" bldLvl="1" animBg="1" rev="0" advAuto="0" spid="122" grpId="9"/>
      <p:bldP build="whole" bldLvl="1" animBg="1" rev="0" advAuto="0" spid="135" grpId="10"/>
      <p:bldP build="whole" bldLvl="1" animBg="1" rev="0" advAuto="0" spid="123" grpId="11"/>
      <p:bldP build="whole" bldLvl="1" animBg="1" rev="0" advAuto="0" spid="132" grpId="8"/>
      <p:bldP build="whole" bldLvl="1" animBg="1" rev="0" advAuto="0" spid="120" grpId="5"/>
      <p:bldP build="whole" bldLvl="1" animBg="1" rev="0" advAuto="0" spid="117" grpId="1"/>
      <p:bldP build="whole" bldLvl="1" animBg="1" rev="0" advAuto="0" spid="129" grpId="6"/>
      <p:bldP build="whole" bldLvl="1" animBg="1" rev="0" advAuto="0" spid="119" grpId="2"/>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9" name="组合 108"/>
          <p:cNvGrpSpPr/>
          <p:nvPr/>
        </p:nvGrpSpPr>
        <p:grpSpPr>
          <a:xfrm>
            <a:off x="441127" y="528319"/>
            <a:ext cx="8239260" cy="1"/>
            <a:chOff x="0" y="0"/>
            <a:chExt cx="8239259" cy="0"/>
          </a:xfrm>
        </p:grpSpPr>
        <p:sp>
          <p:nvSpPr>
            <p:cNvPr id="137"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138"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239" name="组合 111"/>
          <p:cNvGrpSpPr/>
          <p:nvPr/>
        </p:nvGrpSpPr>
        <p:grpSpPr>
          <a:xfrm>
            <a:off x="4046472" y="22433"/>
            <a:ext cx="1011644" cy="1011774"/>
            <a:chOff x="0" y="0"/>
            <a:chExt cx="1011642" cy="1011772"/>
          </a:xfrm>
        </p:grpSpPr>
        <p:sp>
          <p:nvSpPr>
            <p:cNvPr id="140"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1"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2"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3"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4"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5"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6"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7"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8"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49"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0"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1"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2"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3"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4"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5"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6"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7"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8"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59"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0"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1"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2"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3"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4"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5"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6"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7"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8"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69"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0"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1"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2"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3"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4"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5"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6"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7"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8"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79"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0"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1"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2"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3"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4"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5"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6"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7"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8"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9"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0"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1"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2"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3"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4"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5"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6"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7"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8"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99"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0"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1"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2"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3"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4"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5"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6"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7"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8"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09"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0"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1"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2"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3"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4"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5"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6"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7"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8"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19"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0"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1"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2"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3"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4"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5"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6"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7"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8"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29"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30"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31"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32"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33"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34"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35"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36"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37"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38"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240"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241" name="文本框 212"/>
          <p:cNvSpPr txBox="1"/>
          <p:nvPr/>
        </p:nvSpPr>
        <p:spPr>
          <a:xfrm>
            <a:off x="4248477" y="334497"/>
            <a:ext cx="80670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solidFill>
                  <a:srgbClr val="FFFFFF"/>
                </a:solidFill>
              </a:defRPr>
            </a:lvl1pPr>
          </a:lstStyle>
          <a:p>
            <a:pPr/>
            <a:r>
              <a:t>概述</a:t>
            </a:r>
          </a:p>
        </p:txBody>
      </p:sp>
      <p:sp>
        <p:nvSpPr>
          <p:cNvPr id="242" name="TextBox 4"/>
          <p:cNvSpPr txBox="1"/>
          <p:nvPr/>
        </p:nvSpPr>
        <p:spPr>
          <a:xfrm>
            <a:off x="3789679" y="1015999"/>
            <a:ext cx="5080001" cy="1778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150000"/>
              </a:lnSpc>
              <a:defRPr sz="1400">
                <a:solidFill>
                  <a:srgbClr val="FFFFFF"/>
                </a:solidFill>
                <a:latin typeface="微软雅黑"/>
                <a:ea typeface="微软雅黑"/>
                <a:cs typeface="微软雅黑"/>
                <a:sym typeface="微软雅黑"/>
              </a:defRPr>
            </a:pPr>
            <a:r>
              <a:t>2008</a:t>
            </a:r>
            <a:r>
              <a:t>年，一位自称中本聪的人在个人博客里发布了一篇名为</a:t>
            </a:r>
            <a:r>
              <a:t>”Bitcoin: A Peer-to-Peer Electronic Cash System”</a:t>
            </a:r>
            <a:r>
              <a:t>的论文，首次提出了一种名为“</a:t>
            </a:r>
            <a:r>
              <a:rPr b="1"/>
              <a:t>Bitcoin</a:t>
            </a:r>
            <a:r>
              <a:t>（比特币）”的基于密码学的密码货币。而支持比特币的的底层技术，</a:t>
            </a:r>
            <a:r>
              <a:rPr b="1"/>
              <a:t>区块链</a:t>
            </a:r>
            <a:r>
              <a:t>（</a:t>
            </a:r>
            <a:r>
              <a:t>Blockchain</a:t>
            </a:r>
            <a:r>
              <a:t>）也随着比特币的热度不断攀升，进入公众视野。</a:t>
            </a:r>
          </a:p>
        </p:txBody>
      </p:sp>
      <p:pic>
        <p:nvPicPr>
          <p:cNvPr id="243" name="图片 213" descr="图片 213"/>
          <p:cNvPicPr>
            <a:picLocks noChangeAspect="1"/>
          </p:cNvPicPr>
          <p:nvPr/>
        </p:nvPicPr>
        <p:blipFill>
          <a:blip r:embed="rId2">
            <a:extLst/>
          </a:blip>
          <a:stretch>
            <a:fillRect/>
          </a:stretch>
        </p:blipFill>
        <p:spPr>
          <a:xfrm>
            <a:off x="5975350" y="2804160"/>
            <a:ext cx="2810934" cy="1686561"/>
          </a:xfrm>
          <a:prstGeom prst="rect">
            <a:avLst/>
          </a:prstGeom>
          <a:ln w="12700">
            <a:miter lim="400000"/>
          </a:ln>
        </p:spPr>
      </p:pic>
      <p:pic>
        <p:nvPicPr>
          <p:cNvPr id="244" name="图片 217" descr="图片 217"/>
          <p:cNvPicPr>
            <a:picLocks noChangeAspect="1"/>
          </p:cNvPicPr>
          <p:nvPr/>
        </p:nvPicPr>
        <p:blipFill>
          <a:blip r:embed="rId3">
            <a:extLst/>
          </a:blip>
          <a:stretch>
            <a:fillRect/>
          </a:stretch>
        </p:blipFill>
        <p:spPr>
          <a:xfrm>
            <a:off x="802640" y="1179830"/>
            <a:ext cx="2692401" cy="1346201"/>
          </a:xfrm>
          <a:prstGeom prst="rect">
            <a:avLst/>
          </a:prstGeom>
          <a:ln w="12700">
            <a:miter lim="400000"/>
          </a:ln>
        </p:spPr>
      </p:pic>
      <p:sp>
        <p:nvSpPr>
          <p:cNvPr id="245" name="TextBox 220"/>
          <p:cNvSpPr txBox="1"/>
          <p:nvPr/>
        </p:nvSpPr>
        <p:spPr>
          <a:xfrm>
            <a:off x="599440" y="2804160"/>
            <a:ext cx="5262880"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400">
                <a:solidFill>
                  <a:srgbClr val="FFFFFF"/>
                </a:solidFill>
                <a:latin typeface="微软雅黑"/>
                <a:ea typeface="微软雅黑"/>
                <a:cs typeface="微软雅黑"/>
                <a:sym typeface="微软雅黑"/>
              </a:defRPr>
            </a:lvl1pPr>
          </a:lstStyle>
          <a:p>
            <a:pPr/>
            <a:r>
              <a:t>中本聪提出了基于密码学而非信任的电子支付系统，从而不需要第三方机构，使交易不可逆，同时基于时间戳机制解决了“二次支付”问题。</a:t>
            </a:r>
          </a:p>
        </p:txBody>
      </p:sp>
      <p:sp>
        <p:nvSpPr>
          <p:cNvPr id="246" name="TextBox 221"/>
          <p:cNvSpPr txBox="1"/>
          <p:nvPr/>
        </p:nvSpPr>
        <p:spPr>
          <a:xfrm>
            <a:off x="599439" y="3830320"/>
            <a:ext cx="5252722"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b="1" sz="1400">
                <a:solidFill>
                  <a:srgbClr val="FFFFFF"/>
                </a:solidFill>
                <a:latin typeface="微软雅黑"/>
                <a:ea typeface="微软雅黑"/>
                <a:cs typeface="微软雅黑"/>
                <a:sym typeface="微软雅黑"/>
              </a:defRPr>
            </a:pPr>
            <a:r>
              <a:t>区块链</a:t>
            </a:r>
            <a:r>
              <a:rPr b="0"/>
              <a:t>本质是一种</a:t>
            </a:r>
            <a:r>
              <a:t>分布式容错数据库</a:t>
            </a:r>
            <a:r>
              <a:rPr b="0"/>
              <a:t>，拥有</a:t>
            </a:r>
            <a:r>
              <a:t>去中心化</a:t>
            </a:r>
            <a:r>
              <a:rPr b="0"/>
              <a:t>、</a:t>
            </a:r>
            <a:r>
              <a:t>不可篡改</a:t>
            </a:r>
            <a:r>
              <a:rPr b="0"/>
              <a:t>、</a:t>
            </a:r>
            <a:r>
              <a:t>永久记录</a:t>
            </a:r>
            <a:r>
              <a:rPr b="0"/>
              <a:t>、</a:t>
            </a:r>
            <a:r>
              <a:t>数据可追溯</a:t>
            </a:r>
            <a:r>
              <a:rPr b="0"/>
              <a:t>等特性</a:t>
            </a:r>
          </a:p>
        </p:txBody>
      </p:sp>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139"/>
                                        </p:tgtEl>
                                        <p:attrNameLst>
                                          <p:attrName>style.visibility</p:attrName>
                                        </p:attrNameLst>
                                      </p:cBhvr>
                                      <p:to>
                                        <p:strVal val="visible"/>
                                      </p:to>
                                    </p:set>
                                    <p:animEffect filter="box(in)" transition="in">
                                      <p:cBhvr>
                                        <p:cTn id="7" dur="2750"/>
                                        <p:tgtEl>
                                          <p:spTgt spid="139"/>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239"/>
                                        </p:tgtEl>
                                        <p:attrNameLst>
                                          <p:attrName>style.visibility</p:attrName>
                                        </p:attrNameLst>
                                      </p:cBhvr>
                                      <p:to>
                                        <p:strVal val="visible"/>
                                      </p:to>
                                    </p:set>
                                    <p:animEffect filter="dissolve" transition="in">
                                      <p:cBhvr>
                                        <p:cTn id="11" dur="2000"/>
                                        <p:tgtEl>
                                          <p:spTgt spid="239"/>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239"/>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240"/>
                                        </p:tgtEl>
                                        <p:attrNameLst>
                                          <p:attrName>style.visibility</p:attrName>
                                        </p:attrNameLst>
                                      </p:cBhvr>
                                      <p:to>
                                        <p:strVal val="visible"/>
                                      </p:to>
                                    </p:set>
                                    <p:animEffect filter="dissolve" transition="in">
                                      <p:cBhvr>
                                        <p:cTn id="18" dur="2000"/>
                                        <p:tgtEl>
                                          <p:spTgt spid="240"/>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241"/>
                                        </p:tgtEl>
                                        <p:attrNameLst>
                                          <p:attrName>style.visibility</p:attrName>
                                        </p:attrNameLst>
                                      </p:cBhvr>
                                      <p:to>
                                        <p:strVal val="visible"/>
                                      </p:to>
                                    </p:set>
                                    <p:animEffect filter="dissolve" transition="in">
                                      <p:cBhvr>
                                        <p:cTn id="22" dur="2000"/>
                                        <p:tgtEl>
                                          <p:spTgt spid="241"/>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241"/>
                                        </p:tgtEl>
                                      </p:cBhvr>
                                    </p:animEffect>
                                    <p:animScale>
                                      <p:cBhvr>
                                        <p:cTn id="26" dur="250" fill="hold" autoRev="1"/>
                                        <p:tgtEl>
                                          <p:spTgt spid="241"/>
                                        </p:tgtEl>
                                      </p:cBhvr>
                                      <p:by x="105000" y="105000"/>
                                    </p:animScale>
                                  </p:childTnLst>
                                </p:cTn>
                              </p:par>
                            </p:childTnLst>
                          </p:cTn>
                        </p:par>
                        <p:par>
                          <p:cTn id="27" fill="hold">
                            <p:stCondLst>
                              <p:cond delay="500"/>
                            </p:stCondLst>
                            <p:childTnLst>
                              <p:par>
                                <p:cTn id="28" presetClass="entr" nodeType="afterEffect" presetID="9" grpId="7" fill="hold">
                                  <p:stCondLst>
                                    <p:cond delay="0"/>
                                  </p:stCondLst>
                                  <p:iterate type="el" backwards="0">
                                    <p:tmAbs val="0"/>
                                  </p:iterate>
                                  <p:childTnLst>
                                    <p:set>
                                      <p:cBhvr>
                                        <p:cTn id="29" fill="hold"/>
                                        <p:tgtEl>
                                          <p:spTgt spid="242"/>
                                        </p:tgtEl>
                                        <p:attrNameLst>
                                          <p:attrName>style.visibility</p:attrName>
                                        </p:attrNameLst>
                                      </p:cBhvr>
                                      <p:to>
                                        <p:strVal val="visible"/>
                                      </p:to>
                                    </p:set>
                                    <p:animEffect filter="dissolve" transition="in">
                                      <p:cBhvr>
                                        <p:cTn id="30" dur="5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3"/>
      <p:bldP build="whole" bldLvl="1" animBg="1" rev="0" advAuto="0" spid="139" grpId="1"/>
      <p:bldP build="whole" bldLvl="1" animBg="1" rev="0" advAuto="0" spid="242" grpId="7"/>
      <p:bldP build="whole" bldLvl="1" animBg="1" rev="0" advAuto="0" spid="241" grpId="5"/>
      <p:bldP build="whole" bldLvl="1" animBg="1" rev="0" advAuto="0" spid="241" grpId="6"/>
      <p:bldP build="whole" bldLvl="1" animBg="1" rev="0" advAuto="0" spid="240" grpId="4"/>
      <p:bldP build="whole" bldLvl="1" animBg="1" rev="0" advAuto="0" spid="239"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0" name="组合 108"/>
          <p:cNvGrpSpPr/>
          <p:nvPr/>
        </p:nvGrpSpPr>
        <p:grpSpPr>
          <a:xfrm>
            <a:off x="441127" y="528319"/>
            <a:ext cx="8239260" cy="1"/>
            <a:chOff x="0" y="0"/>
            <a:chExt cx="8239259" cy="0"/>
          </a:xfrm>
        </p:grpSpPr>
        <p:sp>
          <p:nvSpPr>
            <p:cNvPr id="248"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249"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350" name="组合 111"/>
          <p:cNvGrpSpPr/>
          <p:nvPr/>
        </p:nvGrpSpPr>
        <p:grpSpPr>
          <a:xfrm>
            <a:off x="4046472" y="22433"/>
            <a:ext cx="1011644" cy="1011774"/>
            <a:chOff x="0" y="0"/>
            <a:chExt cx="1011642" cy="1011772"/>
          </a:xfrm>
        </p:grpSpPr>
        <p:sp>
          <p:nvSpPr>
            <p:cNvPr id="251"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52"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53"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54"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55"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56"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57"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58"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59"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0"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1"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2"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3"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4"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5"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6"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7"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8"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69"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0"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1"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2"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3"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4"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5"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6"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7"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8"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79"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0"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1"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2"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3"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4"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5"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6"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7"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8"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89"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0"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1"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2"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3"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4"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5"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6"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7"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8"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299"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0"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1"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2"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3"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4"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5"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6"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7"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8"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09"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0"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1"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2"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3"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4"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5"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6"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7"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8"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19"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0"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1"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2"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3"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4"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5"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6"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7"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8"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29"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0"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1"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2"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3"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4"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5"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6"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7"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8"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39"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0"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1"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2"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3"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4"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5"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6"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7"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8"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349"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351"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352" name="直接连接符 106"/>
          <p:cNvSpPr/>
          <p:nvPr/>
        </p:nvSpPr>
        <p:spPr>
          <a:xfrm flipH="1">
            <a:off x="6041930" y="3420064"/>
            <a:ext cx="459582" cy="1"/>
          </a:xfrm>
          <a:prstGeom prst="line">
            <a:avLst/>
          </a:prstGeom>
          <a:ln w="12700">
            <a:solidFill>
              <a:schemeClr val="accent3"/>
            </a:solidFill>
            <a:bevel/>
          </a:ln>
        </p:spPr>
        <p:txBody>
          <a:bodyPr lIns="45719" rIns="45719"/>
          <a:lstStyle/>
          <a:p>
            <a:pPr/>
          </a:p>
        </p:txBody>
      </p:sp>
      <p:grpSp>
        <p:nvGrpSpPr>
          <p:cNvPr id="355" name="组合 107"/>
          <p:cNvGrpSpPr/>
          <p:nvPr/>
        </p:nvGrpSpPr>
        <p:grpSpPr>
          <a:xfrm>
            <a:off x="4866783" y="4323750"/>
            <a:ext cx="771525" cy="145257"/>
            <a:chOff x="0" y="0"/>
            <a:chExt cx="771523" cy="145256"/>
          </a:xfrm>
        </p:grpSpPr>
        <p:sp>
          <p:nvSpPr>
            <p:cNvPr id="353" name="直接连接符 213"/>
            <p:cNvSpPr/>
            <p:nvPr/>
          </p:nvSpPr>
          <p:spPr>
            <a:xfrm>
              <a:off x="0" y="0"/>
              <a:ext cx="179640" cy="145257"/>
            </a:xfrm>
            <a:prstGeom prst="line">
              <a:avLst/>
            </a:prstGeom>
            <a:noFill/>
            <a:ln w="12700" cap="flat">
              <a:solidFill>
                <a:schemeClr val="accent3"/>
              </a:solidFill>
              <a:prstDash val="solid"/>
              <a:bevel/>
            </a:ln>
            <a:effectLst/>
          </p:spPr>
          <p:txBody>
            <a:bodyPr wrap="square" lIns="45719" tIns="45719" rIns="45719" bIns="45719" numCol="1" anchor="t">
              <a:noAutofit/>
            </a:bodyPr>
            <a:lstStyle/>
            <a:p>
              <a:pPr/>
            </a:p>
          </p:txBody>
        </p:sp>
        <p:sp>
          <p:nvSpPr>
            <p:cNvPr id="354" name="直接连接符 214"/>
            <p:cNvSpPr/>
            <p:nvPr/>
          </p:nvSpPr>
          <p:spPr>
            <a:xfrm>
              <a:off x="178419" y="145210"/>
              <a:ext cx="593105" cy="1"/>
            </a:xfrm>
            <a:prstGeom prst="line">
              <a:avLst/>
            </a:prstGeom>
            <a:noFill/>
            <a:ln w="12700" cap="flat">
              <a:solidFill>
                <a:schemeClr val="accent3"/>
              </a:solidFill>
              <a:prstDash val="solid"/>
              <a:bevel/>
            </a:ln>
            <a:effectLst/>
          </p:spPr>
          <p:txBody>
            <a:bodyPr wrap="square" lIns="45719" tIns="45719" rIns="45719" bIns="45719" numCol="1" anchor="t">
              <a:noAutofit/>
            </a:bodyPr>
            <a:lstStyle/>
            <a:p>
              <a:pPr/>
            </a:p>
          </p:txBody>
        </p:sp>
      </p:grpSp>
      <p:sp>
        <p:nvSpPr>
          <p:cNvPr id="356" name="直接连接符 215"/>
          <p:cNvSpPr/>
          <p:nvPr/>
        </p:nvSpPr>
        <p:spPr>
          <a:xfrm flipH="1" flipV="1">
            <a:off x="2715322" y="3420066"/>
            <a:ext cx="469107" cy="1191"/>
          </a:xfrm>
          <a:prstGeom prst="line">
            <a:avLst/>
          </a:prstGeom>
          <a:ln w="12700">
            <a:solidFill>
              <a:schemeClr val="accent3"/>
            </a:solidFill>
            <a:bevel/>
          </a:ln>
        </p:spPr>
        <p:txBody>
          <a:bodyPr lIns="45719" rIns="45719"/>
          <a:lstStyle/>
          <a:p>
            <a:pPr/>
          </a:p>
        </p:txBody>
      </p:sp>
      <p:sp>
        <p:nvSpPr>
          <p:cNvPr id="357" name="直接连接符 216"/>
          <p:cNvSpPr/>
          <p:nvPr/>
        </p:nvSpPr>
        <p:spPr>
          <a:xfrm flipH="1">
            <a:off x="2715323" y="2404460"/>
            <a:ext cx="458392" cy="1"/>
          </a:xfrm>
          <a:prstGeom prst="line">
            <a:avLst/>
          </a:prstGeom>
          <a:ln w="12700">
            <a:solidFill>
              <a:schemeClr val="accent3"/>
            </a:solidFill>
            <a:bevel/>
          </a:ln>
        </p:spPr>
        <p:txBody>
          <a:bodyPr lIns="45719" rIns="45719"/>
          <a:lstStyle/>
          <a:p>
            <a:pPr/>
          </a:p>
        </p:txBody>
      </p:sp>
      <p:grpSp>
        <p:nvGrpSpPr>
          <p:cNvPr id="360" name="组合 217"/>
          <p:cNvGrpSpPr/>
          <p:nvPr/>
        </p:nvGrpSpPr>
        <p:grpSpPr>
          <a:xfrm>
            <a:off x="3451129" y="1253129"/>
            <a:ext cx="912020" cy="196454"/>
            <a:chOff x="0" y="0"/>
            <a:chExt cx="912019" cy="196453"/>
          </a:xfrm>
        </p:grpSpPr>
        <p:sp>
          <p:nvSpPr>
            <p:cNvPr id="358" name="直接连接符 218"/>
            <p:cNvSpPr/>
            <p:nvPr/>
          </p:nvSpPr>
          <p:spPr>
            <a:xfrm flipH="1" flipV="1">
              <a:off x="699668" y="0"/>
              <a:ext cx="212353" cy="196454"/>
            </a:xfrm>
            <a:prstGeom prst="line">
              <a:avLst/>
            </a:prstGeom>
            <a:noFill/>
            <a:ln w="12700" cap="flat">
              <a:solidFill>
                <a:schemeClr val="accent3"/>
              </a:solidFill>
              <a:prstDash val="solid"/>
              <a:bevel/>
            </a:ln>
            <a:effectLst/>
          </p:spPr>
          <p:txBody>
            <a:bodyPr wrap="square" lIns="45719" tIns="45719" rIns="45719" bIns="45719" numCol="1" anchor="t">
              <a:noAutofit/>
            </a:bodyPr>
            <a:lstStyle/>
            <a:p>
              <a:pPr/>
            </a:p>
          </p:txBody>
        </p:sp>
        <p:sp>
          <p:nvSpPr>
            <p:cNvPr id="359" name="直接连接符 219"/>
            <p:cNvSpPr/>
            <p:nvPr/>
          </p:nvSpPr>
          <p:spPr>
            <a:xfrm flipH="1" flipV="1">
              <a:off x="0" y="1779"/>
              <a:ext cx="701110" cy="1"/>
            </a:xfrm>
            <a:prstGeom prst="line">
              <a:avLst/>
            </a:prstGeom>
            <a:noFill/>
            <a:ln w="12700" cap="flat">
              <a:solidFill>
                <a:schemeClr val="accent3"/>
              </a:solidFill>
              <a:prstDash val="solid"/>
              <a:bevel/>
            </a:ln>
            <a:effectLst/>
          </p:spPr>
          <p:txBody>
            <a:bodyPr wrap="square" lIns="45719" tIns="45719" rIns="45719" bIns="45719" numCol="1" anchor="t">
              <a:noAutofit/>
            </a:bodyPr>
            <a:lstStyle/>
            <a:p>
              <a:pPr/>
            </a:p>
          </p:txBody>
        </p:sp>
      </p:grpSp>
      <p:grpSp>
        <p:nvGrpSpPr>
          <p:cNvPr id="363" name="组合 220"/>
          <p:cNvGrpSpPr/>
          <p:nvPr/>
        </p:nvGrpSpPr>
        <p:grpSpPr>
          <a:xfrm>
            <a:off x="5151342" y="2009175"/>
            <a:ext cx="902495" cy="788196"/>
            <a:chOff x="0" y="0"/>
            <a:chExt cx="902494" cy="788195"/>
          </a:xfrm>
        </p:grpSpPr>
        <p:sp>
          <p:nvSpPr>
            <p:cNvPr id="361" name="六边形 221"/>
            <p:cNvSpPr/>
            <p:nvPr/>
          </p:nvSpPr>
          <p:spPr>
            <a:xfrm>
              <a:off x="-1" y="-1"/>
              <a:ext cx="902495" cy="788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716" y="0"/>
                  </a:lnTo>
                  <a:lnTo>
                    <a:pt x="16884" y="0"/>
                  </a:lnTo>
                  <a:lnTo>
                    <a:pt x="21600" y="10800"/>
                  </a:lnTo>
                  <a:lnTo>
                    <a:pt x="16884" y="21600"/>
                  </a:lnTo>
                  <a:lnTo>
                    <a:pt x="4716" y="21600"/>
                  </a:lnTo>
                  <a:close/>
                </a:path>
              </a:pathLst>
            </a:custGeom>
            <a:solidFill>
              <a:srgbClr val="F2F2F2">
                <a:alpha val="39999"/>
              </a:srgbClr>
            </a:solidFill>
            <a:ln w="12700" cap="flat">
              <a:noFill/>
              <a:miter lim="400000"/>
            </a:ln>
            <a:effectLst/>
          </p:spPr>
          <p:txBody>
            <a:bodyPr wrap="square" lIns="45719" tIns="45719" rIns="45719" bIns="45719" numCol="1" anchor="ctr">
              <a:noAutofit/>
            </a:bodyPr>
            <a:lstStyle/>
            <a:p>
              <a:pPr algn="ctr">
                <a:defRPr sz="1800">
                  <a:solidFill>
                    <a:srgbClr val="FFFFFF"/>
                  </a:solidFill>
                  <a:latin typeface="Arial"/>
                  <a:ea typeface="Arial"/>
                  <a:cs typeface="Arial"/>
                  <a:sym typeface="Arial"/>
                </a:defRPr>
              </a:pPr>
            </a:p>
          </p:txBody>
        </p:sp>
        <p:sp>
          <p:nvSpPr>
            <p:cNvPr id="362" name="文本框 43"/>
            <p:cNvSpPr txBox="1"/>
            <p:nvPr/>
          </p:nvSpPr>
          <p:spPr>
            <a:xfrm>
              <a:off x="136054" y="128800"/>
              <a:ext cx="615220" cy="510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000">
                  <a:solidFill>
                    <a:srgbClr val="FFFFFF"/>
                  </a:solidFill>
                  <a:latin typeface="Arial"/>
                  <a:ea typeface="Arial"/>
                  <a:cs typeface="Arial"/>
                  <a:sym typeface="Arial"/>
                </a:defRPr>
              </a:lvl1pPr>
            </a:lstStyle>
            <a:p>
              <a:pPr/>
              <a:r>
                <a:t>04</a:t>
              </a:r>
            </a:p>
          </p:txBody>
        </p:sp>
      </p:grpSp>
      <p:grpSp>
        <p:nvGrpSpPr>
          <p:cNvPr id="366" name="组合 223"/>
          <p:cNvGrpSpPr/>
          <p:nvPr/>
        </p:nvGrpSpPr>
        <p:grpSpPr>
          <a:xfrm>
            <a:off x="4163124" y="1440055"/>
            <a:ext cx="903685" cy="788195"/>
            <a:chOff x="0" y="0"/>
            <a:chExt cx="903683" cy="788193"/>
          </a:xfrm>
        </p:grpSpPr>
        <p:sp>
          <p:nvSpPr>
            <p:cNvPr id="364" name="六边形 224"/>
            <p:cNvSpPr/>
            <p:nvPr/>
          </p:nvSpPr>
          <p:spPr>
            <a:xfrm>
              <a:off x="0" y="0"/>
              <a:ext cx="903685" cy="788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710" y="0"/>
                  </a:lnTo>
                  <a:lnTo>
                    <a:pt x="16890" y="0"/>
                  </a:lnTo>
                  <a:lnTo>
                    <a:pt x="21600" y="10800"/>
                  </a:lnTo>
                  <a:lnTo>
                    <a:pt x="16890" y="21600"/>
                  </a:lnTo>
                  <a:lnTo>
                    <a:pt x="4710" y="21600"/>
                  </a:lnTo>
                  <a:close/>
                </a:path>
              </a:pathLst>
            </a:custGeom>
            <a:solidFill>
              <a:srgbClr val="F2F2F2">
                <a:alpha val="39999"/>
              </a:srgbClr>
            </a:solidFill>
            <a:ln w="12700" cap="flat">
              <a:noFill/>
              <a:miter lim="400000"/>
            </a:ln>
            <a:effectLst/>
          </p:spPr>
          <p:txBody>
            <a:bodyPr wrap="square" lIns="45719" tIns="45719" rIns="45719" bIns="45719" numCol="1" anchor="ctr">
              <a:noAutofit/>
            </a:bodyPr>
            <a:lstStyle/>
            <a:p>
              <a:pPr algn="ctr">
                <a:defRPr sz="1800">
                  <a:solidFill>
                    <a:srgbClr val="FFFFFF"/>
                  </a:solidFill>
                  <a:latin typeface="Arial"/>
                  <a:ea typeface="Arial"/>
                  <a:cs typeface="Arial"/>
                  <a:sym typeface="Arial"/>
                </a:defRPr>
              </a:pPr>
            </a:p>
          </p:txBody>
        </p:sp>
        <p:sp>
          <p:nvSpPr>
            <p:cNvPr id="365" name="文本框 44"/>
            <p:cNvSpPr txBox="1"/>
            <p:nvPr/>
          </p:nvSpPr>
          <p:spPr>
            <a:xfrm>
              <a:off x="120708" y="82662"/>
              <a:ext cx="662270" cy="510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lnSpc>
                  <a:spcPct val="120000"/>
                </a:lnSpc>
                <a:defRPr sz="3000">
                  <a:solidFill>
                    <a:srgbClr val="FFFFFF"/>
                  </a:solidFill>
                  <a:latin typeface="Arial"/>
                  <a:ea typeface="Arial"/>
                  <a:cs typeface="Arial"/>
                  <a:sym typeface="Arial"/>
                </a:defRPr>
              </a:lvl1pPr>
            </a:lstStyle>
            <a:p>
              <a:pPr/>
              <a:r>
                <a:t>01</a:t>
              </a:r>
            </a:p>
          </p:txBody>
        </p:sp>
      </p:grpSp>
      <p:grpSp>
        <p:nvGrpSpPr>
          <p:cNvPr id="369" name="组合 226"/>
          <p:cNvGrpSpPr/>
          <p:nvPr/>
        </p:nvGrpSpPr>
        <p:grpSpPr>
          <a:xfrm>
            <a:off x="5139435" y="3025968"/>
            <a:ext cx="902495" cy="788195"/>
            <a:chOff x="0" y="0"/>
            <a:chExt cx="902494" cy="788193"/>
          </a:xfrm>
        </p:grpSpPr>
        <p:sp>
          <p:nvSpPr>
            <p:cNvPr id="367" name="六边形 227"/>
            <p:cNvSpPr/>
            <p:nvPr/>
          </p:nvSpPr>
          <p:spPr>
            <a:xfrm>
              <a:off x="-1" y="0"/>
              <a:ext cx="902495" cy="788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716" y="0"/>
                  </a:lnTo>
                  <a:lnTo>
                    <a:pt x="16884" y="0"/>
                  </a:lnTo>
                  <a:lnTo>
                    <a:pt x="21600" y="10800"/>
                  </a:lnTo>
                  <a:lnTo>
                    <a:pt x="16884" y="21600"/>
                  </a:lnTo>
                  <a:lnTo>
                    <a:pt x="4716" y="21600"/>
                  </a:lnTo>
                  <a:close/>
                </a:path>
              </a:pathLst>
            </a:custGeom>
            <a:solidFill>
              <a:srgbClr val="F2F2F2">
                <a:alpha val="39999"/>
              </a:srgbClr>
            </a:solidFill>
            <a:ln w="12700" cap="flat">
              <a:noFill/>
              <a:miter lim="400000"/>
            </a:ln>
            <a:effectLst/>
          </p:spPr>
          <p:txBody>
            <a:bodyPr wrap="square" lIns="45719" tIns="45719" rIns="45719" bIns="45719" numCol="1" anchor="ctr">
              <a:noAutofit/>
            </a:bodyPr>
            <a:lstStyle/>
            <a:p>
              <a:pPr algn="ctr">
                <a:defRPr sz="1800">
                  <a:solidFill>
                    <a:srgbClr val="FFFFFF"/>
                  </a:solidFill>
                  <a:latin typeface="Arial"/>
                  <a:ea typeface="Arial"/>
                  <a:cs typeface="Arial"/>
                  <a:sym typeface="Arial"/>
                </a:defRPr>
              </a:pPr>
            </a:p>
          </p:txBody>
        </p:sp>
        <p:sp>
          <p:nvSpPr>
            <p:cNvPr id="368" name="文本框 45"/>
            <p:cNvSpPr txBox="1"/>
            <p:nvPr/>
          </p:nvSpPr>
          <p:spPr>
            <a:xfrm>
              <a:off x="104101" y="82662"/>
              <a:ext cx="694293" cy="510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lnSpc>
                  <a:spcPct val="120000"/>
                </a:lnSpc>
                <a:defRPr sz="3000">
                  <a:solidFill>
                    <a:srgbClr val="FFFFFF"/>
                  </a:solidFill>
                  <a:latin typeface="Arial"/>
                  <a:ea typeface="Arial"/>
                  <a:cs typeface="Arial"/>
                  <a:sym typeface="Arial"/>
                </a:defRPr>
              </a:lvl1pPr>
            </a:lstStyle>
            <a:p>
              <a:pPr/>
              <a:r>
                <a:t>05</a:t>
              </a:r>
            </a:p>
          </p:txBody>
        </p:sp>
      </p:grpSp>
      <p:grpSp>
        <p:nvGrpSpPr>
          <p:cNvPr id="372" name="组合 229"/>
          <p:cNvGrpSpPr/>
          <p:nvPr/>
        </p:nvGrpSpPr>
        <p:grpSpPr>
          <a:xfrm>
            <a:off x="3184427" y="3027159"/>
            <a:ext cx="902495" cy="788195"/>
            <a:chOff x="0" y="0"/>
            <a:chExt cx="902494" cy="788193"/>
          </a:xfrm>
        </p:grpSpPr>
        <p:sp>
          <p:nvSpPr>
            <p:cNvPr id="370" name="六边形 230"/>
            <p:cNvSpPr/>
            <p:nvPr/>
          </p:nvSpPr>
          <p:spPr>
            <a:xfrm>
              <a:off x="-1" y="0"/>
              <a:ext cx="902495" cy="7881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716" y="0"/>
                  </a:lnTo>
                  <a:lnTo>
                    <a:pt x="16884" y="0"/>
                  </a:lnTo>
                  <a:lnTo>
                    <a:pt x="21600" y="10800"/>
                  </a:lnTo>
                  <a:lnTo>
                    <a:pt x="16884" y="21600"/>
                  </a:lnTo>
                  <a:lnTo>
                    <a:pt x="4716" y="21600"/>
                  </a:lnTo>
                  <a:close/>
                </a:path>
              </a:pathLst>
            </a:custGeom>
            <a:solidFill>
              <a:srgbClr val="F2F2F2">
                <a:alpha val="39999"/>
              </a:srgbClr>
            </a:solidFill>
            <a:ln w="12700" cap="flat">
              <a:noFill/>
              <a:miter lim="400000"/>
            </a:ln>
            <a:effectLst/>
          </p:spPr>
          <p:txBody>
            <a:bodyPr wrap="square" lIns="45719" tIns="45719" rIns="45719" bIns="45719" numCol="1" anchor="ctr">
              <a:noAutofit/>
            </a:bodyPr>
            <a:lstStyle/>
            <a:p>
              <a:pPr algn="ctr">
                <a:defRPr sz="1800">
                  <a:solidFill>
                    <a:srgbClr val="FFFFFF"/>
                  </a:solidFill>
                  <a:latin typeface="Arial"/>
                  <a:ea typeface="Arial"/>
                  <a:cs typeface="Arial"/>
                  <a:sym typeface="Arial"/>
                </a:defRPr>
              </a:pPr>
            </a:p>
          </p:txBody>
        </p:sp>
        <p:sp>
          <p:nvSpPr>
            <p:cNvPr id="371" name="文本框 46"/>
            <p:cNvSpPr txBox="1"/>
            <p:nvPr/>
          </p:nvSpPr>
          <p:spPr>
            <a:xfrm>
              <a:off x="143637" y="82662"/>
              <a:ext cx="615220" cy="510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lnSpc>
                  <a:spcPct val="120000"/>
                </a:lnSpc>
                <a:defRPr sz="3000">
                  <a:solidFill>
                    <a:srgbClr val="FFFFFF"/>
                  </a:solidFill>
                  <a:latin typeface="Arial"/>
                  <a:ea typeface="Arial"/>
                  <a:cs typeface="Arial"/>
                  <a:sym typeface="Arial"/>
                </a:defRPr>
              </a:lvl1pPr>
            </a:lstStyle>
            <a:p>
              <a:pPr/>
              <a:r>
                <a:t>03</a:t>
              </a:r>
            </a:p>
          </p:txBody>
        </p:sp>
      </p:grpSp>
      <p:grpSp>
        <p:nvGrpSpPr>
          <p:cNvPr id="375" name="组合 232"/>
          <p:cNvGrpSpPr/>
          <p:nvPr/>
        </p:nvGrpSpPr>
        <p:grpSpPr>
          <a:xfrm>
            <a:off x="3173713" y="2009175"/>
            <a:ext cx="903685" cy="788196"/>
            <a:chOff x="0" y="0"/>
            <a:chExt cx="903683" cy="788195"/>
          </a:xfrm>
        </p:grpSpPr>
        <p:sp>
          <p:nvSpPr>
            <p:cNvPr id="373" name="六边形 233"/>
            <p:cNvSpPr/>
            <p:nvPr/>
          </p:nvSpPr>
          <p:spPr>
            <a:xfrm>
              <a:off x="0" y="-1"/>
              <a:ext cx="903685" cy="788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710" y="0"/>
                  </a:lnTo>
                  <a:lnTo>
                    <a:pt x="16890" y="0"/>
                  </a:lnTo>
                  <a:lnTo>
                    <a:pt x="21600" y="10800"/>
                  </a:lnTo>
                  <a:lnTo>
                    <a:pt x="16890" y="21600"/>
                  </a:lnTo>
                  <a:lnTo>
                    <a:pt x="4710" y="21600"/>
                  </a:lnTo>
                  <a:close/>
                </a:path>
              </a:pathLst>
            </a:custGeom>
            <a:solidFill>
              <a:srgbClr val="F2F2F2">
                <a:alpha val="39999"/>
              </a:srgbClr>
            </a:solidFill>
            <a:ln w="12700" cap="flat">
              <a:noFill/>
              <a:miter lim="400000"/>
            </a:ln>
            <a:effectLst/>
          </p:spPr>
          <p:txBody>
            <a:bodyPr wrap="square" lIns="45719" tIns="45719" rIns="45719" bIns="45719" numCol="1" anchor="ctr">
              <a:noAutofit/>
            </a:bodyPr>
            <a:lstStyle/>
            <a:p>
              <a:pPr algn="ctr">
                <a:defRPr sz="1800">
                  <a:solidFill>
                    <a:srgbClr val="FFFFFF"/>
                  </a:solidFill>
                  <a:latin typeface="Arial"/>
                  <a:ea typeface="Arial"/>
                  <a:cs typeface="Arial"/>
                  <a:sym typeface="Arial"/>
                </a:defRPr>
              </a:pPr>
            </a:p>
          </p:txBody>
        </p:sp>
        <p:sp>
          <p:nvSpPr>
            <p:cNvPr id="374" name="文本框 47"/>
            <p:cNvSpPr txBox="1"/>
            <p:nvPr/>
          </p:nvSpPr>
          <p:spPr>
            <a:xfrm>
              <a:off x="136234" y="128800"/>
              <a:ext cx="616030" cy="510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000">
                  <a:solidFill>
                    <a:srgbClr val="FFFFFF"/>
                  </a:solidFill>
                  <a:latin typeface="Arial"/>
                  <a:ea typeface="Arial"/>
                  <a:cs typeface="Arial"/>
                  <a:sym typeface="Arial"/>
                </a:defRPr>
              </a:lvl1pPr>
            </a:lstStyle>
            <a:p>
              <a:pPr/>
              <a:r>
                <a:t>02</a:t>
              </a:r>
            </a:p>
          </p:txBody>
        </p:sp>
      </p:grpSp>
      <p:grpSp>
        <p:nvGrpSpPr>
          <p:cNvPr id="378" name="组合 235"/>
          <p:cNvGrpSpPr/>
          <p:nvPr/>
        </p:nvGrpSpPr>
        <p:grpSpPr>
          <a:xfrm>
            <a:off x="4163124" y="3554605"/>
            <a:ext cx="903685" cy="789386"/>
            <a:chOff x="0" y="0"/>
            <a:chExt cx="903683" cy="789385"/>
          </a:xfrm>
        </p:grpSpPr>
        <p:sp>
          <p:nvSpPr>
            <p:cNvPr id="376" name="六边形 236"/>
            <p:cNvSpPr/>
            <p:nvPr/>
          </p:nvSpPr>
          <p:spPr>
            <a:xfrm>
              <a:off x="0" y="-1"/>
              <a:ext cx="903685" cy="7893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717" y="0"/>
                  </a:lnTo>
                  <a:lnTo>
                    <a:pt x="16883" y="0"/>
                  </a:lnTo>
                  <a:lnTo>
                    <a:pt x="21600" y="10800"/>
                  </a:lnTo>
                  <a:lnTo>
                    <a:pt x="16883" y="21600"/>
                  </a:lnTo>
                  <a:lnTo>
                    <a:pt x="4717" y="21600"/>
                  </a:lnTo>
                  <a:close/>
                </a:path>
              </a:pathLst>
            </a:custGeom>
            <a:solidFill>
              <a:srgbClr val="F2F2F2">
                <a:alpha val="39999"/>
              </a:srgbClr>
            </a:solidFill>
            <a:ln w="12700" cap="flat">
              <a:noFill/>
              <a:miter lim="400000"/>
            </a:ln>
            <a:effectLst/>
          </p:spPr>
          <p:txBody>
            <a:bodyPr wrap="square" lIns="45719" tIns="45719" rIns="45719" bIns="45719" numCol="1" anchor="ctr">
              <a:noAutofit/>
            </a:bodyPr>
            <a:lstStyle/>
            <a:p>
              <a:pPr algn="ctr">
                <a:defRPr sz="1800">
                  <a:solidFill>
                    <a:srgbClr val="FFFFFF"/>
                  </a:solidFill>
                  <a:latin typeface="Arial"/>
                  <a:ea typeface="Arial"/>
                  <a:cs typeface="Arial"/>
                  <a:sym typeface="Arial"/>
                </a:defRPr>
              </a:pPr>
            </a:p>
          </p:txBody>
        </p:sp>
        <p:sp>
          <p:nvSpPr>
            <p:cNvPr id="377" name="文本框 48"/>
            <p:cNvSpPr txBox="1"/>
            <p:nvPr/>
          </p:nvSpPr>
          <p:spPr>
            <a:xfrm>
              <a:off x="125671" y="128995"/>
              <a:ext cx="616030" cy="510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3000">
                  <a:solidFill>
                    <a:srgbClr val="FFFFFF"/>
                  </a:solidFill>
                  <a:latin typeface="Arial"/>
                  <a:ea typeface="Arial"/>
                  <a:cs typeface="Arial"/>
                  <a:sym typeface="Arial"/>
                </a:defRPr>
              </a:lvl1pPr>
            </a:lstStyle>
            <a:p>
              <a:pPr/>
              <a:r>
                <a:t>06</a:t>
              </a:r>
            </a:p>
          </p:txBody>
        </p:sp>
      </p:grpSp>
      <p:grpSp>
        <p:nvGrpSpPr>
          <p:cNvPr id="387" name="组合 238"/>
          <p:cNvGrpSpPr/>
          <p:nvPr/>
        </p:nvGrpSpPr>
        <p:grpSpPr>
          <a:xfrm>
            <a:off x="3907139" y="2299689"/>
            <a:ext cx="1415654" cy="1194198"/>
            <a:chOff x="0" y="0"/>
            <a:chExt cx="1415653" cy="1194196"/>
          </a:xfrm>
        </p:grpSpPr>
        <p:sp>
          <p:nvSpPr>
            <p:cNvPr id="379" name="六边形 239"/>
            <p:cNvSpPr/>
            <p:nvPr/>
          </p:nvSpPr>
          <p:spPr>
            <a:xfrm>
              <a:off x="-1" y="0"/>
              <a:ext cx="1415655" cy="1194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4555" y="0"/>
                  </a:lnTo>
                  <a:lnTo>
                    <a:pt x="17045" y="0"/>
                  </a:lnTo>
                  <a:lnTo>
                    <a:pt x="21600" y="10800"/>
                  </a:lnTo>
                  <a:lnTo>
                    <a:pt x="17045" y="21600"/>
                  </a:lnTo>
                  <a:lnTo>
                    <a:pt x="4555" y="21600"/>
                  </a:lnTo>
                  <a:close/>
                </a:path>
              </a:pathLst>
            </a:custGeom>
            <a:solidFill>
              <a:srgbClr val="F2F2F2">
                <a:alpha val="39999"/>
              </a:srgbClr>
            </a:solidFill>
            <a:ln w="12700" cap="flat">
              <a:noFill/>
              <a:miter lim="400000"/>
            </a:ln>
            <a:effectLst/>
          </p:spPr>
          <p:txBody>
            <a:bodyPr wrap="square" lIns="45719" tIns="45719" rIns="45719" bIns="45719" numCol="1" anchor="ctr">
              <a:noAutofit/>
            </a:bodyPr>
            <a:lstStyle/>
            <a:p>
              <a:pPr algn="ctr">
                <a:defRPr sz="1800">
                  <a:solidFill>
                    <a:srgbClr val="FFFFFF"/>
                  </a:solidFill>
                  <a:latin typeface="Arial"/>
                  <a:ea typeface="Arial"/>
                  <a:cs typeface="Arial"/>
                  <a:sym typeface="Arial"/>
                </a:defRPr>
              </a:pPr>
            </a:p>
          </p:txBody>
        </p:sp>
        <p:grpSp>
          <p:nvGrpSpPr>
            <p:cNvPr id="386" name="组合 240"/>
            <p:cNvGrpSpPr/>
            <p:nvPr/>
          </p:nvGrpSpPr>
          <p:grpSpPr>
            <a:xfrm>
              <a:off x="338037" y="332719"/>
              <a:ext cx="721280" cy="485905"/>
              <a:chOff x="0" y="0"/>
              <a:chExt cx="721279" cy="485903"/>
            </a:xfrm>
          </p:grpSpPr>
          <p:sp>
            <p:nvSpPr>
              <p:cNvPr id="380" name="Freeform 8"/>
              <p:cNvSpPr/>
              <p:nvPr/>
            </p:nvSpPr>
            <p:spPr>
              <a:xfrm>
                <a:off x="67044" y="415325"/>
                <a:ext cx="84524" cy="70579"/>
              </a:xfrm>
              <a:custGeom>
                <a:avLst/>
                <a:gdLst/>
                <a:ahLst/>
                <a:cxnLst>
                  <a:cxn ang="0">
                    <a:pos x="wd2" y="hd2"/>
                  </a:cxn>
                  <a:cxn ang="5400000">
                    <a:pos x="wd2" y="hd2"/>
                  </a:cxn>
                  <a:cxn ang="10800000">
                    <a:pos x="wd2" y="hd2"/>
                  </a:cxn>
                  <a:cxn ang="16200000">
                    <a:pos x="wd2" y="hd2"/>
                  </a:cxn>
                </a:cxnLst>
                <a:rect l="0" t="0" r="r" b="b"/>
                <a:pathLst>
                  <a:path w="20898" h="21600" fill="norm" stroke="1" extrusionOk="0">
                    <a:moveTo>
                      <a:pt x="20898" y="18655"/>
                    </a:moveTo>
                    <a:cubicBezTo>
                      <a:pt x="20898" y="0"/>
                      <a:pt x="20898" y="0"/>
                      <a:pt x="20898" y="0"/>
                    </a:cubicBezTo>
                    <a:cubicBezTo>
                      <a:pt x="20898" y="0"/>
                      <a:pt x="-702" y="21600"/>
                      <a:pt x="18" y="21600"/>
                    </a:cubicBezTo>
                    <a:cubicBezTo>
                      <a:pt x="18738" y="21600"/>
                      <a:pt x="18738" y="21600"/>
                      <a:pt x="18738" y="21600"/>
                    </a:cubicBezTo>
                    <a:cubicBezTo>
                      <a:pt x="20178" y="21600"/>
                      <a:pt x="20898" y="20618"/>
                      <a:pt x="20898" y="18655"/>
                    </a:cubicBezTo>
                    <a:close/>
                  </a:path>
                </a:pathLst>
              </a:custGeom>
              <a:solidFill>
                <a:srgbClr val="FFFFFF"/>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p>
            </p:txBody>
          </p:sp>
          <p:sp>
            <p:nvSpPr>
              <p:cNvPr id="381" name="Freeform 9"/>
              <p:cNvSpPr/>
              <p:nvPr/>
            </p:nvSpPr>
            <p:spPr>
              <a:xfrm>
                <a:off x="179252" y="314886"/>
                <a:ext cx="93518" cy="1710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21600"/>
                    </a:moveTo>
                    <a:cubicBezTo>
                      <a:pt x="20250" y="21600"/>
                      <a:pt x="21600" y="21192"/>
                      <a:pt x="21600" y="20377"/>
                    </a:cubicBezTo>
                    <a:cubicBezTo>
                      <a:pt x="21600" y="0"/>
                      <a:pt x="21600" y="0"/>
                      <a:pt x="21600" y="0"/>
                    </a:cubicBezTo>
                    <a:cubicBezTo>
                      <a:pt x="0" y="9374"/>
                      <a:pt x="0" y="9374"/>
                      <a:pt x="0" y="9374"/>
                    </a:cubicBezTo>
                    <a:cubicBezTo>
                      <a:pt x="0" y="9781"/>
                      <a:pt x="0" y="9781"/>
                      <a:pt x="0" y="9781"/>
                    </a:cubicBezTo>
                    <a:cubicBezTo>
                      <a:pt x="0" y="20377"/>
                      <a:pt x="0" y="20377"/>
                      <a:pt x="0" y="20377"/>
                    </a:cubicBezTo>
                    <a:cubicBezTo>
                      <a:pt x="0" y="21192"/>
                      <a:pt x="675" y="21600"/>
                      <a:pt x="1350" y="21600"/>
                    </a:cubicBezTo>
                    <a:lnTo>
                      <a:pt x="19575"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p>
            </p:txBody>
          </p:sp>
          <p:sp>
            <p:nvSpPr>
              <p:cNvPr id="382" name="Freeform 10"/>
              <p:cNvSpPr/>
              <p:nvPr/>
            </p:nvSpPr>
            <p:spPr>
              <a:xfrm>
                <a:off x="300454" y="234807"/>
                <a:ext cx="93517" cy="251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21600"/>
                    </a:moveTo>
                    <a:cubicBezTo>
                      <a:pt x="20925" y="21600"/>
                      <a:pt x="21600" y="21323"/>
                      <a:pt x="21600" y="20769"/>
                    </a:cubicBezTo>
                    <a:cubicBezTo>
                      <a:pt x="21600" y="2492"/>
                      <a:pt x="21600" y="2492"/>
                      <a:pt x="21600" y="2492"/>
                    </a:cubicBezTo>
                    <a:cubicBezTo>
                      <a:pt x="15525" y="0"/>
                      <a:pt x="15525" y="0"/>
                      <a:pt x="15525" y="0"/>
                    </a:cubicBezTo>
                    <a:cubicBezTo>
                      <a:pt x="6750" y="2769"/>
                      <a:pt x="6750" y="2769"/>
                      <a:pt x="6750" y="2769"/>
                    </a:cubicBezTo>
                    <a:cubicBezTo>
                      <a:pt x="0" y="4708"/>
                      <a:pt x="0" y="4708"/>
                      <a:pt x="0" y="4708"/>
                    </a:cubicBezTo>
                    <a:cubicBezTo>
                      <a:pt x="0" y="20769"/>
                      <a:pt x="0" y="20769"/>
                      <a:pt x="0" y="20769"/>
                    </a:cubicBezTo>
                    <a:cubicBezTo>
                      <a:pt x="0" y="21323"/>
                      <a:pt x="675" y="21600"/>
                      <a:pt x="2025" y="21600"/>
                    </a:cubicBezTo>
                    <a:lnTo>
                      <a:pt x="19575"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p>
            </p:txBody>
          </p:sp>
          <p:sp>
            <p:nvSpPr>
              <p:cNvPr id="383" name="Freeform 11"/>
              <p:cNvSpPr/>
              <p:nvPr/>
            </p:nvSpPr>
            <p:spPr>
              <a:xfrm>
                <a:off x="421656" y="270096"/>
                <a:ext cx="93518" cy="2158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21600"/>
                    </a:moveTo>
                    <a:cubicBezTo>
                      <a:pt x="20925" y="21600"/>
                      <a:pt x="21600" y="21278"/>
                      <a:pt x="21600" y="20633"/>
                    </a:cubicBezTo>
                    <a:cubicBezTo>
                      <a:pt x="21600" y="0"/>
                      <a:pt x="21600" y="0"/>
                      <a:pt x="21600" y="0"/>
                    </a:cubicBezTo>
                    <a:cubicBezTo>
                      <a:pt x="13500" y="3224"/>
                      <a:pt x="13500" y="3224"/>
                      <a:pt x="13500" y="3224"/>
                    </a:cubicBezTo>
                    <a:cubicBezTo>
                      <a:pt x="10800" y="4191"/>
                      <a:pt x="10800" y="4191"/>
                      <a:pt x="10800" y="4191"/>
                    </a:cubicBezTo>
                    <a:cubicBezTo>
                      <a:pt x="8775" y="5158"/>
                      <a:pt x="5400" y="4836"/>
                      <a:pt x="3375" y="3869"/>
                    </a:cubicBezTo>
                    <a:cubicBezTo>
                      <a:pt x="2700" y="3546"/>
                      <a:pt x="2700" y="3546"/>
                      <a:pt x="2700" y="3546"/>
                    </a:cubicBezTo>
                    <a:cubicBezTo>
                      <a:pt x="0" y="2257"/>
                      <a:pt x="0" y="2257"/>
                      <a:pt x="0" y="2257"/>
                    </a:cubicBezTo>
                    <a:cubicBezTo>
                      <a:pt x="0" y="20633"/>
                      <a:pt x="0" y="20633"/>
                      <a:pt x="0" y="20633"/>
                    </a:cubicBezTo>
                    <a:cubicBezTo>
                      <a:pt x="0" y="21278"/>
                      <a:pt x="1350" y="21600"/>
                      <a:pt x="2025" y="21600"/>
                    </a:cubicBezTo>
                    <a:lnTo>
                      <a:pt x="2025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p>
            </p:txBody>
          </p:sp>
          <p:sp>
            <p:nvSpPr>
              <p:cNvPr id="384" name="Freeform 12"/>
              <p:cNvSpPr/>
              <p:nvPr/>
            </p:nvSpPr>
            <p:spPr>
              <a:xfrm>
                <a:off x="542859" y="166943"/>
                <a:ext cx="93517" cy="318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21600"/>
                    </a:moveTo>
                    <a:cubicBezTo>
                      <a:pt x="20925" y="21600"/>
                      <a:pt x="21600" y="21382"/>
                      <a:pt x="21600" y="20945"/>
                    </a:cubicBezTo>
                    <a:cubicBezTo>
                      <a:pt x="21600" y="0"/>
                      <a:pt x="21600" y="0"/>
                      <a:pt x="21600" y="0"/>
                    </a:cubicBezTo>
                    <a:cubicBezTo>
                      <a:pt x="8775" y="3273"/>
                      <a:pt x="8775" y="3273"/>
                      <a:pt x="8775" y="3273"/>
                    </a:cubicBezTo>
                    <a:cubicBezTo>
                      <a:pt x="0" y="5455"/>
                      <a:pt x="0" y="5455"/>
                      <a:pt x="0" y="5455"/>
                    </a:cubicBezTo>
                    <a:cubicBezTo>
                      <a:pt x="0" y="20945"/>
                      <a:pt x="0" y="20945"/>
                      <a:pt x="0" y="20945"/>
                    </a:cubicBezTo>
                    <a:cubicBezTo>
                      <a:pt x="0" y="21382"/>
                      <a:pt x="675" y="21600"/>
                      <a:pt x="2025" y="21600"/>
                    </a:cubicBezTo>
                    <a:lnTo>
                      <a:pt x="19575"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p>
            </p:txBody>
          </p:sp>
          <p:sp>
            <p:nvSpPr>
              <p:cNvPr id="385" name="Freeform 13"/>
              <p:cNvSpPr/>
              <p:nvPr/>
            </p:nvSpPr>
            <p:spPr>
              <a:xfrm>
                <a:off x="0" y="0"/>
                <a:ext cx="721280" cy="460822"/>
              </a:xfrm>
              <a:custGeom>
                <a:avLst/>
                <a:gdLst/>
                <a:ahLst/>
                <a:cxnLst>
                  <a:cxn ang="0">
                    <a:pos x="wd2" y="hd2"/>
                  </a:cxn>
                  <a:cxn ang="5400000">
                    <a:pos x="wd2" y="hd2"/>
                  </a:cxn>
                  <a:cxn ang="10800000">
                    <a:pos x="wd2" y="hd2"/>
                  </a:cxn>
                  <a:cxn ang="16200000">
                    <a:pos x="wd2" y="hd2"/>
                  </a:cxn>
                </a:cxnLst>
                <a:rect l="0" t="0" r="r" b="b"/>
                <a:pathLst>
                  <a:path w="21496" h="21506" fill="norm" stroke="1" extrusionOk="0">
                    <a:moveTo>
                      <a:pt x="21496" y="1200"/>
                    </a:moveTo>
                    <a:cubicBezTo>
                      <a:pt x="21496" y="900"/>
                      <a:pt x="21409" y="600"/>
                      <a:pt x="21235" y="300"/>
                    </a:cubicBezTo>
                    <a:cubicBezTo>
                      <a:pt x="21061" y="150"/>
                      <a:pt x="20886" y="0"/>
                      <a:pt x="20712" y="0"/>
                    </a:cubicBezTo>
                    <a:cubicBezTo>
                      <a:pt x="19928" y="0"/>
                      <a:pt x="19928" y="0"/>
                      <a:pt x="19928" y="0"/>
                    </a:cubicBezTo>
                    <a:cubicBezTo>
                      <a:pt x="17315" y="0"/>
                      <a:pt x="17315" y="0"/>
                      <a:pt x="17315" y="0"/>
                    </a:cubicBezTo>
                    <a:cubicBezTo>
                      <a:pt x="17228" y="0"/>
                      <a:pt x="17141" y="0"/>
                      <a:pt x="17054" y="150"/>
                    </a:cubicBezTo>
                    <a:cubicBezTo>
                      <a:pt x="17054" y="150"/>
                      <a:pt x="16967" y="150"/>
                      <a:pt x="16967" y="150"/>
                    </a:cubicBezTo>
                    <a:cubicBezTo>
                      <a:pt x="16706" y="300"/>
                      <a:pt x="16531" y="750"/>
                      <a:pt x="16531" y="1200"/>
                    </a:cubicBezTo>
                    <a:cubicBezTo>
                      <a:pt x="16531" y="1800"/>
                      <a:pt x="16793" y="2250"/>
                      <a:pt x="17054" y="2400"/>
                    </a:cubicBezTo>
                    <a:cubicBezTo>
                      <a:pt x="17141" y="2550"/>
                      <a:pt x="17228" y="2550"/>
                      <a:pt x="17315" y="2550"/>
                    </a:cubicBezTo>
                    <a:cubicBezTo>
                      <a:pt x="18186" y="2550"/>
                      <a:pt x="18186" y="2550"/>
                      <a:pt x="18186" y="2550"/>
                    </a:cubicBezTo>
                    <a:cubicBezTo>
                      <a:pt x="18622" y="2550"/>
                      <a:pt x="18622" y="2550"/>
                      <a:pt x="18622" y="2550"/>
                    </a:cubicBezTo>
                    <a:cubicBezTo>
                      <a:pt x="17838" y="3600"/>
                      <a:pt x="17838" y="3600"/>
                      <a:pt x="17838" y="3600"/>
                    </a:cubicBezTo>
                    <a:cubicBezTo>
                      <a:pt x="16357" y="5850"/>
                      <a:pt x="16357" y="5850"/>
                      <a:pt x="16357" y="5850"/>
                    </a:cubicBezTo>
                    <a:cubicBezTo>
                      <a:pt x="15486" y="7050"/>
                      <a:pt x="15486" y="7050"/>
                      <a:pt x="15486" y="7050"/>
                    </a:cubicBezTo>
                    <a:cubicBezTo>
                      <a:pt x="14354" y="8550"/>
                      <a:pt x="14354" y="8550"/>
                      <a:pt x="14354" y="8550"/>
                    </a:cubicBezTo>
                    <a:cubicBezTo>
                      <a:pt x="13657" y="9450"/>
                      <a:pt x="13657" y="9450"/>
                      <a:pt x="13657" y="9450"/>
                    </a:cubicBezTo>
                    <a:cubicBezTo>
                      <a:pt x="12961" y="8250"/>
                      <a:pt x="12961" y="8250"/>
                      <a:pt x="12961" y="8250"/>
                    </a:cubicBezTo>
                    <a:cubicBezTo>
                      <a:pt x="12612" y="7800"/>
                      <a:pt x="12612" y="7800"/>
                      <a:pt x="12612" y="7800"/>
                    </a:cubicBezTo>
                    <a:cubicBezTo>
                      <a:pt x="11741" y="6300"/>
                      <a:pt x="11741" y="6300"/>
                      <a:pt x="11741" y="6300"/>
                    </a:cubicBezTo>
                    <a:cubicBezTo>
                      <a:pt x="11567" y="6000"/>
                      <a:pt x="11567" y="6000"/>
                      <a:pt x="11567" y="6000"/>
                    </a:cubicBezTo>
                    <a:cubicBezTo>
                      <a:pt x="11306" y="5550"/>
                      <a:pt x="10957" y="5400"/>
                      <a:pt x="10609" y="5850"/>
                    </a:cubicBezTo>
                    <a:cubicBezTo>
                      <a:pt x="9825" y="6900"/>
                      <a:pt x="9825" y="6900"/>
                      <a:pt x="9825" y="6900"/>
                    </a:cubicBezTo>
                    <a:cubicBezTo>
                      <a:pt x="8954" y="8100"/>
                      <a:pt x="8954" y="8100"/>
                      <a:pt x="8954" y="8100"/>
                    </a:cubicBezTo>
                    <a:cubicBezTo>
                      <a:pt x="8344" y="8700"/>
                      <a:pt x="8344" y="8700"/>
                      <a:pt x="8344" y="8700"/>
                    </a:cubicBezTo>
                    <a:cubicBezTo>
                      <a:pt x="8083" y="9150"/>
                      <a:pt x="8083" y="9150"/>
                      <a:pt x="8083" y="9150"/>
                    </a:cubicBezTo>
                    <a:cubicBezTo>
                      <a:pt x="5296" y="12750"/>
                      <a:pt x="5296" y="12750"/>
                      <a:pt x="5296" y="12750"/>
                    </a:cubicBezTo>
                    <a:cubicBezTo>
                      <a:pt x="5209" y="12900"/>
                      <a:pt x="5209" y="12900"/>
                      <a:pt x="5209" y="12900"/>
                    </a:cubicBezTo>
                    <a:cubicBezTo>
                      <a:pt x="4338" y="13950"/>
                      <a:pt x="4338" y="13950"/>
                      <a:pt x="4338" y="13950"/>
                    </a:cubicBezTo>
                    <a:cubicBezTo>
                      <a:pt x="680" y="18600"/>
                      <a:pt x="680" y="18600"/>
                      <a:pt x="680" y="18600"/>
                    </a:cubicBezTo>
                    <a:cubicBezTo>
                      <a:pt x="244" y="19200"/>
                      <a:pt x="244" y="19200"/>
                      <a:pt x="244" y="19200"/>
                    </a:cubicBezTo>
                    <a:cubicBezTo>
                      <a:pt x="-17" y="19650"/>
                      <a:pt x="-104" y="20400"/>
                      <a:pt x="157" y="21000"/>
                    </a:cubicBezTo>
                    <a:cubicBezTo>
                      <a:pt x="331" y="21450"/>
                      <a:pt x="593" y="21600"/>
                      <a:pt x="854" y="21450"/>
                    </a:cubicBezTo>
                    <a:cubicBezTo>
                      <a:pt x="941" y="21450"/>
                      <a:pt x="1115" y="21450"/>
                      <a:pt x="1202" y="21300"/>
                    </a:cubicBezTo>
                    <a:cubicBezTo>
                      <a:pt x="4338" y="17100"/>
                      <a:pt x="4338" y="17100"/>
                      <a:pt x="4338" y="17100"/>
                    </a:cubicBezTo>
                    <a:cubicBezTo>
                      <a:pt x="5209" y="16050"/>
                      <a:pt x="5209" y="16050"/>
                      <a:pt x="5209" y="16050"/>
                    </a:cubicBezTo>
                    <a:cubicBezTo>
                      <a:pt x="5296" y="16050"/>
                      <a:pt x="5296" y="16050"/>
                      <a:pt x="5296" y="16050"/>
                    </a:cubicBezTo>
                    <a:cubicBezTo>
                      <a:pt x="8083" y="12300"/>
                      <a:pt x="8083" y="12300"/>
                      <a:pt x="8083" y="12300"/>
                    </a:cubicBezTo>
                    <a:cubicBezTo>
                      <a:pt x="8431" y="12000"/>
                      <a:pt x="8431" y="12000"/>
                      <a:pt x="8431" y="12000"/>
                    </a:cubicBezTo>
                    <a:cubicBezTo>
                      <a:pt x="8954" y="11250"/>
                      <a:pt x="8954" y="11250"/>
                      <a:pt x="8954" y="11250"/>
                    </a:cubicBezTo>
                    <a:cubicBezTo>
                      <a:pt x="9825" y="10050"/>
                      <a:pt x="9825" y="10050"/>
                      <a:pt x="9825" y="10050"/>
                    </a:cubicBezTo>
                    <a:cubicBezTo>
                      <a:pt x="10957" y="8550"/>
                      <a:pt x="10957" y="8550"/>
                      <a:pt x="10957" y="8550"/>
                    </a:cubicBezTo>
                    <a:cubicBezTo>
                      <a:pt x="11741" y="9900"/>
                      <a:pt x="11741" y="9900"/>
                      <a:pt x="11741" y="9900"/>
                    </a:cubicBezTo>
                    <a:cubicBezTo>
                      <a:pt x="12612" y="11400"/>
                      <a:pt x="12612" y="11400"/>
                      <a:pt x="12612" y="11400"/>
                    </a:cubicBezTo>
                    <a:cubicBezTo>
                      <a:pt x="12961" y="11850"/>
                      <a:pt x="12961" y="11850"/>
                      <a:pt x="12961" y="11850"/>
                    </a:cubicBezTo>
                    <a:cubicBezTo>
                      <a:pt x="13048" y="12150"/>
                      <a:pt x="13048" y="12150"/>
                      <a:pt x="13048" y="12150"/>
                    </a:cubicBezTo>
                    <a:cubicBezTo>
                      <a:pt x="13309" y="12600"/>
                      <a:pt x="13744" y="12600"/>
                      <a:pt x="14006" y="12300"/>
                    </a:cubicBezTo>
                    <a:cubicBezTo>
                      <a:pt x="14354" y="11850"/>
                      <a:pt x="14354" y="11850"/>
                      <a:pt x="14354" y="11850"/>
                    </a:cubicBezTo>
                    <a:cubicBezTo>
                      <a:pt x="15486" y="10350"/>
                      <a:pt x="15486" y="10350"/>
                      <a:pt x="15486" y="10350"/>
                    </a:cubicBezTo>
                    <a:cubicBezTo>
                      <a:pt x="16357" y="9150"/>
                      <a:pt x="16357" y="9150"/>
                      <a:pt x="16357" y="9150"/>
                    </a:cubicBezTo>
                    <a:cubicBezTo>
                      <a:pt x="17490" y="7650"/>
                      <a:pt x="17490" y="7650"/>
                      <a:pt x="17490" y="7650"/>
                    </a:cubicBezTo>
                    <a:cubicBezTo>
                      <a:pt x="19928" y="4050"/>
                      <a:pt x="19928" y="4050"/>
                      <a:pt x="19928" y="4050"/>
                    </a:cubicBezTo>
                    <a:cubicBezTo>
                      <a:pt x="20015" y="3900"/>
                      <a:pt x="20015" y="3900"/>
                      <a:pt x="20015" y="3900"/>
                    </a:cubicBezTo>
                    <a:cubicBezTo>
                      <a:pt x="20015" y="6900"/>
                      <a:pt x="20015" y="6900"/>
                      <a:pt x="20015" y="6900"/>
                    </a:cubicBezTo>
                    <a:cubicBezTo>
                      <a:pt x="20015" y="7500"/>
                      <a:pt x="20277" y="8100"/>
                      <a:pt x="20712" y="8100"/>
                    </a:cubicBezTo>
                    <a:cubicBezTo>
                      <a:pt x="21148" y="8100"/>
                      <a:pt x="21496" y="7500"/>
                      <a:pt x="21496" y="6900"/>
                    </a:cubicBezTo>
                    <a:lnTo>
                      <a:pt x="21496" y="1200"/>
                    </a:lnTo>
                    <a:close/>
                  </a:path>
                </a:pathLst>
              </a:custGeom>
              <a:solidFill>
                <a:srgbClr val="FFFFFF"/>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p>
            </p:txBody>
          </p:sp>
        </p:grpSp>
      </p:grpSp>
      <p:sp>
        <p:nvSpPr>
          <p:cNvPr id="388" name="矩形 247"/>
          <p:cNvSpPr txBox="1"/>
          <p:nvPr/>
        </p:nvSpPr>
        <p:spPr>
          <a:xfrm>
            <a:off x="2881749" y="1078106"/>
            <a:ext cx="462275" cy="335275"/>
          </a:xfrm>
          <a:prstGeom prst="rect">
            <a:avLst/>
          </a:prstGeom>
          <a:ln w="12700">
            <a:miter lim="400000"/>
          </a:ln>
          <a:extLst>
            <a:ext uri="{C572A759-6A51-4108-AA02-DFA0A04FC94B}">
              <ma14:wrappingTextBoxFlag xmlns:ma14="http://schemas.microsoft.com/office/mac/drawingml/2011/main" val="1"/>
            </a:ext>
          </a:extLst>
        </p:spPr>
        <p:txBody>
          <a:bodyPr wrap="none" lIns="34286" tIns="34286" rIns="34286" bIns="34286">
            <a:spAutoFit/>
          </a:bodyPr>
          <a:lstStyle>
            <a:lvl1pPr algn="r">
              <a:defRPr b="1" sz="1500">
                <a:solidFill>
                  <a:srgbClr val="FFFFFF"/>
                </a:solidFill>
                <a:latin typeface="方正兰亭黑_GBK"/>
                <a:ea typeface="方正兰亭黑_GBK"/>
                <a:cs typeface="方正兰亭黑_GBK"/>
                <a:sym typeface="方正兰亭黑_GBK"/>
              </a:defRPr>
            </a:lvl1pPr>
          </a:lstStyle>
          <a:p>
            <a:pPr/>
            <a:r>
              <a:t>交易</a:t>
            </a:r>
          </a:p>
        </p:txBody>
      </p:sp>
      <p:sp>
        <p:nvSpPr>
          <p:cNvPr id="389" name="矩形 248"/>
          <p:cNvSpPr txBox="1"/>
          <p:nvPr/>
        </p:nvSpPr>
        <p:spPr>
          <a:xfrm>
            <a:off x="916526" y="1351951"/>
            <a:ext cx="2439592" cy="886455"/>
          </a:xfrm>
          <a:prstGeom prst="rect">
            <a:avLst/>
          </a:prstGeom>
          <a:ln w="12700">
            <a:miter lim="400000"/>
          </a:ln>
          <a:extLst>
            <a:ext uri="{C572A759-6A51-4108-AA02-DFA0A04FC94B}">
              <ma14:wrappingTextBoxFlag xmlns:ma14="http://schemas.microsoft.com/office/mac/drawingml/2011/main" val="1"/>
            </a:ext>
          </a:extLst>
        </p:spPr>
        <p:txBody>
          <a:bodyPr lIns="34286" tIns="34286" rIns="34286" bIns="34286">
            <a:spAutoFit/>
          </a:bodyPr>
          <a:lstStyle>
            <a:lvl1pPr algn="r">
              <a:lnSpc>
                <a:spcPct val="120000"/>
              </a:lnSpc>
              <a:defRPr sz="1000">
                <a:solidFill>
                  <a:srgbClr val="FFFFFF"/>
                </a:solidFill>
                <a:latin typeface="宋体"/>
                <a:ea typeface="宋体"/>
                <a:cs typeface="宋体"/>
                <a:sym typeface="宋体"/>
              </a:defRPr>
            </a:lvl1pPr>
          </a:lstStyle>
          <a:p>
            <a:pPr>
              <a:defRPr>
                <a:latin typeface="Arial"/>
                <a:ea typeface="Arial"/>
                <a:cs typeface="Arial"/>
                <a:sym typeface="Arial"/>
              </a:defRPr>
            </a:pPr>
            <a:r>
              <a:rPr>
                <a:latin typeface="宋体"/>
                <a:ea typeface="宋体"/>
                <a:cs typeface="宋体"/>
                <a:sym typeface="宋体"/>
              </a:rPr>
              <a:t>基于公钥加密体制，每个节点都将拥有一对公私钥对，在交易过程中会将自己的交易记录进行签名不能广播，其他节点根据公钥验证</a:t>
            </a:r>
          </a:p>
        </p:txBody>
      </p:sp>
      <p:sp>
        <p:nvSpPr>
          <p:cNvPr id="390" name="矩形 249"/>
          <p:cNvSpPr txBox="1"/>
          <p:nvPr/>
        </p:nvSpPr>
        <p:spPr>
          <a:xfrm>
            <a:off x="1733779" y="2216819"/>
            <a:ext cx="1033775" cy="335275"/>
          </a:xfrm>
          <a:prstGeom prst="rect">
            <a:avLst/>
          </a:prstGeom>
          <a:ln w="12700">
            <a:miter lim="400000"/>
          </a:ln>
          <a:extLst>
            <a:ext uri="{C572A759-6A51-4108-AA02-DFA0A04FC94B}">
              <ma14:wrappingTextBoxFlag xmlns:ma14="http://schemas.microsoft.com/office/mac/drawingml/2011/main" val="1"/>
            </a:ext>
          </a:extLst>
        </p:spPr>
        <p:txBody>
          <a:bodyPr wrap="none" lIns="34286" tIns="34286" rIns="34286" bIns="34286">
            <a:spAutoFit/>
          </a:bodyPr>
          <a:lstStyle>
            <a:lvl1pPr algn="r">
              <a:defRPr b="1" sz="1500">
                <a:solidFill>
                  <a:srgbClr val="FFFFFF"/>
                </a:solidFill>
                <a:latin typeface="方正兰亭黑_GBK"/>
                <a:ea typeface="方正兰亭黑_GBK"/>
                <a:cs typeface="方正兰亭黑_GBK"/>
                <a:sym typeface="方正兰亭黑_GBK"/>
              </a:defRPr>
            </a:lvl1pPr>
          </a:lstStyle>
          <a:p>
            <a:pPr/>
            <a:r>
              <a:t>时间戳机制</a:t>
            </a:r>
          </a:p>
        </p:txBody>
      </p:sp>
      <p:sp>
        <p:nvSpPr>
          <p:cNvPr id="391" name="矩形 250"/>
          <p:cNvSpPr txBox="1"/>
          <p:nvPr/>
        </p:nvSpPr>
        <p:spPr>
          <a:xfrm>
            <a:off x="1036540" y="2551625"/>
            <a:ext cx="1619251" cy="677249"/>
          </a:xfrm>
          <a:prstGeom prst="rect">
            <a:avLst/>
          </a:prstGeom>
          <a:ln w="12700">
            <a:miter lim="400000"/>
          </a:ln>
          <a:extLst>
            <a:ext uri="{C572A759-6A51-4108-AA02-DFA0A04FC94B}">
              <ma14:wrappingTextBoxFlag xmlns:ma14="http://schemas.microsoft.com/office/mac/drawingml/2011/main" val="1"/>
            </a:ext>
          </a:extLst>
        </p:spPr>
        <p:txBody>
          <a:bodyPr lIns="34286" tIns="34286" rIns="34286" bIns="34286">
            <a:spAutoFit/>
          </a:bodyPr>
          <a:lstStyle/>
          <a:p>
            <a:pPr algn="r">
              <a:lnSpc>
                <a:spcPct val="120000"/>
              </a:lnSpc>
              <a:defRPr sz="1000">
                <a:solidFill>
                  <a:srgbClr val="FFFFFF"/>
                </a:solidFill>
                <a:latin typeface="Arial"/>
                <a:ea typeface="Arial"/>
                <a:cs typeface="Arial"/>
                <a:sym typeface="Arial"/>
              </a:defRPr>
            </a:pPr>
            <a:r>
              <a:rPr>
                <a:latin typeface="宋体"/>
                <a:ea typeface="宋体"/>
                <a:cs typeface="宋体"/>
                <a:sym typeface="宋体"/>
              </a:rPr>
              <a:t>将已有区块进行</a:t>
            </a:r>
            <a:r>
              <a:t>SHA256</a:t>
            </a:r>
            <a:r>
              <a:rPr>
                <a:latin typeface="宋体"/>
                <a:ea typeface="宋体"/>
                <a:cs typeface="宋体"/>
                <a:sym typeface="宋体"/>
              </a:rPr>
              <a:t>求散列值作为时间戳进入下一个区块中</a:t>
            </a:r>
          </a:p>
        </p:txBody>
      </p:sp>
      <p:sp>
        <p:nvSpPr>
          <p:cNvPr id="392" name="矩形 251"/>
          <p:cNvSpPr txBox="1"/>
          <p:nvPr/>
        </p:nvSpPr>
        <p:spPr>
          <a:xfrm>
            <a:off x="1681546" y="3304650"/>
            <a:ext cx="1033775" cy="335275"/>
          </a:xfrm>
          <a:prstGeom prst="rect">
            <a:avLst/>
          </a:prstGeom>
          <a:ln w="12700">
            <a:miter lim="400000"/>
          </a:ln>
          <a:extLst>
            <a:ext uri="{C572A759-6A51-4108-AA02-DFA0A04FC94B}">
              <ma14:wrappingTextBoxFlag xmlns:ma14="http://schemas.microsoft.com/office/mac/drawingml/2011/main" val="1"/>
            </a:ext>
          </a:extLst>
        </p:spPr>
        <p:txBody>
          <a:bodyPr wrap="none" lIns="34286" tIns="34286" rIns="34286" bIns="34286">
            <a:spAutoFit/>
          </a:bodyPr>
          <a:lstStyle>
            <a:lvl1pPr algn="r">
              <a:defRPr b="1" sz="1500">
                <a:solidFill>
                  <a:srgbClr val="FFFFFF"/>
                </a:solidFill>
                <a:latin typeface="方正兰亭黑_GBK"/>
                <a:ea typeface="方正兰亭黑_GBK"/>
                <a:cs typeface="方正兰亭黑_GBK"/>
                <a:sym typeface="方正兰亭黑_GBK"/>
              </a:defRPr>
            </a:lvl1pPr>
          </a:lstStyle>
          <a:p>
            <a:pPr/>
            <a:r>
              <a:t>分布式共识</a:t>
            </a:r>
          </a:p>
        </p:txBody>
      </p:sp>
      <p:sp>
        <p:nvSpPr>
          <p:cNvPr id="393" name="矩形 252"/>
          <p:cNvSpPr txBox="1"/>
          <p:nvPr/>
        </p:nvSpPr>
        <p:spPr>
          <a:xfrm>
            <a:off x="1036540" y="3646523"/>
            <a:ext cx="1619251" cy="890610"/>
          </a:xfrm>
          <a:prstGeom prst="rect">
            <a:avLst/>
          </a:prstGeom>
          <a:ln w="12700">
            <a:miter lim="400000"/>
          </a:ln>
          <a:extLst>
            <a:ext uri="{C572A759-6A51-4108-AA02-DFA0A04FC94B}">
              <ma14:wrappingTextBoxFlag xmlns:ma14="http://schemas.microsoft.com/office/mac/drawingml/2011/main" val="1"/>
            </a:ext>
          </a:extLst>
        </p:spPr>
        <p:txBody>
          <a:bodyPr lIns="34286" tIns="34286" rIns="34286" bIns="34286">
            <a:spAutoFit/>
          </a:bodyPr>
          <a:lstStyle/>
          <a:p>
            <a:pPr algn="r">
              <a:lnSpc>
                <a:spcPct val="120000"/>
              </a:lnSpc>
              <a:defRPr sz="1000">
                <a:solidFill>
                  <a:srgbClr val="FFFFFF"/>
                </a:solidFill>
                <a:latin typeface="Arial"/>
                <a:ea typeface="Arial"/>
                <a:cs typeface="Arial"/>
                <a:sym typeface="Arial"/>
              </a:defRPr>
            </a:pPr>
            <a:r>
              <a:rPr>
                <a:latin typeface="宋体"/>
                <a:ea typeface="宋体"/>
                <a:cs typeface="宋体"/>
                <a:sym typeface="宋体"/>
              </a:rPr>
              <a:t>为了防止</a:t>
            </a:r>
            <a:r>
              <a:t>“</a:t>
            </a:r>
            <a:r>
              <a:rPr>
                <a:latin typeface="宋体"/>
                <a:ea typeface="宋体"/>
                <a:cs typeface="宋体"/>
                <a:sym typeface="宋体"/>
              </a:rPr>
              <a:t>二次支付</a:t>
            </a:r>
            <a:r>
              <a:t>”</a:t>
            </a:r>
            <a:r>
              <a:rPr>
                <a:latin typeface="宋体"/>
                <a:ea typeface="宋体"/>
                <a:cs typeface="宋体"/>
                <a:sym typeface="宋体"/>
              </a:rPr>
              <a:t>或称为容错一致问题，通过工作量证明，作为区块增加的唯一依据。</a:t>
            </a:r>
          </a:p>
        </p:txBody>
      </p:sp>
      <p:sp>
        <p:nvSpPr>
          <p:cNvPr id="394" name="矩形 253"/>
          <p:cNvSpPr txBox="1"/>
          <p:nvPr/>
        </p:nvSpPr>
        <p:spPr>
          <a:xfrm>
            <a:off x="6569378" y="1650798"/>
            <a:ext cx="843275" cy="335275"/>
          </a:xfrm>
          <a:prstGeom prst="rect">
            <a:avLst/>
          </a:prstGeom>
          <a:ln w="12700">
            <a:miter lim="400000"/>
          </a:ln>
          <a:extLst>
            <a:ext uri="{C572A759-6A51-4108-AA02-DFA0A04FC94B}">
              <ma14:wrappingTextBoxFlag xmlns:ma14="http://schemas.microsoft.com/office/mac/drawingml/2011/main" val="1"/>
            </a:ext>
          </a:extLst>
        </p:spPr>
        <p:txBody>
          <a:bodyPr wrap="none" lIns="34286" tIns="34286" rIns="34286" bIns="34286">
            <a:spAutoFit/>
          </a:bodyPr>
          <a:lstStyle>
            <a:lvl1pPr>
              <a:defRPr b="1" sz="1500">
                <a:solidFill>
                  <a:srgbClr val="FFFFFF"/>
                </a:solidFill>
                <a:latin typeface="方正兰亭黑_GBK"/>
                <a:ea typeface="方正兰亭黑_GBK"/>
                <a:cs typeface="方正兰亭黑_GBK"/>
                <a:sym typeface="方正兰亭黑_GBK"/>
              </a:defRPr>
            </a:lvl1pPr>
          </a:lstStyle>
          <a:p>
            <a:pPr/>
            <a:r>
              <a:t>激励机制</a:t>
            </a:r>
          </a:p>
        </p:txBody>
      </p:sp>
      <p:sp>
        <p:nvSpPr>
          <p:cNvPr id="395" name="矩形 254"/>
          <p:cNvSpPr txBox="1"/>
          <p:nvPr/>
        </p:nvSpPr>
        <p:spPr>
          <a:xfrm>
            <a:off x="6549136" y="1936548"/>
            <a:ext cx="1654970" cy="886455"/>
          </a:xfrm>
          <a:prstGeom prst="rect">
            <a:avLst/>
          </a:prstGeom>
          <a:ln w="12700">
            <a:miter lim="400000"/>
          </a:ln>
          <a:extLst>
            <a:ext uri="{C572A759-6A51-4108-AA02-DFA0A04FC94B}">
              <ma14:wrappingTextBoxFlag xmlns:ma14="http://schemas.microsoft.com/office/mac/drawingml/2011/main" val="1"/>
            </a:ext>
          </a:extLst>
        </p:spPr>
        <p:txBody>
          <a:bodyPr lIns="34286" tIns="34286" rIns="34286" bIns="34286">
            <a:spAutoFit/>
          </a:bodyPr>
          <a:lstStyle>
            <a:lvl1pPr>
              <a:lnSpc>
                <a:spcPct val="120000"/>
              </a:lnSpc>
              <a:defRPr sz="1000">
                <a:solidFill>
                  <a:srgbClr val="FFFFFF"/>
                </a:solidFill>
                <a:latin typeface="宋体"/>
                <a:ea typeface="宋体"/>
                <a:cs typeface="宋体"/>
                <a:sym typeface="宋体"/>
              </a:defRPr>
            </a:lvl1pPr>
          </a:lstStyle>
          <a:p>
            <a:pPr>
              <a:defRPr>
                <a:latin typeface="Arial"/>
                <a:ea typeface="Arial"/>
                <a:cs typeface="Arial"/>
                <a:sym typeface="Arial"/>
              </a:defRPr>
            </a:pPr>
            <a:r>
              <a:rPr>
                <a:latin typeface="宋体"/>
                <a:ea typeface="宋体"/>
                <a:cs typeface="宋体"/>
                <a:sym typeface="宋体"/>
              </a:rPr>
              <a:t>为了增加网络中各节点参与到区块链网络中来，加入了激励机制，也就是比特币的概念。</a:t>
            </a:r>
          </a:p>
        </p:txBody>
      </p:sp>
      <p:sp>
        <p:nvSpPr>
          <p:cNvPr id="396" name="矩形 255"/>
          <p:cNvSpPr txBox="1"/>
          <p:nvPr/>
        </p:nvSpPr>
        <p:spPr>
          <a:xfrm>
            <a:off x="6562234" y="3064329"/>
            <a:ext cx="896202" cy="563875"/>
          </a:xfrm>
          <a:prstGeom prst="rect">
            <a:avLst/>
          </a:prstGeom>
          <a:ln w="12700">
            <a:miter lim="400000"/>
          </a:ln>
          <a:extLst>
            <a:ext uri="{C572A759-6A51-4108-AA02-DFA0A04FC94B}">
              <ma14:wrappingTextBoxFlag xmlns:ma14="http://schemas.microsoft.com/office/mac/drawingml/2011/main" val="1"/>
            </a:ext>
          </a:extLst>
        </p:spPr>
        <p:txBody>
          <a:bodyPr wrap="none" lIns="34286" tIns="34286" rIns="34286" bIns="34286">
            <a:spAutoFit/>
          </a:bodyPr>
          <a:lstStyle>
            <a:lvl1pPr>
              <a:defRPr b="1" sz="1500">
                <a:solidFill>
                  <a:srgbClr val="FFFFFF"/>
                </a:solidFill>
                <a:latin typeface="方正兰亭黑_GBK"/>
                <a:ea typeface="方正兰亭黑_GBK"/>
                <a:cs typeface="方正兰亭黑_GBK"/>
                <a:sym typeface="方正兰亭黑_GBK"/>
              </a:defRPr>
            </a:lvl1pPr>
          </a:lstStyle>
          <a:p>
            <a:pPr/>
            <a:r>
              <a:t>存储模式</a:t>
            </a:r>
          </a:p>
        </p:txBody>
      </p:sp>
      <p:sp>
        <p:nvSpPr>
          <p:cNvPr id="397" name="矩形 256"/>
          <p:cNvSpPr txBox="1"/>
          <p:nvPr/>
        </p:nvSpPr>
        <p:spPr>
          <a:xfrm>
            <a:off x="6562234" y="3352200"/>
            <a:ext cx="1654970" cy="890610"/>
          </a:xfrm>
          <a:prstGeom prst="rect">
            <a:avLst/>
          </a:prstGeom>
          <a:ln w="12700">
            <a:miter lim="400000"/>
          </a:ln>
          <a:extLst>
            <a:ext uri="{C572A759-6A51-4108-AA02-DFA0A04FC94B}">
              <ma14:wrappingTextBoxFlag xmlns:ma14="http://schemas.microsoft.com/office/mac/drawingml/2011/main" val="1"/>
            </a:ext>
          </a:extLst>
        </p:spPr>
        <p:txBody>
          <a:bodyPr lIns="34286" tIns="34286" rIns="34286" bIns="34286">
            <a:spAutoFit/>
          </a:bodyPr>
          <a:lstStyle/>
          <a:p>
            <a:pPr>
              <a:lnSpc>
                <a:spcPct val="120000"/>
              </a:lnSpc>
              <a:defRPr sz="1000">
                <a:solidFill>
                  <a:srgbClr val="FFFFFF"/>
                </a:solidFill>
                <a:latin typeface="Arial"/>
                <a:ea typeface="Arial"/>
                <a:cs typeface="Arial"/>
                <a:sym typeface="Arial"/>
              </a:defRPr>
            </a:pPr>
            <a:r>
              <a:rPr>
                <a:latin typeface="宋体"/>
                <a:ea typeface="宋体"/>
                <a:cs typeface="宋体"/>
                <a:sym typeface="宋体"/>
              </a:rPr>
              <a:t>交易在区块体内部以</a:t>
            </a:r>
            <a:r>
              <a:t>merkle</a:t>
            </a:r>
            <a:r>
              <a:rPr>
                <a:latin typeface="宋体"/>
                <a:ea typeface="宋体"/>
                <a:cs typeface="宋体"/>
                <a:sym typeface="宋体"/>
              </a:rPr>
              <a:t>树的方式记录，并可以对树进行剪枝处理以节省存储空间</a:t>
            </a:r>
          </a:p>
        </p:txBody>
      </p:sp>
      <p:sp>
        <p:nvSpPr>
          <p:cNvPr id="398" name="矩形 257"/>
          <p:cNvSpPr txBox="1"/>
          <p:nvPr/>
        </p:nvSpPr>
        <p:spPr>
          <a:xfrm>
            <a:off x="5695458" y="4073718"/>
            <a:ext cx="462275" cy="335275"/>
          </a:xfrm>
          <a:prstGeom prst="rect">
            <a:avLst/>
          </a:prstGeom>
          <a:ln w="12700">
            <a:miter lim="400000"/>
          </a:ln>
          <a:extLst>
            <a:ext uri="{C572A759-6A51-4108-AA02-DFA0A04FC94B}">
              <ma14:wrappingTextBoxFlag xmlns:ma14="http://schemas.microsoft.com/office/mac/drawingml/2011/main" val="1"/>
            </a:ext>
          </a:extLst>
        </p:spPr>
        <p:txBody>
          <a:bodyPr wrap="none" lIns="34286" tIns="34286" rIns="34286" bIns="34286">
            <a:spAutoFit/>
          </a:bodyPr>
          <a:lstStyle>
            <a:lvl1pPr>
              <a:defRPr b="1" sz="1500">
                <a:solidFill>
                  <a:srgbClr val="FFFFFF"/>
                </a:solidFill>
                <a:latin typeface="方正兰亭黑_GBK"/>
                <a:ea typeface="方正兰亭黑_GBK"/>
                <a:cs typeface="方正兰亭黑_GBK"/>
                <a:sym typeface="方正兰亭黑_GBK"/>
              </a:defRPr>
            </a:lvl1pPr>
          </a:lstStyle>
          <a:p>
            <a:pPr/>
            <a:r>
              <a:t>隐私</a:t>
            </a:r>
          </a:p>
        </p:txBody>
      </p:sp>
      <p:sp>
        <p:nvSpPr>
          <p:cNvPr id="399" name="矩形 258"/>
          <p:cNvSpPr txBox="1"/>
          <p:nvPr/>
        </p:nvSpPr>
        <p:spPr>
          <a:xfrm>
            <a:off x="5695458" y="4359469"/>
            <a:ext cx="2187179" cy="677250"/>
          </a:xfrm>
          <a:prstGeom prst="rect">
            <a:avLst/>
          </a:prstGeom>
          <a:ln w="12700">
            <a:miter lim="400000"/>
          </a:ln>
          <a:extLst>
            <a:ext uri="{C572A759-6A51-4108-AA02-DFA0A04FC94B}">
              <ma14:wrappingTextBoxFlag xmlns:ma14="http://schemas.microsoft.com/office/mac/drawingml/2011/main" val="1"/>
            </a:ext>
          </a:extLst>
        </p:spPr>
        <p:txBody>
          <a:bodyPr lIns="34286" tIns="34286" rIns="34286" bIns="34286">
            <a:spAutoFit/>
          </a:bodyPr>
          <a:lstStyle/>
          <a:p>
            <a:pPr>
              <a:lnSpc>
                <a:spcPct val="120000"/>
              </a:lnSpc>
              <a:defRPr sz="1000">
                <a:solidFill>
                  <a:srgbClr val="FFFFFF"/>
                </a:solidFill>
                <a:latin typeface="Arial"/>
                <a:ea typeface="Arial"/>
                <a:cs typeface="Arial"/>
                <a:sym typeface="Arial"/>
              </a:defRPr>
            </a:pPr>
            <a:r>
              <a:rPr>
                <a:latin typeface="宋体"/>
                <a:ea typeface="宋体"/>
                <a:cs typeface="宋体"/>
                <a:sym typeface="宋体"/>
              </a:rPr>
              <a:t>比特币网络并非绝对意义上的</a:t>
            </a:r>
            <a:r>
              <a:t>“</a:t>
            </a:r>
            <a:r>
              <a:rPr>
                <a:latin typeface="宋体"/>
                <a:ea typeface="宋体"/>
                <a:cs typeface="宋体"/>
                <a:sym typeface="宋体"/>
              </a:rPr>
              <a:t>匿名</a:t>
            </a:r>
            <a:r>
              <a:t>”</a:t>
            </a:r>
            <a:r>
              <a:rPr>
                <a:latin typeface="宋体"/>
                <a:ea typeface="宋体"/>
                <a:cs typeface="宋体"/>
                <a:sym typeface="宋体"/>
              </a:rPr>
              <a:t>，交易双方使用作为假名的收发款地址作为交易依据。</a:t>
            </a:r>
          </a:p>
        </p:txBody>
      </p:sp>
      <p:grpSp>
        <p:nvGrpSpPr>
          <p:cNvPr id="402" name="组合 259"/>
          <p:cNvGrpSpPr/>
          <p:nvPr/>
        </p:nvGrpSpPr>
        <p:grpSpPr>
          <a:xfrm>
            <a:off x="5850239" y="1822248"/>
            <a:ext cx="663179" cy="196454"/>
            <a:chOff x="0" y="0"/>
            <a:chExt cx="663178" cy="196453"/>
          </a:xfrm>
        </p:grpSpPr>
        <p:sp>
          <p:nvSpPr>
            <p:cNvPr id="400" name="直接连接符 260"/>
            <p:cNvSpPr/>
            <p:nvPr/>
          </p:nvSpPr>
          <p:spPr>
            <a:xfrm flipV="1">
              <a:off x="0" y="0"/>
              <a:ext cx="154414" cy="196454"/>
            </a:xfrm>
            <a:prstGeom prst="line">
              <a:avLst/>
            </a:prstGeom>
            <a:noFill/>
            <a:ln w="12700" cap="flat">
              <a:solidFill>
                <a:schemeClr val="accent3"/>
              </a:solidFill>
              <a:prstDash val="solid"/>
              <a:bevel/>
            </a:ln>
            <a:effectLst/>
          </p:spPr>
          <p:txBody>
            <a:bodyPr wrap="square" lIns="45719" tIns="45719" rIns="45719" bIns="45719" numCol="1" anchor="t">
              <a:noAutofit/>
            </a:bodyPr>
            <a:lstStyle/>
            <a:p>
              <a:pPr/>
            </a:p>
          </p:txBody>
        </p:sp>
        <p:sp>
          <p:nvSpPr>
            <p:cNvPr id="401" name="直接连接符 261"/>
            <p:cNvSpPr/>
            <p:nvPr/>
          </p:nvSpPr>
          <p:spPr>
            <a:xfrm>
              <a:off x="153364" y="1779"/>
              <a:ext cx="509815" cy="1"/>
            </a:xfrm>
            <a:prstGeom prst="line">
              <a:avLst/>
            </a:prstGeom>
            <a:noFill/>
            <a:ln w="12700" cap="flat">
              <a:solidFill>
                <a:schemeClr val="accent3"/>
              </a:solidFill>
              <a:prstDash val="solid"/>
              <a:bevel/>
            </a:ln>
            <a:effectLst/>
          </p:spPr>
          <p:txBody>
            <a:bodyPr wrap="square" lIns="45719" tIns="45719" rIns="45719" bIns="45719" numCol="1" anchor="t">
              <a:noAutofit/>
            </a:bodyPr>
            <a:lstStyle/>
            <a:p>
              <a:pPr/>
            </a:p>
          </p:txBody>
        </p:sp>
      </p:grpSp>
      <p:sp>
        <p:nvSpPr>
          <p:cNvPr id="403" name="文本框 217"/>
          <p:cNvSpPr txBox="1"/>
          <p:nvPr/>
        </p:nvSpPr>
        <p:spPr>
          <a:xfrm>
            <a:off x="4248477" y="334497"/>
            <a:ext cx="80670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solidFill>
                  <a:srgbClr val="FFFFFF"/>
                </a:solidFill>
              </a:defRPr>
            </a:lvl1pPr>
          </a:lstStyle>
          <a:p>
            <a:pPr/>
            <a:r>
              <a:t>概述</a:t>
            </a:r>
          </a:p>
        </p:txBody>
      </p:sp>
    </p:spTree>
  </p:cSld>
  <p:clrMapOvr>
    <a:masterClrMapping/>
  </p:clrMapOvr>
  <mc:AlternateContent xmlns:mc="http://schemas.openxmlformats.org/markup-compatibility/2006">
    <mc:Choice xmlns:p14="http://schemas.microsoft.com/office/powerpoint/2010/main" Requires="p14">
      <p:transition spd="slow" advClick="0" advTm="0" p14:dur="1200">
        <p14:prism dir="l"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250"/>
                                        </p:tgtEl>
                                        <p:attrNameLst>
                                          <p:attrName>style.visibility</p:attrName>
                                        </p:attrNameLst>
                                      </p:cBhvr>
                                      <p:to>
                                        <p:strVal val="visible"/>
                                      </p:to>
                                    </p:set>
                                    <p:animEffect filter="box(in)" transition="in">
                                      <p:cBhvr>
                                        <p:cTn id="7" dur="2750"/>
                                        <p:tgtEl>
                                          <p:spTgt spid="250"/>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350"/>
                                        </p:tgtEl>
                                        <p:attrNameLst>
                                          <p:attrName>style.visibility</p:attrName>
                                        </p:attrNameLst>
                                      </p:cBhvr>
                                      <p:to>
                                        <p:strVal val="visible"/>
                                      </p:to>
                                    </p:set>
                                    <p:animEffect filter="dissolve" transition="in">
                                      <p:cBhvr>
                                        <p:cTn id="11" dur="2000"/>
                                        <p:tgtEl>
                                          <p:spTgt spid="350"/>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350"/>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351"/>
                                        </p:tgtEl>
                                        <p:attrNameLst>
                                          <p:attrName>style.visibility</p:attrName>
                                        </p:attrNameLst>
                                      </p:cBhvr>
                                      <p:to>
                                        <p:strVal val="visible"/>
                                      </p:to>
                                    </p:set>
                                    <p:animEffect filter="dissolve" transition="in">
                                      <p:cBhvr>
                                        <p:cTn id="18" dur="2000"/>
                                        <p:tgtEl>
                                          <p:spTgt spid="351"/>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5" fill="hold">
                                  <p:stCondLst>
                                    <p:cond delay="0"/>
                                  </p:stCondLst>
                                  <p:iterate type="el" backwards="0">
                                    <p:tmAbs val="0"/>
                                  </p:iterate>
                                  <p:childTnLst>
                                    <p:set>
                                      <p:cBhvr>
                                        <p:cTn id="22" fill="hold"/>
                                        <p:tgtEl>
                                          <p:spTgt spid="387"/>
                                        </p:tgtEl>
                                        <p:attrNameLst>
                                          <p:attrName>style.visibility</p:attrName>
                                        </p:attrNameLst>
                                      </p:cBhvr>
                                      <p:to>
                                        <p:strVal val="visible"/>
                                      </p:to>
                                    </p:set>
                                    <p:animEffect filter="wipe(left)" transition="in">
                                      <p:cBhvr>
                                        <p:cTn id="23" dur="500"/>
                                        <p:tgtEl>
                                          <p:spTgt spid="387"/>
                                        </p:tgtEl>
                                      </p:cBhvr>
                                    </p:animEffect>
                                  </p:childTnLst>
                                </p:cTn>
                              </p:par>
                            </p:childTnLst>
                          </p:cTn>
                        </p:par>
                        <p:par>
                          <p:cTn id="24" fill="hold">
                            <p:stCondLst>
                              <p:cond delay="500"/>
                            </p:stCondLst>
                            <p:childTnLst>
                              <p:par>
                                <p:cTn id="25" presetClass="entr" nodeType="afterEffect" presetID="9" grpId="6" fill="hold">
                                  <p:stCondLst>
                                    <p:cond delay="0"/>
                                  </p:stCondLst>
                                  <p:iterate type="el" backwards="0">
                                    <p:tmAbs val="0"/>
                                  </p:iterate>
                                  <p:childTnLst>
                                    <p:set>
                                      <p:cBhvr>
                                        <p:cTn id="26" fill="hold"/>
                                        <p:tgtEl>
                                          <p:spTgt spid="366"/>
                                        </p:tgtEl>
                                        <p:attrNameLst>
                                          <p:attrName>style.visibility</p:attrName>
                                        </p:attrNameLst>
                                      </p:cBhvr>
                                      <p:to>
                                        <p:strVal val="visible"/>
                                      </p:to>
                                    </p:set>
                                    <p:animEffect filter="dissolve" transition="in">
                                      <p:cBhvr>
                                        <p:cTn id="27" dur="500"/>
                                        <p:tgtEl>
                                          <p:spTgt spid="36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4" presetID="22" grpId="7" fill="hold">
                                  <p:stCondLst>
                                    <p:cond delay="0"/>
                                  </p:stCondLst>
                                  <p:iterate type="el" backwards="0">
                                    <p:tmAbs val="0"/>
                                  </p:iterate>
                                  <p:childTnLst>
                                    <p:set>
                                      <p:cBhvr>
                                        <p:cTn id="31" fill="hold"/>
                                        <p:tgtEl>
                                          <p:spTgt spid="360"/>
                                        </p:tgtEl>
                                        <p:attrNameLst>
                                          <p:attrName>style.visibility</p:attrName>
                                        </p:attrNameLst>
                                      </p:cBhvr>
                                      <p:to>
                                        <p:strVal val="visible"/>
                                      </p:to>
                                    </p:set>
                                    <p:animEffect filter="wipe(down)" transition="in">
                                      <p:cBhvr>
                                        <p:cTn id="32" dur="500"/>
                                        <p:tgtEl>
                                          <p:spTgt spid="360"/>
                                        </p:tgtEl>
                                      </p:cBhvr>
                                    </p:animEffect>
                                  </p:childTnLst>
                                </p:cTn>
                              </p:par>
                            </p:childTnLst>
                          </p:cTn>
                        </p:par>
                        <p:par>
                          <p:cTn id="33" fill="hold">
                            <p:stCondLst>
                              <p:cond delay="500"/>
                            </p:stCondLst>
                            <p:childTnLst>
                              <p:par>
                                <p:cTn id="34" presetClass="entr" nodeType="afterEffect" presetSubtype="2" presetID="22" grpId="8" fill="hold">
                                  <p:stCondLst>
                                    <p:cond delay="0"/>
                                  </p:stCondLst>
                                  <p:iterate type="el" backwards="0">
                                    <p:tmAbs val="0"/>
                                  </p:iterate>
                                  <p:childTnLst>
                                    <p:set>
                                      <p:cBhvr>
                                        <p:cTn id="35" fill="hold"/>
                                        <p:tgtEl>
                                          <p:spTgt spid="388"/>
                                        </p:tgtEl>
                                        <p:attrNameLst>
                                          <p:attrName>style.visibility</p:attrName>
                                        </p:attrNameLst>
                                      </p:cBhvr>
                                      <p:to>
                                        <p:strVal val="visible"/>
                                      </p:to>
                                    </p:set>
                                    <p:animEffect filter="wipe(right)" transition="in">
                                      <p:cBhvr>
                                        <p:cTn id="36" dur="750"/>
                                        <p:tgtEl>
                                          <p:spTgt spid="388"/>
                                        </p:tgtEl>
                                      </p:cBhvr>
                                    </p:animEffect>
                                  </p:childTnLst>
                                </p:cTn>
                              </p:par>
                            </p:childTnLst>
                          </p:cTn>
                        </p:par>
                        <p:par>
                          <p:cTn id="37" fill="hold">
                            <p:stCondLst>
                              <p:cond delay="1250"/>
                            </p:stCondLst>
                            <p:childTnLst>
                              <p:par>
                                <p:cTn id="38" presetClass="entr" nodeType="afterEffect" presetSubtype="2" presetID="22" grpId="9" fill="hold">
                                  <p:stCondLst>
                                    <p:cond delay="0"/>
                                  </p:stCondLst>
                                  <p:iterate type="el" backwards="0">
                                    <p:tmAbs val="0"/>
                                  </p:iterate>
                                  <p:childTnLst>
                                    <p:set>
                                      <p:cBhvr>
                                        <p:cTn id="39" fill="hold"/>
                                        <p:tgtEl>
                                          <p:spTgt spid="389"/>
                                        </p:tgtEl>
                                        <p:attrNameLst>
                                          <p:attrName>style.visibility</p:attrName>
                                        </p:attrNameLst>
                                      </p:cBhvr>
                                      <p:to>
                                        <p:strVal val="visible"/>
                                      </p:to>
                                    </p:set>
                                    <p:animEffect filter="wipe(right)" transition="in">
                                      <p:cBhvr>
                                        <p:cTn id="40" dur="750"/>
                                        <p:tgtEl>
                                          <p:spTgt spid="389"/>
                                        </p:tgtEl>
                                      </p:cBhvr>
                                    </p:animEffect>
                                  </p:childTnLst>
                                </p:cTn>
                              </p:par>
                            </p:childTnLst>
                          </p:cTn>
                        </p:par>
                        <p:par>
                          <p:cTn id="41" fill="hold">
                            <p:stCondLst>
                              <p:cond delay="2000"/>
                            </p:stCondLst>
                            <p:childTnLst>
                              <p:par>
                                <p:cTn id="42" presetClass="entr" nodeType="afterEffect" presetID="9" grpId="10" fill="hold">
                                  <p:stCondLst>
                                    <p:cond delay="0"/>
                                  </p:stCondLst>
                                  <p:iterate type="el" backwards="0">
                                    <p:tmAbs val="0"/>
                                  </p:iterate>
                                  <p:childTnLst>
                                    <p:set>
                                      <p:cBhvr>
                                        <p:cTn id="43" fill="hold"/>
                                        <p:tgtEl>
                                          <p:spTgt spid="363"/>
                                        </p:tgtEl>
                                        <p:attrNameLst>
                                          <p:attrName>style.visibility</p:attrName>
                                        </p:attrNameLst>
                                      </p:cBhvr>
                                      <p:to>
                                        <p:strVal val="visible"/>
                                      </p:to>
                                    </p:set>
                                    <p:animEffect filter="dissolve" transition="in">
                                      <p:cBhvr>
                                        <p:cTn id="44" dur="500"/>
                                        <p:tgtEl>
                                          <p:spTgt spid="363"/>
                                        </p:tgtEl>
                                      </p:cBhvr>
                                    </p:animEffect>
                                  </p:childTnLst>
                                </p:cTn>
                              </p:par>
                            </p:childTnLst>
                          </p:cTn>
                        </p:par>
                        <p:par>
                          <p:cTn id="45" fill="hold">
                            <p:stCondLst>
                              <p:cond delay="2500"/>
                            </p:stCondLst>
                            <p:childTnLst>
                              <p:par>
                                <p:cTn id="46" presetClass="entr" nodeType="afterEffect" presetSubtype="4" presetID="22" grpId="11" fill="hold">
                                  <p:stCondLst>
                                    <p:cond delay="0"/>
                                  </p:stCondLst>
                                  <p:iterate type="el" backwards="0">
                                    <p:tmAbs val="0"/>
                                  </p:iterate>
                                  <p:childTnLst>
                                    <p:set>
                                      <p:cBhvr>
                                        <p:cTn id="47" fill="hold"/>
                                        <p:tgtEl>
                                          <p:spTgt spid="402"/>
                                        </p:tgtEl>
                                        <p:attrNameLst>
                                          <p:attrName>style.visibility</p:attrName>
                                        </p:attrNameLst>
                                      </p:cBhvr>
                                      <p:to>
                                        <p:strVal val="visible"/>
                                      </p:to>
                                    </p:set>
                                    <p:animEffect filter="wipe(down)" transition="in">
                                      <p:cBhvr>
                                        <p:cTn id="48" dur="500"/>
                                        <p:tgtEl>
                                          <p:spTgt spid="402"/>
                                        </p:tgtEl>
                                      </p:cBhvr>
                                    </p:animEffect>
                                  </p:childTnLst>
                                </p:cTn>
                              </p:par>
                            </p:childTnLst>
                          </p:cTn>
                        </p:par>
                        <p:par>
                          <p:cTn id="49" fill="hold">
                            <p:stCondLst>
                              <p:cond delay="3000"/>
                            </p:stCondLst>
                            <p:childTnLst>
                              <p:par>
                                <p:cTn id="50" presetClass="entr" nodeType="afterEffect" presetSubtype="8" presetID="22" grpId="12" fill="hold">
                                  <p:stCondLst>
                                    <p:cond delay="0"/>
                                  </p:stCondLst>
                                  <p:iterate type="el" backwards="0">
                                    <p:tmAbs val="0"/>
                                  </p:iterate>
                                  <p:childTnLst>
                                    <p:set>
                                      <p:cBhvr>
                                        <p:cTn id="51" fill="hold"/>
                                        <p:tgtEl>
                                          <p:spTgt spid="394"/>
                                        </p:tgtEl>
                                        <p:attrNameLst>
                                          <p:attrName>style.visibility</p:attrName>
                                        </p:attrNameLst>
                                      </p:cBhvr>
                                      <p:to>
                                        <p:strVal val="visible"/>
                                      </p:to>
                                    </p:set>
                                    <p:animEffect filter="wipe(left)" transition="in">
                                      <p:cBhvr>
                                        <p:cTn id="52" dur="750"/>
                                        <p:tgtEl>
                                          <p:spTgt spid="394"/>
                                        </p:tgtEl>
                                      </p:cBhvr>
                                    </p:animEffect>
                                  </p:childTnLst>
                                </p:cTn>
                              </p:par>
                            </p:childTnLst>
                          </p:cTn>
                        </p:par>
                        <p:par>
                          <p:cTn id="53" fill="hold">
                            <p:stCondLst>
                              <p:cond delay="3750"/>
                            </p:stCondLst>
                            <p:childTnLst>
                              <p:par>
                                <p:cTn id="54" presetClass="entr" nodeType="afterEffect" presetSubtype="8" presetID="22" grpId="13" fill="hold">
                                  <p:stCondLst>
                                    <p:cond delay="0"/>
                                  </p:stCondLst>
                                  <p:iterate type="el" backwards="0">
                                    <p:tmAbs val="0"/>
                                  </p:iterate>
                                  <p:childTnLst>
                                    <p:set>
                                      <p:cBhvr>
                                        <p:cTn id="55" fill="hold"/>
                                        <p:tgtEl>
                                          <p:spTgt spid="395"/>
                                        </p:tgtEl>
                                        <p:attrNameLst>
                                          <p:attrName>style.visibility</p:attrName>
                                        </p:attrNameLst>
                                      </p:cBhvr>
                                      <p:to>
                                        <p:strVal val="visible"/>
                                      </p:to>
                                    </p:set>
                                    <p:animEffect filter="wipe(left)" transition="in">
                                      <p:cBhvr>
                                        <p:cTn id="56" dur="750"/>
                                        <p:tgtEl>
                                          <p:spTgt spid="395"/>
                                        </p:tgtEl>
                                      </p:cBhvr>
                                    </p:animEffect>
                                  </p:childTnLst>
                                </p:cTn>
                              </p:par>
                            </p:childTnLst>
                          </p:cTn>
                        </p:par>
                        <p:par>
                          <p:cTn id="57" fill="hold">
                            <p:stCondLst>
                              <p:cond delay="4500"/>
                            </p:stCondLst>
                            <p:childTnLst>
                              <p:par>
                                <p:cTn id="58" presetClass="entr" nodeType="afterEffect" presetID="9" grpId="14" fill="hold">
                                  <p:stCondLst>
                                    <p:cond delay="0"/>
                                  </p:stCondLst>
                                  <p:iterate type="el" backwards="0">
                                    <p:tmAbs val="0"/>
                                  </p:iterate>
                                  <p:childTnLst>
                                    <p:set>
                                      <p:cBhvr>
                                        <p:cTn id="59" fill="hold"/>
                                        <p:tgtEl>
                                          <p:spTgt spid="369"/>
                                        </p:tgtEl>
                                        <p:attrNameLst>
                                          <p:attrName>style.visibility</p:attrName>
                                        </p:attrNameLst>
                                      </p:cBhvr>
                                      <p:to>
                                        <p:strVal val="visible"/>
                                      </p:to>
                                    </p:set>
                                    <p:animEffect filter="dissolve" transition="in">
                                      <p:cBhvr>
                                        <p:cTn id="60" dur="500"/>
                                        <p:tgtEl>
                                          <p:spTgt spid="369"/>
                                        </p:tgtEl>
                                      </p:cBhvr>
                                    </p:animEffect>
                                  </p:childTnLst>
                                </p:cTn>
                              </p:par>
                            </p:childTnLst>
                          </p:cTn>
                        </p:par>
                        <p:par>
                          <p:cTn id="61" fill="hold">
                            <p:stCondLst>
                              <p:cond delay="5000"/>
                            </p:stCondLst>
                            <p:childTnLst>
                              <p:par>
                                <p:cTn id="62" presetClass="entr" nodeType="afterEffect" presetSubtype="4" presetID="22" grpId="15" fill="hold">
                                  <p:stCondLst>
                                    <p:cond delay="0"/>
                                  </p:stCondLst>
                                  <p:iterate type="el" backwards="0">
                                    <p:tmAbs val="0"/>
                                  </p:iterate>
                                  <p:childTnLst>
                                    <p:set>
                                      <p:cBhvr>
                                        <p:cTn id="63" fill="hold"/>
                                        <p:tgtEl>
                                          <p:spTgt spid="352"/>
                                        </p:tgtEl>
                                        <p:attrNameLst>
                                          <p:attrName>style.visibility</p:attrName>
                                        </p:attrNameLst>
                                      </p:cBhvr>
                                      <p:to>
                                        <p:strVal val="visible"/>
                                      </p:to>
                                    </p:set>
                                    <p:animEffect filter="wipe(down)" transition="in">
                                      <p:cBhvr>
                                        <p:cTn id="64" dur="500"/>
                                        <p:tgtEl>
                                          <p:spTgt spid="352"/>
                                        </p:tgtEl>
                                      </p:cBhvr>
                                    </p:animEffect>
                                  </p:childTnLst>
                                </p:cTn>
                              </p:par>
                            </p:childTnLst>
                          </p:cTn>
                        </p:par>
                        <p:par>
                          <p:cTn id="65" fill="hold">
                            <p:stCondLst>
                              <p:cond delay="5500"/>
                            </p:stCondLst>
                            <p:childTnLst>
                              <p:par>
                                <p:cTn id="66" presetClass="entr" nodeType="afterEffect" presetSubtype="8" presetID="22" grpId="16" fill="hold">
                                  <p:stCondLst>
                                    <p:cond delay="0"/>
                                  </p:stCondLst>
                                  <p:iterate type="el" backwards="0">
                                    <p:tmAbs val="0"/>
                                  </p:iterate>
                                  <p:childTnLst>
                                    <p:set>
                                      <p:cBhvr>
                                        <p:cTn id="67" fill="hold"/>
                                        <p:tgtEl>
                                          <p:spTgt spid="396"/>
                                        </p:tgtEl>
                                        <p:attrNameLst>
                                          <p:attrName>style.visibility</p:attrName>
                                        </p:attrNameLst>
                                      </p:cBhvr>
                                      <p:to>
                                        <p:strVal val="visible"/>
                                      </p:to>
                                    </p:set>
                                    <p:animEffect filter="wipe(left)" transition="in">
                                      <p:cBhvr>
                                        <p:cTn id="68" dur="750"/>
                                        <p:tgtEl>
                                          <p:spTgt spid="396"/>
                                        </p:tgtEl>
                                      </p:cBhvr>
                                    </p:animEffect>
                                  </p:childTnLst>
                                </p:cTn>
                              </p:par>
                            </p:childTnLst>
                          </p:cTn>
                        </p:par>
                        <p:par>
                          <p:cTn id="69" fill="hold">
                            <p:stCondLst>
                              <p:cond delay="6250"/>
                            </p:stCondLst>
                            <p:childTnLst>
                              <p:par>
                                <p:cTn id="70" presetClass="entr" nodeType="afterEffect" presetSubtype="8" presetID="22" grpId="17" fill="hold">
                                  <p:stCondLst>
                                    <p:cond delay="0"/>
                                  </p:stCondLst>
                                  <p:iterate type="el" backwards="0">
                                    <p:tmAbs val="0"/>
                                  </p:iterate>
                                  <p:childTnLst>
                                    <p:set>
                                      <p:cBhvr>
                                        <p:cTn id="71" fill="hold"/>
                                        <p:tgtEl>
                                          <p:spTgt spid="397"/>
                                        </p:tgtEl>
                                        <p:attrNameLst>
                                          <p:attrName>style.visibility</p:attrName>
                                        </p:attrNameLst>
                                      </p:cBhvr>
                                      <p:to>
                                        <p:strVal val="visible"/>
                                      </p:to>
                                    </p:set>
                                    <p:animEffect filter="wipe(left)" transition="in">
                                      <p:cBhvr>
                                        <p:cTn id="72" dur="750"/>
                                        <p:tgtEl>
                                          <p:spTgt spid="397"/>
                                        </p:tgtEl>
                                      </p:cBhvr>
                                    </p:animEffect>
                                  </p:childTnLst>
                                </p:cTn>
                              </p:par>
                            </p:childTnLst>
                          </p:cTn>
                        </p:par>
                        <p:par>
                          <p:cTn id="73" fill="hold">
                            <p:stCondLst>
                              <p:cond delay="7000"/>
                            </p:stCondLst>
                            <p:childTnLst>
                              <p:par>
                                <p:cTn id="74" presetClass="entr" nodeType="afterEffect" presetID="9" grpId="18" fill="hold">
                                  <p:stCondLst>
                                    <p:cond delay="0"/>
                                  </p:stCondLst>
                                  <p:iterate type="el" backwards="0">
                                    <p:tmAbs val="0"/>
                                  </p:iterate>
                                  <p:childTnLst>
                                    <p:set>
                                      <p:cBhvr>
                                        <p:cTn id="75" fill="hold"/>
                                        <p:tgtEl>
                                          <p:spTgt spid="378"/>
                                        </p:tgtEl>
                                        <p:attrNameLst>
                                          <p:attrName>style.visibility</p:attrName>
                                        </p:attrNameLst>
                                      </p:cBhvr>
                                      <p:to>
                                        <p:strVal val="visible"/>
                                      </p:to>
                                    </p:set>
                                    <p:animEffect filter="dissolve" transition="in">
                                      <p:cBhvr>
                                        <p:cTn id="76" dur="500"/>
                                        <p:tgtEl>
                                          <p:spTgt spid="378"/>
                                        </p:tgtEl>
                                      </p:cBhvr>
                                    </p:animEffect>
                                  </p:childTnLst>
                                </p:cTn>
                              </p:par>
                            </p:childTnLst>
                          </p:cTn>
                        </p:par>
                        <p:par>
                          <p:cTn id="77" fill="hold">
                            <p:stCondLst>
                              <p:cond delay="7500"/>
                            </p:stCondLst>
                            <p:childTnLst>
                              <p:par>
                                <p:cTn id="78" presetClass="entr" nodeType="afterEffect" presetSubtype="4" presetID="22" grpId="19" fill="hold">
                                  <p:stCondLst>
                                    <p:cond delay="0"/>
                                  </p:stCondLst>
                                  <p:iterate type="el" backwards="0">
                                    <p:tmAbs val="0"/>
                                  </p:iterate>
                                  <p:childTnLst>
                                    <p:set>
                                      <p:cBhvr>
                                        <p:cTn id="79" fill="hold"/>
                                        <p:tgtEl>
                                          <p:spTgt spid="355"/>
                                        </p:tgtEl>
                                        <p:attrNameLst>
                                          <p:attrName>style.visibility</p:attrName>
                                        </p:attrNameLst>
                                      </p:cBhvr>
                                      <p:to>
                                        <p:strVal val="visible"/>
                                      </p:to>
                                    </p:set>
                                    <p:animEffect filter="wipe(down)" transition="in">
                                      <p:cBhvr>
                                        <p:cTn id="80" dur="500"/>
                                        <p:tgtEl>
                                          <p:spTgt spid="355"/>
                                        </p:tgtEl>
                                      </p:cBhvr>
                                    </p:animEffect>
                                  </p:childTnLst>
                                </p:cTn>
                              </p:par>
                            </p:childTnLst>
                          </p:cTn>
                        </p:par>
                        <p:par>
                          <p:cTn id="81" fill="hold">
                            <p:stCondLst>
                              <p:cond delay="8000"/>
                            </p:stCondLst>
                            <p:childTnLst>
                              <p:par>
                                <p:cTn id="82" presetClass="entr" nodeType="afterEffect" presetSubtype="8" presetID="22" grpId="20" fill="hold">
                                  <p:stCondLst>
                                    <p:cond delay="0"/>
                                  </p:stCondLst>
                                  <p:iterate type="el" backwards="0">
                                    <p:tmAbs val="0"/>
                                  </p:iterate>
                                  <p:childTnLst>
                                    <p:set>
                                      <p:cBhvr>
                                        <p:cTn id="83" fill="hold"/>
                                        <p:tgtEl>
                                          <p:spTgt spid="398"/>
                                        </p:tgtEl>
                                        <p:attrNameLst>
                                          <p:attrName>style.visibility</p:attrName>
                                        </p:attrNameLst>
                                      </p:cBhvr>
                                      <p:to>
                                        <p:strVal val="visible"/>
                                      </p:to>
                                    </p:set>
                                    <p:animEffect filter="wipe(left)" transition="in">
                                      <p:cBhvr>
                                        <p:cTn id="84" dur="750"/>
                                        <p:tgtEl>
                                          <p:spTgt spid="398"/>
                                        </p:tgtEl>
                                      </p:cBhvr>
                                    </p:animEffect>
                                  </p:childTnLst>
                                </p:cTn>
                              </p:par>
                            </p:childTnLst>
                          </p:cTn>
                        </p:par>
                        <p:par>
                          <p:cTn id="85" fill="hold">
                            <p:stCondLst>
                              <p:cond delay="8750"/>
                            </p:stCondLst>
                            <p:childTnLst>
                              <p:par>
                                <p:cTn id="86" presetClass="entr" nodeType="afterEffect" presetSubtype="8" presetID="22" grpId="21" fill="hold">
                                  <p:stCondLst>
                                    <p:cond delay="0"/>
                                  </p:stCondLst>
                                  <p:iterate type="el" backwards="0">
                                    <p:tmAbs val="0"/>
                                  </p:iterate>
                                  <p:childTnLst>
                                    <p:set>
                                      <p:cBhvr>
                                        <p:cTn id="87" fill="hold"/>
                                        <p:tgtEl>
                                          <p:spTgt spid="399"/>
                                        </p:tgtEl>
                                        <p:attrNameLst>
                                          <p:attrName>style.visibility</p:attrName>
                                        </p:attrNameLst>
                                      </p:cBhvr>
                                      <p:to>
                                        <p:strVal val="visible"/>
                                      </p:to>
                                    </p:set>
                                    <p:animEffect filter="wipe(left)" transition="in">
                                      <p:cBhvr>
                                        <p:cTn id="88" dur="750"/>
                                        <p:tgtEl>
                                          <p:spTgt spid="399"/>
                                        </p:tgtEl>
                                      </p:cBhvr>
                                    </p:animEffect>
                                  </p:childTnLst>
                                </p:cTn>
                              </p:par>
                            </p:childTnLst>
                          </p:cTn>
                        </p:par>
                        <p:par>
                          <p:cTn id="89" fill="hold">
                            <p:stCondLst>
                              <p:cond delay="9500"/>
                            </p:stCondLst>
                            <p:childTnLst>
                              <p:par>
                                <p:cTn id="90" presetClass="entr" nodeType="afterEffect" presetID="9" grpId="22" fill="hold">
                                  <p:stCondLst>
                                    <p:cond delay="0"/>
                                  </p:stCondLst>
                                  <p:iterate type="el" backwards="0">
                                    <p:tmAbs val="0"/>
                                  </p:iterate>
                                  <p:childTnLst>
                                    <p:set>
                                      <p:cBhvr>
                                        <p:cTn id="91" fill="hold"/>
                                        <p:tgtEl>
                                          <p:spTgt spid="372"/>
                                        </p:tgtEl>
                                        <p:attrNameLst>
                                          <p:attrName>style.visibility</p:attrName>
                                        </p:attrNameLst>
                                      </p:cBhvr>
                                      <p:to>
                                        <p:strVal val="visible"/>
                                      </p:to>
                                    </p:set>
                                    <p:animEffect filter="dissolve" transition="in">
                                      <p:cBhvr>
                                        <p:cTn id="92" dur="500"/>
                                        <p:tgtEl>
                                          <p:spTgt spid="372"/>
                                        </p:tgtEl>
                                      </p:cBhvr>
                                    </p:animEffect>
                                  </p:childTnLst>
                                </p:cTn>
                              </p:par>
                            </p:childTnLst>
                          </p:cTn>
                        </p:par>
                        <p:par>
                          <p:cTn id="93" fill="hold">
                            <p:stCondLst>
                              <p:cond delay="10000"/>
                            </p:stCondLst>
                            <p:childTnLst>
                              <p:par>
                                <p:cTn id="94" presetClass="entr" nodeType="afterEffect" presetSubtype="4" presetID="22" grpId="23" fill="hold">
                                  <p:stCondLst>
                                    <p:cond delay="0"/>
                                  </p:stCondLst>
                                  <p:iterate type="el" backwards="0">
                                    <p:tmAbs val="0"/>
                                  </p:iterate>
                                  <p:childTnLst>
                                    <p:set>
                                      <p:cBhvr>
                                        <p:cTn id="95" fill="hold"/>
                                        <p:tgtEl>
                                          <p:spTgt spid="356"/>
                                        </p:tgtEl>
                                        <p:attrNameLst>
                                          <p:attrName>style.visibility</p:attrName>
                                        </p:attrNameLst>
                                      </p:cBhvr>
                                      <p:to>
                                        <p:strVal val="visible"/>
                                      </p:to>
                                    </p:set>
                                    <p:animEffect filter="wipe(down)" transition="in">
                                      <p:cBhvr>
                                        <p:cTn id="96" dur="500"/>
                                        <p:tgtEl>
                                          <p:spTgt spid="356"/>
                                        </p:tgtEl>
                                      </p:cBhvr>
                                    </p:animEffect>
                                  </p:childTnLst>
                                </p:cTn>
                              </p:par>
                            </p:childTnLst>
                          </p:cTn>
                        </p:par>
                        <p:par>
                          <p:cTn id="97" fill="hold">
                            <p:stCondLst>
                              <p:cond delay="10500"/>
                            </p:stCondLst>
                            <p:childTnLst>
                              <p:par>
                                <p:cTn id="98" presetClass="entr" nodeType="afterEffect" presetSubtype="2" presetID="22" grpId="24" fill="hold">
                                  <p:stCondLst>
                                    <p:cond delay="0"/>
                                  </p:stCondLst>
                                  <p:iterate type="el" backwards="0">
                                    <p:tmAbs val="0"/>
                                  </p:iterate>
                                  <p:childTnLst>
                                    <p:set>
                                      <p:cBhvr>
                                        <p:cTn id="99" fill="hold"/>
                                        <p:tgtEl>
                                          <p:spTgt spid="392"/>
                                        </p:tgtEl>
                                        <p:attrNameLst>
                                          <p:attrName>style.visibility</p:attrName>
                                        </p:attrNameLst>
                                      </p:cBhvr>
                                      <p:to>
                                        <p:strVal val="visible"/>
                                      </p:to>
                                    </p:set>
                                    <p:animEffect filter="wipe(right)" transition="in">
                                      <p:cBhvr>
                                        <p:cTn id="100" dur="750"/>
                                        <p:tgtEl>
                                          <p:spTgt spid="392"/>
                                        </p:tgtEl>
                                      </p:cBhvr>
                                    </p:animEffect>
                                  </p:childTnLst>
                                </p:cTn>
                              </p:par>
                            </p:childTnLst>
                          </p:cTn>
                        </p:par>
                        <p:par>
                          <p:cTn id="101" fill="hold">
                            <p:stCondLst>
                              <p:cond delay="11250"/>
                            </p:stCondLst>
                            <p:childTnLst>
                              <p:par>
                                <p:cTn id="102" presetClass="entr" nodeType="afterEffect" presetSubtype="2" presetID="22" grpId="25" fill="hold">
                                  <p:stCondLst>
                                    <p:cond delay="0"/>
                                  </p:stCondLst>
                                  <p:iterate type="el" backwards="0">
                                    <p:tmAbs val="0"/>
                                  </p:iterate>
                                  <p:childTnLst>
                                    <p:set>
                                      <p:cBhvr>
                                        <p:cTn id="103" fill="hold"/>
                                        <p:tgtEl>
                                          <p:spTgt spid="393"/>
                                        </p:tgtEl>
                                        <p:attrNameLst>
                                          <p:attrName>style.visibility</p:attrName>
                                        </p:attrNameLst>
                                      </p:cBhvr>
                                      <p:to>
                                        <p:strVal val="visible"/>
                                      </p:to>
                                    </p:set>
                                    <p:animEffect filter="wipe(right)" transition="in">
                                      <p:cBhvr>
                                        <p:cTn id="104" dur="750"/>
                                        <p:tgtEl>
                                          <p:spTgt spid="393"/>
                                        </p:tgtEl>
                                      </p:cBhvr>
                                    </p:animEffect>
                                  </p:childTnLst>
                                </p:cTn>
                              </p:par>
                            </p:childTnLst>
                          </p:cTn>
                        </p:par>
                        <p:par>
                          <p:cTn id="105" fill="hold">
                            <p:stCondLst>
                              <p:cond delay="12000"/>
                            </p:stCondLst>
                            <p:childTnLst>
                              <p:par>
                                <p:cTn id="106" presetClass="entr" nodeType="afterEffect" presetID="9" grpId="26" fill="hold">
                                  <p:stCondLst>
                                    <p:cond delay="0"/>
                                  </p:stCondLst>
                                  <p:iterate type="el" backwards="0">
                                    <p:tmAbs val="0"/>
                                  </p:iterate>
                                  <p:childTnLst>
                                    <p:set>
                                      <p:cBhvr>
                                        <p:cTn id="107" fill="hold"/>
                                        <p:tgtEl>
                                          <p:spTgt spid="375"/>
                                        </p:tgtEl>
                                        <p:attrNameLst>
                                          <p:attrName>style.visibility</p:attrName>
                                        </p:attrNameLst>
                                      </p:cBhvr>
                                      <p:to>
                                        <p:strVal val="visible"/>
                                      </p:to>
                                    </p:set>
                                    <p:animEffect filter="dissolve" transition="in">
                                      <p:cBhvr>
                                        <p:cTn id="108" dur="500"/>
                                        <p:tgtEl>
                                          <p:spTgt spid="375"/>
                                        </p:tgtEl>
                                      </p:cBhvr>
                                    </p:animEffect>
                                  </p:childTnLst>
                                </p:cTn>
                              </p:par>
                            </p:childTnLst>
                          </p:cTn>
                        </p:par>
                        <p:par>
                          <p:cTn id="109" fill="hold">
                            <p:stCondLst>
                              <p:cond delay="12500"/>
                            </p:stCondLst>
                            <p:childTnLst>
                              <p:par>
                                <p:cTn id="110" presetClass="entr" nodeType="afterEffect" presetSubtype="4" presetID="22" grpId="27" fill="hold">
                                  <p:stCondLst>
                                    <p:cond delay="0"/>
                                  </p:stCondLst>
                                  <p:iterate type="el" backwards="0">
                                    <p:tmAbs val="0"/>
                                  </p:iterate>
                                  <p:childTnLst>
                                    <p:set>
                                      <p:cBhvr>
                                        <p:cTn id="111" fill="hold"/>
                                        <p:tgtEl>
                                          <p:spTgt spid="357"/>
                                        </p:tgtEl>
                                        <p:attrNameLst>
                                          <p:attrName>style.visibility</p:attrName>
                                        </p:attrNameLst>
                                      </p:cBhvr>
                                      <p:to>
                                        <p:strVal val="visible"/>
                                      </p:to>
                                    </p:set>
                                    <p:animEffect filter="wipe(down)" transition="in">
                                      <p:cBhvr>
                                        <p:cTn id="112" dur="500"/>
                                        <p:tgtEl>
                                          <p:spTgt spid="357"/>
                                        </p:tgtEl>
                                      </p:cBhvr>
                                    </p:animEffect>
                                  </p:childTnLst>
                                </p:cTn>
                              </p:par>
                            </p:childTnLst>
                          </p:cTn>
                        </p:par>
                        <p:par>
                          <p:cTn id="113" fill="hold">
                            <p:stCondLst>
                              <p:cond delay="13000"/>
                            </p:stCondLst>
                            <p:childTnLst>
                              <p:par>
                                <p:cTn id="114" presetClass="entr" nodeType="afterEffect" presetSubtype="2" presetID="22" grpId="28" fill="hold">
                                  <p:stCondLst>
                                    <p:cond delay="0"/>
                                  </p:stCondLst>
                                  <p:iterate type="el" backwards="0">
                                    <p:tmAbs val="0"/>
                                  </p:iterate>
                                  <p:childTnLst>
                                    <p:set>
                                      <p:cBhvr>
                                        <p:cTn id="115" fill="hold"/>
                                        <p:tgtEl>
                                          <p:spTgt spid="390"/>
                                        </p:tgtEl>
                                        <p:attrNameLst>
                                          <p:attrName>style.visibility</p:attrName>
                                        </p:attrNameLst>
                                      </p:cBhvr>
                                      <p:to>
                                        <p:strVal val="visible"/>
                                      </p:to>
                                    </p:set>
                                    <p:animEffect filter="wipe(right)" transition="in">
                                      <p:cBhvr>
                                        <p:cTn id="116" dur="750"/>
                                        <p:tgtEl>
                                          <p:spTgt spid="390"/>
                                        </p:tgtEl>
                                      </p:cBhvr>
                                    </p:animEffect>
                                  </p:childTnLst>
                                </p:cTn>
                              </p:par>
                            </p:childTnLst>
                          </p:cTn>
                        </p:par>
                        <p:par>
                          <p:cTn id="117" fill="hold">
                            <p:stCondLst>
                              <p:cond delay="13750"/>
                            </p:stCondLst>
                            <p:childTnLst>
                              <p:par>
                                <p:cTn id="118" presetClass="entr" nodeType="afterEffect" presetSubtype="2" presetID="22" grpId="29" fill="hold">
                                  <p:stCondLst>
                                    <p:cond delay="0"/>
                                  </p:stCondLst>
                                  <p:iterate type="el" backwards="0">
                                    <p:tmAbs val="0"/>
                                  </p:iterate>
                                  <p:childTnLst>
                                    <p:set>
                                      <p:cBhvr>
                                        <p:cTn id="119" fill="hold"/>
                                        <p:tgtEl>
                                          <p:spTgt spid="391"/>
                                        </p:tgtEl>
                                        <p:attrNameLst>
                                          <p:attrName>style.visibility</p:attrName>
                                        </p:attrNameLst>
                                      </p:cBhvr>
                                      <p:to>
                                        <p:strVal val="visible"/>
                                      </p:to>
                                    </p:set>
                                    <p:animEffect filter="wipe(right)" transition="in">
                                      <p:cBhvr>
                                        <p:cTn id="120" dur="750"/>
                                        <p:tgtEl>
                                          <p:spTgt spid="391"/>
                                        </p:tgtEl>
                                      </p:cBhvr>
                                    </p:animEffect>
                                  </p:childTnLst>
                                </p:cTn>
                              </p:par>
                            </p:childTnLst>
                          </p:cTn>
                        </p:par>
                        <p:par>
                          <p:cTn id="121" fill="hold">
                            <p:stCondLst>
                              <p:cond delay="14500"/>
                            </p:stCondLst>
                            <p:childTnLst>
                              <p:par>
                                <p:cTn id="122" presetClass="entr" nodeType="afterEffect" presetID="9" grpId="30" fill="hold">
                                  <p:stCondLst>
                                    <p:cond delay="0"/>
                                  </p:stCondLst>
                                  <p:iterate type="el" backwards="0">
                                    <p:tmAbs val="0"/>
                                  </p:iterate>
                                  <p:childTnLst>
                                    <p:set>
                                      <p:cBhvr>
                                        <p:cTn id="123" fill="hold"/>
                                        <p:tgtEl>
                                          <p:spTgt spid="403"/>
                                        </p:tgtEl>
                                        <p:attrNameLst>
                                          <p:attrName>style.visibility</p:attrName>
                                        </p:attrNameLst>
                                      </p:cBhvr>
                                      <p:to>
                                        <p:strVal val="visible"/>
                                      </p:to>
                                    </p:set>
                                    <p:animEffect filter="dissolve" transition="in">
                                      <p:cBhvr>
                                        <p:cTn id="124" dur="2000"/>
                                        <p:tgtEl>
                                          <p:spTgt spid="403"/>
                                        </p:tgtEl>
                                      </p:cBhvr>
                                    </p:animEffect>
                                  </p:childTnLst>
                                </p:cTn>
                              </p:par>
                            </p:childTnLst>
                          </p:cTn>
                        </p:par>
                        <p:par>
                          <p:cTn id="125" fill="hold">
                            <p:stCondLst>
                              <p:cond delay="0"/>
                            </p:stCondLst>
                            <p:childTnLst>
                              <p:par>
                                <p:cTn id="126" presetClass="emph" nodeType="afterEffect" presetSubtype="0" presetID="26" grpId="31" fill="hold">
                                  <p:stCondLst>
                                    <p:cond delay="0"/>
                                  </p:stCondLst>
                                  <p:childTnLst>
                                    <p:animEffect filter="fade" transition="out">
                                      <p:cBhvr>
                                        <p:cTn id="127" dur="500" fill="hold" tmFilter="0, 0; .2, .5; .8, .5; 1, 0"/>
                                        <p:tgtEl>
                                          <p:spTgt spid="403"/>
                                        </p:tgtEl>
                                      </p:cBhvr>
                                    </p:animEffect>
                                    <p:animScale>
                                      <p:cBhvr>
                                        <p:cTn id="128" dur="250" fill="hold" autoRev="1"/>
                                        <p:tgtEl>
                                          <p:spTgt spid="403"/>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3" grpId="31"/>
      <p:bldP build="whole" bldLvl="1" animBg="1" rev="0" advAuto="0" spid="372" grpId="22"/>
      <p:bldP build="whole" bldLvl="1" animBg="1" rev="0" advAuto="0" spid="389" grpId="9"/>
      <p:bldP build="whole" bldLvl="1" animBg="1" rev="0" advAuto="0" spid="393" grpId="25"/>
      <p:bldP build="whole" bldLvl="1" animBg="1" rev="0" advAuto="0" spid="351" grpId="4"/>
      <p:bldP build="whole" bldLvl="1" animBg="1" rev="0" advAuto="0" spid="391" grpId="29"/>
      <p:bldP build="whole" bldLvl="1" animBg="1" rev="0" advAuto="0" spid="397" grpId="17"/>
      <p:bldP build="whole" bldLvl="1" animBg="1" rev="0" advAuto="0" spid="396" grpId="16"/>
      <p:bldP build="whole" bldLvl="1" animBg="1" rev="0" advAuto="0" spid="392" grpId="24"/>
      <p:bldP build="whole" bldLvl="1" animBg="1" rev="0" advAuto="0" spid="360" grpId="7"/>
      <p:bldP build="whole" bldLvl="1" animBg="1" rev="0" advAuto="0" spid="378" grpId="18"/>
      <p:bldP build="whole" bldLvl="1" animBg="1" rev="0" advAuto="0" spid="356" grpId="23"/>
      <p:bldP build="whole" bldLvl="1" animBg="1" rev="0" advAuto="0" spid="398" grpId="20"/>
      <p:bldP build="whole" bldLvl="1" animBg="1" rev="0" advAuto="0" spid="402" grpId="11"/>
      <p:bldP build="whole" bldLvl="1" animBg="1" rev="0" advAuto="0" spid="366" grpId="6"/>
      <p:bldP build="whole" bldLvl="1" animBg="1" rev="0" advAuto="0" spid="394" grpId="12"/>
      <p:bldP build="whole" bldLvl="1" animBg="1" rev="0" advAuto="0" spid="250" grpId="1"/>
      <p:bldP build="whole" bldLvl="1" animBg="1" rev="0" advAuto="0" spid="388" grpId="8"/>
      <p:bldP build="whole" bldLvl="1" animBg="1" rev="0" advAuto="0" spid="355" grpId="19"/>
      <p:bldP build="whole" bldLvl="1" animBg="1" rev="0" advAuto="0" spid="369" grpId="14"/>
      <p:bldP build="whole" bldLvl="1" animBg="1" rev="0" advAuto="0" spid="352" grpId="15"/>
      <p:bldP build="whole" bldLvl="1" animBg="1" rev="0" advAuto="0" spid="395" grpId="13"/>
      <p:bldP build="whole" bldLvl="1" animBg="1" rev="0" advAuto="0" spid="387" grpId="5"/>
      <p:bldP build="whole" bldLvl="1" animBg="1" rev="0" advAuto="0" spid="399" grpId="21"/>
      <p:bldP build="whole" bldLvl="1" animBg="1" rev="0" advAuto="0" spid="350" grpId="2"/>
      <p:bldP build="whole" bldLvl="1" animBg="1" rev="0" advAuto="0" spid="350" grpId="3"/>
      <p:bldP build="whole" bldLvl="1" animBg="1" rev="0" advAuto="0" spid="375" grpId="26"/>
      <p:bldP build="whole" bldLvl="1" animBg="1" rev="0" advAuto="0" spid="363" grpId="10"/>
      <p:bldP build="whole" bldLvl="1" animBg="1" rev="0" advAuto="0" spid="357" grpId="27"/>
      <p:bldP build="whole" bldLvl="1" animBg="1" rev="0" advAuto="0" spid="390" grpId="28"/>
      <p:bldP build="whole" bldLvl="1" animBg="1" rev="0" advAuto="0" spid="403" grpId="30"/>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07" name="组合 108"/>
          <p:cNvGrpSpPr/>
          <p:nvPr/>
        </p:nvGrpSpPr>
        <p:grpSpPr>
          <a:xfrm>
            <a:off x="441127" y="528319"/>
            <a:ext cx="8239260" cy="1"/>
            <a:chOff x="0" y="0"/>
            <a:chExt cx="8239259" cy="0"/>
          </a:xfrm>
        </p:grpSpPr>
        <p:sp>
          <p:nvSpPr>
            <p:cNvPr id="405"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406"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507" name="组合 111"/>
          <p:cNvGrpSpPr/>
          <p:nvPr/>
        </p:nvGrpSpPr>
        <p:grpSpPr>
          <a:xfrm>
            <a:off x="4046472" y="22433"/>
            <a:ext cx="1011644" cy="1011774"/>
            <a:chOff x="0" y="0"/>
            <a:chExt cx="1011642" cy="1011772"/>
          </a:xfrm>
        </p:grpSpPr>
        <p:sp>
          <p:nvSpPr>
            <p:cNvPr id="408"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09"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0"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1"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2"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3"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4"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5"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6"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7"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8"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19"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0"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1"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2"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3"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4"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5"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6"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7"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8"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29"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0"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1"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2"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3"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4"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5"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6"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7"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8"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39"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0"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1"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2"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3"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4"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5"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6"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7"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8"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49"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0"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1"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2"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3"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4"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5"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6"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7"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8"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59"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0"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1"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2"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3"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4"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5"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6"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7"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8"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69"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0"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1"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2"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3"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4"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5"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6"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7"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8"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79"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0"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1"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2"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3"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4"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5"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6"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7"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8"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89"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0"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1"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2"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3"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4"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5"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6"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7"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8"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499"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00"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01"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02"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03"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04"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05"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06"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508"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509" name="TextBox 212"/>
          <p:cNvSpPr txBox="1"/>
          <p:nvPr/>
        </p:nvSpPr>
        <p:spPr>
          <a:xfrm>
            <a:off x="597471" y="611437"/>
            <a:ext cx="246888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FFFFFF"/>
                </a:solidFill>
                <a:latin typeface="微软雅黑"/>
                <a:ea typeface="微软雅黑"/>
                <a:cs typeface="微软雅黑"/>
                <a:sym typeface="微软雅黑"/>
              </a:defRPr>
            </a:lvl1pPr>
          </a:lstStyle>
          <a:p>
            <a:pPr/>
            <a:r>
              <a:t>分布式共识</a:t>
            </a:r>
          </a:p>
        </p:txBody>
      </p:sp>
      <p:sp>
        <p:nvSpPr>
          <p:cNvPr id="510" name="TextBox 219"/>
          <p:cNvSpPr txBox="1"/>
          <p:nvPr/>
        </p:nvSpPr>
        <p:spPr>
          <a:xfrm>
            <a:off x="518159" y="1148080"/>
            <a:ext cx="4470401"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FFFF"/>
                </a:solidFill>
              </a:defRPr>
            </a:pPr>
            <a:r>
              <a:t>共识机制</a:t>
            </a:r>
            <a:r>
              <a:rPr b="0"/>
              <a:t>是区块链安全和稳定的重要基础，是解决区块链如何在无可信任基础的分布式场景下达成一致问题的关键技术。从而有效解决了</a:t>
            </a:r>
            <a:r>
              <a:rPr b="0"/>
              <a:t>“</a:t>
            </a:r>
            <a:r>
              <a:rPr b="0"/>
              <a:t>二次支付</a:t>
            </a:r>
            <a:r>
              <a:rPr b="0"/>
              <a:t>”</a:t>
            </a:r>
            <a:r>
              <a:rPr b="0"/>
              <a:t>以及</a:t>
            </a:r>
            <a:r>
              <a:rPr b="0"/>
              <a:t>“</a:t>
            </a:r>
            <a:r>
              <a:rPr b="0"/>
              <a:t>拜占庭将军问题</a:t>
            </a:r>
            <a:r>
              <a:rPr b="0"/>
              <a:t>”</a:t>
            </a:r>
            <a:r>
              <a:rPr b="0"/>
              <a:t>。</a:t>
            </a:r>
          </a:p>
        </p:txBody>
      </p:sp>
      <p:grpSp>
        <p:nvGrpSpPr>
          <p:cNvPr id="536" name="组合 223"/>
          <p:cNvGrpSpPr/>
          <p:nvPr/>
        </p:nvGrpSpPr>
        <p:grpSpPr>
          <a:xfrm>
            <a:off x="6176648" y="732397"/>
            <a:ext cx="2694913" cy="1980324"/>
            <a:chOff x="0" y="0"/>
            <a:chExt cx="2694911" cy="1980323"/>
          </a:xfrm>
        </p:grpSpPr>
        <p:grpSp>
          <p:nvGrpSpPr>
            <p:cNvPr id="513" name="椭圆 7"/>
            <p:cNvGrpSpPr/>
            <p:nvPr/>
          </p:nvGrpSpPr>
          <p:grpSpPr>
            <a:xfrm>
              <a:off x="1493917" y="18758"/>
              <a:ext cx="804901" cy="805973"/>
              <a:chOff x="0" y="0"/>
              <a:chExt cx="804899" cy="805972"/>
            </a:xfrm>
          </p:grpSpPr>
          <p:sp>
            <p:nvSpPr>
              <p:cNvPr id="511" name="圆形"/>
              <p:cNvSpPr/>
              <p:nvPr/>
            </p:nvSpPr>
            <p:spPr>
              <a:xfrm>
                <a:off x="0" y="-1"/>
                <a:ext cx="804900" cy="805974"/>
              </a:xfrm>
              <a:prstGeom prst="ellipse">
                <a:avLst/>
              </a:prstGeom>
              <a:solidFill>
                <a:srgbClr val="548235">
                  <a:alpha val="76000"/>
                </a:srgbClr>
              </a:solidFill>
              <a:ln w="12700" cap="flat">
                <a:noFill/>
                <a:miter lim="400000"/>
              </a:ln>
              <a:effectLst/>
            </p:spPr>
            <p:txBody>
              <a:bodyPr wrap="square" lIns="45719" tIns="45719" rIns="45719" bIns="45719" numCol="1" anchor="ctr">
                <a:noAutofit/>
              </a:bodyPr>
              <a:lstStyle/>
              <a:p>
                <a:pPr algn="ctr">
                  <a:defRPr b="1" sz="1200">
                    <a:solidFill>
                      <a:srgbClr val="FFFFFF"/>
                    </a:solidFill>
                    <a:latin typeface="Times New Roman"/>
                    <a:ea typeface="Times New Roman"/>
                    <a:cs typeface="Times New Roman"/>
                    <a:sym typeface="Times New Roman"/>
                  </a:defRPr>
                </a:pPr>
              </a:p>
            </p:txBody>
          </p:sp>
          <p:sp>
            <p:nvSpPr>
              <p:cNvPr id="512" name="DPoS"/>
              <p:cNvSpPr txBox="1"/>
              <p:nvPr/>
            </p:nvSpPr>
            <p:spPr>
              <a:xfrm>
                <a:off x="117875" y="265252"/>
                <a:ext cx="569150" cy="2754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DPoS</a:t>
                </a:r>
              </a:p>
            </p:txBody>
          </p:sp>
        </p:grpSp>
        <p:grpSp>
          <p:nvGrpSpPr>
            <p:cNvPr id="516" name="椭圆 10"/>
            <p:cNvGrpSpPr/>
            <p:nvPr/>
          </p:nvGrpSpPr>
          <p:grpSpPr>
            <a:xfrm>
              <a:off x="778252" y="0"/>
              <a:ext cx="616521" cy="615449"/>
              <a:chOff x="0" y="0"/>
              <a:chExt cx="616520" cy="615447"/>
            </a:xfrm>
          </p:grpSpPr>
          <p:sp>
            <p:nvSpPr>
              <p:cNvPr id="514" name="椭圆形"/>
              <p:cNvSpPr/>
              <p:nvPr/>
            </p:nvSpPr>
            <p:spPr>
              <a:xfrm>
                <a:off x="-1" y="0"/>
                <a:ext cx="616522" cy="615448"/>
              </a:xfrm>
              <a:prstGeom prst="ellipse">
                <a:avLst/>
              </a:prstGeom>
              <a:solidFill>
                <a:srgbClr val="2E75B6">
                  <a:alpha val="76000"/>
                </a:srgbClr>
              </a:solidFill>
              <a:ln w="12700" cap="flat">
                <a:noFill/>
                <a:miter lim="400000"/>
              </a:ln>
              <a:effectLst/>
            </p:spPr>
            <p:txBody>
              <a:bodyPr wrap="square" lIns="45719" tIns="45719" rIns="45719" bIns="45719" numCol="1" anchor="ctr">
                <a:noAutofit/>
              </a:bodyPr>
              <a:lstStyle/>
              <a:p>
                <a:pPr algn="ctr">
                  <a:defRPr b="1" sz="900">
                    <a:solidFill>
                      <a:srgbClr val="FFFFFF"/>
                    </a:solidFill>
                    <a:latin typeface="Times New Roman"/>
                    <a:ea typeface="Times New Roman"/>
                    <a:cs typeface="Times New Roman"/>
                    <a:sym typeface="Times New Roman"/>
                  </a:defRPr>
                </a:pPr>
              </a:p>
            </p:txBody>
          </p:sp>
          <p:sp>
            <p:nvSpPr>
              <p:cNvPr id="515" name="dBFT"/>
              <p:cNvSpPr txBox="1"/>
              <p:nvPr/>
            </p:nvSpPr>
            <p:spPr>
              <a:xfrm>
                <a:off x="90287" y="200931"/>
                <a:ext cx="435945" cy="2135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900">
                    <a:solidFill>
                      <a:srgbClr val="FFFFFF"/>
                    </a:solidFill>
                    <a:latin typeface="Times New Roman"/>
                    <a:ea typeface="Times New Roman"/>
                    <a:cs typeface="Times New Roman"/>
                    <a:sym typeface="Times New Roman"/>
                  </a:defRPr>
                </a:lvl1pPr>
              </a:lstStyle>
              <a:p>
                <a:pPr/>
                <a:r>
                  <a:t>dBFT</a:t>
                </a:r>
              </a:p>
            </p:txBody>
          </p:sp>
        </p:grpSp>
        <p:grpSp>
          <p:nvGrpSpPr>
            <p:cNvPr id="529" name="组合 3"/>
            <p:cNvGrpSpPr/>
            <p:nvPr/>
          </p:nvGrpSpPr>
          <p:grpSpPr>
            <a:xfrm>
              <a:off x="0" y="96218"/>
              <a:ext cx="2442531" cy="1757990"/>
              <a:chOff x="0" y="0"/>
              <a:chExt cx="2442530" cy="1757988"/>
            </a:xfrm>
          </p:grpSpPr>
          <p:grpSp>
            <p:nvGrpSpPr>
              <p:cNvPr id="519" name="椭圆 8"/>
              <p:cNvGrpSpPr/>
              <p:nvPr/>
            </p:nvGrpSpPr>
            <p:grpSpPr>
              <a:xfrm>
                <a:off x="1414998" y="730456"/>
                <a:ext cx="1027533" cy="1027533"/>
                <a:chOff x="0" y="0"/>
                <a:chExt cx="1027532" cy="1027532"/>
              </a:xfrm>
            </p:grpSpPr>
            <p:sp>
              <p:nvSpPr>
                <p:cNvPr id="517" name="圆形"/>
                <p:cNvSpPr/>
                <p:nvPr/>
              </p:nvSpPr>
              <p:spPr>
                <a:xfrm>
                  <a:off x="-1" y="-1"/>
                  <a:ext cx="1027534" cy="1027534"/>
                </a:xfrm>
                <a:prstGeom prst="ellipse">
                  <a:avLst/>
                </a:prstGeom>
                <a:solidFill>
                  <a:srgbClr val="26B7CC">
                    <a:alpha val="75999"/>
                  </a:srgbClr>
                </a:solidFill>
                <a:ln w="12700" cap="flat">
                  <a:noFill/>
                  <a:miter lim="400000"/>
                </a:ln>
                <a:effectLst/>
              </p:spPr>
              <p:txBody>
                <a:bodyPr wrap="square" lIns="45719" tIns="45719" rIns="45719" bIns="45719" numCol="1" anchor="ctr">
                  <a:noAutofit/>
                </a:bodyPr>
                <a:lstStyle/>
                <a:p>
                  <a:pPr algn="ctr">
                    <a:defRPr b="1" sz="1800">
                      <a:solidFill>
                        <a:srgbClr val="FFFFFF"/>
                      </a:solidFill>
                      <a:latin typeface="Times New Roman"/>
                      <a:ea typeface="Times New Roman"/>
                      <a:cs typeface="Times New Roman"/>
                      <a:sym typeface="Times New Roman"/>
                    </a:defRPr>
                  </a:pPr>
                </a:p>
              </p:txBody>
            </p:sp>
            <p:sp>
              <p:nvSpPr>
                <p:cNvPr id="518" name="PoS"/>
                <p:cNvSpPr txBox="1"/>
                <p:nvPr/>
              </p:nvSpPr>
              <p:spPr>
                <a:xfrm>
                  <a:off x="150478" y="339551"/>
                  <a:ext cx="726576" cy="3484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800">
                      <a:solidFill>
                        <a:srgbClr val="FFFFFF"/>
                      </a:solidFill>
                      <a:latin typeface="Times New Roman"/>
                      <a:ea typeface="Times New Roman"/>
                      <a:cs typeface="Times New Roman"/>
                      <a:sym typeface="Times New Roman"/>
                    </a:defRPr>
                  </a:lvl1pPr>
                </a:lstStyle>
                <a:p>
                  <a:pPr/>
                  <a:r>
                    <a:t>PoS</a:t>
                  </a:r>
                </a:p>
              </p:txBody>
            </p:sp>
          </p:grpSp>
          <p:grpSp>
            <p:nvGrpSpPr>
              <p:cNvPr id="522" name="椭圆 9"/>
              <p:cNvGrpSpPr/>
              <p:nvPr/>
            </p:nvGrpSpPr>
            <p:grpSpPr>
              <a:xfrm>
                <a:off x="283051" y="1109211"/>
                <a:ext cx="615449" cy="615449"/>
                <a:chOff x="0" y="0"/>
                <a:chExt cx="615447" cy="615447"/>
              </a:xfrm>
            </p:grpSpPr>
            <p:sp>
              <p:nvSpPr>
                <p:cNvPr id="520" name="圆形"/>
                <p:cNvSpPr/>
                <p:nvPr/>
              </p:nvSpPr>
              <p:spPr>
                <a:xfrm>
                  <a:off x="0" y="0"/>
                  <a:ext cx="615448" cy="615448"/>
                </a:xfrm>
                <a:prstGeom prst="ellipse">
                  <a:avLst/>
                </a:prstGeom>
                <a:solidFill>
                  <a:schemeClr val="accent4">
                    <a:alpha val="76000"/>
                  </a:schemeClr>
                </a:solidFill>
                <a:ln w="12700" cap="flat">
                  <a:noFill/>
                  <a:miter lim="400000"/>
                </a:ln>
                <a:effectLst/>
              </p:spPr>
              <p:txBody>
                <a:bodyPr wrap="square" lIns="45719" tIns="45719" rIns="45719" bIns="45719" numCol="1" anchor="ctr">
                  <a:noAutofit/>
                </a:bodyPr>
                <a:lstStyle/>
                <a:p>
                  <a:pPr algn="ctr">
                    <a:defRPr b="1" sz="1000">
                      <a:solidFill>
                        <a:srgbClr val="FFFFFF"/>
                      </a:solidFill>
                      <a:latin typeface="Times New Roman"/>
                      <a:ea typeface="Times New Roman"/>
                      <a:cs typeface="Times New Roman"/>
                      <a:sym typeface="Times New Roman"/>
                    </a:defRPr>
                  </a:pPr>
                </a:p>
              </p:txBody>
            </p:sp>
            <p:sp>
              <p:nvSpPr>
                <p:cNvPr id="521" name="PoA"/>
                <p:cNvSpPr txBox="1"/>
                <p:nvPr/>
              </p:nvSpPr>
              <p:spPr>
                <a:xfrm>
                  <a:off x="90130" y="194851"/>
                  <a:ext cx="435188" cy="2257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FFFFFF"/>
                      </a:solidFill>
                      <a:latin typeface="Times New Roman"/>
                      <a:ea typeface="Times New Roman"/>
                      <a:cs typeface="Times New Roman"/>
                      <a:sym typeface="Times New Roman"/>
                    </a:defRPr>
                  </a:lvl1pPr>
                </a:lstStyle>
                <a:p>
                  <a:pPr/>
                  <a:r>
                    <a:t>PoA</a:t>
                  </a:r>
                </a:p>
              </p:txBody>
            </p:sp>
          </p:grpSp>
          <p:grpSp>
            <p:nvGrpSpPr>
              <p:cNvPr id="525" name="椭圆 11"/>
              <p:cNvGrpSpPr/>
              <p:nvPr/>
            </p:nvGrpSpPr>
            <p:grpSpPr>
              <a:xfrm>
                <a:off x="0" y="0"/>
                <a:ext cx="892669" cy="891599"/>
                <a:chOff x="0" y="0"/>
                <a:chExt cx="892667" cy="891598"/>
              </a:xfrm>
            </p:grpSpPr>
            <p:sp>
              <p:nvSpPr>
                <p:cNvPr id="523" name="圆形"/>
                <p:cNvSpPr/>
                <p:nvPr/>
              </p:nvSpPr>
              <p:spPr>
                <a:xfrm>
                  <a:off x="0" y="-1"/>
                  <a:ext cx="892668" cy="891600"/>
                </a:xfrm>
                <a:prstGeom prst="ellipse">
                  <a:avLst/>
                </a:prstGeom>
                <a:solidFill>
                  <a:srgbClr val="A9D18E">
                    <a:alpha val="76000"/>
                  </a:srgbClr>
                </a:solidFill>
                <a:ln w="12700" cap="flat">
                  <a:noFill/>
                  <a:miter lim="400000"/>
                </a:ln>
                <a:effectLst/>
              </p:spPr>
              <p:txBody>
                <a:bodyPr wrap="square" lIns="45719" tIns="45719" rIns="45719" bIns="45719" numCol="1" anchor="ctr">
                  <a:noAutofit/>
                </a:bodyPr>
                <a:lstStyle/>
                <a:p>
                  <a:pPr algn="ctr">
                    <a:defRPr sz="1600">
                      <a:solidFill>
                        <a:srgbClr val="FFFFFF"/>
                      </a:solidFill>
                      <a:latin typeface="宋体"/>
                      <a:ea typeface="宋体"/>
                      <a:cs typeface="宋体"/>
                      <a:sym typeface="宋体"/>
                    </a:defRPr>
                  </a:pPr>
                </a:p>
              </p:txBody>
            </p:sp>
            <p:sp>
              <p:nvSpPr>
                <p:cNvPr id="524" name="PBFT"/>
                <p:cNvSpPr txBox="1"/>
                <p:nvPr/>
              </p:nvSpPr>
              <p:spPr>
                <a:xfrm>
                  <a:off x="130727" y="279429"/>
                  <a:ext cx="631214"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600">
                      <a:solidFill>
                        <a:srgbClr val="FFFFFF"/>
                      </a:solidFill>
                    </a:defRPr>
                  </a:lvl1pPr>
                </a:lstStyle>
                <a:p>
                  <a:pPr/>
                  <a:r>
                    <a:t>PBFT</a:t>
                  </a:r>
                </a:p>
              </p:txBody>
            </p:sp>
          </p:grpSp>
          <p:grpSp>
            <p:nvGrpSpPr>
              <p:cNvPr id="528" name="椭圆 6"/>
              <p:cNvGrpSpPr/>
              <p:nvPr/>
            </p:nvGrpSpPr>
            <p:grpSpPr>
              <a:xfrm>
                <a:off x="670037" y="341920"/>
                <a:ext cx="1092125" cy="1104599"/>
                <a:chOff x="0" y="0"/>
                <a:chExt cx="1092124" cy="1104597"/>
              </a:xfrm>
            </p:grpSpPr>
            <p:sp>
              <p:nvSpPr>
                <p:cNvPr id="526" name="椭圆形"/>
                <p:cNvSpPr/>
                <p:nvPr/>
              </p:nvSpPr>
              <p:spPr>
                <a:xfrm>
                  <a:off x="-1" y="0"/>
                  <a:ext cx="1092126" cy="1104598"/>
                </a:xfrm>
                <a:prstGeom prst="ellipse">
                  <a:avLst/>
                </a:prstGeom>
                <a:solidFill>
                  <a:srgbClr val="2F5597">
                    <a:alpha val="76000"/>
                  </a:srgbClr>
                </a:solidFill>
                <a:ln w="12700" cap="flat">
                  <a:noFill/>
                  <a:miter lim="400000"/>
                </a:ln>
                <a:effectLst/>
              </p:spPr>
              <p:txBody>
                <a:bodyPr wrap="square" lIns="45719" tIns="45719" rIns="45719" bIns="45719" numCol="1" anchor="ctr">
                  <a:noAutofit/>
                </a:bodyPr>
                <a:lstStyle/>
                <a:p>
                  <a:pPr algn="ctr">
                    <a:defRPr b="1" sz="1800">
                      <a:solidFill>
                        <a:srgbClr val="FFFFFF"/>
                      </a:solidFill>
                      <a:latin typeface="Times New Roman"/>
                      <a:ea typeface="Times New Roman"/>
                      <a:cs typeface="Times New Roman"/>
                      <a:sym typeface="Times New Roman"/>
                    </a:defRPr>
                  </a:pPr>
                </a:p>
              </p:txBody>
            </p:sp>
            <p:sp>
              <p:nvSpPr>
                <p:cNvPr id="527" name="PoW"/>
                <p:cNvSpPr txBox="1"/>
                <p:nvPr/>
              </p:nvSpPr>
              <p:spPr>
                <a:xfrm>
                  <a:off x="159937" y="378084"/>
                  <a:ext cx="772249" cy="3484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800">
                      <a:solidFill>
                        <a:srgbClr val="FFFFFF"/>
                      </a:solidFill>
                      <a:latin typeface="Times New Roman"/>
                      <a:ea typeface="Times New Roman"/>
                      <a:cs typeface="Times New Roman"/>
                      <a:sym typeface="Times New Roman"/>
                    </a:defRPr>
                  </a:lvl1pPr>
                </a:lstStyle>
                <a:p>
                  <a:pPr/>
                  <a:r>
                    <a:t>PoW</a:t>
                  </a:r>
                </a:p>
              </p:txBody>
            </p:sp>
          </p:grpSp>
        </p:grpSp>
        <p:grpSp>
          <p:nvGrpSpPr>
            <p:cNvPr id="532" name="椭圆 9"/>
            <p:cNvGrpSpPr/>
            <p:nvPr/>
          </p:nvGrpSpPr>
          <p:grpSpPr>
            <a:xfrm>
              <a:off x="796817" y="1364875"/>
              <a:ext cx="615449" cy="615449"/>
              <a:chOff x="0" y="0"/>
              <a:chExt cx="615447" cy="615447"/>
            </a:xfrm>
          </p:grpSpPr>
          <p:sp>
            <p:nvSpPr>
              <p:cNvPr id="530" name="圆形"/>
              <p:cNvSpPr/>
              <p:nvPr/>
            </p:nvSpPr>
            <p:spPr>
              <a:xfrm>
                <a:off x="0" y="0"/>
                <a:ext cx="615448" cy="615448"/>
              </a:xfrm>
              <a:prstGeom prst="ellipse">
                <a:avLst/>
              </a:prstGeom>
              <a:solidFill>
                <a:srgbClr val="00B050">
                  <a:alpha val="76000"/>
                </a:srgbClr>
              </a:solidFill>
              <a:ln w="12700" cap="flat">
                <a:noFill/>
                <a:miter lim="400000"/>
              </a:ln>
              <a:effectLst/>
            </p:spPr>
            <p:txBody>
              <a:bodyPr wrap="square" lIns="45719" tIns="45719" rIns="45719" bIns="45719" numCol="1" anchor="ctr">
                <a:noAutofit/>
              </a:bodyPr>
              <a:lstStyle/>
              <a:p>
                <a:pPr algn="ctr">
                  <a:defRPr b="1" sz="1000">
                    <a:solidFill>
                      <a:srgbClr val="FFFFFF"/>
                    </a:solidFill>
                    <a:latin typeface="Times New Roman"/>
                    <a:ea typeface="Times New Roman"/>
                    <a:cs typeface="Times New Roman"/>
                    <a:sym typeface="Times New Roman"/>
                  </a:defRPr>
                </a:pPr>
              </a:p>
            </p:txBody>
          </p:sp>
          <p:sp>
            <p:nvSpPr>
              <p:cNvPr id="531" name="PoT"/>
              <p:cNvSpPr txBox="1"/>
              <p:nvPr/>
            </p:nvSpPr>
            <p:spPr>
              <a:xfrm>
                <a:off x="90130" y="194851"/>
                <a:ext cx="435188" cy="2257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000">
                    <a:solidFill>
                      <a:srgbClr val="FFFFFF"/>
                    </a:solidFill>
                    <a:latin typeface="Times New Roman"/>
                    <a:ea typeface="Times New Roman"/>
                    <a:cs typeface="Times New Roman"/>
                    <a:sym typeface="Times New Roman"/>
                  </a:defRPr>
                </a:lvl1pPr>
              </a:lstStyle>
              <a:p>
                <a:pPr/>
                <a:r>
                  <a:t>PoT</a:t>
                </a:r>
              </a:p>
            </p:txBody>
          </p:sp>
        </p:grpSp>
        <p:grpSp>
          <p:nvGrpSpPr>
            <p:cNvPr id="535" name="椭圆 9"/>
            <p:cNvGrpSpPr/>
            <p:nvPr/>
          </p:nvGrpSpPr>
          <p:grpSpPr>
            <a:xfrm>
              <a:off x="2079463" y="549935"/>
              <a:ext cx="615449" cy="615449"/>
              <a:chOff x="0" y="0"/>
              <a:chExt cx="615447" cy="615447"/>
            </a:xfrm>
          </p:grpSpPr>
          <p:sp>
            <p:nvSpPr>
              <p:cNvPr id="533" name="圆形"/>
              <p:cNvSpPr/>
              <p:nvPr/>
            </p:nvSpPr>
            <p:spPr>
              <a:xfrm>
                <a:off x="0" y="0"/>
                <a:ext cx="615448" cy="615448"/>
              </a:xfrm>
              <a:prstGeom prst="ellipse">
                <a:avLst/>
              </a:prstGeom>
              <a:solidFill>
                <a:srgbClr val="C55A11">
                  <a:alpha val="76000"/>
                </a:srgbClr>
              </a:solidFill>
              <a:ln w="12700" cap="flat">
                <a:noFill/>
                <a:miter lim="400000"/>
              </a:ln>
              <a:effectLst/>
            </p:spPr>
            <p:txBody>
              <a:bodyPr wrap="square" lIns="45719" tIns="45719" rIns="45719" bIns="45719" numCol="1" anchor="ctr">
                <a:noAutofit/>
              </a:bodyPr>
              <a:lstStyle/>
              <a:p>
                <a:pPr algn="ctr">
                  <a:defRPr b="1" sz="1200">
                    <a:solidFill>
                      <a:srgbClr val="FFFFFF"/>
                    </a:solidFill>
                    <a:latin typeface="Times New Roman"/>
                    <a:ea typeface="Times New Roman"/>
                    <a:cs typeface="Times New Roman"/>
                    <a:sym typeface="Times New Roman"/>
                  </a:defRPr>
                </a:pPr>
              </a:p>
            </p:txBody>
          </p:sp>
          <p:sp>
            <p:nvSpPr>
              <p:cNvPr id="534" name="PoI"/>
              <p:cNvSpPr txBox="1"/>
              <p:nvPr/>
            </p:nvSpPr>
            <p:spPr>
              <a:xfrm>
                <a:off x="90130" y="169991"/>
                <a:ext cx="435188" cy="2754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200">
                    <a:solidFill>
                      <a:srgbClr val="FFFFFF"/>
                    </a:solidFill>
                    <a:latin typeface="Times New Roman"/>
                    <a:ea typeface="Times New Roman"/>
                    <a:cs typeface="Times New Roman"/>
                    <a:sym typeface="Times New Roman"/>
                  </a:defRPr>
                </a:lvl1pPr>
              </a:lstStyle>
              <a:p>
                <a:pPr/>
                <a:r>
                  <a:t>PoI</a:t>
                </a:r>
              </a:p>
            </p:txBody>
          </p:sp>
        </p:grpSp>
      </p:grpSp>
      <p:sp>
        <p:nvSpPr>
          <p:cNvPr id="537" name="TextBox 249"/>
          <p:cNvSpPr txBox="1"/>
          <p:nvPr/>
        </p:nvSpPr>
        <p:spPr>
          <a:xfrm>
            <a:off x="335279" y="3919918"/>
            <a:ext cx="8585201" cy="1120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FFFF"/>
                </a:solidFill>
              </a:defRPr>
            </a:pPr>
            <a:r>
              <a:t>POW</a:t>
            </a:r>
          </a:p>
          <a:p>
            <a:pPr>
              <a:defRPr>
                <a:solidFill>
                  <a:srgbClr val="FFFFFF"/>
                </a:solidFill>
              </a:defRPr>
            </a:pPr>
            <a:r>
              <a:t>Hash(Nonce || Prev_Hash || Hash(transactions)) &lt;BIts</a:t>
            </a:r>
          </a:p>
          <a:p>
            <a:pPr>
              <a:defRPr>
                <a:solidFill>
                  <a:srgbClr val="FFFFFF"/>
                </a:solidFill>
              </a:defRPr>
            </a:pPr>
            <a:r>
              <a:t>中本聪提出了基于</a:t>
            </a:r>
            <a:r>
              <a:t>“</a:t>
            </a:r>
            <a:r>
              <a:t>one-CPU-one-vote</a:t>
            </a:r>
            <a:r>
              <a:t>”</a:t>
            </a:r>
            <a:r>
              <a:t>的策略，解决了共识容错问题；实现完全去中心化，攻击成本高，鲁棒性好，但同时由于机制本身原因，导致吞吐量低与高延迟的问题。</a:t>
            </a:r>
          </a:p>
          <a:p>
            <a:pPr>
              <a:defRPr b="1">
                <a:solidFill>
                  <a:srgbClr val="FFFFFF"/>
                </a:solidFill>
              </a:defRPr>
            </a:pPr>
            <a:r>
              <a:t>POS</a:t>
            </a:r>
          </a:p>
        </p:txBody>
      </p:sp>
      <p:sp>
        <p:nvSpPr>
          <p:cNvPr id="538" name="TextBox 250"/>
          <p:cNvSpPr txBox="1"/>
          <p:nvPr/>
        </p:nvSpPr>
        <p:spPr>
          <a:xfrm>
            <a:off x="1950719" y="2204720"/>
            <a:ext cx="4358642" cy="192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FFFFFF"/>
                </a:solidFill>
              </a:defRPr>
            </a:pPr>
            <a:r>
              <a:t>拜占庭将军问题</a:t>
            </a:r>
          </a:p>
          <a:p>
            <a:pPr>
              <a:defRPr>
                <a:solidFill>
                  <a:srgbClr val="FFFFFF"/>
                </a:solidFill>
              </a:defRPr>
            </a:pPr>
            <a:r>
              <a:t>是由莱斯利</a:t>
            </a:r>
            <a:r>
              <a:t>·</a:t>
            </a:r>
            <a:r>
              <a:t>兰波特在提出的分布式对等网络通信容错问题。</a:t>
            </a:r>
          </a:p>
          <a:p>
            <a:pPr>
              <a:defRPr>
                <a:solidFill>
                  <a:srgbClr val="FFFFFF"/>
                </a:solidFill>
              </a:defRPr>
            </a:pPr>
            <a:r>
              <a:t>在分布式计算中，不同的计算机通过通讯交换信息达成共识而按照同一套协作策略行动。但有时候，系统中的成员可能发送错误信息，通讯网络可能导致信息损坏从而破坏系统一致性。拜占庭将军问题被认为是容错性问题中最难的问题类型之一。</a:t>
            </a:r>
          </a:p>
        </p:txBody>
      </p:sp>
      <p:pic>
        <p:nvPicPr>
          <p:cNvPr id="539" name="图片 251" descr="图片 251"/>
          <p:cNvPicPr>
            <a:picLocks noChangeAspect="1"/>
          </p:cNvPicPr>
          <p:nvPr/>
        </p:nvPicPr>
        <p:blipFill>
          <a:blip r:embed="rId2">
            <a:extLst/>
          </a:blip>
          <a:stretch>
            <a:fillRect/>
          </a:stretch>
        </p:blipFill>
        <p:spPr>
          <a:xfrm>
            <a:off x="536258" y="2212339"/>
            <a:ext cx="1287705" cy="1638301"/>
          </a:xfrm>
          <a:prstGeom prst="rect">
            <a:avLst/>
          </a:prstGeom>
          <a:ln w="12700">
            <a:miter lim="400000"/>
          </a:ln>
        </p:spPr>
      </p:pic>
      <p:sp>
        <p:nvSpPr>
          <p:cNvPr id="540" name="文本框 213"/>
          <p:cNvSpPr txBox="1"/>
          <p:nvPr/>
        </p:nvSpPr>
        <p:spPr>
          <a:xfrm>
            <a:off x="4248477" y="334497"/>
            <a:ext cx="806703"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solidFill>
                  <a:srgbClr val="FFFFFF"/>
                </a:solidFill>
              </a:defRPr>
            </a:lvl1pPr>
          </a:lstStyle>
          <a:p>
            <a:pPr/>
            <a:r>
              <a:t>概述</a:t>
            </a:r>
          </a:p>
        </p:txBody>
      </p:sp>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407"/>
                                        </p:tgtEl>
                                        <p:attrNameLst>
                                          <p:attrName>style.visibility</p:attrName>
                                        </p:attrNameLst>
                                      </p:cBhvr>
                                      <p:to>
                                        <p:strVal val="visible"/>
                                      </p:to>
                                    </p:set>
                                    <p:animEffect filter="box(in)" transition="in">
                                      <p:cBhvr>
                                        <p:cTn id="7" dur="2750"/>
                                        <p:tgtEl>
                                          <p:spTgt spid="407"/>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507"/>
                                        </p:tgtEl>
                                        <p:attrNameLst>
                                          <p:attrName>style.visibility</p:attrName>
                                        </p:attrNameLst>
                                      </p:cBhvr>
                                      <p:to>
                                        <p:strVal val="visible"/>
                                      </p:to>
                                    </p:set>
                                    <p:animEffect filter="dissolve" transition="in">
                                      <p:cBhvr>
                                        <p:cTn id="11" dur="2000"/>
                                        <p:tgtEl>
                                          <p:spTgt spid="507"/>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507"/>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508"/>
                                        </p:tgtEl>
                                        <p:attrNameLst>
                                          <p:attrName>style.visibility</p:attrName>
                                        </p:attrNameLst>
                                      </p:cBhvr>
                                      <p:to>
                                        <p:strVal val="visible"/>
                                      </p:to>
                                    </p:set>
                                    <p:animEffect filter="dissolve" transition="in">
                                      <p:cBhvr>
                                        <p:cTn id="18" dur="2000"/>
                                        <p:tgtEl>
                                          <p:spTgt spid="508"/>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540"/>
                                        </p:tgtEl>
                                        <p:attrNameLst>
                                          <p:attrName>style.visibility</p:attrName>
                                        </p:attrNameLst>
                                      </p:cBhvr>
                                      <p:to>
                                        <p:strVal val="visible"/>
                                      </p:to>
                                    </p:set>
                                    <p:animEffect filter="dissolve" transition="in">
                                      <p:cBhvr>
                                        <p:cTn id="22" dur="2000"/>
                                        <p:tgtEl>
                                          <p:spTgt spid="540"/>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540"/>
                                        </p:tgtEl>
                                      </p:cBhvr>
                                    </p:animEffect>
                                    <p:animScale>
                                      <p:cBhvr>
                                        <p:cTn id="26" dur="250" fill="hold" autoRev="1"/>
                                        <p:tgtEl>
                                          <p:spTgt spid="540"/>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7" grpId="1"/>
      <p:bldP build="whole" bldLvl="1" animBg="1" rev="0" advAuto="0" spid="507" grpId="3"/>
      <p:bldP build="whole" bldLvl="1" animBg="1" rev="0" advAuto="0" spid="507" grpId="2"/>
      <p:bldP build="whole" bldLvl="1" animBg="1" rev="0" advAuto="0" spid="540" grpId="5"/>
      <p:bldP build="whole" bldLvl="1" animBg="1" rev="0" advAuto="0" spid="540" grpId="6"/>
      <p:bldP build="whole" bldLvl="1" animBg="1" rev="0" advAuto="0" spid="508" grpId="4"/>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44" name="组合 108"/>
          <p:cNvGrpSpPr/>
          <p:nvPr/>
        </p:nvGrpSpPr>
        <p:grpSpPr>
          <a:xfrm>
            <a:off x="441127" y="528319"/>
            <a:ext cx="8239260" cy="1"/>
            <a:chOff x="0" y="0"/>
            <a:chExt cx="8239259" cy="0"/>
          </a:xfrm>
        </p:grpSpPr>
        <p:sp>
          <p:nvSpPr>
            <p:cNvPr id="542"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543"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644" name="组合 111"/>
          <p:cNvGrpSpPr/>
          <p:nvPr/>
        </p:nvGrpSpPr>
        <p:grpSpPr>
          <a:xfrm>
            <a:off x="4046472" y="22433"/>
            <a:ext cx="1011644" cy="1011774"/>
            <a:chOff x="0" y="0"/>
            <a:chExt cx="1011642" cy="1011772"/>
          </a:xfrm>
        </p:grpSpPr>
        <p:sp>
          <p:nvSpPr>
            <p:cNvPr id="545"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46"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47"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48"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49"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0"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1"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2"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3"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4"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5"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6"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7"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8"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59"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0"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1"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2"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3"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4"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5"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6"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7"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8"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69"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0"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1"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2"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3"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4"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5"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6"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7"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8"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79"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0"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1"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2"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3"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4"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5"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6"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7"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8"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89"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0"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1"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2"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3"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4"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5"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6"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7"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8"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599"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0"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1"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2"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3"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4"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5"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6"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7"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8"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09"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0"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1"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2"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3"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4"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5"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6"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7"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8"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19"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0"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1"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2"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3"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4"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5"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6"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7"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8"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29"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0"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1"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2"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3"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4"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5"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6"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7"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8"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39"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40"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41"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42"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43"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645"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646" name="文本框 212"/>
          <p:cNvSpPr txBox="1"/>
          <p:nvPr/>
        </p:nvSpPr>
        <p:spPr>
          <a:xfrm>
            <a:off x="3938606" y="324450"/>
            <a:ext cx="1257640"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800">
                <a:solidFill>
                  <a:srgbClr val="FFFFFF"/>
                </a:solidFill>
              </a:defRPr>
            </a:lvl1pPr>
          </a:lstStyle>
          <a:p>
            <a:pPr/>
            <a:r>
              <a:t>总体设计</a:t>
            </a:r>
          </a:p>
        </p:txBody>
      </p:sp>
      <p:sp>
        <p:nvSpPr>
          <p:cNvPr id="647" name="文本框 3"/>
          <p:cNvSpPr txBox="1"/>
          <p:nvPr/>
        </p:nvSpPr>
        <p:spPr>
          <a:xfrm>
            <a:off x="489844" y="1510372"/>
            <a:ext cx="8209306" cy="301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基于比特币区块链的简化与区别</a:t>
            </a:r>
          </a:p>
          <a:p>
            <a:pPr>
              <a:defRPr sz="2400">
                <a:solidFill>
                  <a:srgbClr val="FFFFFF"/>
                </a:solidFill>
                <a:latin typeface="黑体"/>
                <a:ea typeface="黑体"/>
                <a:cs typeface="黑体"/>
                <a:sym typeface="黑体"/>
              </a:defRPr>
            </a:pPr>
          </a:p>
          <a:p>
            <a:pPr>
              <a:defRPr sz="2000">
                <a:solidFill>
                  <a:srgbClr val="FFFFFF"/>
                </a:solidFill>
              </a:defRPr>
            </a:pPr>
            <a:r>
              <a:t>1</a:t>
            </a:r>
            <a:r>
              <a:t>、简化区块数据结构。</a:t>
            </a:r>
          </a:p>
          <a:p>
            <a:pPr>
              <a:defRPr sz="2000">
                <a:solidFill>
                  <a:srgbClr val="FFFFFF"/>
                </a:solidFill>
              </a:defRPr>
            </a:pPr>
            <a:r>
              <a:t>2</a:t>
            </a:r>
            <a:r>
              <a:t>、只保留生成区块的</a:t>
            </a:r>
            <a:r>
              <a:t>coinbase</a:t>
            </a:r>
            <a:r>
              <a:t>交易，省去交易单所带来的网络带宽压力以及算力成本。</a:t>
            </a:r>
          </a:p>
          <a:p>
            <a:pPr>
              <a:defRPr sz="2000">
                <a:solidFill>
                  <a:srgbClr val="FFFFFF"/>
                </a:solidFill>
              </a:defRPr>
            </a:pPr>
            <a:r>
              <a:t>3</a:t>
            </a:r>
            <a:r>
              <a:t>、弱化数字签名等安全认证，仅考虑数据的一致性问题。</a:t>
            </a:r>
          </a:p>
          <a:p>
            <a:pPr>
              <a:defRPr sz="2000">
                <a:solidFill>
                  <a:srgbClr val="FFFFFF"/>
                </a:solidFill>
              </a:defRPr>
            </a:pPr>
            <a:r>
              <a:t>4</a:t>
            </a:r>
            <a:r>
              <a:t>、基于现有的网络规模，降低</a:t>
            </a:r>
            <a:r>
              <a:t>POW</a:t>
            </a:r>
            <a:r>
              <a:t>难度及更新算法。</a:t>
            </a:r>
          </a:p>
          <a:p>
            <a:pPr>
              <a:defRPr sz="2000">
                <a:solidFill>
                  <a:srgbClr val="FFFFFF"/>
                </a:solidFill>
              </a:defRPr>
            </a:pPr>
            <a:r>
              <a:t>5</a:t>
            </a:r>
            <a:r>
              <a:t>、平均各个节点的算力。</a:t>
            </a:r>
          </a:p>
        </p:txBody>
      </p:sp>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544"/>
                                        </p:tgtEl>
                                        <p:attrNameLst>
                                          <p:attrName>style.visibility</p:attrName>
                                        </p:attrNameLst>
                                      </p:cBhvr>
                                      <p:to>
                                        <p:strVal val="visible"/>
                                      </p:to>
                                    </p:set>
                                    <p:animEffect filter="box(in)" transition="in">
                                      <p:cBhvr>
                                        <p:cTn id="7" dur="2750"/>
                                        <p:tgtEl>
                                          <p:spTgt spid="544"/>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644"/>
                                        </p:tgtEl>
                                        <p:attrNameLst>
                                          <p:attrName>style.visibility</p:attrName>
                                        </p:attrNameLst>
                                      </p:cBhvr>
                                      <p:to>
                                        <p:strVal val="visible"/>
                                      </p:to>
                                    </p:set>
                                    <p:animEffect filter="dissolve" transition="in">
                                      <p:cBhvr>
                                        <p:cTn id="11" dur="2000"/>
                                        <p:tgtEl>
                                          <p:spTgt spid="644"/>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644"/>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645"/>
                                        </p:tgtEl>
                                        <p:attrNameLst>
                                          <p:attrName>style.visibility</p:attrName>
                                        </p:attrNameLst>
                                      </p:cBhvr>
                                      <p:to>
                                        <p:strVal val="visible"/>
                                      </p:to>
                                    </p:set>
                                    <p:animEffect filter="dissolve" transition="in">
                                      <p:cBhvr>
                                        <p:cTn id="18" dur="2000"/>
                                        <p:tgtEl>
                                          <p:spTgt spid="645"/>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646"/>
                                        </p:tgtEl>
                                        <p:attrNameLst>
                                          <p:attrName>style.visibility</p:attrName>
                                        </p:attrNameLst>
                                      </p:cBhvr>
                                      <p:to>
                                        <p:strVal val="visible"/>
                                      </p:to>
                                    </p:set>
                                    <p:animEffect filter="dissolve" transition="in">
                                      <p:cBhvr>
                                        <p:cTn id="22" dur="2000"/>
                                        <p:tgtEl>
                                          <p:spTgt spid="646"/>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646"/>
                                        </p:tgtEl>
                                      </p:cBhvr>
                                    </p:animEffect>
                                    <p:animScale>
                                      <p:cBhvr>
                                        <p:cTn id="26" dur="250" fill="hold" autoRev="1"/>
                                        <p:tgtEl>
                                          <p:spTgt spid="646"/>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6" grpId="5"/>
      <p:bldP build="whole" bldLvl="1" animBg="1" rev="0" advAuto="0" spid="645" grpId="4"/>
      <p:bldP build="whole" bldLvl="1" animBg="1" rev="0" advAuto="0" spid="544" grpId="1"/>
      <p:bldP build="whole" bldLvl="1" animBg="1" rev="0" advAuto="0" spid="646" grpId="6"/>
      <p:bldP build="whole" bldLvl="1" animBg="1" rev="0" advAuto="0" spid="644" grpId="2"/>
      <p:bldP build="whole" bldLvl="1" animBg="1" rev="0" advAuto="0" spid="644" grpId="3"/>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51" name="组合 108"/>
          <p:cNvGrpSpPr/>
          <p:nvPr/>
        </p:nvGrpSpPr>
        <p:grpSpPr>
          <a:xfrm>
            <a:off x="441127" y="528319"/>
            <a:ext cx="8239260" cy="1"/>
            <a:chOff x="0" y="0"/>
            <a:chExt cx="8239259" cy="0"/>
          </a:xfrm>
        </p:grpSpPr>
        <p:sp>
          <p:nvSpPr>
            <p:cNvPr id="649"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650"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751" name="组合 111"/>
          <p:cNvGrpSpPr/>
          <p:nvPr/>
        </p:nvGrpSpPr>
        <p:grpSpPr>
          <a:xfrm>
            <a:off x="4046472" y="22433"/>
            <a:ext cx="1011644" cy="1011774"/>
            <a:chOff x="0" y="0"/>
            <a:chExt cx="1011642" cy="1011772"/>
          </a:xfrm>
        </p:grpSpPr>
        <p:sp>
          <p:nvSpPr>
            <p:cNvPr id="652"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53"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54"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55"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56"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57"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58"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59"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0"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1"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2"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3"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4"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5"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6"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7"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8"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69"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0"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1"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2"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3"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4"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5"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6"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7"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8"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79"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0"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1"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2"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3"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4"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5"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6"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7"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8"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89"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0"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1"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2"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3"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4"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5"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6"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7"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8"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699"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0"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1"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2"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3"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4"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5"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6"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7"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8"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09"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0"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1"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2"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3"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4"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5"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6"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7"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8"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19"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0"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1"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2"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3"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4"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5"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6"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7"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8"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29"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0"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1"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2"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3"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4"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5"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6"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7"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8"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39"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0"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1"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2"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3"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4"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5"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6"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7"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8"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49"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50"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752"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753" name="文本框 212"/>
          <p:cNvSpPr txBox="1"/>
          <p:nvPr/>
        </p:nvSpPr>
        <p:spPr>
          <a:xfrm>
            <a:off x="3938606" y="324450"/>
            <a:ext cx="1257640"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800">
                <a:solidFill>
                  <a:srgbClr val="FFFFFF"/>
                </a:solidFill>
              </a:defRPr>
            </a:lvl1pPr>
          </a:lstStyle>
          <a:p>
            <a:pPr/>
            <a:r>
              <a:t>总体设计</a:t>
            </a:r>
          </a:p>
        </p:txBody>
      </p:sp>
      <p:sp>
        <p:nvSpPr>
          <p:cNvPr id="754" name="文本框 3"/>
          <p:cNvSpPr txBox="1"/>
          <p:nvPr/>
        </p:nvSpPr>
        <p:spPr>
          <a:xfrm>
            <a:off x="342789" y="633353"/>
            <a:ext cx="8239261" cy="494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实现框架</a:t>
            </a:r>
          </a:p>
          <a:p>
            <a:pPr>
              <a:defRPr sz="2000">
                <a:solidFill>
                  <a:srgbClr val="FFFFFF"/>
                </a:solidFill>
              </a:defRPr>
            </a:pPr>
          </a:p>
          <a:p>
            <a:pPr>
              <a:defRPr sz="2000">
                <a:solidFill>
                  <a:srgbClr val="FFFFFF"/>
                </a:solidFill>
              </a:defRPr>
            </a:pPr>
            <a:r>
              <a:t>1</a:t>
            </a:r>
            <a:r>
              <a:t>、运行环境 </a:t>
            </a:r>
            <a:r>
              <a:t>docker</a:t>
            </a:r>
          </a:p>
          <a:p>
            <a:pPr>
              <a:defRPr sz="2000">
                <a:solidFill>
                  <a:srgbClr val="FFFFFF"/>
                </a:solidFill>
              </a:defRPr>
            </a:pPr>
            <a:r>
              <a:t>     将每个节点对应一个</a:t>
            </a:r>
            <a:r>
              <a:t>docker</a:t>
            </a:r>
            <a:r>
              <a:t>，实现自动化部署，独立运行同一套代码</a:t>
            </a:r>
          </a:p>
          <a:p>
            <a:pPr>
              <a:defRPr sz="2000">
                <a:solidFill>
                  <a:srgbClr val="FFFFFF"/>
                </a:solidFill>
              </a:defRPr>
            </a:pPr>
            <a:r>
              <a:t>2</a:t>
            </a:r>
            <a:r>
              <a:t>、数据（区块、消息）</a:t>
            </a:r>
          </a:p>
          <a:p>
            <a:pPr>
              <a:defRPr sz="2000">
                <a:solidFill>
                  <a:srgbClr val="FFFFFF"/>
                </a:solidFill>
              </a:defRPr>
            </a:pPr>
          </a:p>
          <a:p>
            <a:pPr>
              <a:defRPr sz="2000">
                <a:solidFill>
                  <a:srgbClr val="FFFFFF"/>
                </a:solidFill>
              </a:defRPr>
            </a:pPr>
            <a:r>
              <a:t>     各节点维持的重要全局变量</a:t>
            </a:r>
          </a:p>
          <a:p>
            <a:pPr>
              <a:defRPr sz="2000">
                <a:solidFill>
                  <a:srgbClr val="FFFFFF"/>
                </a:solidFill>
              </a:defRPr>
            </a:pPr>
            <a:r>
              <a:t>     权益列表 </a:t>
            </a:r>
            <a:r>
              <a:t>		balance_list</a:t>
            </a:r>
          </a:p>
          <a:p>
            <a:pPr>
              <a:defRPr sz="2000">
                <a:solidFill>
                  <a:srgbClr val="FFFFFF"/>
                </a:solidFill>
              </a:defRPr>
            </a:pPr>
            <a:r>
              <a:t>     区块列表 </a:t>
            </a:r>
            <a:r>
              <a:t>		blockchain_list</a:t>
            </a:r>
          </a:p>
          <a:p>
            <a:pPr>
              <a:defRPr sz="2000">
                <a:solidFill>
                  <a:srgbClr val="FFFFFF"/>
                </a:solidFill>
              </a:defRPr>
            </a:pPr>
            <a:r>
              <a:t>     存货节点列表 </a:t>
            </a:r>
            <a:r>
              <a:t>	host_list</a:t>
            </a:r>
          </a:p>
          <a:p>
            <a:pPr>
              <a:defRPr sz="2000">
                <a:solidFill>
                  <a:srgbClr val="FFFFFF"/>
                </a:solidFill>
              </a:defRPr>
            </a:pPr>
            <a:r>
              <a:t>     消息队列</a:t>
            </a:r>
            <a:r>
              <a:t>		message_queue </a:t>
            </a:r>
          </a:p>
          <a:p>
            <a:pPr>
              <a:defRPr sz="2000">
                <a:solidFill>
                  <a:srgbClr val="FFFFFF"/>
                </a:solidFill>
              </a:defRPr>
            </a:pPr>
            <a:r>
              <a:t>     公钥 </a:t>
            </a:r>
            <a:r>
              <a:t>		pubkey</a:t>
            </a:r>
          </a:p>
          <a:p>
            <a:pPr>
              <a:defRPr sz="2000">
                <a:solidFill>
                  <a:srgbClr val="FFFFFF"/>
                </a:solidFill>
              </a:defRPr>
            </a:pPr>
            <a:r>
              <a:t>     私钥 </a:t>
            </a:r>
            <a:r>
              <a:t>		privkey</a:t>
            </a:r>
          </a:p>
        </p:txBody>
      </p:sp>
      <p:graphicFrame>
        <p:nvGraphicFramePr>
          <p:cNvPr id="755" name="表格 5"/>
          <p:cNvGraphicFramePr/>
          <p:nvPr/>
        </p:nvGraphicFramePr>
        <p:xfrm>
          <a:off x="5077521" y="2267816"/>
          <a:ext cx="3018904" cy="152885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018903"/>
              </a:tblGrid>
              <a:tr h="624844">
                <a:tc>
                  <a:txBody>
                    <a:bodyPr/>
                    <a:lstStyle/>
                    <a:p>
                      <a:pPr/>
                      <a:r>
                        <a:t>prev_hash:         xxxxxxxxxxx</a:t>
                      </a:r>
                    </a:p>
                    <a:p>
                      <a:pPr/>
                      <a:r>
                        <a:t>nonce:                 xxxxxxxxxxx</a:t>
                      </a:r>
                    </a:p>
                    <a:p>
                      <a:pPr/>
                      <a:r>
                        <a:t>height:                 xxx</a:t>
                      </a:r>
                    </a:p>
                    <a:p>
                      <a:pPr/>
                      <a:r>
                        <a:t>difficulty:            </a:t>
                      </a:r>
                      <a:r>
                        <a:rPr b="0"/>
                        <a:t>0xfff…ffffffffff/1000</a:t>
                      </a:r>
                    </a:p>
                  </a:txBody>
                  <a:tcPr marL="45720" marR="45720" marT="45720" marB="45720" anchor="t" anchorCtr="0" horzOverflow="overflow"/>
                </a:tc>
              </a:tr>
              <a:tr h="904010">
                <a:tc>
                  <a:txBody>
                    <a:bodyPr/>
                    <a:lstStyle/>
                    <a:p>
                      <a:pPr>
                        <a:defRPr sz="1800"/>
                      </a:pPr>
                      <a:r>
                        <a:rPr sz="1300"/>
                        <a:t>Tx0 : [ input : [ 
               { address : god, amount : 100 },
               { address : self, amount : self } ],
            output : { address : self },
            signature : self,
            data : self
          ]</a:t>
                      </a:r>
                    </a:p>
                  </a:txBody>
                  <a:tcPr marL="45720" marR="45720" marT="45720" marB="4572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651"/>
                                        </p:tgtEl>
                                        <p:attrNameLst>
                                          <p:attrName>style.visibility</p:attrName>
                                        </p:attrNameLst>
                                      </p:cBhvr>
                                      <p:to>
                                        <p:strVal val="visible"/>
                                      </p:to>
                                    </p:set>
                                    <p:animEffect filter="box(in)" transition="in">
                                      <p:cBhvr>
                                        <p:cTn id="7" dur="2750"/>
                                        <p:tgtEl>
                                          <p:spTgt spid="651"/>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751"/>
                                        </p:tgtEl>
                                        <p:attrNameLst>
                                          <p:attrName>style.visibility</p:attrName>
                                        </p:attrNameLst>
                                      </p:cBhvr>
                                      <p:to>
                                        <p:strVal val="visible"/>
                                      </p:to>
                                    </p:set>
                                    <p:animEffect filter="dissolve" transition="in">
                                      <p:cBhvr>
                                        <p:cTn id="11" dur="2000"/>
                                        <p:tgtEl>
                                          <p:spTgt spid="751"/>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751"/>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752"/>
                                        </p:tgtEl>
                                        <p:attrNameLst>
                                          <p:attrName>style.visibility</p:attrName>
                                        </p:attrNameLst>
                                      </p:cBhvr>
                                      <p:to>
                                        <p:strVal val="visible"/>
                                      </p:to>
                                    </p:set>
                                    <p:animEffect filter="dissolve" transition="in">
                                      <p:cBhvr>
                                        <p:cTn id="18" dur="2000"/>
                                        <p:tgtEl>
                                          <p:spTgt spid="752"/>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753"/>
                                        </p:tgtEl>
                                        <p:attrNameLst>
                                          <p:attrName>style.visibility</p:attrName>
                                        </p:attrNameLst>
                                      </p:cBhvr>
                                      <p:to>
                                        <p:strVal val="visible"/>
                                      </p:to>
                                    </p:set>
                                    <p:animEffect filter="dissolve" transition="in">
                                      <p:cBhvr>
                                        <p:cTn id="22" dur="2000"/>
                                        <p:tgtEl>
                                          <p:spTgt spid="753"/>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753"/>
                                        </p:tgtEl>
                                      </p:cBhvr>
                                    </p:animEffect>
                                    <p:animScale>
                                      <p:cBhvr>
                                        <p:cTn id="26" dur="250" fill="hold" autoRev="1"/>
                                        <p:tgtEl>
                                          <p:spTgt spid="753"/>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1" grpId="3"/>
      <p:bldP build="whole" bldLvl="1" animBg="1" rev="0" advAuto="0" spid="753" grpId="5"/>
      <p:bldP build="whole" bldLvl="1" animBg="1" rev="0" advAuto="0" spid="651" grpId="1"/>
      <p:bldP build="whole" bldLvl="1" animBg="1" rev="0" advAuto="0" spid="753" grpId="6"/>
      <p:bldP build="whole" bldLvl="1" animBg="1" rev="0" advAuto="0" spid="752" grpId="4"/>
      <p:bldP build="whole" bldLvl="1" animBg="1" rev="0" advAuto="0" spid="751"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59" name="组合 108"/>
          <p:cNvGrpSpPr/>
          <p:nvPr/>
        </p:nvGrpSpPr>
        <p:grpSpPr>
          <a:xfrm>
            <a:off x="441127" y="528319"/>
            <a:ext cx="8239260" cy="1"/>
            <a:chOff x="0" y="0"/>
            <a:chExt cx="8239259" cy="0"/>
          </a:xfrm>
        </p:grpSpPr>
        <p:sp>
          <p:nvSpPr>
            <p:cNvPr id="757"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758"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859" name="组合 111"/>
          <p:cNvGrpSpPr/>
          <p:nvPr/>
        </p:nvGrpSpPr>
        <p:grpSpPr>
          <a:xfrm>
            <a:off x="4046472" y="22433"/>
            <a:ext cx="1011644" cy="1011774"/>
            <a:chOff x="0" y="0"/>
            <a:chExt cx="1011642" cy="1011772"/>
          </a:xfrm>
        </p:grpSpPr>
        <p:sp>
          <p:nvSpPr>
            <p:cNvPr id="760"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61"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62"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63"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64"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65"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66"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67"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68"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69"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0"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1"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2"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3"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4"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5"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6"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7"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8"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79"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0"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1"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2"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3"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4"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5"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6"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7"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8"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89"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0"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1"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2"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3"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4"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5"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6"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7"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8"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799"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0"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1"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2"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3"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4"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5"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6"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7"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8"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09"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0"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1"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2"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3"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4"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5"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6"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7"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8"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19"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0"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1"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2"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3"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4"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5"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6"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7"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8"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29"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0"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1"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2"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3"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4"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5"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6"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7"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8"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39"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0"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1"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2"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3"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4"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5"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6"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7"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8"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49"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50"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51"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52"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53"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54"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55"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56"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57"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58"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860"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861" name="文本框 212"/>
          <p:cNvSpPr txBox="1"/>
          <p:nvPr/>
        </p:nvSpPr>
        <p:spPr>
          <a:xfrm>
            <a:off x="3938606" y="324450"/>
            <a:ext cx="1257640"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800">
                <a:solidFill>
                  <a:srgbClr val="FFFFFF"/>
                </a:solidFill>
              </a:defRPr>
            </a:lvl1pPr>
          </a:lstStyle>
          <a:p>
            <a:pPr/>
            <a:r>
              <a:t>总体设计</a:t>
            </a:r>
          </a:p>
        </p:txBody>
      </p:sp>
      <p:sp>
        <p:nvSpPr>
          <p:cNvPr id="862" name="文本框 3"/>
          <p:cNvSpPr txBox="1"/>
          <p:nvPr/>
        </p:nvSpPr>
        <p:spPr>
          <a:xfrm>
            <a:off x="374541" y="925775"/>
            <a:ext cx="8239261" cy="321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实现框架（</a:t>
            </a:r>
            <a:r>
              <a:t>cont.</a:t>
            </a:r>
            <a:r>
              <a:t>）</a:t>
            </a:r>
          </a:p>
          <a:p>
            <a:pPr>
              <a:defRPr sz="1100">
                <a:solidFill>
                  <a:srgbClr val="FFFFFF"/>
                </a:solidFill>
                <a:latin typeface="微软雅黑"/>
                <a:ea typeface="微软雅黑"/>
                <a:cs typeface="微软雅黑"/>
                <a:sym typeface="微软雅黑"/>
              </a:defRPr>
            </a:pPr>
          </a:p>
          <a:p>
            <a:pPr>
              <a:defRPr sz="1800">
                <a:solidFill>
                  <a:srgbClr val="FFFFFF"/>
                </a:solidFill>
              </a:defRPr>
            </a:pPr>
            <a:r>
              <a:t>3</a:t>
            </a:r>
            <a:r>
              <a:t>、通信协议</a:t>
            </a:r>
          </a:p>
          <a:p>
            <a:pPr>
              <a:defRPr sz="1800">
                <a:solidFill>
                  <a:srgbClr val="FFFFFF"/>
                </a:solidFill>
              </a:defRPr>
            </a:pPr>
            <a:r>
              <a:t>     </a:t>
            </a:r>
            <a:r>
              <a:t>节点发现协议，动态发现存活节点。</a:t>
            </a:r>
          </a:p>
          <a:p>
            <a:pPr>
              <a:defRPr sz="1800">
                <a:solidFill>
                  <a:srgbClr val="FFFFFF"/>
                </a:solidFill>
              </a:defRPr>
            </a:pPr>
            <a:r>
              <a:t>     </a:t>
            </a:r>
            <a:r>
              <a:t>消息交换协议，</a:t>
            </a:r>
            <a:r>
              <a:t> </a:t>
            </a:r>
            <a:r>
              <a:t>基于</a:t>
            </a:r>
            <a:r>
              <a:t>4</a:t>
            </a:r>
            <a:r>
              <a:t>种消息模式，实现区块的自同步。</a:t>
            </a:r>
          </a:p>
          <a:p>
            <a:pPr>
              <a:defRPr sz="1800">
                <a:solidFill>
                  <a:srgbClr val="FFFFFF"/>
                </a:solidFill>
              </a:defRPr>
            </a:pPr>
            <a:r>
              <a:t>4</a:t>
            </a:r>
            <a:r>
              <a:t>、实现模式（</a:t>
            </a:r>
            <a:r>
              <a:t>C/S</a:t>
            </a:r>
            <a:r>
              <a:t>）</a:t>
            </a:r>
          </a:p>
          <a:p>
            <a:pPr>
              <a:defRPr sz="1800">
                <a:solidFill>
                  <a:srgbClr val="FFFFFF"/>
                </a:solidFill>
              </a:defRPr>
            </a:pPr>
            <a:r>
              <a:t>5</a:t>
            </a:r>
            <a:r>
              <a:t>、可视化性能监测</a:t>
            </a:r>
          </a:p>
          <a:p>
            <a:pPr>
              <a:defRPr sz="1800">
                <a:solidFill>
                  <a:srgbClr val="FFFFFF"/>
                </a:solidFill>
              </a:defRPr>
            </a:pPr>
            <a:r>
              <a:t>     </a:t>
            </a:r>
            <a:r>
              <a:t>基于某一个节点，获取区块链网络中的存活节点及地址，以及存储的区块信息。</a:t>
            </a:r>
          </a:p>
          <a:p>
            <a:pPr>
              <a:defRPr sz="1800">
                <a:solidFill>
                  <a:srgbClr val="FFFFFF"/>
                </a:solidFill>
              </a:defRPr>
            </a:pPr>
            <a:r>
              <a:t>6</a:t>
            </a:r>
            <a:r>
              <a:t>、实现自治的分布式系统。</a:t>
            </a:r>
          </a:p>
        </p:txBody>
      </p:sp>
      <p:sp>
        <p:nvSpPr>
          <p:cNvPr id="863" name="文本框 107"/>
          <p:cNvSpPr txBox="1"/>
          <p:nvPr/>
        </p:nvSpPr>
        <p:spPr>
          <a:xfrm>
            <a:off x="374541" y="3852719"/>
            <a:ext cx="8238129" cy="993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涉及分布式的问题</a:t>
            </a:r>
          </a:p>
          <a:p>
            <a:pPr>
              <a:defRPr sz="1100">
                <a:solidFill>
                  <a:srgbClr val="FFFFFF"/>
                </a:solidFill>
                <a:latin typeface="微软雅黑"/>
                <a:ea typeface="微软雅黑"/>
                <a:cs typeface="微软雅黑"/>
                <a:sym typeface="微软雅黑"/>
              </a:defRPr>
            </a:pPr>
          </a:p>
          <a:p>
            <a:pPr>
              <a:defRPr sz="1800">
                <a:solidFill>
                  <a:srgbClr val="FFFFFF"/>
                </a:solidFill>
              </a:defRPr>
            </a:pPr>
            <a:r>
              <a:t>节点发现，消息交换，</a:t>
            </a:r>
            <a:r>
              <a:t>RPC</a:t>
            </a:r>
            <a:r>
              <a:t>，数据一致性问题</a:t>
            </a:r>
          </a:p>
        </p:txBody>
      </p:sp>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759"/>
                                        </p:tgtEl>
                                        <p:attrNameLst>
                                          <p:attrName>style.visibility</p:attrName>
                                        </p:attrNameLst>
                                      </p:cBhvr>
                                      <p:to>
                                        <p:strVal val="visible"/>
                                      </p:to>
                                    </p:set>
                                    <p:animEffect filter="box(in)" transition="in">
                                      <p:cBhvr>
                                        <p:cTn id="7" dur="2750"/>
                                        <p:tgtEl>
                                          <p:spTgt spid="759"/>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859"/>
                                        </p:tgtEl>
                                        <p:attrNameLst>
                                          <p:attrName>style.visibility</p:attrName>
                                        </p:attrNameLst>
                                      </p:cBhvr>
                                      <p:to>
                                        <p:strVal val="visible"/>
                                      </p:to>
                                    </p:set>
                                    <p:animEffect filter="dissolve" transition="in">
                                      <p:cBhvr>
                                        <p:cTn id="11" dur="2000"/>
                                        <p:tgtEl>
                                          <p:spTgt spid="859"/>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859"/>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860"/>
                                        </p:tgtEl>
                                        <p:attrNameLst>
                                          <p:attrName>style.visibility</p:attrName>
                                        </p:attrNameLst>
                                      </p:cBhvr>
                                      <p:to>
                                        <p:strVal val="visible"/>
                                      </p:to>
                                    </p:set>
                                    <p:animEffect filter="dissolve" transition="in">
                                      <p:cBhvr>
                                        <p:cTn id="18" dur="2000"/>
                                        <p:tgtEl>
                                          <p:spTgt spid="860"/>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861"/>
                                        </p:tgtEl>
                                        <p:attrNameLst>
                                          <p:attrName>style.visibility</p:attrName>
                                        </p:attrNameLst>
                                      </p:cBhvr>
                                      <p:to>
                                        <p:strVal val="visible"/>
                                      </p:to>
                                    </p:set>
                                    <p:animEffect filter="dissolve" transition="in">
                                      <p:cBhvr>
                                        <p:cTn id="22" dur="2000"/>
                                        <p:tgtEl>
                                          <p:spTgt spid="861"/>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861"/>
                                        </p:tgtEl>
                                      </p:cBhvr>
                                    </p:animEffect>
                                    <p:animScale>
                                      <p:cBhvr>
                                        <p:cTn id="26" dur="250" fill="hold" autoRev="1"/>
                                        <p:tgtEl>
                                          <p:spTgt spid="861"/>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9" grpId="1"/>
      <p:bldP build="whole" bldLvl="1" animBg="1" rev="0" advAuto="0" spid="859" grpId="2"/>
      <p:bldP build="whole" bldLvl="1" animBg="1" rev="0" advAuto="0" spid="859" grpId="3"/>
      <p:bldP build="whole" bldLvl="1" animBg="1" rev="0" advAuto="0" spid="861" grpId="5"/>
      <p:bldP build="whole" bldLvl="1" animBg="1" rev="0" advAuto="0" spid="861" grpId="6"/>
      <p:bldP build="whole" bldLvl="1" animBg="1" rev="0" advAuto="0" spid="860" grpId="4"/>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67" name="组合 108"/>
          <p:cNvGrpSpPr/>
          <p:nvPr/>
        </p:nvGrpSpPr>
        <p:grpSpPr>
          <a:xfrm>
            <a:off x="441127" y="528319"/>
            <a:ext cx="8239260" cy="1"/>
            <a:chOff x="0" y="0"/>
            <a:chExt cx="8239259" cy="0"/>
          </a:xfrm>
        </p:grpSpPr>
        <p:sp>
          <p:nvSpPr>
            <p:cNvPr id="865" name="直接连接符 109"/>
            <p:cNvSpPr/>
            <p:nvPr/>
          </p:nvSpPr>
          <p:spPr>
            <a:xfrm>
              <a:off x="0"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sp>
          <p:nvSpPr>
            <p:cNvPr id="866" name="直接连接符 110"/>
            <p:cNvSpPr/>
            <p:nvPr/>
          </p:nvSpPr>
          <p:spPr>
            <a:xfrm>
              <a:off x="4636394" y="0"/>
              <a:ext cx="3602866" cy="0"/>
            </a:xfrm>
            <a:prstGeom prst="line">
              <a:avLst/>
            </a:prstGeom>
            <a:noFill/>
            <a:ln w="28575" cap="flat">
              <a:solidFill>
                <a:srgbClr val="FFFFFF"/>
              </a:solidFill>
              <a:prstDash val="sysDot"/>
              <a:miter lim="800000"/>
            </a:ln>
            <a:effectLst/>
          </p:spPr>
          <p:txBody>
            <a:bodyPr wrap="square" lIns="45719" tIns="45719" rIns="45719" bIns="45719" numCol="1" anchor="t">
              <a:noAutofit/>
            </a:bodyPr>
            <a:lstStyle/>
            <a:p>
              <a:pPr/>
            </a:p>
          </p:txBody>
        </p:sp>
      </p:grpSp>
      <p:grpSp>
        <p:nvGrpSpPr>
          <p:cNvPr id="967" name="组合 111"/>
          <p:cNvGrpSpPr/>
          <p:nvPr/>
        </p:nvGrpSpPr>
        <p:grpSpPr>
          <a:xfrm>
            <a:off x="4046472" y="22433"/>
            <a:ext cx="1011644" cy="1011774"/>
            <a:chOff x="0" y="0"/>
            <a:chExt cx="1011642" cy="1011772"/>
          </a:xfrm>
        </p:grpSpPr>
        <p:sp>
          <p:nvSpPr>
            <p:cNvPr id="868" name="矩形 112"/>
            <p:cNvSpPr/>
            <p:nvPr/>
          </p:nvSpPr>
          <p:spPr>
            <a:xfrm rot="16200000">
              <a:off x="14580" y="4849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69" name="矩形 113"/>
            <p:cNvSpPr/>
            <p:nvPr/>
          </p:nvSpPr>
          <p:spPr>
            <a:xfrm rot="16418181">
              <a:off x="15556" y="45420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0" name="矩形 114"/>
            <p:cNvSpPr/>
            <p:nvPr/>
          </p:nvSpPr>
          <p:spPr>
            <a:xfrm rot="16636364">
              <a:off x="18481" y="42356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1" name="矩形 115"/>
            <p:cNvSpPr/>
            <p:nvPr/>
          </p:nvSpPr>
          <p:spPr>
            <a:xfrm rot="16854545">
              <a:off x="23343" y="3931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2" name="矩形 116"/>
            <p:cNvSpPr/>
            <p:nvPr/>
          </p:nvSpPr>
          <p:spPr>
            <a:xfrm rot="17072726">
              <a:off x="30122" y="36316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3" name="矩形 117"/>
            <p:cNvSpPr/>
            <p:nvPr/>
          </p:nvSpPr>
          <p:spPr>
            <a:xfrm rot="17290909">
              <a:off x="38791" y="33364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4" name="矩形 118"/>
            <p:cNvSpPr/>
            <p:nvPr/>
          </p:nvSpPr>
          <p:spPr>
            <a:xfrm rot="17509091">
              <a:off x="49316" y="30472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5" name="矩形 119"/>
            <p:cNvSpPr/>
            <p:nvPr/>
          </p:nvSpPr>
          <p:spPr>
            <a:xfrm rot="17727274">
              <a:off x="61653" y="2765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6" name="矩形 120"/>
            <p:cNvSpPr/>
            <p:nvPr/>
          </p:nvSpPr>
          <p:spPr>
            <a:xfrm rot="17945455">
              <a:off x="75752" y="24919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7" name="矩形 121"/>
            <p:cNvSpPr/>
            <p:nvPr/>
          </p:nvSpPr>
          <p:spPr>
            <a:xfrm rot="18163636">
              <a:off x="91559" y="2227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8" name="矩形 122"/>
            <p:cNvSpPr/>
            <p:nvPr/>
          </p:nvSpPr>
          <p:spPr>
            <a:xfrm rot="18381819">
              <a:off x="109008" y="19744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79" name="矩形 123"/>
            <p:cNvSpPr/>
            <p:nvPr/>
          </p:nvSpPr>
          <p:spPr>
            <a:xfrm rot="18600000">
              <a:off x="128029" y="1732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0" name="矩形 124"/>
            <p:cNvSpPr/>
            <p:nvPr/>
          </p:nvSpPr>
          <p:spPr>
            <a:xfrm rot="18818181">
              <a:off x="148546" y="150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1" name="矩形 125"/>
            <p:cNvSpPr/>
            <p:nvPr/>
          </p:nvSpPr>
          <p:spPr>
            <a:xfrm rot="19036364">
              <a:off x="170476" y="1287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2" name="矩形 126"/>
            <p:cNvSpPr/>
            <p:nvPr/>
          </p:nvSpPr>
          <p:spPr>
            <a:xfrm rot="19254545">
              <a:off x="193731" y="1085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3" name="矩形 127"/>
            <p:cNvSpPr/>
            <p:nvPr/>
          </p:nvSpPr>
          <p:spPr>
            <a:xfrm rot="19472726">
              <a:off x="218217" y="8995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4" name="矩形 128"/>
            <p:cNvSpPr/>
            <p:nvPr/>
          </p:nvSpPr>
          <p:spPr>
            <a:xfrm rot="19690909">
              <a:off x="243836" y="7290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5" name="矩形 129"/>
            <p:cNvSpPr/>
            <p:nvPr/>
          </p:nvSpPr>
          <p:spPr>
            <a:xfrm rot="19909091">
              <a:off x="270484" y="575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6" name="矩形 130"/>
            <p:cNvSpPr/>
            <p:nvPr/>
          </p:nvSpPr>
          <p:spPr>
            <a:xfrm rot="20127274">
              <a:off x="298055" y="4385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7" name="矩形 131"/>
            <p:cNvSpPr/>
            <p:nvPr/>
          </p:nvSpPr>
          <p:spPr>
            <a:xfrm rot="20345455">
              <a:off x="326437" y="319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8" name="矩形 132"/>
            <p:cNvSpPr/>
            <p:nvPr/>
          </p:nvSpPr>
          <p:spPr>
            <a:xfrm rot="20563636">
              <a:off x="355516" y="219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89" name="矩形 133"/>
            <p:cNvSpPr/>
            <p:nvPr/>
          </p:nvSpPr>
          <p:spPr>
            <a:xfrm rot="20781819">
              <a:off x="385174" y="1370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0" name="矩形 134"/>
            <p:cNvSpPr/>
            <p:nvPr/>
          </p:nvSpPr>
          <p:spPr>
            <a:xfrm rot="21000000">
              <a:off x="415292" y="740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1" name="矩形 135"/>
            <p:cNvSpPr/>
            <p:nvPr/>
          </p:nvSpPr>
          <p:spPr>
            <a:xfrm rot="21218181">
              <a:off x="445750" y="30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2" name="矩形 136"/>
            <p:cNvSpPr/>
            <p:nvPr/>
          </p:nvSpPr>
          <p:spPr>
            <a:xfrm rot="21436364">
              <a:off x="476424" y="5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3" name="矩形 137"/>
            <p:cNvSpPr/>
            <p:nvPr/>
          </p:nvSpPr>
          <p:spPr>
            <a:xfrm rot="54546">
              <a:off x="507191" y="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4" name="矩形 138"/>
            <p:cNvSpPr/>
            <p:nvPr/>
          </p:nvSpPr>
          <p:spPr>
            <a:xfrm rot="272727">
              <a:off x="537927" y="156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5" name="矩形 139"/>
            <p:cNvSpPr/>
            <p:nvPr/>
          </p:nvSpPr>
          <p:spPr>
            <a:xfrm rot="490909">
              <a:off x="568509" y="49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6" name="矩形 140"/>
            <p:cNvSpPr/>
            <p:nvPr/>
          </p:nvSpPr>
          <p:spPr>
            <a:xfrm rot="709091">
              <a:off x="598812" y="1031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7" name="矩形 141"/>
            <p:cNvSpPr/>
            <p:nvPr/>
          </p:nvSpPr>
          <p:spPr>
            <a:xfrm rot="927273">
              <a:off x="628715" y="17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8" name="矩形 142"/>
            <p:cNvSpPr/>
            <p:nvPr/>
          </p:nvSpPr>
          <p:spPr>
            <a:xfrm rot="1145455">
              <a:off x="658099" y="267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899" name="矩形 143"/>
            <p:cNvSpPr/>
            <p:nvPr/>
          </p:nvSpPr>
          <p:spPr>
            <a:xfrm rot="1363637">
              <a:off x="686843" y="376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0" name="矩形 144"/>
            <p:cNvSpPr/>
            <p:nvPr/>
          </p:nvSpPr>
          <p:spPr>
            <a:xfrm rot="1581818">
              <a:off x="714833" y="504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1" name="矩形 145"/>
            <p:cNvSpPr/>
            <p:nvPr/>
          </p:nvSpPr>
          <p:spPr>
            <a:xfrm rot="1800000">
              <a:off x="741957" y="65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2" name="矩形 146"/>
            <p:cNvSpPr/>
            <p:nvPr/>
          </p:nvSpPr>
          <p:spPr>
            <a:xfrm rot="2018182">
              <a:off x="768103" y="812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3" name="矩形 147"/>
            <p:cNvSpPr/>
            <p:nvPr/>
          </p:nvSpPr>
          <p:spPr>
            <a:xfrm rot="2236364">
              <a:off x="793168" y="9907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4" name="矩形 148"/>
            <p:cNvSpPr/>
            <p:nvPr/>
          </p:nvSpPr>
          <p:spPr>
            <a:xfrm rot="2454545">
              <a:off x="817051" y="11847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5" name="矩形 149"/>
            <p:cNvSpPr/>
            <p:nvPr/>
          </p:nvSpPr>
          <p:spPr>
            <a:xfrm rot="2672727">
              <a:off x="839655" y="13935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6" name="矩形 150"/>
            <p:cNvSpPr/>
            <p:nvPr/>
          </p:nvSpPr>
          <p:spPr>
            <a:xfrm rot="2890909">
              <a:off x="860889" y="16162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7" name="矩形 151"/>
            <p:cNvSpPr/>
            <p:nvPr/>
          </p:nvSpPr>
          <p:spPr>
            <a:xfrm rot="3109091">
              <a:off x="880669" y="18519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8" name="矩形 152"/>
            <p:cNvSpPr/>
            <p:nvPr/>
          </p:nvSpPr>
          <p:spPr>
            <a:xfrm rot="3327273">
              <a:off x="898913" y="20997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09" name="矩形 153"/>
            <p:cNvSpPr/>
            <p:nvPr/>
          </p:nvSpPr>
          <p:spPr>
            <a:xfrm rot="3545455">
              <a:off x="915549" y="23586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0" name="矩形 154"/>
            <p:cNvSpPr/>
            <p:nvPr/>
          </p:nvSpPr>
          <p:spPr>
            <a:xfrm rot="3763637">
              <a:off x="930510" y="2627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1" name="矩形 155"/>
            <p:cNvSpPr/>
            <p:nvPr/>
          </p:nvSpPr>
          <p:spPr>
            <a:xfrm rot="3981819">
              <a:off x="943735" y="29053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2" name="矩形 156"/>
            <p:cNvSpPr/>
            <p:nvPr/>
          </p:nvSpPr>
          <p:spPr>
            <a:xfrm rot="4200000">
              <a:off x="955171" y="3191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3" name="矩形 157"/>
            <p:cNvSpPr/>
            <p:nvPr/>
          </p:nvSpPr>
          <p:spPr>
            <a:xfrm rot="4418182">
              <a:off x="964773" y="3483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4" name="矩形 158"/>
            <p:cNvSpPr/>
            <p:nvPr/>
          </p:nvSpPr>
          <p:spPr>
            <a:xfrm rot="4636364">
              <a:off x="972501" y="3781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5" name="矩形 159"/>
            <p:cNvSpPr/>
            <p:nvPr/>
          </p:nvSpPr>
          <p:spPr>
            <a:xfrm rot="4854546">
              <a:off x="978324" y="40833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6" name="矩形 160"/>
            <p:cNvSpPr/>
            <p:nvPr/>
          </p:nvSpPr>
          <p:spPr>
            <a:xfrm rot="5072727">
              <a:off x="982220" y="43886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7" name="矩形 161"/>
            <p:cNvSpPr/>
            <p:nvPr/>
          </p:nvSpPr>
          <p:spPr>
            <a:xfrm rot="5290909">
              <a:off x="984171" y="46957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8" name="矩形 162"/>
            <p:cNvSpPr/>
            <p:nvPr/>
          </p:nvSpPr>
          <p:spPr>
            <a:xfrm rot="5509091">
              <a:off x="984171" y="5003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19" name="矩形 163"/>
            <p:cNvSpPr/>
            <p:nvPr/>
          </p:nvSpPr>
          <p:spPr>
            <a:xfrm rot="5727273">
              <a:off x="982220" y="53105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0" name="矩形 164"/>
            <p:cNvSpPr/>
            <p:nvPr/>
          </p:nvSpPr>
          <p:spPr>
            <a:xfrm rot="5945455">
              <a:off x="978324" y="56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1" name="矩形 165"/>
            <p:cNvSpPr/>
            <p:nvPr/>
          </p:nvSpPr>
          <p:spPr>
            <a:xfrm rot="6163637">
              <a:off x="972501" y="59178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2" name="矩形 166"/>
            <p:cNvSpPr/>
            <p:nvPr/>
          </p:nvSpPr>
          <p:spPr>
            <a:xfrm rot="6381819">
              <a:off x="964773" y="62157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3" name="矩形 167"/>
            <p:cNvSpPr/>
            <p:nvPr/>
          </p:nvSpPr>
          <p:spPr>
            <a:xfrm rot="6600000">
              <a:off x="955171" y="6508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4" name="矩形 168"/>
            <p:cNvSpPr/>
            <p:nvPr/>
          </p:nvSpPr>
          <p:spPr>
            <a:xfrm rot="6818182">
              <a:off x="943735" y="67937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5" name="矩形 169"/>
            <p:cNvSpPr/>
            <p:nvPr/>
          </p:nvSpPr>
          <p:spPr>
            <a:xfrm rot="7036364">
              <a:off x="930510" y="7071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6" name="矩形 170"/>
            <p:cNvSpPr/>
            <p:nvPr/>
          </p:nvSpPr>
          <p:spPr>
            <a:xfrm rot="7254546">
              <a:off x="915549" y="73404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7" name="矩形 171"/>
            <p:cNvSpPr/>
            <p:nvPr/>
          </p:nvSpPr>
          <p:spPr>
            <a:xfrm rot="7472727">
              <a:off x="898913" y="75993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8" name="矩形 172"/>
            <p:cNvSpPr/>
            <p:nvPr/>
          </p:nvSpPr>
          <p:spPr>
            <a:xfrm rot="7690909">
              <a:off x="880669" y="78471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29" name="矩形 173"/>
            <p:cNvSpPr/>
            <p:nvPr/>
          </p:nvSpPr>
          <p:spPr>
            <a:xfrm rot="7909091">
              <a:off x="860890" y="8082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0" name="矩形 174"/>
            <p:cNvSpPr/>
            <p:nvPr/>
          </p:nvSpPr>
          <p:spPr>
            <a:xfrm rot="8127274">
              <a:off x="839655" y="83055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1" name="矩形 175"/>
            <p:cNvSpPr/>
            <p:nvPr/>
          </p:nvSpPr>
          <p:spPr>
            <a:xfrm rot="8345455">
              <a:off x="817051" y="85143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2" name="矩形 176"/>
            <p:cNvSpPr/>
            <p:nvPr/>
          </p:nvSpPr>
          <p:spPr>
            <a:xfrm rot="8563637">
              <a:off x="793169" y="87083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3" name="矩形 177"/>
            <p:cNvSpPr/>
            <p:nvPr/>
          </p:nvSpPr>
          <p:spPr>
            <a:xfrm rot="8781819">
              <a:off x="768104" y="88868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4" name="矩形 178"/>
            <p:cNvSpPr/>
            <p:nvPr/>
          </p:nvSpPr>
          <p:spPr>
            <a:xfrm rot="9000000">
              <a:off x="741957" y="9049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5" name="矩形 179"/>
            <p:cNvSpPr/>
            <p:nvPr/>
          </p:nvSpPr>
          <p:spPr>
            <a:xfrm rot="9218182">
              <a:off x="714833" y="91943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6" name="矩形 180"/>
            <p:cNvSpPr/>
            <p:nvPr/>
          </p:nvSpPr>
          <p:spPr>
            <a:xfrm rot="9436364">
              <a:off x="686844" y="9322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7" name="矩形 181"/>
            <p:cNvSpPr/>
            <p:nvPr/>
          </p:nvSpPr>
          <p:spPr>
            <a:xfrm rot="9654546">
              <a:off x="658099" y="9432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8" name="矩形 182"/>
            <p:cNvSpPr/>
            <p:nvPr/>
          </p:nvSpPr>
          <p:spPr>
            <a:xfrm rot="9872727">
              <a:off x="628716" y="952340"/>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39" name="矩形 183"/>
            <p:cNvSpPr/>
            <p:nvPr/>
          </p:nvSpPr>
          <p:spPr>
            <a:xfrm rot="10090909">
              <a:off x="598812" y="95959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0" name="矩形 184"/>
            <p:cNvSpPr/>
            <p:nvPr/>
          </p:nvSpPr>
          <p:spPr>
            <a:xfrm rot="10309091">
              <a:off x="568509" y="96493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1" name="矩形 185"/>
            <p:cNvSpPr/>
            <p:nvPr/>
          </p:nvSpPr>
          <p:spPr>
            <a:xfrm rot="10527274">
              <a:off x="537928" y="96834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2" name="矩形 186"/>
            <p:cNvSpPr/>
            <p:nvPr/>
          </p:nvSpPr>
          <p:spPr>
            <a:xfrm rot="10745455">
              <a:off x="507191" y="96981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3" name="矩形 187"/>
            <p:cNvSpPr/>
            <p:nvPr/>
          </p:nvSpPr>
          <p:spPr>
            <a:xfrm rot="10963638">
              <a:off x="476424" y="969324"/>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4" name="矩形 188"/>
            <p:cNvSpPr/>
            <p:nvPr/>
          </p:nvSpPr>
          <p:spPr>
            <a:xfrm rot="11181819">
              <a:off x="445750" y="96688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5" name="矩形 189"/>
            <p:cNvSpPr/>
            <p:nvPr/>
          </p:nvSpPr>
          <p:spPr>
            <a:xfrm rot="11400000">
              <a:off x="415293" y="96250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6" name="矩形 190"/>
            <p:cNvSpPr/>
            <p:nvPr/>
          </p:nvSpPr>
          <p:spPr>
            <a:xfrm rot="11618183">
              <a:off x="385174" y="9562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7" name="矩形 191"/>
            <p:cNvSpPr/>
            <p:nvPr/>
          </p:nvSpPr>
          <p:spPr>
            <a:xfrm rot="11836364">
              <a:off x="355516" y="94800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8" name="矩形 192"/>
            <p:cNvSpPr/>
            <p:nvPr/>
          </p:nvSpPr>
          <p:spPr>
            <a:xfrm rot="12054545">
              <a:off x="326438" y="93794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49" name="矩形 193"/>
            <p:cNvSpPr/>
            <p:nvPr/>
          </p:nvSpPr>
          <p:spPr>
            <a:xfrm rot="12272728">
              <a:off x="298055" y="92605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0" name="矩形 194"/>
            <p:cNvSpPr/>
            <p:nvPr/>
          </p:nvSpPr>
          <p:spPr>
            <a:xfrm rot="12490909">
              <a:off x="270485" y="912389"/>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1" name="矩形 195"/>
            <p:cNvSpPr/>
            <p:nvPr/>
          </p:nvSpPr>
          <p:spPr>
            <a:xfrm rot="12709091">
              <a:off x="243837" y="89700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2" name="矩形 196"/>
            <p:cNvSpPr/>
            <p:nvPr/>
          </p:nvSpPr>
          <p:spPr>
            <a:xfrm rot="12927274">
              <a:off x="218218" y="879958"/>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3" name="矩形 197"/>
            <p:cNvSpPr/>
            <p:nvPr/>
          </p:nvSpPr>
          <p:spPr>
            <a:xfrm rot="13145455">
              <a:off x="193732" y="861323"/>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4" name="矩形 198"/>
            <p:cNvSpPr/>
            <p:nvPr/>
          </p:nvSpPr>
          <p:spPr>
            <a:xfrm rot="13363638">
              <a:off x="170477" y="84117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5" name="矩形 199"/>
            <p:cNvSpPr/>
            <p:nvPr/>
          </p:nvSpPr>
          <p:spPr>
            <a:xfrm rot="13581819">
              <a:off x="148546" y="81958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6" name="矩形 200"/>
            <p:cNvSpPr/>
            <p:nvPr/>
          </p:nvSpPr>
          <p:spPr>
            <a:xfrm rot="13800000">
              <a:off x="128029" y="796655"/>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7" name="矩形 201"/>
            <p:cNvSpPr/>
            <p:nvPr/>
          </p:nvSpPr>
          <p:spPr>
            <a:xfrm rot="14018183">
              <a:off x="109008" y="77246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8" name="矩形 202"/>
            <p:cNvSpPr/>
            <p:nvPr/>
          </p:nvSpPr>
          <p:spPr>
            <a:xfrm rot="14236364">
              <a:off x="91559" y="74712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59" name="矩形 203"/>
            <p:cNvSpPr/>
            <p:nvPr/>
          </p:nvSpPr>
          <p:spPr>
            <a:xfrm rot="14454545">
              <a:off x="75753" y="72072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60" name="矩形 204"/>
            <p:cNvSpPr/>
            <p:nvPr/>
          </p:nvSpPr>
          <p:spPr>
            <a:xfrm rot="14672728">
              <a:off x="61653" y="69337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61" name="矩形 205"/>
            <p:cNvSpPr/>
            <p:nvPr/>
          </p:nvSpPr>
          <p:spPr>
            <a:xfrm rot="14890909">
              <a:off x="49316" y="66518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62" name="矩形 206"/>
            <p:cNvSpPr/>
            <p:nvPr/>
          </p:nvSpPr>
          <p:spPr>
            <a:xfrm rot="15109092">
              <a:off x="38791" y="636266"/>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63" name="矩形 207"/>
            <p:cNvSpPr/>
            <p:nvPr/>
          </p:nvSpPr>
          <p:spPr>
            <a:xfrm rot="15327274">
              <a:off x="30122" y="6067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64" name="矩形 208"/>
            <p:cNvSpPr/>
            <p:nvPr/>
          </p:nvSpPr>
          <p:spPr>
            <a:xfrm rot="15545455">
              <a:off x="23343" y="576727"/>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65" name="矩形 209"/>
            <p:cNvSpPr/>
            <p:nvPr/>
          </p:nvSpPr>
          <p:spPr>
            <a:xfrm rot="15763638">
              <a:off x="18481" y="546342"/>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966" name="矩形 210"/>
            <p:cNvSpPr/>
            <p:nvPr/>
          </p:nvSpPr>
          <p:spPr>
            <a:xfrm rot="15981819">
              <a:off x="15556" y="515711"/>
              <a:ext cx="12701" cy="41862"/>
            </a:xfrm>
            <a:prstGeom prst="rect">
              <a:avLst/>
            </a:prstGeom>
            <a:solidFill>
              <a:srgbClr val="FFFFFF"/>
            </a:solidFill>
            <a:ln w="9525" cap="flat">
              <a:solidFill>
                <a:srgbClr val="FFFFFF">
                  <a:alpha val="70000"/>
                </a:srgbClr>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grpSp>
      <p:sp>
        <p:nvSpPr>
          <p:cNvPr id="968" name="椭圆 211"/>
          <p:cNvSpPr/>
          <p:nvPr/>
        </p:nvSpPr>
        <p:spPr>
          <a:xfrm>
            <a:off x="4163726" y="143827"/>
            <a:ext cx="781731" cy="781731"/>
          </a:xfrm>
          <a:prstGeom prst="ellipse">
            <a:avLst/>
          </a:prstGeom>
          <a:solidFill>
            <a:srgbClr val="FFFFFF">
              <a:alpha val="36000"/>
            </a:srgbClr>
          </a:solidFill>
          <a:ln w="12700">
            <a:miter lim="400000"/>
          </a:ln>
        </p:spPr>
        <p:txBody>
          <a:bodyPr lIns="45719" rIns="45719" anchor="ctr"/>
          <a:lstStyle/>
          <a:p>
            <a:pPr algn="ctr">
              <a:defRPr sz="1800">
                <a:solidFill>
                  <a:srgbClr val="FFFFFF"/>
                </a:solidFill>
              </a:defRPr>
            </a:pPr>
          </a:p>
        </p:txBody>
      </p:sp>
      <p:sp>
        <p:nvSpPr>
          <p:cNvPr id="969" name="文本框 212"/>
          <p:cNvSpPr txBox="1"/>
          <p:nvPr/>
        </p:nvSpPr>
        <p:spPr>
          <a:xfrm>
            <a:off x="3908809" y="334497"/>
            <a:ext cx="1276141"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800">
                <a:solidFill>
                  <a:srgbClr val="FFFFFF"/>
                </a:solidFill>
              </a:defRPr>
            </a:lvl1pPr>
          </a:lstStyle>
          <a:p>
            <a:pPr/>
            <a:r>
              <a:t>具体实现</a:t>
            </a:r>
          </a:p>
        </p:txBody>
      </p:sp>
      <p:sp>
        <p:nvSpPr>
          <p:cNvPr id="970" name="文本框 3"/>
          <p:cNvSpPr txBox="1"/>
          <p:nvPr/>
        </p:nvSpPr>
        <p:spPr>
          <a:xfrm>
            <a:off x="831741" y="609340"/>
            <a:ext cx="7699596" cy="357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FFFFFF"/>
                </a:solidFill>
                <a:latin typeface="微软雅黑"/>
                <a:ea typeface="微软雅黑"/>
                <a:cs typeface="微软雅黑"/>
                <a:sym typeface="微软雅黑"/>
              </a:defRPr>
            </a:pPr>
            <a:r>
              <a:t>节点发现协议</a:t>
            </a:r>
          </a:p>
          <a:p>
            <a:pPr>
              <a:defRPr sz="2000">
                <a:solidFill>
                  <a:srgbClr val="FFFFFF"/>
                </a:solidFill>
                <a:latin typeface="微软雅黑"/>
                <a:ea typeface="微软雅黑"/>
                <a:cs typeface="微软雅黑"/>
                <a:sym typeface="微软雅黑"/>
              </a:defRPr>
            </a:pPr>
          </a:p>
          <a:p>
            <a:pPr>
              <a:defRPr sz="1800">
                <a:solidFill>
                  <a:srgbClr val="FFFFFF"/>
                </a:solidFill>
              </a:defRPr>
            </a:pPr>
            <a:r>
              <a:t>1</a:t>
            </a:r>
            <a:r>
              <a:t>、静态协议，提前配置。</a:t>
            </a:r>
          </a:p>
          <a:p>
            <a:pPr>
              <a:defRPr sz="1800">
                <a:solidFill>
                  <a:srgbClr val="FFFFFF"/>
                </a:solidFill>
              </a:defRPr>
            </a:pPr>
            <a:r>
              <a:t>	</a:t>
            </a:r>
            <a:r>
              <a:t>不便于网络的伸缩拓展</a:t>
            </a:r>
          </a:p>
          <a:p>
            <a:pPr>
              <a:defRPr sz="1800">
                <a:solidFill>
                  <a:srgbClr val="FFFFFF"/>
                </a:solidFill>
              </a:defRPr>
            </a:pPr>
            <a:r>
              <a:t>2</a:t>
            </a:r>
            <a:r>
              <a:t>、动态协议，定时向局域网广播存活状态，维护</a:t>
            </a:r>
            <a:r>
              <a:t>host_list</a:t>
            </a:r>
          </a:p>
          <a:p>
            <a:pPr>
              <a:defRPr sz="1800">
                <a:solidFill>
                  <a:srgbClr val="FFFFFF"/>
                </a:solidFill>
              </a:defRPr>
            </a:pPr>
            <a:r>
              <a:t>	</a:t>
            </a:r>
            <a:r>
              <a:t>当网络庞大后，会增加维护成本以及广播基数</a:t>
            </a:r>
          </a:p>
          <a:p>
            <a:pPr>
              <a:defRPr sz="1800">
                <a:solidFill>
                  <a:srgbClr val="FFFFFF"/>
                </a:solidFill>
              </a:defRPr>
            </a:pPr>
            <a:r>
              <a:t>3</a:t>
            </a:r>
            <a:r>
              <a:t>、动态维护存活列表，并设置长度，只接受最早到达的若干存活信息。</a:t>
            </a:r>
          </a:p>
          <a:p>
            <a:pPr>
              <a:defRPr sz="1800">
                <a:solidFill>
                  <a:srgbClr val="FFFFFF"/>
                </a:solidFill>
              </a:defRPr>
            </a:pPr>
            <a:r>
              <a:t>	</a:t>
            </a:r>
            <a:r>
              <a:t>为广播与接收单独设置线程，通过共享变量来实现消息分享</a:t>
            </a:r>
          </a:p>
          <a:p>
            <a:pPr>
              <a:defRPr sz="1800">
                <a:solidFill>
                  <a:srgbClr val="FFFFFF"/>
                </a:solidFill>
              </a:defRPr>
            </a:pPr>
          </a:p>
          <a:p>
            <a:pPr>
              <a:defRPr sz="1800">
                <a:solidFill>
                  <a:srgbClr val="FFFFFF"/>
                </a:solidFill>
              </a:defRPr>
            </a:pPr>
            <a:r>
              <a:t>优势：有利于网络伸缩，减少广播成本，以及加快之后的一致性收敛速度</a:t>
            </a:r>
          </a:p>
        </p:txBody>
      </p:sp>
      <p:pic>
        <p:nvPicPr>
          <p:cNvPr id="971" name="图片 4" descr="图片 4"/>
          <p:cNvPicPr>
            <a:picLocks noChangeAspect="1"/>
          </p:cNvPicPr>
          <p:nvPr/>
        </p:nvPicPr>
        <p:blipFill>
          <a:blip r:embed="rId2">
            <a:extLst/>
          </a:blip>
          <a:stretch>
            <a:fillRect/>
          </a:stretch>
        </p:blipFill>
        <p:spPr>
          <a:xfrm>
            <a:off x="1605664" y="3590921"/>
            <a:ext cx="5932670" cy="139009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0" advTm="0" p14:dur="12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4" grpId="1" fill="hold">
                                  <p:stCondLst>
                                    <p:cond delay="0"/>
                                  </p:stCondLst>
                                  <p:iterate type="el" backwards="0">
                                    <p:tmAbs val="0"/>
                                  </p:iterate>
                                  <p:childTnLst>
                                    <p:set>
                                      <p:cBhvr>
                                        <p:cTn id="6" fill="hold"/>
                                        <p:tgtEl>
                                          <p:spTgt spid="867"/>
                                        </p:tgtEl>
                                        <p:attrNameLst>
                                          <p:attrName>style.visibility</p:attrName>
                                        </p:attrNameLst>
                                      </p:cBhvr>
                                      <p:to>
                                        <p:strVal val="visible"/>
                                      </p:to>
                                    </p:set>
                                    <p:animEffect filter="box(in)" transition="in">
                                      <p:cBhvr>
                                        <p:cTn id="7" dur="2750"/>
                                        <p:tgtEl>
                                          <p:spTgt spid="867"/>
                                        </p:tgtEl>
                                      </p:cBhvr>
                                    </p:animEffect>
                                  </p:childTnLst>
                                </p:cTn>
                              </p:par>
                            </p:childTnLst>
                          </p:cTn>
                        </p:par>
                        <p:par>
                          <p:cTn id="8" fill="hold">
                            <p:stCondLst>
                              <p:cond delay="2750"/>
                            </p:stCondLst>
                            <p:childTnLst>
                              <p:par>
                                <p:cTn id="9" presetClass="entr" nodeType="afterEffect" presetID="9" grpId="2" fill="hold">
                                  <p:stCondLst>
                                    <p:cond delay="0"/>
                                  </p:stCondLst>
                                  <p:iterate type="el" backwards="0">
                                    <p:tmAbs val="0"/>
                                  </p:iterate>
                                  <p:childTnLst>
                                    <p:set>
                                      <p:cBhvr>
                                        <p:cTn id="10" fill="hold"/>
                                        <p:tgtEl>
                                          <p:spTgt spid="967"/>
                                        </p:tgtEl>
                                        <p:attrNameLst>
                                          <p:attrName>style.visibility</p:attrName>
                                        </p:attrNameLst>
                                      </p:cBhvr>
                                      <p:to>
                                        <p:strVal val="visible"/>
                                      </p:to>
                                    </p:set>
                                    <p:animEffect filter="dissolve" transition="in">
                                      <p:cBhvr>
                                        <p:cTn id="11" dur="2000"/>
                                        <p:tgtEl>
                                          <p:spTgt spid="967"/>
                                        </p:tgtEl>
                                      </p:cBhvr>
                                    </p:animEffect>
                                  </p:childTnLst>
                                </p:cTn>
                              </p:par>
                            </p:childTnLst>
                          </p:cTn>
                        </p:par>
                        <p:par>
                          <p:cTn id="12" fill="hold">
                            <p:stCondLst>
                              <p:cond delay="0"/>
                            </p:stCondLst>
                            <p:childTnLst>
                              <p:par>
                                <p:cTn id="13" presetClass="emph" nodeType="afterEffect" presetSubtype="0" presetID="8" grpId="3" fill="hold">
                                  <p:stCondLst>
                                    <p:cond delay="0"/>
                                  </p:stCondLst>
                                  <p:childTnLst>
                                    <p:animRot by="21600000">
                                      <p:cBhvr>
                                        <p:cTn id="14" dur="2000" fill="hold"/>
                                        <p:tgtEl>
                                          <p:spTgt spid="967"/>
                                        </p:tgtEl>
                                        <p:attrNameLst>
                                          <p:attrName>r</p:attrName>
                                        </p:attrNameLst>
                                      </p:cBhvr>
                                    </p:animRot>
                                  </p:childTnLst>
                                </p:cTn>
                              </p:par>
                            </p:childTnLst>
                          </p:cTn>
                        </p:par>
                        <p:par>
                          <p:cTn id="15" fill="hold">
                            <p:stCondLst>
                              <p:cond delay="2000"/>
                            </p:stCondLst>
                            <p:childTnLst>
                              <p:par>
                                <p:cTn id="16" presetClass="entr" nodeType="afterEffect" presetID="9" grpId="4" fill="hold">
                                  <p:stCondLst>
                                    <p:cond delay="0"/>
                                  </p:stCondLst>
                                  <p:iterate type="el" backwards="0">
                                    <p:tmAbs val="0"/>
                                  </p:iterate>
                                  <p:childTnLst>
                                    <p:set>
                                      <p:cBhvr>
                                        <p:cTn id="17" fill="hold"/>
                                        <p:tgtEl>
                                          <p:spTgt spid="968"/>
                                        </p:tgtEl>
                                        <p:attrNameLst>
                                          <p:attrName>style.visibility</p:attrName>
                                        </p:attrNameLst>
                                      </p:cBhvr>
                                      <p:to>
                                        <p:strVal val="visible"/>
                                      </p:to>
                                    </p:set>
                                    <p:animEffect filter="dissolve" transition="in">
                                      <p:cBhvr>
                                        <p:cTn id="18" dur="2000"/>
                                        <p:tgtEl>
                                          <p:spTgt spid="968"/>
                                        </p:tgtEl>
                                      </p:cBhvr>
                                    </p:animEffect>
                                  </p:childTnLst>
                                </p:cTn>
                              </p:par>
                            </p:childTnLst>
                          </p:cTn>
                        </p:par>
                        <p:par>
                          <p:cTn id="19" fill="hold">
                            <p:stCondLst>
                              <p:cond delay="4000"/>
                            </p:stCondLst>
                            <p:childTnLst>
                              <p:par>
                                <p:cTn id="20" presetClass="entr" nodeType="afterEffect" presetID="9" grpId="5" fill="hold">
                                  <p:stCondLst>
                                    <p:cond delay="0"/>
                                  </p:stCondLst>
                                  <p:iterate type="el" backwards="0">
                                    <p:tmAbs val="0"/>
                                  </p:iterate>
                                  <p:childTnLst>
                                    <p:set>
                                      <p:cBhvr>
                                        <p:cTn id="21" fill="hold"/>
                                        <p:tgtEl>
                                          <p:spTgt spid="969"/>
                                        </p:tgtEl>
                                        <p:attrNameLst>
                                          <p:attrName>style.visibility</p:attrName>
                                        </p:attrNameLst>
                                      </p:cBhvr>
                                      <p:to>
                                        <p:strVal val="visible"/>
                                      </p:to>
                                    </p:set>
                                    <p:animEffect filter="dissolve" transition="in">
                                      <p:cBhvr>
                                        <p:cTn id="22" dur="2000"/>
                                        <p:tgtEl>
                                          <p:spTgt spid="969"/>
                                        </p:tgtEl>
                                      </p:cBhvr>
                                    </p:animEffect>
                                  </p:childTnLst>
                                </p:cTn>
                              </p:par>
                            </p:childTnLst>
                          </p:cTn>
                        </p:par>
                        <p:par>
                          <p:cTn id="23" fill="hold">
                            <p:stCondLst>
                              <p:cond delay="0"/>
                            </p:stCondLst>
                            <p:childTnLst>
                              <p:par>
                                <p:cTn id="24" presetClass="emph" nodeType="afterEffect" presetSubtype="0" presetID="26" grpId="6" fill="hold">
                                  <p:stCondLst>
                                    <p:cond delay="0"/>
                                  </p:stCondLst>
                                  <p:childTnLst>
                                    <p:animEffect filter="fade" transition="out">
                                      <p:cBhvr>
                                        <p:cTn id="25" dur="500" fill="hold" tmFilter="0, 0; .2, .5; .8, .5; 1, 0"/>
                                        <p:tgtEl>
                                          <p:spTgt spid="969"/>
                                        </p:tgtEl>
                                      </p:cBhvr>
                                    </p:animEffect>
                                    <p:animScale>
                                      <p:cBhvr>
                                        <p:cTn id="26" dur="250" fill="hold" autoRev="1"/>
                                        <p:tgtEl>
                                          <p:spTgt spid="969"/>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67" grpId="2"/>
      <p:bldP build="whole" bldLvl="1" animBg="1" rev="0" advAuto="0" spid="967" grpId="3"/>
      <p:bldP build="whole" bldLvl="1" animBg="1" rev="0" advAuto="0" spid="867" grpId="1"/>
      <p:bldP build="whole" bldLvl="1" animBg="1" rev="0" advAuto="0" spid="968" grpId="4"/>
      <p:bldP build="whole" bldLvl="1" animBg="1" rev="0" advAuto="0" spid="969" grpId="5"/>
      <p:bldP build="whole" bldLvl="1" animBg="1" rev="0" advAuto="0" spid="969" grpId="6"/>
    </p:bldLst>
  </p:timing>
</p:sld>
</file>

<file path=ppt/theme/theme1.xml><?xml version="1.0" encoding="utf-8"?>
<a:theme xmlns:a="http://schemas.openxmlformats.org/drawingml/2006/main" xmlns:r="http://schemas.openxmlformats.org/officeDocument/2006/relationships" name="第一PPT，www.1ppt.com">
  <a:themeElements>
    <a:clrScheme name="第一PPT，www.1ppt.com">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第一PPT，www.1ppt.com">
      <a:majorFont>
        <a:latin typeface="Helvetica"/>
        <a:ea typeface="Helvetica"/>
        <a:cs typeface="Helvetica"/>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第一PPT，www.1ppt.com">
  <a:themeElements>
    <a:clrScheme name="第一PPT，www.1ppt.com">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第一PPT，www.1ppt.com">
      <a:majorFont>
        <a:latin typeface="Helvetica"/>
        <a:ea typeface="Helvetica"/>
        <a:cs typeface="Helvetica"/>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