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91" r:id="rId9"/>
    <p:sldId id="296" r:id="rId10"/>
    <p:sldId id="284" r:id="rId11"/>
    <p:sldId id="285" r:id="rId12"/>
    <p:sldId id="286" r:id="rId13"/>
    <p:sldId id="287" r:id="rId14"/>
    <p:sldId id="288" r:id="rId15"/>
    <p:sldId id="289" r:id="rId16"/>
    <p:sldId id="298" r:id="rId17"/>
    <p:sldId id="290" r:id="rId18"/>
    <p:sldId id="29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hull\My%20Documents\Misc\Fundamentals5e\Book\ArtWork\Figure1_4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8336784058152653"/>
          <c:y val="7.0922231418410434E-2"/>
          <c:w val="0.49281363579396148"/>
          <c:h val="0.6879456447585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Sheet1!$D$7</c:f>
              <c:strCache>
                <c:ptCount val="1"/>
                <c:pt idx="0">
                  <c:v>No Hedging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ysDash"/>
            </a:ln>
          </c:spPr>
          <c:marker>
            <c:symbol val="none"/>
          </c:marker>
          <c:xVal>
            <c:numRef>
              <c:f>Sheet1!$C$8:$C$17</c:f>
              <c:numCache>
                <c:formatCode>General</c:formatCode>
                <c:ptCount val="10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27.5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34</c:v>
                </c:pt>
                <c:pt idx="9">
                  <c:v>36</c:v>
                </c:pt>
              </c:numCache>
            </c:numRef>
          </c:xVal>
          <c:yVal>
            <c:numRef>
              <c:f>Sheet1!$D$8:$D$17</c:f>
              <c:numCache>
                <c:formatCode>General</c:formatCode>
                <c:ptCount val="10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27500</c:v>
                </c:pt>
                <c:pt idx="5">
                  <c:v>28000</c:v>
                </c:pt>
                <c:pt idx="6">
                  <c:v>30000</c:v>
                </c:pt>
                <c:pt idx="7">
                  <c:v>32000</c:v>
                </c:pt>
                <c:pt idx="8">
                  <c:v>34000</c:v>
                </c:pt>
                <c:pt idx="9">
                  <c:v>36000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CA-41D3-AE34-EDAB448A4C8D}"/>
            </c:ext>
          </c:extLst>
        </c:ser>
        <c:ser>
          <c:idx val="1"/>
          <c:order val="1"/>
          <c:tx>
            <c:strRef>
              <c:f>Sheet1!$E$7</c:f>
              <c:strCache>
                <c:ptCount val="1"/>
                <c:pt idx="0">
                  <c:v>Hedging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Sheet1!$C$8:$C$17</c:f>
              <c:numCache>
                <c:formatCode>General</c:formatCode>
                <c:ptCount val="10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27.5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34</c:v>
                </c:pt>
                <c:pt idx="9">
                  <c:v>36</c:v>
                </c:pt>
              </c:numCache>
            </c:numRef>
          </c:xVal>
          <c:yVal>
            <c:numRef>
              <c:f>Sheet1!$E$8:$E$17</c:f>
              <c:numCache>
                <c:formatCode>General</c:formatCode>
                <c:ptCount val="10"/>
                <c:pt idx="0">
                  <c:v>26500</c:v>
                </c:pt>
                <c:pt idx="1">
                  <c:v>26500</c:v>
                </c:pt>
                <c:pt idx="2">
                  <c:v>26500</c:v>
                </c:pt>
                <c:pt idx="3">
                  <c:v>26500</c:v>
                </c:pt>
                <c:pt idx="4">
                  <c:v>26500</c:v>
                </c:pt>
                <c:pt idx="5">
                  <c:v>27000</c:v>
                </c:pt>
                <c:pt idx="6">
                  <c:v>29000</c:v>
                </c:pt>
                <c:pt idx="7">
                  <c:v>31000</c:v>
                </c:pt>
                <c:pt idx="8">
                  <c:v>33000</c:v>
                </c:pt>
                <c:pt idx="9">
                  <c:v>35000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CA-41D3-AE34-EDAB448A4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941848"/>
        <c:axId val="252942240"/>
      </c:scatterChart>
      <c:valAx>
        <c:axId val="252941848"/>
        <c:scaling>
          <c:orientation val="minMax"/>
          <c:min val="20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Stock Price ($)</a:t>
                </a:r>
              </a:p>
            </c:rich>
          </c:tx>
          <c:layout>
            <c:manualLayout>
              <c:xMode val="edge"/>
              <c:yMode val="edge"/>
              <c:x val="0.57084246146133599"/>
              <c:y val="0.66312286376213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52942240"/>
        <c:crosses val="autoZero"/>
        <c:crossBetween val="midCat"/>
      </c:valAx>
      <c:valAx>
        <c:axId val="252942240"/>
        <c:scaling>
          <c:orientation val="minMax"/>
          <c:max val="40000"/>
          <c:min val="20000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Value of Holding ($)</a:t>
                </a:r>
              </a:p>
            </c:rich>
          </c:tx>
          <c:layout>
            <c:manualLayout>
              <c:xMode val="edge"/>
              <c:yMode val="edge"/>
              <c:x val="0.29979496177466186"/>
              <c:y val="5.3191673563807496E-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52941848"/>
        <c:crosses val="autoZero"/>
        <c:crossBetween val="midCat"/>
        <c:majorUnit val="5000"/>
        <c:minorUnit val="100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5154079458579115"/>
          <c:y val="0.30851170667008382"/>
          <c:w val="0.23819325730041371"/>
          <c:h val="0.1524827975495814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D3E168-E06C-4270-93A1-BA6F395C0456}" type="datetimeFigureOut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0D07607-43F6-4AEA-9890-00BBE9F45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43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60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850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521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814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883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0610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4288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F0C60-E52D-4E3A-A603-0C23A76A81F2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8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35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1BF0C1-F7F7-42B7-9058-0612E191CCC9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7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0380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325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1581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0245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3934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793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5C248-3979-49AE-A2A6-99FA00455F31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8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4F9B4F-0F5B-4D99-AC66-A8AFDD0655F6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8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70D7E6-6132-4959-A012-D3A7FBD26F27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31FE2E-9390-4561-9EEA-5F09E8D99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82FD-5C57-4D4F-A7B9-26C01A9F6540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EF2C8-41E7-4CE4-95A0-8DDA4E6475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2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E66A-2D81-44A1-B70E-48394291F0DD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287AB-D307-43FD-AFD3-64E36E77F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4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4F2BB7-B528-46A3-B410-7C4E8EDE55FC}" type="datetime1">
              <a:rPr lang="en-US"/>
              <a:pPr>
                <a:defRPr/>
              </a:pPr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ADAC2-5659-4466-8B40-6927B9598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B0885-64A1-4BBA-87FB-370749D60A2F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0D873-0D0F-4D45-8C1B-ADD85180E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6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40362-896D-4600-8F70-CFDE4D84929A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6280E-5696-49A6-85FC-25A41EFB2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34897-08E6-4C55-8A90-ED00F5E27835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E753A-7848-4DDB-93B2-965DAE964B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D4A861-CCEE-4677-8A92-886BA7C8C3B7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67295-A7B3-4649-9C90-84824C0F5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9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B4DD-FE61-4902-AA4E-092D8C195DB3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BBC9E-9283-4EC1-B939-B451D0DC2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1F91-606F-4901-8424-EE0E1C54CEC7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FA1EA-AC75-4B60-826F-C7D73BF7C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300F-787D-490F-A2F8-0E7AC8368E0A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FA903-4266-4433-B1AC-2938D440C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97EF94-DB70-4FFE-823B-130D90E5A276}" type="datetime1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441CC4-2E63-4AEB-BA66-000E7E670E8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15" r:id="rId3"/>
    <p:sldLayoutId id="2147483916" r:id="rId4"/>
    <p:sldLayoutId id="2147483917" r:id="rId5"/>
    <p:sldLayoutId id="2147483925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6477000" cy="9144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1. Gold:  An Arbitrage Opportunity?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6908800" cy="3886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/>
              <a:t>The spot price of gold is US$1,400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/>
              <a:t>The 1-year forward price of gold is US$1,500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/>
              <a:t>The 1-year US$ interest rate  is 5%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Is there an arbitrage opportunity?                                            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B8D71A-E9B5-4019-AA7C-66E3454E89F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Futures/Forwards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futures/forward contract gives the holder the obligation to buy or sell at a certain price</a:t>
            </a:r>
          </a:p>
          <a:p>
            <a:pPr eaLnBrk="1" hangingPunct="1"/>
            <a:r>
              <a:rPr lang="en-US" altLang="en-US"/>
              <a:t>An option gives the holder the right to buy or sell at a certain price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E4935E-73E2-43D1-9632-A3B525A0312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Types of Traders</a:t>
            </a:r>
          </a:p>
        </p:txBody>
      </p:sp>
      <p:sp>
        <p:nvSpPr>
          <p:cNvPr id="337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Hedgers</a:t>
            </a:r>
          </a:p>
          <a:p>
            <a:r>
              <a:rPr lang="en-CA" altLang="en-US"/>
              <a:t>Speculators</a:t>
            </a:r>
          </a:p>
          <a:p>
            <a:r>
              <a:rPr lang="en-CA" altLang="en-US"/>
              <a:t>Arbitrageurs</a:t>
            </a:r>
            <a:endParaRPr lang="en-US" alt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68592B-5F8F-4B05-88F5-838D0DA0F95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39140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 Examples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(pages 11-13)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543800" cy="3886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US company will pay £10 million for imports from Britain in 3 months and decides to hedge using a long position in a forward contract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investor owns 1,000 Microsoft  shares currently worth $28 per share. A two-month put with a strike price of $27.50 costs $1. The investor decides to hedge by buying 10 contracts 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F9BEF4-B9A9-44F1-89D4-54B2E210EDE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Value of Microsoft Shares with and without Hedging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 1.4, page 13)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056AA5-F3B5-41BA-BF70-3BF005C76E9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600200" y="2286000"/>
          <a:ext cx="60960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Speculation Example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728788"/>
            <a:ext cx="7353300" cy="410368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An investor with $2,000 to invest feels that a stock price will increase over the next 2 months. The current stock price is $20 and the price of a 2-month call option with a strike of 22.50 is $1</a:t>
            </a:r>
          </a:p>
          <a:p>
            <a:pPr eaLnBrk="1" hangingPunct="1"/>
            <a:r>
              <a:rPr lang="en-US" altLang="en-US"/>
              <a:t>What are the alternative strategies? 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1B149D-9D05-48B8-9B99-C1486C18802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Arbitrage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16113"/>
            <a:ext cx="7391400" cy="402748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A stock price is quoted as £100 in London and $150 in New York</a:t>
            </a:r>
          </a:p>
          <a:p>
            <a:pPr eaLnBrk="1" hangingPunct="1"/>
            <a:r>
              <a:rPr lang="en-US" altLang="en-US"/>
              <a:t>The current exchange rate is 1.5300</a:t>
            </a:r>
          </a:p>
          <a:p>
            <a:pPr eaLnBrk="1" hangingPunct="1"/>
            <a:r>
              <a:rPr lang="en-US" altLang="en-US"/>
              <a:t>What is the arbitrage opportunity?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80107E-A01F-4C01-87FF-1CD057B41B9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Dangers</a:t>
            </a:r>
            <a:endParaRPr lang="en-US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Traders can switch from being hedgers to speculators or from being arbitrageurs to speculators</a:t>
            </a:r>
          </a:p>
          <a:p>
            <a:r>
              <a:rPr lang="en-CA" altLang="en-US"/>
              <a:t>It is important to set up controls to ensure that trades are using derivatives in for their intended purpose</a:t>
            </a:r>
          </a:p>
          <a:p>
            <a:r>
              <a:rPr lang="en-CA" altLang="en-US"/>
              <a:t>Soc Gen (see Business Snapshot 1.4 on page 18) is an example of what can go wrong</a:t>
            </a:r>
          </a:p>
          <a:p>
            <a:endParaRPr lang="en-US" alt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11049A-2FC9-4E73-A0B6-98FCA259121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Hedge Funds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(see Business Snapshot 1.3, page 12)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Hedge funds are not subject to the same rules as mutual funds and cannot offer their securities publicly.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Mutual funds must </a:t>
            </a:r>
          </a:p>
          <a:p>
            <a:pPr marL="801688" lvl="1" indent="-457200" eaLnBrk="1" hangingPunct="1">
              <a:lnSpc>
                <a:spcPct val="90000"/>
              </a:lnSpc>
            </a:pPr>
            <a:r>
              <a:rPr lang="en-US" altLang="en-US" sz="2000"/>
              <a:t>disclose investment policies, </a:t>
            </a:r>
          </a:p>
          <a:p>
            <a:pPr marL="801688" lvl="1" indent="-457200" eaLnBrk="1" hangingPunct="1">
              <a:lnSpc>
                <a:spcPct val="90000"/>
              </a:lnSpc>
            </a:pPr>
            <a:r>
              <a:rPr lang="en-US" altLang="en-US" sz="2000"/>
              <a:t>makes shares redeemable at any time,</a:t>
            </a:r>
          </a:p>
          <a:p>
            <a:pPr marL="801688" lvl="1" indent="-457200" eaLnBrk="1" hangingPunct="1">
              <a:lnSpc>
                <a:spcPct val="90000"/>
              </a:lnSpc>
            </a:pPr>
            <a:r>
              <a:rPr lang="en-US" altLang="en-US" sz="2000"/>
              <a:t>limit use of leverage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Hedge funds are not subject to these constraints.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Hedge funds use complex trading strategies are big users of derivatives for hedging, speculation and arbitrage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7B678B-3EFF-475D-9E41-95C62F01B9B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Types of Hedge Funds</a:t>
            </a:r>
            <a:endParaRPr lang="en-US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Long/Short Equities</a:t>
            </a:r>
          </a:p>
          <a:p>
            <a:r>
              <a:rPr lang="en-CA" altLang="en-US"/>
              <a:t>Convertible Arbitrage</a:t>
            </a:r>
          </a:p>
          <a:p>
            <a:r>
              <a:rPr lang="en-CA" altLang="en-US"/>
              <a:t>Distressed Securities</a:t>
            </a:r>
          </a:p>
          <a:p>
            <a:r>
              <a:rPr lang="en-CA" altLang="en-US"/>
              <a:t>Emerging Markets</a:t>
            </a:r>
          </a:p>
          <a:p>
            <a:r>
              <a:rPr lang="en-CA" altLang="en-US"/>
              <a:t>Global Macro</a:t>
            </a:r>
          </a:p>
          <a:p>
            <a:r>
              <a:rPr lang="en-CA" altLang="en-US"/>
              <a:t>Merger Arbitrage</a:t>
            </a:r>
          </a:p>
          <a:p>
            <a:endParaRPr lang="en-CA" altLang="en-US"/>
          </a:p>
          <a:p>
            <a:endParaRPr lang="en-US" altLang="en-US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BAD363-2AB9-4BDC-8A8E-41D5E57E792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2. Gold:  Another Arbitrage Opportunity?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1158875" y="1704975"/>
            <a:ext cx="682625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spot price of gold is US$1,400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1-year forward price of gold is US$1,400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1-year US$ interest rate  is 5%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Is there an arbitrage opportunity?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F625E4-24E4-4778-9877-34436D2849C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7551738" y="2536825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7024688" cy="9144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Forward Price of Gold  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(ignores the gold lease rate)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911350"/>
            <a:ext cx="8005763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   If the spot price of gold is </a:t>
            </a:r>
            <a:r>
              <a:rPr lang="en-US" i="1" dirty="0">
                <a:latin typeface="+mj-lt"/>
                <a:cs typeface="Arial" charset="0"/>
              </a:rPr>
              <a:t>S</a:t>
            </a:r>
            <a:r>
              <a:rPr lang="en-US" dirty="0">
                <a:latin typeface="Arial" charset="0"/>
                <a:cs typeface="Arial" charset="0"/>
              </a:rPr>
              <a:t> and the forward  price for a contract deliverable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Arial" charset="0"/>
                <a:cs typeface="Arial" charset="0"/>
              </a:rPr>
              <a:t>  years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then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>
                <a:latin typeface="Arial" charset="0"/>
                <a:cs typeface="Arial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 is the 1-year (domestic currency) risk-free rate of interest.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our examples,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Arial" charset="0"/>
                <a:cs typeface="Arial" charset="0"/>
              </a:rPr>
              <a:t>= 1400,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Arial" charset="0"/>
                <a:cs typeface="Arial" charset="0"/>
              </a:rPr>
              <a:t>= 1,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=0.05 so that</a:t>
            </a:r>
            <a:endParaRPr lang="en-US" i="1" dirty="0"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dirty="0">
                <a:latin typeface="Arial" charset="0"/>
                <a:cs typeface="Arial" charset="0"/>
              </a:rPr>
              <a:t>= 1400(1+0.05) = 1470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1C9D19-4C0D-4590-A3E9-3DEE2AFE326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1. Oil:  An Arbitrage Opportunity?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1360488" y="1854200"/>
            <a:ext cx="646430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spot price of oil is US$95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quoted  1-year futures price of oil is US$125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1-year US$ interest rate  is 5% per annum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storage  costs of oil are 2%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Is there an arbitrage opportunity?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523D88-9EB8-4E33-A20D-B3A660DBDC6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2. Oil:  Another Arbitrage Opportunity?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1360488" y="1831975"/>
            <a:ext cx="646430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spot price of oil is US$95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quoted  1-year futures price of oil is US$80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1-year US$ interest rate  is 5% per annum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/>
              <a:t>The storage  costs of oil are 2%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/>
              <a:t>Is there an arbitrage opportunity?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D99AB9-37DD-497E-918F-F763F7D42DE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945313" cy="1447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call option is an option to buy a certain asset by a certain date for a certain price (the strike price)</a:t>
            </a:r>
          </a:p>
          <a:p>
            <a:pPr eaLnBrk="1" hangingPunct="1"/>
            <a:r>
              <a:rPr lang="en-US" altLang="en-US"/>
              <a:t>A put option is an option to sell a certain asset by a certain date for a certain price (the strike price)</a:t>
            </a:r>
            <a:endParaRPr lang="en-US" altLang="en-US" i="1"/>
          </a:p>
          <a:p>
            <a:pPr eaLnBrk="1" hangingPunct="1"/>
            <a:endParaRPr lang="en-US" altLang="en-US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DB6C7-305E-4CA6-B6EA-6DCE2A1BF40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American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European Options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American option can be exercised at any time during its life</a:t>
            </a:r>
          </a:p>
          <a:p>
            <a:pPr eaLnBrk="1" hangingPunct="1"/>
            <a:r>
              <a:rPr lang="en-US" altLang="en-US"/>
              <a:t>A European option can be exercised only at maturity 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AF12ED-86B5-4F29-A2EC-BB2A3114F3C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Google Call Option Prices from CBOE (May 8, 2013; Stock Price is bid 871.23, offer 871.37);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See Table 1.2 page 9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A3BE32-41F1-4A98-A1A0-EC81DFB8F98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Group 1142"/>
          <p:cNvGraphicFramePr>
            <a:graphicFrameLocks/>
          </p:cNvGraphicFramePr>
          <p:nvPr/>
        </p:nvGraphicFramePr>
        <p:xfrm>
          <a:off x="1066800" y="2244725"/>
          <a:ext cx="6781800" cy="3827463"/>
        </p:xfrm>
        <a:graphic>
          <a:graphicData uri="http://schemas.openxmlformats.org/drawingml/2006/table">
            <a:tbl>
              <a:tblPr/>
              <a:tblGrid>
                <a:gridCol w="8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Strike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2013 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2013 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2013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2013 Offer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2013 Bid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7.90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8.40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Google Put Option Prices from CBOE (May 8, 2013; Stock Price is bid 871.23, offer 871.37); See Table 1.3 page 9</a:t>
            </a:r>
            <a:endParaRPr lang="en-US" sz="2400" dirty="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3E3AEB-C598-423F-B315-F9DC763D3EF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Group 1142"/>
          <p:cNvGraphicFramePr>
            <a:graphicFrameLocks/>
          </p:cNvGraphicFramePr>
          <p:nvPr/>
        </p:nvGraphicFramePr>
        <p:xfrm>
          <a:off x="1066800" y="2244725"/>
          <a:ext cx="6781800" cy="3827463"/>
        </p:xfrm>
        <a:graphic>
          <a:graphicData uri="http://schemas.openxmlformats.org/drawingml/2006/table">
            <a:tbl>
              <a:tblPr/>
              <a:tblGrid>
                <a:gridCol w="8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Strike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2013 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2013 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2013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2013 Offer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2013 Bid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3A3015"/>
    </a:dk2>
    <a:lt2>
      <a:srgbClr val="FFFFFF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  <a:fontScheme name="Global">
    <a:majorFont>
      <a:latin typeface="Times New Roman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PossibleOpeningChapterArtwork</Template>
  <TotalTime>946</TotalTime>
  <Words>1235</Words>
  <Application>Microsoft Office PowerPoint</Application>
  <PresentationFormat>全屏显示(4:3)</PresentationFormat>
  <Paragraphs>230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Tahoma</vt:lpstr>
      <vt:lpstr>Times New Roman</vt:lpstr>
      <vt:lpstr>Wingdings</vt:lpstr>
      <vt:lpstr>Global</vt:lpstr>
      <vt:lpstr>1. Gold:  An Arbitrage Opportunity?</vt:lpstr>
      <vt:lpstr>2. Gold:  Another Arbitrage Opportunity?</vt:lpstr>
      <vt:lpstr>The Forward Price of Gold  (ignores the gold lease rate)</vt:lpstr>
      <vt:lpstr>1. Oil:  An Arbitrage Opportunity?</vt:lpstr>
      <vt:lpstr>2. Oil:  Another Arbitrage Opportunity?</vt:lpstr>
      <vt:lpstr>Options</vt:lpstr>
      <vt:lpstr>American vs European Options</vt:lpstr>
      <vt:lpstr>Google Call Option Prices from CBOE (May 8, 2013; Stock Price is bid 871.23, offer 871.37); See Table 1.2 page 9</vt:lpstr>
      <vt:lpstr>Google Put Option Prices from CBOE (May 8, 2013; Stock Price is bid 871.23, offer 871.37); See Table 1.3 page 9</vt:lpstr>
      <vt:lpstr>Options vs Futures/Forwards</vt:lpstr>
      <vt:lpstr>Types of Traders</vt:lpstr>
      <vt:lpstr>Hedging Examples (pages 11-13)</vt:lpstr>
      <vt:lpstr>Value of Microsoft Shares with and without Hedging (Fig 1.4, page 13)</vt:lpstr>
      <vt:lpstr>Speculation Example </vt:lpstr>
      <vt:lpstr>Arbitrage Example</vt:lpstr>
      <vt:lpstr>Dangers</vt:lpstr>
      <vt:lpstr>Hedge Funds (see Business Snapshot 1.3, page 12) </vt:lpstr>
      <vt:lpstr>Types of Hedge Funds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Options, Futures, and Other Derivatives, 9e</dc:subject>
  <dc:creator>John C. Hull</dc:creator>
  <cp:keywords>Chapter1</cp:keywords>
  <dc:description>Copyright 2014 by John C. Hull. All Rights Reserved. Published 2014</dc:description>
  <cp:lastModifiedBy>chen jiahuan</cp:lastModifiedBy>
  <cp:revision>83</cp:revision>
  <dcterms:created xsi:type="dcterms:W3CDTF">2008-05-28T22:27:59Z</dcterms:created>
  <dcterms:modified xsi:type="dcterms:W3CDTF">2019-05-09T06:30:34Z</dcterms:modified>
</cp:coreProperties>
</file>