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38"/>
  </p:notesMasterIdLst>
  <p:sldIdLst>
    <p:sldId id="256" r:id="rId2"/>
    <p:sldId id="293" r:id="rId3"/>
    <p:sldId id="294" r:id="rId4"/>
    <p:sldId id="295" r:id="rId5"/>
    <p:sldId id="300" r:id="rId6"/>
    <p:sldId id="301" r:id="rId7"/>
    <p:sldId id="292" r:id="rId8"/>
    <p:sldId id="299"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91" r:id="rId27"/>
    <p:sldId id="296" r:id="rId28"/>
    <p:sldId id="284" r:id="rId29"/>
    <p:sldId id="285" r:id="rId30"/>
    <p:sldId id="286" r:id="rId31"/>
    <p:sldId id="287" r:id="rId32"/>
    <p:sldId id="288" r:id="rId33"/>
    <p:sldId id="289" r:id="rId34"/>
    <p:sldId id="298" r:id="rId35"/>
    <p:sldId id="290" r:id="rId36"/>
    <p:sldId id="297"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2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2" Type="http://schemas.openxmlformats.org/officeDocument/2006/relationships/oleObject" Target="file:///C:\Documents%20and%20Settings\hull\My%20Documents\Misc\Fundamentals5e\Book\ArtWork\Figure1_4.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28336784058152653"/>
          <c:y val="7.0922231418410434E-2"/>
          <c:w val="0.49281363579396148"/>
          <c:h val="0.687945644758583"/>
        </c:manualLayout>
      </c:layout>
      <c:scatterChart>
        <c:scatterStyle val="lineMarker"/>
        <c:varyColors val="0"/>
        <c:ser>
          <c:idx val="0"/>
          <c:order val="0"/>
          <c:tx>
            <c:strRef>
              <c:f>Sheet1!$D$7</c:f>
              <c:strCache>
                <c:ptCount val="1"/>
                <c:pt idx="0">
                  <c:v>No Hedging</c:v>
                </c:pt>
              </c:strCache>
            </c:strRef>
          </c:tx>
          <c:spPr>
            <a:ln w="12700">
              <a:solidFill>
                <a:srgbClr val="000080"/>
              </a:solidFill>
              <a:prstDash val="sysDash"/>
            </a:ln>
          </c:spPr>
          <c:marker>
            <c:symbol val="none"/>
          </c:marker>
          <c:xVal>
            <c:numRef>
              <c:f>Sheet1!$C$8:$C$17</c:f>
              <c:numCache>
                <c:formatCode>General</c:formatCode>
                <c:ptCount val="10"/>
                <c:pt idx="0">
                  <c:v>20</c:v>
                </c:pt>
                <c:pt idx="1">
                  <c:v>22</c:v>
                </c:pt>
                <c:pt idx="2">
                  <c:v>24</c:v>
                </c:pt>
                <c:pt idx="3">
                  <c:v>26</c:v>
                </c:pt>
                <c:pt idx="4">
                  <c:v>27.5</c:v>
                </c:pt>
                <c:pt idx="5">
                  <c:v>28</c:v>
                </c:pt>
                <c:pt idx="6">
                  <c:v>30</c:v>
                </c:pt>
                <c:pt idx="7">
                  <c:v>32</c:v>
                </c:pt>
                <c:pt idx="8">
                  <c:v>34</c:v>
                </c:pt>
                <c:pt idx="9">
                  <c:v>36</c:v>
                </c:pt>
              </c:numCache>
            </c:numRef>
          </c:xVal>
          <c:yVal>
            <c:numRef>
              <c:f>Sheet1!$D$8:$D$17</c:f>
              <c:numCache>
                <c:formatCode>General</c:formatCode>
                <c:ptCount val="10"/>
                <c:pt idx="0">
                  <c:v>20000</c:v>
                </c:pt>
                <c:pt idx="1">
                  <c:v>22000</c:v>
                </c:pt>
                <c:pt idx="2">
                  <c:v>24000</c:v>
                </c:pt>
                <c:pt idx="3">
                  <c:v>26000</c:v>
                </c:pt>
                <c:pt idx="4">
                  <c:v>27500</c:v>
                </c:pt>
                <c:pt idx="5">
                  <c:v>28000</c:v>
                </c:pt>
                <c:pt idx="6">
                  <c:v>30000</c:v>
                </c:pt>
                <c:pt idx="7">
                  <c:v>32000</c:v>
                </c:pt>
                <c:pt idx="8">
                  <c:v>34000</c:v>
                </c:pt>
                <c:pt idx="9">
                  <c:v>36000</c:v>
                </c:pt>
              </c:numCache>
            </c:numRef>
          </c:yVal>
          <c:smooth val="0"/>
        </c:ser>
        <c:ser>
          <c:idx val="1"/>
          <c:order val="1"/>
          <c:tx>
            <c:strRef>
              <c:f>Sheet1!$E$7</c:f>
              <c:strCache>
                <c:ptCount val="1"/>
                <c:pt idx="0">
                  <c:v>Hedging</c:v>
                </c:pt>
              </c:strCache>
            </c:strRef>
          </c:tx>
          <c:spPr>
            <a:ln w="12700">
              <a:solidFill>
                <a:srgbClr val="000000"/>
              </a:solidFill>
              <a:prstDash val="solid"/>
            </a:ln>
          </c:spPr>
          <c:marker>
            <c:symbol val="none"/>
          </c:marker>
          <c:xVal>
            <c:numRef>
              <c:f>Sheet1!$C$8:$C$17</c:f>
              <c:numCache>
                <c:formatCode>General</c:formatCode>
                <c:ptCount val="10"/>
                <c:pt idx="0">
                  <c:v>20</c:v>
                </c:pt>
                <c:pt idx="1">
                  <c:v>22</c:v>
                </c:pt>
                <c:pt idx="2">
                  <c:v>24</c:v>
                </c:pt>
                <c:pt idx="3">
                  <c:v>26</c:v>
                </c:pt>
                <c:pt idx="4">
                  <c:v>27.5</c:v>
                </c:pt>
                <c:pt idx="5">
                  <c:v>28</c:v>
                </c:pt>
                <c:pt idx="6">
                  <c:v>30</c:v>
                </c:pt>
                <c:pt idx="7">
                  <c:v>32</c:v>
                </c:pt>
                <c:pt idx="8">
                  <c:v>34</c:v>
                </c:pt>
                <c:pt idx="9">
                  <c:v>36</c:v>
                </c:pt>
              </c:numCache>
            </c:numRef>
          </c:xVal>
          <c:yVal>
            <c:numRef>
              <c:f>Sheet1!$E$8:$E$17</c:f>
              <c:numCache>
                <c:formatCode>General</c:formatCode>
                <c:ptCount val="10"/>
                <c:pt idx="0">
                  <c:v>26500</c:v>
                </c:pt>
                <c:pt idx="1">
                  <c:v>26500</c:v>
                </c:pt>
                <c:pt idx="2">
                  <c:v>26500</c:v>
                </c:pt>
                <c:pt idx="3">
                  <c:v>26500</c:v>
                </c:pt>
                <c:pt idx="4">
                  <c:v>26500</c:v>
                </c:pt>
                <c:pt idx="5">
                  <c:v>27000</c:v>
                </c:pt>
                <c:pt idx="6">
                  <c:v>29000</c:v>
                </c:pt>
                <c:pt idx="7">
                  <c:v>31000</c:v>
                </c:pt>
                <c:pt idx="8">
                  <c:v>33000</c:v>
                </c:pt>
                <c:pt idx="9">
                  <c:v>35000</c:v>
                </c:pt>
              </c:numCache>
            </c:numRef>
          </c:yVal>
          <c:smooth val="0"/>
        </c:ser>
        <c:dLbls>
          <c:showLegendKey val="0"/>
          <c:showVal val="0"/>
          <c:showCatName val="0"/>
          <c:showSerName val="0"/>
          <c:showPercent val="0"/>
          <c:showBubbleSize val="0"/>
        </c:dLbls>
        <c:axId val="252941848"/>
        <c:axId val="252942240"/>
      </c:scatterChart>
      <c:valAx>
        <c:axId val="252941848"/>
        <c:scaling>
          <c:orientation val="minMax"/>
          <c:min val="20"/>
        </c:scaling>
        <c:delete val="0"/>
        <c:axPos val="b"/>
        <c:title>
          <c:tx>
            <c:rich>
              <a:bodyPr/>
              <a:lstStyle/>
              <a:p>
                <a:pPr>
                  <a:defRPr sz="1000" b="1" i="0" u="none" strike="noStrike" baseline="0">
                    <a:solidFill>
                      <a:srgbClr val="000000"/>
                    </a:solidFill>
                    <a:latin typeface="Arial"/>
                    <a:ea typeface="Arial"/>
                    <a:cs typeface="Arial"/>
                  </a:defRPr>
                </a:pPr>
                <a:r>
                  <a:rPr lang="en-US"/>
                  <a:t>Stock Price ($)</a:t>
                </a:r>
              </a:p>
            </c:rich>
          </c:tx>
          <c:layout>
            <c:manualLayout>
              <c:xMode val="edge"/>
              <c:yMode val="edge"/>
              <c:x val="0.57084246146133599"/>
              <c:y val="0.663122863762133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en-US"/>
          </a:p>
        </c:txPr>
        <c:crossAx val="252942240"/>
        <c:crosses val="autoZero"/>
        <c:crossBetween val="midCat"/>
      </c:valAx>
      <c:valAx>
        <c:axId val="252942240"/>
        <c:scaling>
          <c:orientation val="minMax"/>
          <c:max val="40000"/>
          <c:min val="20000"/>
        </c:scaling>
        <c:delete val="0"/>
        <c:axPos val="l"/>
        <c:majorGridlines>
          <c:spPr>
            <a:ln w="3175">
              <a:solidFill>
                <a:srgbClr val="FFFFFF"/>
              </a:solidFill>
              <a:prstDash val="solid"/>
            </a:ln>
          </c:spPr>
        </c:majorGridlines>
        <c:title>
          <c:tx>
            <c:rich>
              <a:bodyPr rot="0" vert="horz"/>
              <a:lstStyle/>
              <a:p>
                <a:pPr algn="ctr">
                  <a:defRPr sz="1000" b="1" i="0" u="none" strike="noStrike" baseline="0">
                    <a:solidFill>
                      <a:srgbClr val="000000"/>
                    </a:solidFill>
                    <a:latin typeface="Arial"/>
                    <a:ea typeface="Arial"/>
                    <a:cs typeface="Arial"/>
                  </a:defRPr>
                </a:pPr>
                <a:r>
                  <a:rPr lang="en-US"/>
                  <a:t>Value of Holding ($)</a:t>
                </a:r>
              </a:p>
            </c:rich>
          </c:tx>
          <c:layout>
            <c:manualLayout>
              <c:xMode val="edge"/>
              <c:yMode val="edge"/>
              <c:x val="0.29979496177466186"/>
              <c:y val="5.3191673563807496E-2"/>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en-US"/>
          </a:p>
        </c:txPr>
        <c:crossAx val="252941848"/>
        <c:crosses val="autoZero"/>
        <c:crossBetween val="midCat"/>
        <c:majorUnit val="5000"/>
        <c:minorUnit val="1000"/>
      </c:valAx>
      <c:spPr>
        <a:noFill/>
        <a:ln w="25400">
          <a:noFill/>
        </a:ln>
      </c:spPr>
    </c:plotArea>
    <c:legend>
      <c:legendPos val="r"/>
      <c:layout>
        <c:manualLayout>
          <c:xMode val="edge"/>
          <c:yMode val="edge"/>
          <c:x val="0.75154079458579115"/>
          <c:y val="0.30851170667008382"/>
          <c:w val="0.23819325730041371"/>
          <c:h val="0.15248279754958149"/>
        </c:manualLayout>
      </c:layout>
      <c:overlay val="0"/>
      <c:spPr>
        <a:solidFill>
          <a:srgbClr val="FFFFFF"/>
        </a:solidFill>
        <a:ln w="3175">
          <a:solidFill>
            <a:srgbClr val="000000"/>
          </a:solidFill>
          <a:prstDash val="solid"/>
        </a:ln>
      </c:spPr>
      <c:txPr>
        <a:bodyPr/>
        <a:lstStyle/>
        <a:p>
          <a:pPr>
            <a:defRPr sz="920"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9525">
      <a:noFill/>
    </a:ln>
  </c:spPr>
  <c:txPr>
    <a:bodyPr/>
    <a:lstStyle/>
    <a:p>
      <a:pPr>
        <a:defRPr sz="1000" b="0" i="0" u="none" strike="noStrike" baseline="0">
          <a:solidFill>
            <a:srgbClr val="000000"/>
          </a:solidFill>
          <a:latin typeface="Arial"/>
          <a:ea typeface="Arial"/>
          <a:cs typeface="Arial"/>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0D3E168-E06C-4270-93A1-BA6F395C0456}" type="datetimeFigureOut">
              <a:rPr lang="en-US"/>
              <a:pPr>
                <a:defRPr/>
              </a:pPr>
              <a:t>9/23/2014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0D07607-43F6-4AEA-9890-00BBE9F451C8}" type="slidenum">
              <a:rPr lang="en-US" altLang="en-US"/>
              <a:pPr/>
              <a:t>‹#›</a:t>
            </a:fld>
            <a:endParaRPr lang="en-US" altLang="en-US"/>
          </a:p>
        </p:txBody>
      </p:sp>
    </p:spTree>
    <p:extLst>
      <p:ext uri="{BB962C8B-B14F-4D97-AF65-F5344CB8AC3E}">
        <p14:creationId xmlns:p14="http://schemas.microsoft.com/office/powerpoint/2010/main" val="3093439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BCA783-7D52-40F5-983E-50BDB4F07C48}"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2895589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22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10</a:t>
            </a:r>
          </a:p>
        </p:txBody>
      </p:sp>
      <p:sp>
        <p:nvSpPr>
          <p:cNvPr id="522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22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2230"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2231" name="Rectangle 7"/>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98223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53614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427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14</a:t>
            </a:r>
          </a:p>
        </p:txBody>
      </p:sp>
      <p:sp>
        <p:nvSpPr>
          <p:cNvPr id="5427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427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4278"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4279" name="Rectangle 7"/>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28644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52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15</a:t>
            </a:r>
          </a:p>
        </p:txBody>
      </p:sp>
      <p:sp>
        <p:nvSpPr>
          <p:cNvPr id="553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53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5302"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5303" name="Rectangle 7"/>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117508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1110350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
        <p:nvSpPr>
          <p:cNvPr id="57347" name="Rectangle 3"/>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20752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837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9</a:t>
            </a:r>
          </a:p>
        </p:txBody>
      </p:sp>
      <p:sp>
        <p:nvSpPr>
          <p:cNvPr id="5837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837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8374"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837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1118484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939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18</a:t>
            </a:r>
          </a:p>
        </p:txBody>
      </p:sp>
      <p:sp>
        <p:nvSpPr>
          <p:cNvPr id="5939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939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9398"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9399" name="Rectangle 7"/>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807609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041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19</a:t>
            </a:r>
          </a:p>
        </p:txBody>
      </p:sp>
      <p:sp>
        <p:nvSpPr>
          <p:cNvPr id="6042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042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0422"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0423" name="Rectangle 7"/>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703804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14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20</a:t>
            </a:r>
          </a:p>
        </p:txBody>
      </p:sp>
      <p:sp>
        <p:nvSpPr>
          <p:cNvPr id="614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14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1446"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1447" name="Rectangle 7"/>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1993251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32DCAC-F1AF-44C2-B42C-9C6BA04BFFA2}"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extLst>
      <p:ext uri="{BB962C8B-B14F-4D97-AF65-F5344CB8AC3E}">
        <p14:creationId xmlns:p14="http://schemas.microsoft.com/office/powerpoint/2010/main" val="4252247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246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21</a:t>
            </a:r>
          </a:p>
        </p:txBody>
      </p:sp>
      <p:sp>
        <p:nvSpPr>
          <p:cNvPr id="6246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246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2470"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2471" name="Rectangle 7"/>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115815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349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22</a:t>
            </a:r>
          </a:p>
        </p:txBody>
      </p:sp>
      <p:sp>
        <p:nvSpPr>
          <p:cNvPr id="6349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349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3494"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3495" name="Rectangle 7"/>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1802457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1339344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627937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05C248-3979-49AE-A2A6-99FA00455F31}"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1770186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4F9B4F-0F5B-4D99-AC66-A8AFDD0655F6}"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val="3070980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688501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963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15</a:t>
            </a:r>
          </a:p>
        </p:txBody>
      </p:sp>
      <p:sp>
        <p:nvSpPr>
          <p:cNvPr id="6963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963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69638"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9639"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145210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7065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16</a:t>
            </a:r>
          </a:p>
        </p:txBody>
      </p:sp>
      <p:sp>
        <p:nvSpPr>
          <p:cNvPr id="7066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7066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70662"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0663"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4138143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78831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EF8C51-B7D0-4725-B7DB-E57CEDC64AEB}"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extLst>
      <p:ext uri="{BB962C8B-B14F-4D97-AF65-F5344CB8AC3E}">
        <p14:creationId xmlns:p14="http://schemas.microsoft.com/office/powerpoint/2010/main" val="1678738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7270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17</a:t>
            </a:r>
          </a:p>
        </p:txBody>
      </p:sp>
      <p:sp>
        <p:nvSpPr>
          <p:cNvPr id="7270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7270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72710"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2711"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4006102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4142880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5F0C60-E52D-4E3A-A603-0C23A76A81F2}"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extLst>
      <p:ext uri="{BB962C8B-B14F-4D97-AF65-F5344CB8AC3E}">
        <p14:creationId xmlns:p14="http://schemas.microsoft.com/office/powerpoint/2010/main" val="2515286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8193599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C1BF0C1-F7F7-42B7-9058-0612E191CCC9}"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Tree>
    <p:extLst>
      <p:ext uri="{BB962C8B-B14F-4D97-AF65-F5344CB8AC3E}">
        <p14:creationId xmlns:p14="http://schemas.microsoft.com/office/powerpoint/2010/main" val="643071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60F077-1CE7-40A4-B4A7-D877759AB2E0}"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extLst>
      <p:ext uri="{BB962C8B-B14F-4D97-AF65-F5344CB8AC3E}">
        <p14:creationId xmlns:p14="http://schemas.microsoft.com/office/powerpoint/2010/main" val="3061484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06CBCE-4E84-4125-9BE3-5AF95D568236}"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237405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85C963-34CB-43C5-8DE2-B797612C6C99}"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2020667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4915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4</a:t>
            </a:r>
          </a:p>
        </p:txBody>
      </p:sp>
      <p:sp>
        <p:nvSpPr>
          <p:cNvPr id="4915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4915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49158"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9159"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342197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014540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12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anose="020F0502020204030204" pitchFamily="34" charset="0"/>
              </a:defRPr>
            </a:lvl1pPr>
            <a:lvl2pPr marL="742950" indent="-285750" defTabSz="762000" eaLnBrk="0" hangingPunct="0">
              <a:spcBef>
                <a:spcPct val="30000"/>
              </a:spcBef>
              <a:defRPr sz="1200">
                <a:solidFill>
                  <a:schemeClr val="tx1"/>
                </a:solidFill>
                <a:latin typeface="Calibri" panose="020F0502020204030204" pitchFamily="34" charset="0"/>
              </a:defRPr>
            </a:lvl2pPr>
            <a:lvl3pPr marL="1143000" indent="-228600" defTabSz="762000" eaLnBrk="0" hangingPunct="0">
              <a:spcBef>
                <a:spcPct val="30000"/>
              </a:spcBef>
              <a:defRPr sz="1200">
                <a:solidFill>
                  <a:schemeClr val="tx1"/>
                </a:solidFill>
                <a:latin typeface="Calibri" panose="020F0502020204030204" pitchFamily="34" charset="0"/>
              </a:defRPr>
            </a:lvl3pPr>
            <a:lvl4pPr marL="1600200" indent="-228600" defTabSz="762000" eaLnBrk="0" hangingPunct="0">
              <a:spcBef>
                <a:spcPct val="30000"/>
              </a:spcBef>
              <a:defRPr sz="1200">
                <a:solidFill>
                  <a:schemeClr val="tx1"/>
                </a:solidFill>
                <a:latin typeface="Calibri" panose="020F0502020204030204" pitchFamily="34" charset="0"/>
              </a:defRPr>
            </a:lvl4pPr>
            <a:lvl5pPr marL="2057400" indent="-228600" defTabSz="762000" eaLnBrk="0" hangingPunct="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en-US" sz="1000" i="1">
                <a:latin typeface="Times New Roman" panose="02020603050405020304" pitchFamily="18" charset="0"/>
              </a:rPr>
              <a:t>11</a:t>
            </a:r>
          </a:p>
        </p:txBody>
      </p:sp>
      <p:sp>
        <p:nvSpPr>
          <p:cNvPr id="512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12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51206"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1207" name="Rectangle 7"/>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01962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latin typeface="Arial" charset="0"/>
                <a:cs typeface="Arial" charset="0"/>
              </a:endParaRPr>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5760 w 4848"/>
                  <a:gd name="T1" fmla="*/ 1032 h 432"/>
                  <a:gd name="T2" fmla="*/ 0 w 4848"/>
                  <a:gd name="T3" fmla="*/ 1032 h 432"/>
                  <a:gd name="T4" fmla="*/ 0 w 4848"/>
                  <a:gd name="T5" fmla="*/ 0 h 432"/>
                  <a:gd name="T6" fmla="*/ 5760 w 4848"/>
                  <a:gd name="T7" fmla="*/ 0 h 432"/>
                  <a:gd name="T8" fmla="*/ 5760 w 4848"/>
                  <a:gd name="T9" fmla="*/ 10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6 w 15"/>
                    <a:gd name="T1" fmla="*/ 10 h 23"/>
                    <a:gd name="T2" fmla="*/ 17 w 15"/>
                    <a:gd name="T3" fmla="*/ 4 h 23"/>
                    <a:gd name="T4" fmla="*/ 15 w 15"/>
                    <a:gd name="T5" fmla="*/ 15 h 23"/>
                    <a:gd name="T6" fmla="*/ 6 w 15"/>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1 h 23"/>
                    <a:gd name="T2" fmla="*/ 12 w 20"/>
                    <a:gd name="T3" fmla="*/ 3 h 23"/>
                    <a:gd name="T4" fmla="*/ 7 w 20"/>
                    <a:gd name="T5" fmla="*/ 17 h 23"/>
                    <a:gd name="T6" fmla="*/ 3 w 20"/>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7 w 30"/>
                    <a:gd name="T1" fmla="*/ 27 h 42"/>
                    <a:gd name="T2" fmla="*/ 8 w 30"/>
                    <a:gd name="T3" fmla="*/ 17 h 42"/>
                    <a:gd name="T4" fmla="*/ 0 w 30"/>
                    <a:gd name="T5" fmla="*/ 7 h 42"/>
                    <a:gd name="T6" fmla="*/ 17 w 30"/>
                    <a:gd name="T7" fmla="*/ 2 h 42"/>
                    <a:gd name="T8" fmla="*/ 31 w 30"/>
                    <a:gd name="T9" fmla="*/ 19 h 42"/>
                    <a:gd name="T10" fmla="*/ 29 w 30"/>
                    <a:gd name="T11" fmla="*/ 25 h 42"/>
                    <a:gd name="T12" fmla="*/ 17 w 30"/>
                    <a:gd name="T13" fmla="*/ 27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2 h 16"/>
                    <a:gd name="T2" fmla="*/ 3 w 25"/>
                    <a:gd name="T3" fmla="*/ 6 h 16"/>
                    <a:gd name="T4" fmla="*/ 15 w 25"/>
                    <a:gd name="T5" fmla="*/ 0 h 16"/>
                    <a:gd name="T6" fmla="*/ 15 w 25"/>
                    <a:gd name="T7" fmla="*/ 1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0 h 46"/>
                    <a:gd name="T2" fmla="*/ 30 w 65"/>
                    <a:gd name="T3" fmla="*/ 3 h 46"/>
                    <a:gd name="T4" fmla="*/ 42 w 65"/>
                    <a:gd name="T5" fmla="*/ 0 h 46"/>
                    <a:gd name="T6" fmla="*/ 58 w 65"/>
                    <a:gd name="T7" fmla="*/ 10 h 46"/>
                    <a:gd name="T8" fmla="*/ 32 w 65"/>
                    <a:gd name="T9" fmla="*/ 22 h 46"/>
                    <a:gd name="T10" fmla="*/ 12 w 65"/>
                    <a:gd name="T11" fmla="*/ 39 h 46"/>
                    <a:gd name="T12" fmla="*/ 8 w 65"/>
                    <a:gd name="T13" fmla="*/ 17 h 46"/>
                    <a:gd name="T14" fmla="*/ 12 w 65"/>
                    <a:gd name="T15" fmla="*/ 12 h 46"/>
                    <a:gd name="T16" fmla="*/ 14 w 65"/>
                    <a:gd name="T17" fmla="*/ 2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26 h 47"/>
                    <a:gd name="T2" fmla="*/ 18 w 69"/>
                    <a:gd name="T3" fmla="*/ 21 h 47"/>
                    <a:gd name="T4" fmla="*/ 51 w 69"/>
                    <a:gd name="T5" fmla="*/ 1 h 47"/>
                    <a:gd name="T6" fmla="*/ 63 w 69"/>
                    <a:gd name="T7" fmla="*/ 2 h 47"/>
                    <a:gd name="T8" fmla="*/ 49 w 69"/>
                    <a:gd name="T9" fmla="*/ 16 h 47"/>
                    <a:gd name="T10" fmla="*/ 28 w 69"/>
                    <a:gd name="T11" fmla="*/ 27 h 47"/>
                    <a:gd name="T12" fmla="*/ 22 w 69"/>
                    <a:gd name="T13" fmla="*/ 39 h 47"/>
                    <a:gd name="T14" fmla="*/ 16 w 69"/>
                    <a:gd name="T15" fmla="*/ 37 h 47"/>
                    <a:gd name="T16" fmla="*/ 12 w 69"/>
                    <a:gd name="T17" fmla="*/ 32 h 47"/>
                    <a:gd name="T18" fmla="*/ 0 w 69"/>
                    <a:gd name="T19" fmla="*/ 29 h 47"/>
                    <a:gd name="T20" fmla="*/ 0 w 69"/>
                    <a:gd name="T21" fmla="*/ 26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3 h 277"/>
                    <a:gd name="T2" fmla="*/ 36 w 355"/>
                    <a:gd name="T3" fmla="*/ 15 h 277"/>
                    <a:gd name="T4" fmla="*/ 46 w 355"/>
                    <a:gd name="T5" fmla="*/ 25 h 277"/>
                    <a:gd name="T6" fmla="*/ 76 w 355"/>
                    <a:gd name="T7" fmla="*/ 43 h 277"/>
                    <a:gd name="T8" fmla="*/ 92 w 355"/>
                    <a:gd name="T9" fmla="*/ 54 h 277"/>
                    <a:gd name="T10" fmla="*/ 122 w 355"/>
                    <a:gd name="T11" fmla="*/ 81 h 277"/>
                    <a:gd name="T12" fmla="*/ 136 w 355"/>
                    <a:gd name="T13" fmla="*/ 105 h 277"/>
                    <a:gd name="T14" fmla="*/ 148 w 355"/>
                    <a:gd name="T15" fmla="*/ 109 h 277"/>
                    <a:gd name="T16" fmla="*/ 154 w 355"/>
                    <a:gd name="T17" fmla="*/ 123 h 277"/>
                    <a:gd name="T18" fmla="*/ 176 w 355"/>
                    <a:gd name="T19" fmla="*/ 125 h 277"/>
                    <a:gd name="T20" fmla="*/ 170 w 355"/>
                    <a:gd name="T21" fmla="*/ 161 h 277"/>
                    <a:gd name="T22" fmla="*/ 179 w 355"/>
                    <a:gd name="T23" fmla="*/ 184 h 277"/>
                    <a:gd name="T24" fmla="*/ 197 w 355"/>
                    <a:gd name="T25" fmla="*/ 191 h 277"/>
                    <a:gd name="T26" fmla="*/ 215 w 355"/>
                    <a:gd name="T27" fmla="*/ 193 h 277"/>
                    <a:gd name="T28" fmla="*/ 235 w 355"/>
                    <a:gd name="T29" fmla="*/ 199 h 277"/>
                    <a:gd name="T30" fmla="*/ 253 w 355"/>
                    <a:gd name="T31" fmla="*/ 194 h 277"/>
                    <a:gd name="T32" fmla="*/ 271 w 355"/>
                    <a:gd name="T33" fmla="*/ 204 h 277"/>
                    <a:gd name="T34" fmla="*/ 295 w 355"/>
                    <a:gd name="T35" fmla="*/ 211 h 277"/>
                    <a:gd name="T36" fmla="*/ 313 w 355"/>
                    <a:gd name="T37" fmla="*/ 217 h 277"/>
                    <a:gd name="T38" fmla="*/ 351 w 355"/>
                    <a:gd name="T39" fmla="*/ 219 h 277"/>
                    <a:gd name="T40" fmla="*/ 341 w 355"/>
                    <a:gd name="T41" fmla="*/ 226 h 277"/>
                    <a:gd name="T42" fmla="*/ 321 w 355"/>
                    <a:gd name="T43" fmla="*/ 224 h 277"/>
                    <a:gd name="T44" fmla="*/ 299 w 355"/>
                    <a:gd name="T45" fmla="*/ 222 h 277"/>
                    <a:gd name="T46" fmla="*/ 287 w 355"/>
                    <a:gd name="T47" fmla="*/ 219 h 277"/>
                    <a:gd name="T48" fmla="*/ 251 w 355"/>
                    <a:gd name="T49" fmla="*/ 217 h 277"/>
                    <a:gd name="T50" fmla="*/ 233 w 355"/>
                    <a:gd name="T51" fmla="*/ 214 h 277"/>
                    <a:gd name="T52" fmla="*/ 172 w 355"/>
                    <a:gd name="T53" fmla="*/ 199 h 277"/>
                    <a:gd name="T54" fmla="*/ 160 w 355"/>
                    <a:gd name="T55" fmla="*/ 178 h 277"/>
                    <a:gd name="T56" fmla="*/ 126 w 355"/>
                    <a:gd name="T57" fmla="*/ 165 h 277"/>
                    <a:gd name="T58" fmla="*/ 108 w 355"/>
                    <a:gd name="T59" fmla="*/ 153 h 277"/>
                    <a:gd name="T60" fmla="*/ 94 w 355"/>
                    <a:gd name="T61" fmla="*/ 130 h 277"/>
                    <a:gd name="T62" fmla="*/ 68 w 355"/>
                    <a:gd name="T63" fmla="*/ 89 h 277"/>
                    <a:gd name="T64" fmla="*/ 64 w 355"/>
                    <a:gd name="T65" fmla="*/ 84 h 277"/>
                    <a:gd name="T66" fmla="*/ 58 w 355"/>
                    <a:gd name="T67" fmla="*/ 82 h 277"/>
                    <a:gd name="T68" fmla="*/ 54 w 355"/>
                    <a:gd name="T69" fmla="*/ 72 h 277"/>
                    <a:gd name="T70" fmla="*/ 38 w 355"/>
                    <a:gd name="T71" fmla="*/ 48 h 277"/>
                    <a:gd name="T72" fmla="*/ 20 w 355"/>
                    <a:gd name="T73" fmla="*/ 33 h 277"/>
                    <a:gd name="T74" fmla="*/ 4 w 355"/>
                    <a:gd name="T75" fmla="*/ 18 h 277"/>
                    <a:gd name="T76" fmla="*/ 10 w 355"/>
                    <a:gd name="T77" fmla="*/ 2 h 277"/>
                    <a:gd name="T78" fmla="*/ 10 w 355"/>
                    <a:gd name="T79" fmla="*/ 3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54 h 206"/>
                    <a:gd name="T2" fmla="*/ 66 w 156"/>
                    <a:gd name="T3" fmla="*/ 47 h 206"/>
                    <a:gd name="T4" fmla="*/ 68 w 156"/>
                    <a:gd name="T5" fmla="*/ 42 h 206"/>
                    <a:gd name="T6" fmla="*/ 81 w 156"/>
                    <a:gd name="T7" fmla="*/ 36 h 206"/>
                    <a:gd name="T8" fmla="*/ 107 w 156"/>
                    <a:gd name="T9" fmla="*/ 18 h 206"/>
                    <a:gd name="T10" fmla="*/ 113 w 156"/>
                    <a:gd name="T11" fmla="*/ 3 h 206"/>
                    <a:gd name="T12" fmla="*/ 125 w 156"/>
                    <a:gd name="T13" fmla="*/ 0 h 206"/>
                    <a:gd name="T14" fmla="*/ 151 w 156"/>
                    <a:gd name="T15" fmla="*/ 23 h 206"/>
                    <a:gd name="T16" fmla="*/ 147 w 156"/>
                    <a:gd name="T17" fmla="*/ 36 h 206"/>
                    <a:gd name="T18" fmla="*/ 127 w 156"/>
                    <a:gd name="T19" fmla="*/ 52 h 206"/>
                    <a:gd name="T20" fmla="*/ 133 w 156"/>
                    <a:gd name="T21" fmla="*/ 76 h 206"/>
                    <a:gd name="T22" fmla="*/ 143 w 156"/>
                    <a:gd name="T23" fmla="*/ 89 h 206"/>
                    <a:gd name="T24" fmla="*/ 147 w 156"/>
                    <a:gd name="T25" fmla="*/ 104 h 206"/>
                    <a:gd name="T26" fmla="*/ 129 w 156"/>
                    <a:gd name="T27" fmla="*/ 104 h 206"/>
                    <a:gd name="T28" fmla="*/ 117 w 156"/>
                    <a:gd name="T29" fmla="*/ 118 h 206"/>
                    <a:gd name="T30" fmla="*/ 105 w 156"/>
                    <a:gd name="T31" fmla="*/ 126 h 206"/>
                    <a:gd name="T32" fmla="*/ 101 w 156"/>
                    <a:gd name="T33" fmla="*/ 161 h 206"/>
                    <a:gd name="T34" fmla="*/ 89 w 156"/>
                    <a:gd name="T35" fmla="*/ 164 h 206"/>
                    <a:gd name="T36" fmla="*/ 83 w 156"/>
                    <a:gd name="T37" fmla="*/ 167 h 206"/>
                    <a:gd name="T38" fmla="*/ 76 w 156"/>
                    <a:gd name="T39" fmla="*/ 164 h 206"/>
                    <a:gd name="T40" fmla="*/ 72 w 156"/>
                    <a:gd name="T41" fmla="*/ 154 h 206"/>
                    <a:gd name="T42" fmla="*/ 60 w 156"/>
                    <a:gd name="T43" fmla="*/ 151 h 206"/>
                    <a:gd name="T44" fmla="*/ 42 w 156"/>
                    <a:gd name="T45" fmla="*/ 157 h 206"/>
                    <a:gd name="T46" fmla="*/ 28 w 156"/>
                    <a:gd name="T47" fmla="*/ 151 h 206"/>
                    <a:gd name="T48" fmla="*/ 10 w 156"/>
                    <a:gd name="T49" fmla="*/ 120 h 206"/>
                    <a:gd name="T50" fmla="*/ 4 w 156"/>
                    <a:gd name="T51" fmla="*/ 105 h 206"/>
                    <a:gd name="T52" fmla="*/ 0 w 156"/>
                    <a:gd name="T53" fmla="*/ 96 h 206"/>
                    <a:gd name="T54" fmla="*/ 20 w 156"/>
                    <a:gd name="T55" fmla="*/ 78 h 206"/>
                    <a:gd name="T56" fmla="*/ 32 w 156"/>
                    <a:gd name="T57" fmla="*/ 84 h 206"/>
                    <a:gd name="T58" fmla="*/ 34 w 156"/>
                    <a:gd name="T59" fmla="*/ 65 h 206"/>
                    <a:gd name="T60" fmla="*/ 52 w 156"/>
                    <a:gd name="T61" fmla="*/ 57 h 206"/>
                    <a:gd name="T62" fmla="*/ 54 w 156"/>
                    <a:gd name="T63" fmla="*/ 5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27 h 38"/>
                    <a:gd name="T2" fmla="*/ 18 w 109"/>
                    <a:gd name="T3" fmla="*/ 8 h 38"/>
                    <a:gd name="T4" fmla="*/ 46 w 109"/>
                    <a:gd name="T5" fmla="*/ 17 h 38"/>
                    <a:gd name="T6" fmla="*/ 73 w 109"/>
                    <a:gd name="T7" fmla="*/ 12 h 38"/>
                    <a:gd name="T8" fmla="*/ 91 w 109"/>
                    <a:gd name="T9" fmla="*/ 0 h 38"/>
                    <a:gd name="T10" fmla="*/ 77 w 109"/>
                    <a:gd name="T11" fmla="*/ 22 h 38"/>
                    <a:gd name="T12" fmla="*/ 61 w 109"/>
                    <a:gd name="T13" fmla="*/ 32 h 38"/>
                    <a:gd name="T14" fmla="*/ 42 w 109"/>
                    <a:gd name="T15" fmla="*/ 27 h 38"/>
                    <a:gd name="T16" fmla="*/ 14 w 109"/>
                    <a:gd name="T17" fmla="*/ 25 h 38"/>
                    <a:gd name="T18" fmla="*/ 4 w 109"/>
                    <a:gd name="T19" fmla="*/ 2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5 h 104"/>
                    <a:gd name="T2" fmla="*/ 18 w 76"/>
                    <a:gd name="T3" fmla="*/ 0 h 104"/>
                    <a:gd name="T4" fmla="*/ 34 w 76"/>
                    <a:gd name="T5" fmla="*/ 15 h 104"/>
                    <a:gd name="T6" fmla="*/ 61 w 76"/>
                    <a:gd name="T7" fmla="*/ 3 h 104"/>
                    <a:gd name="T8" fmla="*/ 45 w 76"/>
                    <a:gd name="T9" fmla="*/ 27 h 104"/>
                    <a:gd name="T10" fmla="*/ 53 w 76"/>
                    <a:gd name="T11" fmla="*/ 39 h 104"/>
                    <a:gd name="T12" fmla="*/ 57 w 76"/>
                    <a:gd name="T13" fmla="*/ 48 h 104"/>
                    <a:gd name="T14" fmla="*/ 45 w 76"/>
                    <a:gd name="T15" fmla="*/ 60 h 104"/>
                    <a:gd name="T16" fmla="*/ 34 w 76"/>
                    <a:gd name="T17" fmla="*/ 48 h 104"/>
                    <a:gd name="T18" fmla="*/ 22 w 76"/>
                    <a:gd name="T19" fmla="*/ 39 h 104"/>
                    <a:gd name="T20" fmla="*/ 28 w 76"/>
                    <a:gd name="T21" fmla="*/ 55 h 104"/>
                    <a:gd name="T22" fmla="*/ 30 w 76"/>
                    <a:gd name="T23" fmla="*/ 60 h 104"/>
                    <a:gd name="T24" fmla="*/ 20 w 76"/>
                    <a:gd name="T25" fmla="*/ 84 h 104"/>
                    <a:gd name="T26" fmla="*/ 12 w 76"/>
                    <a:gd name="T27" fmla="*/ 82 h 104"/>
                    <a:gd name="T28" fmla="*/ 8 w 76"/>
                    <a:gd name="T29" fmla="*/ 73 h 104"/>
                    <a:gd name="T30" fmla="*/ 0 w 76"/>
                    <a:gd name="T31" fmla="*/ 44 h 104"/>
                    <a:gd name="T32" fmla="*/ 2 w 76"/>
                    <a:gd name="T33" fmla="*/ 24 h 104"/>
                    <a:gd name="T34" fmla="*/ 8 w 76"/>
                    <a:gd name="T35" fmla="*/ 15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2 h 61"/>
                    <a:gd name="T2" fmla="*/ 13 w 37"/>
                    <a:gd name="T3" fmla="*/ 0 h 61"/>
                    <a:gd name="T4" fmla="*/ 15 w 37"/>
                    <a:gd name="T5" fmla="*/ 22 h 61"/>
                    <a:gd name="T6" fmla="*/ 37 w 37"/>
                    <a:gd name="T7" fmla="*/ 31 h 61"/>
                    <a:gd name="T8" fmla="*/ 19 w 37"/>
                    <a:gd name="T9" fmla="*/ 35 h 61"/>
                    <a:gd name="T10" fmla="*/ 5 w 37"/>
                    <a:gd name="T11" fmla="*/ 47 h 61"/>
                    <a:gd name="T12" fmla="*/ 1 w 37"/>
                    <a:gd name="T13" fmla="*/ 27 h 61"/>
                    <a:gd name="T14" fmla="*/ 3 w 37"/>
                    <a:gd name="T15" fmla="*/ 2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8 w 49"/>
                    <a:gd name="T3" fmla="*/ 0 h 29"/>
                    <a:gd name="T4" fmla="*/ 47 w 49"/>
                    <a:gd name="T5" fmla="*/ 13 h 29"/>
                    <a:gd name="T6" fmla="*/ 34 w 49"/>
                    <a:gd name="T7" fmla="*/ 12 h 29"/>
                    <a:gd name="T8" fmla="*/ 3 w 49"/>
                    <a:gd name="T9" fmla="*/ 13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3 h 48"/>
                    <a:gd name="T2" fmla="*/ 15 w 61"/>
                    <a:gd name="T3" fmla="*/ 23 h 48"/>
                    <a:gd name="T4" fmla="*/ 3 w 61"/>
                    <a:gd name="T5" fmla="*/ 19 h 48"/>
                    <a:gd name="T6" fmla="*/ 13 w 61"/>
                    <a:gd name="T7" fmla="*/ 7 h 48"/>
                    <a:gd name="T8" fmla="*/ 25 w 61"/>
                    <a:gd name="T9" fmla="*/ 0 h 48"/>
                    <a:gd name="T10" fmla="*/ 49 w 61"/>
                    <a:gd name="T11" fmla="*/ 9 h 48"/>
                    <a:gd name="T12" fmla="*/ 53 w 61"/>
                    <a:gd name="T13" fmla="*/ 18 h 48"/>
                    <a:gd name="T14" fmla="*/ 61 w 61"/>
                    <a:gd name="T15" fmla="*/ 28 h 48"/>
                    <a:gd name="T16" fmla="*/ 41 w 61"/>
                    <a:gd name="T17" fmla="*/ 33 h 48"/>
                    <a:gd name="T18" fmla="*/ 23 w 61"/>
                    <a:gd name="T19" fmla="*/ 39 h 48"/>
                    <a:gd name="T20" fmla="*/ 21 w 61"/>
                    <a:gd name="T21" fmla="*/ 3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3 h 182"/>
                    <a:gd name="T2" fmla="*/ 36 w 286"/>
                    <a:gd name="T3" fmla="*/ 11 h 182"/>
                    <a:gd name="T4" fmla="*/ 26 w 286"/>
                    <a:gd name="T5" fmla="*/ 25 h 182"/>
                    <a:gd name="T6" fmla="*/ 0 w 286"/>
                    <a:gd name="T7" fmla="*/ 20 h 182"/>
                    <a:gd name="T8" fmla="*/ 10 w 286"/>
                    <a:gd name="T9" fmla="*/ 34 h 182"/>
                    <a:gd name="T10" fmla="*/ 16 w 286"/>
                    <a:gd name="T11" fmla="*/ 51 h 182"/>
                    <a:gd name="T12" fmla="*/ 24 w 286"/>
                    <a:gd name="T13" fmla="*/ 39 h 182"/>
                    <a:gd name="T14" fmla="*/ 30 w 286"/>
                    <a:gd name="T15" fmla="*/ 36 h 182"/>
                    <a:gd name="T16" fmla="*/ 48 w 286"/>
                    <a:gd name="T17" fmla="*/ 46 h 182"/>
                    <a:gd name="T18" fmla="*/ 70 w 286"/>
                    <a:gd name="T19" fmla="*/ 51 h 182"/>
                    <a:gd name="T20" fmla="*/ 88 w 286"/>
                    <a:gd name="T21" fmla="*/ 59 h 182"/>
                    <a:gd name="T22" fmla="*/ 106 w 286"/>
                    <a:gd name="T23" fmla="*/ 84 h 182"/>
                    <a:gd name="T24" fmla="*/ 104 w 286"/>
                    <a:gd name="T25" fmla="*/ 100 h 182"/>
                    <a:gd name="T26" fmla="*/ 98 w 286"/>
                    <a:gd name="T27" fmla="*/ 110 h 182"/>
                    <a:gd name="T28" fmla="*/ 122 w 286"/>
                    <a:gd name="T29" fmla="*/ 105 h 182"/>
                    <a:gd name="T30" fmla="*/ 140 w 286"/>
                    <a:gd name="T31" fmla="*/ 115 h 182"/>
                    <a:gd name="T32" fmla="*/ 168 w 286"/>
                    <a:gd name="T33" fmla="*/ 121 h 182"/>
                    <a:gd name="T34" fmla="*/ 174 w 286"/>
                    <a:gd name="T35" fmla="*/ 120 h 182"/>
                    <a:gd name="T36" fmla="*/ 168 w 286"/>
                    <a:gd name="T37" fmla="*/ 110 h 182"/>
                    <a:gd name="T38" fmla="*/ 178 w 286"/>
                    <a:gd name="T39" fmla="*/ 111 h 182"/>
                    <a:gd name="T40" fmla="*/ 186 w 286"/>
                    <a:gd name="T41" fmla="*/ 97 h 182"/>
                    <a:gd name="T42" fmla="*/ 202 w 286"/>
                    <a:gd name="T43" fmla="*/ 100 h 182"/>
                    <a:gd name="T44" fmla="*/ 214 w 286"/>
                    <a:gd name="T45" fmla="*/ 106 h 182"/>
                    <a:gd name="T46" fmla="*/ 244 w 286"/>
                    <a:gd name="T47" fmla="*/ 138 h 182"/>
                    <a:gd name="T48" fmla="*/ 262 w 286"/>
                    <a:gd name="T49" fmla="*/ 146 h 182"/>
                    <a:gd name="T50" fmla="*/ 284 w 286"/>
                    <a:gd name="T51" fmla="*/ 139 h 182"/>
                    <a:gd name="T52" fmla="*/ 268 w 286"/>
                    <a:gd name="T53" fmla="*/ 131 h 182"/>
                    <a:gd name="T54" fmla="*/ 256 w 286"/>
                    <a:gd name="T55" fmla="*/ 113 h 182"/>
                    <a:gd name="T56" fmla="*/ 250 w 286"/>
                    <a:gd name="T57" fmla="*/ 108 h 182"/>
                    <a:gd name="T58" fmla="*/ 248 w 286"/>
                    <a:gd name="T59" fmla="*/ 100 h 182"/>
                    <a:gd name="T60" fmla="*/ 236 w 286"/>
                    <a:gd name="T61" fmla="*/ 95 h 182"/>
                    <a:gd name="T62" fmla="*/ 240 w 286"/>
                    <a:gd name="T63" fmla="*/ 79 h 182"/>
                    <a:gd name="T64" fmla="*/ 220 w 286"/>
                    <a:gd name="T65" fmla="*/ 70 h 182"/>
                    <a:gd name="T66" fmla="*/ 210 w 286"/>
                    <a:gd name="T67" fmla="*/ 57 h 182"/>
                    <a:gd name="T68" fmla="*/ 190 w 286"/>
                    <a:gd name="T69" fmla="*/ 44 h 182"/>
                    <a:gd name="T70" fmla="*/ 168 w 286"/>
                    <a:gd name="T71" fmla="*/ 31 h 182"/>
                    <a:gd name="T72" fmla="*/ 156 w 286"/>
                    <a:gd name="T73" fmla="*/ 28 h 182"/>
                    <a:gd name="T74" fmla="*/ 120 w 286"/>
                    <a:gd name="T75" fmla="*/ 13 h 182"/>
                    <a:gd name="T76" fmla="*/ 102 w 286"/>
                    <a:gd name="T77" fmla="*/ 3 h 182"/>
                    <a:gd name="T78" fmla="*/ 96 w 286"/>
                    <a:gd name="T79" fmla="*/ 0 h 182"/>
                    <a:gd name="T80" fmla="*/ 70 w 286"/>
                    <a:gd name="T81" fmla="*/ 8 h 182"/>
                    <a:gd name="T82" fmla="*/ 56 w 286"/>
                    <a:gd name="T83" fmla="*/ 26 h 182"/>
                    <a:gd name="T84" fmla="*/ 46 w 286"/>
                    <a:gd name="T85" fmla="*/ 2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48 h 78"/>
                    <a:gd name="T2" fmla="*/ 27 w 78"/>
                    <a:gd name="T3" fmla="*/ 49 h 78"/>
                    <a:gd name="T4" fmla="*/ 45 w 78"/>
                    <a:gd name="T5" fmla="*/ 39 h 78"/>
                    <a:gd name="T6" fmla="*/ 57 w 78"/>
                    <a:gd name="T7" fmla="*/ 25 h 78"/>
                    <a:gd name="T8" fmla="*/ 43 w 78"/>
                    <a:gd name="T9" fmla="*/ 11 h 78"/>
                    <a:gd name="T10" fmla="*/ 43 w 78"/>
                    <a:gd name="T11" fmla="*/ 3 h 78"/>
                    <a:gd name="T12" fmla="*/ 71 w 78"/>
                    <a:gd name="T13" fmla="*/ 21 h 78"/>
                    <a:gd name="T14" fmla="*/ 67 w 78"/>
                    <a:gd name="T15" fmla="*/ 44 h 78"/>
                    <a:gd name="T16" fmla="*/ 33 w 78"/>
                    <a:gd name="T17" fmla="*/ 64 h 78"/>
                    <a:gd name="T18" fmla="*/ 9 w 78"/>
                    <a:gd name="T19" fmla="*/ 54 h 78"/>
                    <a:gd name="T20" fmla="*/ 3 w 78"/>
                    <a:gd name="T21" fmla="*/ 51 h 78"/>
                    <a:gd name="T22" fmla="*/ 1 w 78"/>
                    <a:gd name="T23" fmla="*/ 4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3 h 18"/>
                    <a:gd name="T2" fmla="*/ 3 w 17"/>
                    <a:gd name="T3" fmla="*/ 11 h 18"/>
                    <a:gd name="T4" fmla="*/ 3 w 17"/>
                    <a:gd name="T5" fmla="*/ 3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2 h 22"/>
                    <a:gd name="T2" fmla="*/ 14 w 26"/>
                    <a:gd name="T3" fmla="*/ 0 h 22"/>
                    <a:gd name="T4" fmla="*/ 14 w 26"/>
                    <a:gd name="T5" fmla="*/ 19 h 22"/>
                    <a:gd name="T6" fmla="*/ 8 w 26"/>
                    <a:gd name="T7" fmla="*/ 1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0 h 15"/>
                    <a:gd name="T2" fmla="*/ 16 w 20"/>
                    <a:gd name="T3" fmla="*/ 2 h 15"/>
                    <a:gd name="T4" fmla="*/ 9 w 20"/>
                    <a:gd name="T5" fmla="*/ 10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0 h 15"/>
                    <a:gd name="T2" fmla="*/ 14 w 20"/>
                    <a:gd name="T3" fmla="*/ 2 h 15"/>
                    <a:gd name="T4" fmla="*/ 14 w 20"/>
                    <a:gd name="T5" fmla="*/ 11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41 h 80"/>
                    <a:gd name="T2" fmla="*/ 14 w 80"/>
                    <a:gd name="T3" fmla="*/ 20 h 80"/>
                    <a:gd name="T4" fmla="*/ 26 w 80"/>
                    <a:gd name="T5" fmla="*/ 17 h 80"/>
                    <a:gd name="T6" fmla="*/ 48 w 80"/>
                    <a:gd name="T7" fmla="*/ 15 h 80"/>
                    <a:gd name="T8" fmla="*/ 58 w 80"/>
                    <a:gd name="T9" fmla="*/ 0 h 80"/>
                    <a:gd name="T10" fmla="*/ 80 w 80"/>
                    <a:gd name="T11" fmla="*/ 33 h 80"/>
                    <a:gd name="T12" fmla="*/ 70 w 80"/>
                    <a:gd name="T13" fmla="*/ 46 h 80"/>
                    <a:gd name="T14" fmla="*/ 54 w 80"/>
                    <a:gd name="T15" fmla="*/ 51 h 80"/>
                    <a:gd name="T16" fmla="*/ 48 w 80"/>
                    <a:gd name="T17" fmla="*/ 66 h 80"/>
                    <a:gd name="T18" fmla="*/ 32 w 80"/>
                    <a:gd name="T19" fmla="*/ 56 h 80"/>
                    <a:gd name="T20" fmla="*/ 38 w 80"/>
                    <a:gd name="T21" fmla="*/ 43 h 80"/>
                    <a:gd name="T22" fmla="*/ 30 w 80"/>
                    <a:gd name="T23" fmla="*/ 23 h 80"/>
                    <a:gd name="T24" fmla="*/ 20 w 80"/>
                    <a:gd name="T25" fmla="*/ 40 h 80"/>
                    <a:gd name="T26" fmla="*/ 8 w 80"/>
                    <a:gd name="T27" fmla="*/ 46 h 80"/>
                    <a:gd name="T28" fmla="*/ 0 w 80"/>
                    <a:gd name="T29" fmla="*/ 4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78 h 174"/>
                    <a:gd name="T2" fmla="*/ 26 w 94"/>
                    <a:gd name="T3" fmla="*/ 104 h 174"/>
                    <a:gd name="T4" fmla="*/ 32 w 94"/>
                    <a:gd name="T5" fmla="*/ 88 h 174"/>
                    <a:gd name="T6" fmla="*/ 52 w 94"/>
                    <a:gd name="T7" fmla="*/ 82 h 174"/>
                    <a:gd name="T8" fmla="*/ 46 w 94"/>
                    <a:gd name="T9" fmla="*/ 101 h 174"/>
                    <a:gd name="T10" fmla="*/ 66 w 94"/>
                    <a:gd name="T11" fmla="*/ 103 h 174"/>
                    <a:gd name="T12" fmla="*/ 76 w 94"/>
                    <a:gd name="T13" fmla="*/ 116 h 174"/>
                    <a:gd name="T14" fmla="*/ 58 w 94"/>
                    <a:gd name="T15" fmla="*/ 121 h 174"/>
                    <a:gd name="T16" fmla="*/ 74 w 94"/>
                    <a:gd name="T17" fmla="*/ 142 h 174"/>
                    <a:gd name="T18" fmla="*/ 84 w 94"/>
                    <a:gd name="T19" fmla="*/ 126 h 174"/>
                    <a:gd name="T20" fmla="*/ 82 w 94"/>
                    <a:gd name="T21" fmla="*/ 91 h 174"/>
                    <a:gd name="T22" fmla="*/ 60 w 94"/>
                    <a:gd name="T23" fmla="*/ 87 h 174"/>
                    <a:gd name="T24" fmla="*/ 50 w 94"/>
                    <a:gd name="T25" fmla="*/ 67 h 174"/>
                    <a:gd name="T26" fmla="*/ 34 w 94"/>
                    <a:gd name="T27" fmla="*/ 67 h 174"/>
                    <a:gd name="T28" fmla="*/ 30 w 94"/>
                    <a:gd name="T29" fmla="*/ 57 h 174"/>
                    <a:gd name="T30" fmla="*/ 42 w 94"/>
                    <a:gd name="T31" fmla="*/ 34 h 174"/>
                    <a:gd name="T32" fmla="*/ 30 w 94"/>
                    <a:gd name="T33" fmla="*/ 0 h 174"/>
                    <a:gd name="T34" fmla="*/ 18 w 94"/>
                    <a:gd name="T35" fmla="*/ 18 h 174"/>
                    <a:gd name="T36" fmla="*/ 4 w 94"/>
                    <a:gd name="T37" fmla="*/ 38 h 174"/>
                    <a:gd name="T38" fmla="*/ 14 w 94"/>
                    <a:gd name="T39" fmla="*/ 62 h 174"/>
                    <a:gd name="T40" fmla="*/ 14 w 94"/>
                    <a:gd name="T41" fmla="*/ 78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0 h 50"/>
                    <a:gd name="T2" fmla="*/ 12 w 32"/>
                    <a:gd name="T3" fmla="*/ 0 h 50"/>
                    <a:gd name="T4" fmla="*/ 20 w 32"/>
                    <a:gd name="T5" fmla="*/ 13 h 50"/>
                    <a:gd name="T6" fmla="*/ 22 w 32"/>
                    <a:gd name="T7" fmla="*/ 20 h 50"/>
                    <a:gd name="T8" fmla="*/ 28 w 32"/>
                    <a:gd name="T9" fmla="*/ 21 h 50"/>
                    <a:gd name="T10" fmla="*/ 32 w 32"/>
                    <a:gd name="T11" fmla="*/ 31 h 50"/>
                    <a:gd name="T12" fmla="*/ 18 w 32"/>
                    <a:gd name="T13" fmla="*/ 41 h 50"/>
                    <a:gd name="T14" fmla="*/ 6 w 32"/>
                    <a:gd name="T15" fmla="*/ 2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36 h 50"/>
                    <a:gd name="T2" fmla="*/ 23 w 43"/>
                    <a:gd name="T3" fmla="*/ 16 h 50"/>
                    <a:gd name="T4" fmla="*/ 38 w 43"/>
                    <a:gd name="T5" fmla="*/ 0 h 50"/>
                    <a:gd name="T6" fmla="*/ 25 w 43"/>
                    <a:gd name="T7" fmla="*/ 23 h 50"/>
                    <a:gd name="T8" fmla="*/ 2 w 43"/>
                    <a:gd name="T9" fmla="*/ 41 h 50"/>
                    <a:gd name="T10" fmla="*/ 0 w 43"/>
                    <a:gd name="T11" fmla="*/ 36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31 w 471"/>
                    <a:gd name="T1" fmla="*/ 436 h 281"/>
                    <a:gd name="T2" fmla="*/ 36 w 471"/>
                    <a:gd name="T3" fmla="*/ 390 h 281"/>
                    <a:gd name="T4" fmla="*/ 33 w 471"/>
                    <a:gd name="T5" fmla="*/ 382 h 281"/>
                    <a:gd name="T6" fmla="*/ 24 w 471"/>
                    <a:gd name="T7" fmla="*/ 340 h 281"/>
                    <a:gd name="T8" fmla="*/ 6 w 471"/>
                    <a:gd name="T9" fmla="*/ 335 h 281"/>
                    <a:gd name="T10" fmla="*/ 0 w 471"/>
                    <a:gd name="T11" fmla="*/ 298 h 281"/>
                    <a:gd name="T12" fmla="*/ 18 w 471"/>
                    <a:gd name="T13" fmla="*/ 281 h 281"/>
                    <a:gd name="T14" fmla="*/ 9 w 471"/>
                    <a:gd name="T15" fmla="*/ 257 h 281"/>
                    <a:gd name="T16" fmla="*/ 3 w 471"/>
                    <a:gd name="T17" fmla="*/ 249 h 281"/>
                    <a:gd name="T18" fmla="*/ 42 w 471"/>
                    <a:gd name="T19" fmla="*/ 187 h 281"/>
                    <a:gd name="T20" fmla="*/ 65 w 471"/>
                    <a:gd name="T21" fmla="*/ 150 h 281"/>
                    <a:gd name="T22" fmla="*/ 63 w 471"/>
                    <a:gd name="T23" fmla="*/ 109 h 281"/>
                    <a:gd name="T24" fmla="*/ 36 w 471"/>
                    <a:gd name="T25" fmla="*/ 67 h 281"/>
                    <a:gd name="T26" fmla="*/ 30 w 471"/>
                    <a:gd name="T27" fmla="*/ 50 h 281"/>
                    <a:gd name="T28" fmla="*/ 39 w 471"/>
                    <a:gd name="T29" fmla="*/ 56 h 281"/>
                    <a:gd name="T30" fmla="*/ 71 w 471"/>
                    <a:gd name="T31" fmla="*/ 55 h 281"/>
                    <a:gd name="T32" fmla="*/ 95 w 471"/>
                    <a:gd name="T33" fmla="*/ 17 h 281"/>
                    <a:gd name="T34" fmla="*/ 122 w 471"/>
                    <a:gd name="T35" fmla="*/ 0 h 281"/>
                    <a:gd name="T36" fmla="*/ 131 w 471"/>
                    <a:gd name="T37" fmla="*/ 3 h 281"/>
                    <a:gd name="T38" fmla="*/ 137 w 471"/>
                    <a:gd name="T39" fmla="*/ 14 h 281"/>
                    <a:gd name="T40" fmla="*/ 146 w 471"/>
                    <a:gd name="T41" fmla="*/ 8 h 281"/>
                    <a:gd name="T42" fmla="*/ 164 w 471"/>
                    <a:gd name="T43" fmla="*/ 12 h 281"/>
                    <a:gd name="T44" fmla="*/ 173 w 471"/>
                    <a:gd name="T45" fmla="*/ 14 h 281"/>
                    <a:gd name="T46" fmla="*/ 210 w 471"/>
                    <a:gd name="T47" fmla="*/ 22 h 281"/>
                    <a:gd name="T48" fmla="*/ 231 w 471"/>
                    <a:gd name="T49" fmla="*/ 37 h 281"/>
                    <a:gd name="T50" fmla="*/ 249 w 471"/>
                    <a:gd name="T51" fmla="*/ 26 h 281"/>
                    <a:gd name="T52" fmla="*/ 257 w 471"/>
                    <a:gd name="T53" fmla="*/ 22 h 281"/>
                    <a:gd name="T54" fmla="*/ 290 w 471"/>
                    <a:gd name="T55" fmla="*/ 22 h 281"/>
                    <a:gd name="T56" fmla="*/ 314 w 471"/>
                    <a:gd name="T57" fmla="*/ 50 h 281"/>
                    <a:gd name="T58" fmla="*/ 344 w 471"/>
                    <a:gd name="T59" fmla="*/ 92 h 281"/>
                    <a:gd name="T60" fmla="*/ 365 w 471"/>
                    <a:gd name="T61" fmla="*/ 109 h 281"/>
                    <a:gd name="T62" fmla="*/ 382 w 471"/>
                    <a:gd name="T63" fmla="*/ 106 h 281"/>
                    <a:gd name="T64" fmla="*/ 402 w 471"/>
                    <a:gd name="T65" fmla="*/ 101 h 281"/>
                    <a:gd name="T66" fmla="*/ 432 w 471"/>
                    <a:gd name="T67" fmla="*/ 111 h 281"/>
                    <a:gd name="T68" fmla="*/ 446 w 471"/>
                    <a:gd name="T69" fmla="*/ 126 h 281"/>
                    <a:gd name="T70" fmla="*/ 458 w 471"/>
                    <a:gd name="T71" fmla="*/ 140 h 281"/>
                    <a:gd name="T72" fmla="*/ 473 w 471"/>
                    <a:gd name="T73" fmla="*/ 173 h 281"/>
                    <a:gd name="T74" fmla="*/ 479 w 471"/>
                    <a:gd name="T75" fmla="*/ 187 h 281"/>
                    <a:gd name="T76" fmla="*/ 482 w 471"/>
                    <a:gd name="T77" fmla="*/ 195 h 281"/>
                    <a:gd name="T78" fmla="*/ 461 w 471"/>
                    <a:gd name="T79" fmla="*/ 221 h 281"/>
                    <a:gd name="T80" fmla="*/ 479 w 471"/>
                    <a:gd name="T81" fmla="*/ 220 h 281"/>
                    <a:gd name="T82" fmla="*/ 509 w 471"/>
                    <a:gd name="T83" fmla="*/ 242 h 281"/>
                    <a:gd name="T84" fmla="*/ 542 w 471"/>
                    <a:gd name="T85" fmla="*/ 245 h 281"/>
                    <a:gd name="T86" fmla="*/ 566 w 471"/>
                    <a:gd name="T87" fmla="*/ 262 h 281"/>
                    <a:gd name="T88" fmla="*/ 569 w 471"/>
                    <a:gd name="T89" fmla="*/ 268 h 281"/>
                    <a:gd name="T90" fmla="*/ 569 w 471"/>
                    <a:gd name="T91" fmla="*/ 274 h 281"/>
                    <a:gd name="T92" fmla="*/ 586 w 471"/>
                    <a:gd name="T93" fmla="*/ 268 h 281"/>
                    <a:gd name="T94" fmla="*/ 595 w 471"/>
                    <a:gd name="T95" fmla="*/ 267 h 281"/>
                    <a:gd name="T96" fmla="*/ 653 w 471"/>
                    <a:gd name="T97" fmla="*/ 288 h 281"/>
                    <a:gd name="T98" fmla="*/ 665 w 471"/>
                    <a:gd name="T99" fmla="*/ 310 h 281"/>
                    <a:gd name="T100" fmla="*/ 692 w 471"/>
                    <a:gd name="T101" fmla="*/ 313 h 281"/>
                    <a:gd name="T102" fmla="*/ 701 w 471"/>
                    <a:gd name="T103" fmla="*/ 335 h 281"/>
                    <a:gd name="T104" fmla="*/ 671 w 471"/>
                    <a:gd name="T105" fmla="*/ 402 h 281"/>
                    <a:gd name="T106" fmla="*/ 647 w 471"/>
                    <a:gd name="T107" fmla="*/ 438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5 h 844"/>
                    <a:gd name="T2" fmla="*/ 502 w 984"/>
                    <a:gd name="T3" fmla="*/ 28 h 844"/>
                    <a:gd name="T4" fmla="*/ 550 w 984"/>
                    <a:gd name="T5" fmla="*/ 31 h 844"/>
                    <a:gd name="T6" fmla="*/ 578 w 984"/>
                    <a:gd name="T7" fmla="*/ 107 h 844"/>
                    <a:gd name="T8" fmla="*/ 586 w 984"/>
                    <a:gd name="T9" fmla="*/ 74 h 844"/>
                    <a:gd name="T10" fmla="*/ 606 w 984"/>
                    <a:gd name="T11" fmla="*/ 57 h 844"/>
                    <a:gd name="T12" fmla="*/ 642 w 984"/>
                    <a:gd name="T13" fmla="*/ 103 h 844"/>
                    <a:gd name="T14" fmla="*/ 682 w 984"/>
                    <a:gd name="T15" fmla="*/ 80 h 844"/>
                    <a:gd name="T16" fmla="*/ 706 w 984"/>
                    <a:gd name="T17" fmla="*/ 71 h 844"/>
                    <a:gd name="T18" fmla="*/ 762 w 984"/>
                    <a:gd name="T19" fmla="*/ 2 h 844"/>
                    <a:gd name="T20" fmla="*/ 798 w 984"/>
                    <a:gd name="T21" fmla="*/ 57 h 844"/>
                    <a:gd name="T22" fmla="*/ 798 w 984"/>
                    <a:gd name="T23" fmla="*/ 107 h 844"/>
                    <a:gd name="T24" fmla="*/ 790 w 984"/>
                    <a:gd name="T25" fmla="*/ 130 h 844"/>
                    <a:gd name="T26" fmla="*/ 766 w 984"/>
                    <a:gd name="T27" fmla="*/ 133 h 844"/>
                    <a:gd name="T28" fmla="*/ 762 w 984"/>
                    <a:gd name="T29" fmla="*/ 153 h 844"/>
                    <a:gd name="T30" fmla="*/ 802 w 984"/>
                    <a:gd name="T31" fmla="*/ 185 h 844"/>
                    <a:gd name="T32" fmla="*/ 786 w 984"/>
                    <a:gd name="T33" fmla="*/ 264 h 844"/>
                    <a:gd name="T34" fmla="*/ 830 w 984"/>
                    <a:gd name="T35" fmla="*/ 339 h 844"/>
                    <a:gd name="T36" fmla="*/ 854 w 984"/>
                    <a:gd name="T37" fmla="*/ 369 h 844"/>
                    <a:gd name="T38" fmla="*/ 830 w 984"/>
                    <a:gd name="T39" fmla="*/ 369 h 844"/>
                    <a:gd name="T40" fmla="*/ 746 w 984"/>
                    <a:gd name="T41" fmla="*/ 310 h 844"/>
                    <a:gd name="T42" fmla="*/ 678 w 984"/>
                    <a:gd name="T43" fmla="*/ 330 h 844"/>
                    <a:gd name="T44" fmla="*/ 590 w 984"/>
                    <a:gd name="T45" fmla="*/ 362 h 844"/>
                    <a:gd name="T46" fmla="*/ 642 w 984"/>
                    <a:gd name="T47" fmla="*/ 474 h 844"/>
                    <a:gd name="T48" fmla="*/ 710 w 984"/>
                    <a:gd name="T49" fmla="*/ 500 h 844"/>
                    <a:gd name="T50" fmla="*/ 738 w 984"/>
                    <a:gd name="T51" fmla="*/ 451 h 844"/>
                    <a:gd name="T52" fmla="*/ 774 w 984"/>
                    <a:gd name="T53" fmla="*/ 467 h 844"/>
                    <a:gd name="T54" fmla="*/ 766 w 984"/>
                    <a:gd name="T55" fmla="*/ 517 h 844"/>
                    <a:gd name="T56" fmla="*/ 802 w 984"/>
                    <a:gd name="T57" fmla="*/ 549 h 844"/>
                    <a:gd name="T58" fmla="*/ 838 w 984"/>
                    <a:gd name="T59" fmla="*/ 539 h 844"/>
                    <a:gd name="T60" fmla="*/ 922 w 984"/>
                    <a:gd name="T61" fmla="*/ 661 h 844"/>
                    <a:gd name="T62" fmla="*/ 942 w 984"/>
                    <a:gd name="T63" fmla="*/ 677 h 844"/>
                    <a:gd name="T64" fmla="*/ 874 w 984"/>
                    <a:gd name="T65" fmla="*/ 664 h 844"/>
                    <a:gd name="T66" fmla="*/ 830 w 984"/>
                    <a:gd name="T67" fmla="*/ 621 h 844"/>
                    <a:gd name="T68" fmla="*/ 778 w 984"/>
                    <a:gd name="T69" fmla="*/ 582 h 844"/>
                    <a:gd name="T70" fmla="*/ 702 w 984"/>
                    <a:gd name="T71" fmla="*/ 543 h 844"/>
                    <a:gd name="T72" fmla="*/ 614 w 984"/>
                    <a:gd name="T73" fmla="*/ 530 h 844"/>
                    <a:gd name="T74" fmla="*/ 506 w 984"/>
                    <a:gd name="T75" fmla="*/ 487 h 844"/>
                    <a:gd name="T76" fmla="*/ 462 w 984"/>
                    <a:gd name="T77" fmla="*/ 415 h 844"/>
                    <a:gd name="T78" fmla="*/ 430 w 984"/>
                    <a:gd name="T79" fmla="*/ 379 h 844"/>
                    <a:gd name="T80" fmla="*/ 382 w 984"/>
                    <a:gd name="T81" fmla="*/ 353 h 844"/>
                    <a:gd name="T82" fmla="*/ 342 w 984"/>
                    <a:gd name="T83" fmla="*/ 303 h 844"/>
                    <a:gd name="T84" fmla="*/ 354 w 984"/>
                    <a:gd name="T85" fmla="*/ 339 h 844"/>
                    <a:gd name="T86" fmla="*/ 418 w 984"/>
                    <a:gd name="T87" fmla="*/ 405 h 844"/>
                    <a:gd name="T88" fmla="*/ 422 w 984"/>
                    <a:gd name="T89" fmla="*/ 431 h 844"/>
                    <a:gd name="T90" fmla="*/ 394 w 984"/>
                    <a:gd name="T91" fmla="*/ 408 h 844"/>
                    <a:gd name="T92" fmla="*/ 354 w 984"/>
                    <a:gd name="T93" fmla="*/ 382 h 844"/>
                    <a:gd name="T94" fmla="*/ 314 w 984"/>
                    <a:gd name="T95" fmla="*/ 330 h 844"/>
                    <a:gd name="T96" fmla="*/ 266 w 984"/>
                    <a:gd name="T97" fmla="*/ 284 h 844"/>
                    <a:gd name="T98" fmla="*/ 210 w 984"/>
                    <a:gd name="T99" fmla="*/ 257 h 844"/>
                    <a:gd name="T100" fmla="*/ 154 w 984"/>
                    <a:gd name="T101" fmla="*/ 195 h 844"/>
                    <a:gd name="T102" fmla="*/ 66 w 984"/>
                    <a:gd name="T103" fmla="*/ 54 h 844"/>
                    <a:gd name="T104" fmla="*/ 34 w 984"/>
                    <a:gd name="T105" fmla="*/ 31 h 844"/>
                    <a:gd name="T106" fmla="*/ 46 w 984"/>
                    <a:gd name="T107" fmla="*/ 18 h 844"/>
                    <a:gd name="T108" fmla="*/ 102 w 984"/>
                    <a:gd name="T109" fmla="*/ 5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3 h 48"/>
                    <a:gd name="T2" fmla="*/ 10 w 36"/>
                    <a:gd name="T3" fmla="*/ 39 h 48"/>
                    <a:gd name="T4" fmla="*/ 6 w 36"/>
                    <a:gd name="T5" fmla="*/ 2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4 h 37"/>
                    <a:gd name="T2" fmla="*/ 13 w 36"/>
                    <a:gd name="T3" fmla="*/ 1 h 37"/>
                    <a:gd name="T4" fmla="*/ 38 w 36"/>
                    <a:gd name="T5" fmla="*/ 13 h 37"/>
                    <a:gd name="T6" fmla="*/ 8 w 36"/>
                    <a:gd name="T7" fmla="*/ 13 h 37"/>
                    <a:gd name="T8" fmla="*/ 0 w 36"/>
                    <a:gd name="T9" fmla="*/ 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1 h 96"/>
                    <a:gd name="T2" fmla="*/ 28 w 170"/>
                    <a:gd name="T3" fmla="*/ 21 h 96"/>
                    <a:gd name="T4" fmla="*/ 56 w 170"/>
                    <a:gd name="T5" fmla="*/ 18 h 96"/>
                    <a:gd name="T6" fmla="*/ 80 w 170"/>
                    <a:gd name="T7" fmla="*/ 8 h 96"/>
                    <a:gd name="T8" fmla="*/ 64 w 170"/>
                    <a:gd name="T9" fmla="*/ 21 h 96"/>
                    <a:gd name="T10" fmla="*/ 125 w 170"/>
                    <a:gd name="T11" fmla="*/ 41 h 96"/>
                    <a:gd name="T12" fmla="*/ 161 w 170"/>
                    <a:gd name="T13" fmla="*/ 55 h 96"/>
                    <a:gd name="T14" fmla="*/ 117 w 170"/>
                    <a:gd name="T15" fmla="*/ 65 h 96"/>
                    <a:gd name="T16" fmla="*/ 89 w 170"/>
                    <a:gd name="T17" fmla="*/ 48 h 96"/>
                    <a:gd name="T18" fmla="*/ 76 w 170"/>
                    <a:gd name="T19" fmla="*/ 45 h 96"/>
                    <a:gd name="T20" fmla="*/ 24 w 170"/>
                    <a:gd name="T21" fmla="*/ 35 h 96"/>
                    <a:gd name="T22" fmla="*/ 0 w 170"/>
                    <a:gd name="T23" fmla="*/ 41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20 h 44"/>
                    <a:gd name="T6" fmla="*/ 112 w 138"/>
                    <a:gd name="T7" fmla="*/ 17 h 44"/>
                    <a:gd name="T8" fmla="*/ 108 w 138"/>
                    <a:gd name="T9" fmla="*/ 37 h 44"/>
                    <a:gd name="T10" fmla="*/ 64 w 138"/>
                    <a:gd name="T11" fmla="*/ 34 h 44"/>
                    <a:gd name="T12" fmla="*/ 0 w 138"/>
                    <a:gd name="T13" fmla="*/ 30 h 44"/>
                    <a:gd name="T14" fmla="*/ 28 w 138"/>
                    <a:gd name="T15" fmla="*/ 1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0 h 42"/>
                    <a:gd name="T2" fmla="*/ 36 w 57"/>
                    <a:gd name="T3" fmla="*/ 11 h 42"/>
                    <a:gd name="T4" fmla="*/ 17 w 57"/>
                    <a:gd name="T5" fmla="*/ 2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8 w 39"/>
                    <a:gd name="T1" fmla="*/ 27 h 52"/>
                    <a:gd name="T2" fmla="*/ 18 w 39"/>
                    <a:gd name="T3" fmla="*/ 0 h 52"/>
                    <a:gd name="T4" fmla="*/ 18 w 39"/>
                    <a:gd name="T5" fmla="*/ 27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7 h 80"/>
                    <a:gd name="T2" fmla="*/ 20 w 44"/>
                    <a:gd name="T3" fmla="*/ 27 h 80"/>
                    <a:gd name="T4" fmla="*/ 25 w 44"/>
                    <a:gd name="T5" fmla="*/ 40 h 80"/>
                    <a:gd name="T6" fmla="*/ 37 w 44"/>
                    <a:gd name="T7" fmla="*/ 44 h 80"/>
                    <a:gd name="T8" fmla="*/ 25 w 44"/>
                    <a:gd name="T9" fmla="*/ 60 h 80"/>
                    <a:gd name="T10" fmla="*/ 0 w 44"/>
                    <a:gd name="T11" fmla="*/ 17 h 80"/>
                    <a:gd name="T12" fmla="*/ 4 w 44"/>
                    <a:gd name="T13" fmla="*/ 7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327 w 323"/>
                    <a:gd name="T1" fmla="*/ 2 h 64"/>
                    <a:gd name="T2" fmla="*/ 343 w 323"/>
                    <a:gd name="T3" fmla="*/ 13 h 64"/>
                    <a:gd name="T4" fmla="*/ 349 w 323"/>
                    <a:gd name="T5" fmla="*/ 0 h 64"/>
                    <a:gd name="T6" fmla="*/ 394 w 323"/>
                    <a:gd name="T7" fmla="*/ 0 h 64"/>
                    <a:gd name="T8" fmla="*/ 427 w 323"/>
                    <a:gd name="T9" fmla="*/ 27 h 64"/>
                    <a:gd name="T10" fmla="*/ 474 w 323"/>
                    <a:gd name="T11" fmla="*/ 16 h 64"/>
                    <a:gd name="T12" fmla="*/ 467 w 323"/>
                    <a:gd name="T13" fmla="*/ 45 h 64"/>
                    <a:gd name="T14" fmla="*/ 443 w 323"/>
                    <a:gd name="T15" fmla="*/ 72 h 64"/>
                    <a:gd name="T16" fmla="*/ 438 w 323"/>
                    <a:gd name="T17" fmla="*/ 45 h 64"/>
                    <a:gd name="T18" fmla="*/ 427 w 323"/>
                    <a:gd name="T19" fmla="*/ 48 h 64"/>
                    <a:gd name="T20" fmla="*/ 415 w 323"/>
                    <a:gd name="T21" fmla="*/ 45 h 64"/>
                    <a:gd name="T22" fmla="*/ 391 w 323"/>
                    <a:gd name="T23" fmla="*/ 33 h 64"/>
                    <a:gd name="T24" fmla="*/ 339 w 323"/>
                    <a:gd name="T25" fmla="*/ 59 h 64"/>
                    <a:gd name="T26" fmla="*/ 299 w 323"/>
                    <a:gd name="T27" fmla="*/ 69 h 64"/>
                    <a:gd name="T28" fmla="*/ 315 w 323"/>
                    <a:gd name="T29" fmla="*/ 89 h 64"/>
                    <a:gd name="T30" fmla="*/ 279 w 323"/>
                    <a:gd name="T31" fmla="*/ 98 h 64"/>
                    <a:gd name="T32" fmla="*/ 251 w 323"/>
                    <a:gd name="T33" fmla="*/ 95 h 64"/>
                    <a:gd name="T34" fmla="*/ 263 w 323"/>
                    <a:gd name="T35" fmla="*/ 89 h 64"/>
                    <a:gd name="T36" fmla="*/ 254 w 323"/>
                    <a:gd name="T37" fmla="*/ 63 h 64"/>
                    <a:gd name="T38" fmla="*/ 251 w 323"/>
                    <a:gd name="T39" fmla="*/ 48 h 64"/>
                    <a:gd name="T40" fmla="*/ 235 w 323"/>
                    <a:gd name="T41" fmla="*/ 36 h 64"/>
                    <a:gd name="T42" fmla="*/ 211 w 323"/>
                    <a:gd name="T43" fmla="*/ 42 h 64"/>
                    <a:gd name="T44" fmla="*/ 199 w 323"/>
                    <a:gd name="T45" fmla="*/ 42 h 64"/>
                    <a:gd name="T46" fmla="*/ 183 w 323"/>
                    <a:gd name="T47" fmla="*/ 39 h 64"/>
                    <a:gd name="T48" fmla="*/ 123 w 323"/>
                    <a:gd name="T49" fmla="*/ 3 h 64"/>
                    <a:gd name="T50" fmla="*/ 88 w 323"/>
                    <a:gd name="T51" fmla="*/ 22 h 64"/>
                    <a:gd name="T52" fmla="*/ 1 w 323"/>
                    <a:gd name="T53" fmla="*/ 0 h 64"/>
                    <a:gd name="T54" fmla="*/ 327 w 323"/>
                    <a:gd name="T55" fmla="*/ 2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56 w 300"/>
                    <a:gd name="T1" fmla="*/ 49 h 31"/>
                    <a:gd name="T2" fmla="*/ 45 w 300"/>
                    <a:gd name="T3" fmla="*/ 2 h 31"/>
                    <a:gd name="T4" fmla="*/ 424 w 300"/>
                    <a:gd name="T5" fmla="*/ 0 h 31"/>
                    <a:gd name="T6" fmla="*/ 440 w 300"/>
                    <a:gd name="T7" fmla="*/ 22 h 31"/>
                    <a:gd name="T8" fmla="*/ 392 w 300"/>
                    <a:gd name="T9" fmla="*/ 25 h 31"/>
                    <a:gd name="T10" fmla="*/ 156 w 300"/>
                    <a:gd name="T11" fmla="*/ 49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2 h 29"/>
                    <a:gd name="T2" fmla="*/ 12 w 41"/>
                    <a:gd name="T3" fmla="*/ 25 h 29"/>
                    <a:gd name="T4" fmla="*/ 0 w 41"/>
                    <a:gd name="T5" fmla="*/ 22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171 w 436"/>
                    <a:gd name="T1" fmla="*/ 2 h 152"/>
                    <a:gd name="T2" fmla="*/ 1022 w 436"/>
                    <a:gd name="T3" fmla="*/ 0 h 152"/>
                    <a:gd name="T4" fmla="*/ 975 w 436"/>
                    <a:gd name="T5" fmla="*/ 132 h 152"/>
                    <a:gd name="T6" fmla="*/ 931 w 436"/>
                    <a:gd name="T7" fmla="*/ 166 h 152"/>
                    <a:gd name="T8" fmla="*/ 919 w 436"/>
                    <a:gd name="T9" fmla="*/ 171 h 152"/>
                    <a:gd name="T10" fmla="*/ 879 w 436"/>
                    <a:gd name="T11" fmla="*/ 179 h 152"/>
                    <a:gd name="T12" fmla="*/ 846 w 436"/>
                    <a:gd name="T13" fmla="*/ 215 h 152"/>
                    <a:gd name="T14" fmla="*/ 849 w 436"/>
                    <a:gd name="T15" fmla="*/ 242 h 152"/>
                    <a:gd name="T16" fmla="*/ 853 w 436"/>
                    <a:gd name="T17" fmla="*/ 262 h 152"/>
                    <a:gd name="T18" fmla="*/ 858 w 436"/>
                    <a:gd name="T19" fmla="*/ 277 h 152"/>
                    <a:gd name="T20" fmla="*/ 849 w 436"/>
                    <a:gd name="T21" fmla="*/ 299 h 152"/>
                    <a:gd name="T22" fmla="*/ 823 w 436"/>
                    <a:gd name="T23" fmla="*/ 294 h 152"/>
                    <a:gd name="T24" fmla="*/ 802 w 436"/>
                    <a:gd name="T25" fmla="*/ 316 h 152"/>
                    <a:gd name="T26" fmla="*/ 813 w 436"/>
                    <a:gd name="T27" fmla="*/ 257 h 152"/>
                    <a:gd name="T28" fmla="*/ 792 w 436"/>
                    <a:gd name="T29" fmla="*/ 245 h 152"/>
                    <a:gd name="T30" fmla="*/ 806 w 436"/>
                    <a:gd name="T31" fmla="*/ 228 h 152"/>
                    <a:gd name="T32" fmla="*/ 802 w 436"/>
                    <a:gd name="T33" fmla="*/ 218 h 152"/>
                    <a:gd name="T34" fmla="*/ 750 w 436"/>
                    <a:gd name="T35" fmla="*/ 230 h 152"/>
                    <a:gd name="T36" fmla="*/ 743 w 436"/>
                    <a:gd name="T37" fmla="*/ 208 h 152"/>
                    <a:gd name="T38" fmla="*/ 696 w 436"/>
                    <a:gd name="T39" fmla="*/ 230 h 152"/>
                    <a:gd name="T40" fmla="*/ 750 w 436"/>
                    <a:gd name="T41" fmla="*/ 252 h 152"/>
                    <a:gd name="T42" fmla="*/ 715 w 436"/>
                    <a:gd name="T43" fmla="*/ 286 h 152"/>
                    <a:gd name="T44" fmla="*/ 729 w 436"/>
                    <a:gd name="T45" fmla="*/ 308 h 152"/>
                    <a:gd name="T46" fmla="*/ 738 w 436"/>
                    <a:gd name="T47" fmla="*/ 338 h 152"/>
                    <a:gd name="T48" fmla="*/ 724 w 436"/>
                    <a:gd name="T49" fmla="*/ 340 h 152"/>
                    <a:gd name="T50" fmla="*/ 736 w 436"/>
                    <a:gd name="T51" fmla="*/ 352 h 152"/>
                    <a:gd name="T52" fmla="*/ 720 w 436"/>
                    <a:gd name="T53" fmla="*/ 372 h 152"/>
                    <a:gd name="T54" fmla="*/ 0 w 436"/>
                    <a:gd name="T55" fmla="*/ 365 h 152"/>
                    <a:gd name="T56" fmla="*/ 171 w 436"/>
                    <a:gd name="T57" fmla="*/ 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27 h 165"/>
                    <a:gd name="T2" fmla="*/ 15 w 47"/>
                    <a:gd name="T3" fmla="*/ 88 h 165"/>
                    <a:gd name="T4" fmla="*/ 17 w 47"/>
                    <a:gd name="T5" fmla="*/ 55 h 165"/>
                    <a:gd name="T6" fmla="*/ 11 w 47"/>
                    <a:gd name="T7" fmla="*/ 32 h 165"/>
                    <a:gd name="T8" fmla="*/ 17 w 47"/>
                    <a:gd name="T9" fmla="*/ 10 h 165"/>
                    <a:gd name="T10" fmla="*/ 21 w 47"/>
                    <a:gd name="T11" fmla="*/ 0 h 165"/>
                    <a:gd name="T12" fmla="*/ 31 w 47"/>
                    <a:gd name="T13" fmla="*/ 24 h 165"/>
                    <a:gd name="T14" fmla="*/ 47 w 47"/>
                    <a:gd name="T15" fmla="*/ 80 h 165"/>
                    <a:gd name="T16" fmla="*/ 31 w 47"/>
                    <a:gd name="T17" fmla="*/ 88 h 165"/>
                    <a:gd name="T18" fmla="*/ 23 w 47"/>
                    <a:gd name="T19" fmla="*/ 102 h 165"/>
                    <a:gd name="T20" fmla="*/ 21 w 47"/>
                    <a:gd name="T21" fmla="*/ 107 h 165"/>
                    <a:gd name="T22" fmla="*/ 27 w 47"/>
                    <a:gd name="T23" fmla="*/ 109 h 165"/>
                    <a:gd name="T24" fmla="*/ 31 w 47"/>
                    <a:gd name="T25" fmla="*/ 119 h 165"/>
                    <a:gd name="T26" fmla="*/ 13 w 47"/>
                    <a:gd name="T27" fmla="*/ 120 h 165"/>
                    <a:gd name="T28" fmla="*/ 7 w 47"/>
                    <a:gd name="T29" fmla="*/ 130 h 165"/>
                    <a:gd name="T30" fmla="*/ 3 w 47"/>
                    <a:gd name="T31" fmla="*/ 125 h 165"/>
                    <a:gd name="T32" fmla="*/ 5 w 47"/>
                    <a:gd name="T33" fmla="*/ 12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50 h 103"/>
                    <a:gd name="T2" fmla="*/ 30 w 138"/>
                    <a:gd name="T3" fmla="*/ 35 h 103"/>
                    <a:gd name="T4" fmla="*/ 50 w 138"/>
                    <a:gd name="T5" fmla="*/ 27 h 103"/>
                    <a:gd name="T6" fmla="*/ 54 w 138"/>
                    <a:gd name="T7" fmla="*/ 37 h 103"/>
                    <a:gd name="T8" fmla="*/ 66 w 138"/>
                    <a:gd name="T9" fmla="*/ 40 h 103"/>
                    <a:gd name="T10" fmla="*/ 80 w 138"/>
                    <a:gd name="T11" fmla="*/ 45 h 103"/>
                    <a:gd name="T12" fmla="*/ 116 w 138"/>
                    <a:gd name="T13" fmla="*/ 27 h 103"/>
                    <a:gd name="T14" fmla="*/ 130 w 138"/>
                    <a:gd name="T15" fmla="*/ 14 h 103"/>
                    <a:gd name="T16" fmla="*/ 138 w 138"/>
                    <a:gd name="T17" fmla="*/ 9 h 103"/>
                    <a:gd name="T18" fmla="*/ 106 w 138"/>
                    <a:gd name="T19" fmla="*/ 40 h 103"/>
                    <a:gd name="T20" fmla="*/ 84 w 138"/>
                    <a:gd name="T21" fmla="*/ 55 h 103"/>
                    <a:gd name="T22" fmla="*/ 66 w 138"/>
                    <a:gd name="T23" fmla="*/ 66 h 103"/>
                    <a:gd name="T24" fmla="*/ 48 w 138"/>
                    <a:gd name="T25" fmla="*/ 84 h 103"/>
                    <a:gd name="T26" fmla="*/ 26 w 138"/>
                    <a:gd name="T27" fmla="*/ 73 h 103"/>
                    <a:gd name="T28" fmla="*/ 20 w 138"/>
                    <a:gd name="T29" fmla="*/ 71 h 103"/>
                    <a:gd name="T30" fmla="*/ 22 w 138"/>
                    <a:gd name="T31" fmla="*/ 79 h 103"/>
                    <a:gd name="T32" fmla="*/ 0 w 138"/>
                    <a:gd name="T33" fmla="*/ 79 h 103"/>
                    <a:gd name="T34" fmla="*/ 10 w 138"/>
                    <a:gd name="T35" fmla="*/ 64 h 103"/>
                    <a:gd name="T36" fmla="*/ 26 w 138"/>
                    <a:gd name="T37" fmla="*/ 5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7 w 188"/>
                    <a:gd name="T1" fmla="*/ 20 h 214"/>
                    <a:gd name="T2" fmla="*/ 159 w 188"/>
                    <a:gd name="T3" fmla="*/ 5 h 214"/>
                    <a:gd name="T4" fmla="*/ 169 w 188"/>
                    <a:gd name="T5" fmla="*/ 0 h 214"/>
                    <a:gd name="T6" fmla="*/ 181 w 188"/>
                    <a:gd name="T7" fmla="*/ 20 h 214"/>
                    <a:gd name="T8" fmla="*/ 187 w 188"/>
                    <a:gd name="T9" fmla="*/ 35 h 214"/>
                    <a:gd name="T10" fmla="*/ 177 w 188"/>
                    <a:gd name="T11" fmla="*/ 48 h 214"/>
                    <a:gd name="T12" fmla="*/ 169 w 188"/>
                    <a:gd name="T13" fmla="*/ 63 h 214"/>
                    <a:gd name="T14" fmla="*/ 161 w 188"/>
                    <a:gd name="T15" fmla="*/ 104 h 214"/>
                    <a:gd name="T16" fmla="*/ 143 w 188"/>
                    <a:gd name="T17" fmla="*/ 112 h 214"/>
                    <a:gd name="T18" fmla="*/ 119 w 188"/>
                    <a:gd name="T19" fmla="*/ 113 h 214"/>
                    <a:gd name="T20" fmla="*/ 111 w 188"/>
                    <a:gd name="T21" fmla="*/ 102 h 214"/>
                    <a:gd name="T22" fmla="*/ 101 w 188"/>
                    <a:gd name="T23" fmla="*/ 120 h 214"/>
                    <a:gd name="T24" fmla="*/ 90 w 188"/>
                    <a:gd name="T25" fmla="*/ 123 h 214"/>
                    <a:gd name="T26" fmla="*/ 80 w 188"/>
                    <a:gd name="T27" fmla="*/ 109 h 214"/>
                    <a:gd name="T28" fmla="*/ 58 w 188"/>
                    <a:gd name="T29" fmla="*/ 118 h 214"/>
                    <a:gd name="T30" fmla="*/ 76 w 188"/>
                    <a:gd name="T31" fmla="*/ 117 h 214"/>
                    <a:gd name="T32" fmla="*/ 78 w 188"/>
                    <a:gd name="T33" fmla="*/ 132 h 214"/>
                    <a:gd name="T34" fmla="*/ 58 w 188"/>
                    <a:gd name="T35" fmla="*/ 137 h 214"/>
                    <a:gd name="T36" fmla="*/ 34 w 188"/>
                    <a:gd name="T37" fmla="*/ 137 h 214"/>
                    <a:gd name="T38" fmla="*/ 36 w 188"/>
                    <a:gd name="T39" fmla="*/ 127 h 214"/>
                    <a:gd name="T40" fmla="*/ 46 w 188"/>
                    <a:gd name="T41" fmla="*/ 118 h 214"/>
                    <a:gd name="T42" fmla="*/ 34 w 188"/>
                    <a:gd name="T43" fmla="*/ 122 h 214"/>
                    <a:gd name="T44" fmla="*/ 26 w 188"/>
                    <a:gd name="T45" fmla="*/ 137 h 214"/>
                    <a:gd name="T46" fmla="*/ 30 w 188"/>
                    <a:gd name="T47" fmla="*/ 156 h 214"/>
                    <a:gd name="T48" fmla="*/ 14 w 188"/>
                    <a:gd name="T49" fmla="*/ 164 h 214"/>
                    <a:gd name="T50" fmla="*/ 0 w 188"/>
                    <a:gd name="T51" fmla="*/ 176 h 214"/>
                    <a:gd name="T52" fmla="*/ 8 w 188"/>
                    <a:gd name="T53" fmla="*/ 155 h 214"/>
                    <a:gd name="T54" fmla="*/ 0 w 188"/>
                    <a:gd name="T55" fmla="*/ 135 h 214"/>
                    <a:gd name="T56" fmla="*/ 14 w 188"/>
                    <a:gd name="T57" fmla="*/ 125 h 214"/>
                    <a:gd name="T58" fmla="*/ 32 w 188"/>
                    <a:gd name="T59" fmla="*/ 110 h 214"/>
                    <a:gd name="T60" fmla="*/ 44 w 188"/>
                    <a:gd name="T61" fmla="*/ 97 h 214"/>
                    <a:gd name="T62" fmla="*/ 72 w 188"/>
                    <a:gd name="T63" fmla="*/ 95 h 214"/>
                    <a:gd name="T64" fmla="*/ 84 w 188"/>
                    <a:gd name="T65" fmla="*/ 92 h 214"/>
                    <a:gd name="T66" fmla="*/ 113 w 188"/>
                    <a:gd name="T67" fmla="*/ 64 h 214"/>
                    <a:gd name="T68" fmla="*/ 119 w 188"/>
                    <a:gd name="T69" fmla="*/ 76 h 214"/>
                    <a:gd name="T70" fmla="*/ 131 w 188"/>
                    <a:gd name="T71" fmla="*/ 63 h 214"/>
                    <a:gd name="T72" fmla="*/ 149 w 188"/>
                    <a:gd name="T73" fmla="*/ 44 h 214"/>
                    <a:gd name="T74" fmla="*/ 153 w 188"/>
                    <a:gd name="T75" fmla="*/ 35 h 214"/>
                    <a:gd name="T76" fmla="*/ 147 w 188"/>
                    <a:gd name="T77" fmla="*/ 31 h 214"/>
                    <a:gd name="T78" fmla="*/ 151 w 188"/>
                    <a:gd name="T79" fmla="*/ 26 h 214"/>
                    <a:gd name="T80" fmla="*/ 157 w 188"/>
                    <a:gd name="T81" fmla="*/ 2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7 h 13"/>
                    <a:gd name="T2" fmla="*/ 4 w 13"/>
                    <a:gd name="T3" fmla="*/ 10 h 13"/>
                    <a:gd name="T4" fmla="*/ 0 w 13"/>
                    <a:gd name="T5" fmla="*/ 7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3 w 812"/>
                    <a:gd name="T1" fmla="*/ 21 h 564"/>
                    <a:gd name="T2" fmla="*/ 779 w 812"/>
                    <a:gd name="T3" fmla="*/ 64 h 564"/>
                    <a:gd name="T4" fmla="*/ 749 w 812"/>
                    <a:gd name="T5" fmla="*/ 100 h 564"/>
                    <a:gd name="T6" fmla="*/ 723 w 812"/>
                    <a:gd name="T7" fmla="*/ 116 h 564"/>
                    <a:gd name="T8" fmla="*/ 635 w 812"/>
                    <a:gd name="T9" fmla="*/ 147 h 564"/>
                    <a:gd name="T10" fmla="*/ 633 w 812"/>
                    <a:gd name="T11" fmla="*/ 172 h 564"/>
                    <a:gd name="T12" fmla="*/ 605 w 812"/>
                    <a:gd name="T13" fmla="*/ 188 h 564"/>
                    <a:gd name="T14" fmla="*/ 621 w 812"/>
                    <a:gd name="T15" fmla="*/ 146 h 564"/>
                    <a:gd name="T16" fmla="*/ 577 w 812"/>
                    <a:gd name="T17" fmla="*/ 154 h 564"/>
                    <a:gd name="T18" fmla="*/ 557 w 812"/>
                    <a:gd name="T19" fmla="*/ 179 h 564"/>
                    <a:gd name="T20" fmla="*/ 597 w 812"/>
                    <a:gd name="T21" fmla="*/ 229 h 564"/>
                    <a:gd name="T22" fmla="*/ 595 w 812"/>
                    <a:gd name="T23" fmla="*/ 301 h 564"/>
                    <a:gd name="T24" fmla="*/ 543 w 812"/>
                    <a:gd name="T25" fmla="*/ 333 h 564"/>
                    <a:gd name="T26" fmla="*/ 523 w 812"/>
                    <a:gd name="T27" fmla="*/ 316 h 564"/>
                    <a:gd name="T28" fmla="*/ 483 w 812"/>
                    <a:gd name="T29" fmla="*/ 285 h 564"/>
                    <a:gd name="T30" fmla="*/ 463 w 812"/>
                    <a:gd name="T31" fmla="*/ 285 h 564"/>
                    <a:gd name="T32" fmla="*/ 451 w 812"/>
                    <a:gd name="T33" fmla="*/ 323 h 564"/>
                    <a:gd name="T34" fmla="*/ 501 w 812"/>
                    <a:gd name="T35" fmla="*/ 380 h 564"/>
                    <a:gd name="T36" fmla="*/ 511 w 812"/>
                    <a:gd name="T37" fmla="*/ 429 h 564"/>
                    <a:gd name="T38" fmla="*/ 527 w 812"/>
                    <a:gd name="T39" fmla="*/ 459 h 564"/>
                    <a:gd name="T40" fmla="*/ 493 w 812"/>
                    <a:gd name="T41" fmla="*/ 446 h 564"/>
                    <a:gd name="T42" fmla="*/ 471 w 812"/>
                    <a:gd name="T43" fmla="*/ 424 h 564"/>
                    <a:gd name="T44" fmla="*/ 423 w 812"/>
                    <a:gd name="T45" fmla="*/ 347 h 564"/>
                    <a:gd name="T46" fmla="*/ 427 w 812"/>
                    <a:gd name="T47" fmla="*/ 254 h 564"/>
                    <a:gd name="T48" fmla="*/ 423 w 812"/>
                    <a:gd name="T49" fmla="*/ 220 h 564"/>
                    <a:gd name="T50" fmla="*/ 413 w 812"/>
                    <a:gd name="T51" fmla="*/ 226 h 564"/>
                    <a:gd name="T52" fmla="*/ 386 w 812"/>
                    <a:gd name="T53" fmla="*/ 218 h 564"/>
                    <a:gd name="T54" fmla="*/ 360 w 812"/>
                    <a:gd name="T55" fmla="*/ 139 h 564"/>
                    <a:gd name="T56" fmla="*/ 330 w 812"/>
                    <a:gd name="T57" fmla="*/ 136 h 564"/>
                    <a:gd name="T58" fmla="*/ 288 w 812"/>
                    <a:gd name="T59" fmla="*/ 141 h 564"/>
                    <a:gd name="T60" fmla="*/ 242 w 812"/>
                    <a:gd name="T61" fmla="*/ 190 h 564"/>
                    <a:gd name="T62" fmla="*/ 196 w 812"/>
                    <a:gd name="T63" fmla="*/ 220 h 564"/>
                    <a:gd name="T64" fmla="*/ 184 w 812"/>
                    <a:gd name="T65" fmla="*/ 224 h 564"/>
                    <a:gd name="T66" fmla="*/ 160 w 812"/>
                    <a:gd name="T67" fmla="*/ 269 h 564"/>
                    <a:gd name="T68" fmla="*/ 152 w 812"/>
                    <a:gd name="T69" fmla="*/ 290 h 564"/>
                    <a:gd name="T70" fmla="*/ 128 w 812"/>
                    <a:gd name="T71" fmla="*/ 331 h 564"/>
                    <a:gd name="T72" fmla="*/ 94 w 812"/>
                    <a:gd name="T73" fmla="*/ 321 h 564"/>
                    <a:gd name="T74" fmla="*/ 66 w 812"/>
                    <a:gd name="T75" fmla="*/ 211 h 564"/>
                    <a:gd name="T76" fmla="*/ 72 w 812"/>
                    <a:gd name="T77" fmla="*/ 128 h 564"/>
                    <a:gd name="T78" fmla="*/ 44 w 812"/>
                    <a:gd name="T79" fmla="*/ 147 h 564"/>
                    <a:gd name="T80" fmla="*/ 20 w 812"/>
                    <a:gd name="T81" fmla="*/ 123 h 564"/>
                    <a:gd name="T82" fmla="*/ 24 w 812"/>
                    <a:gd name="T83" fmla="*/ 113 h 564"/>
                    <a:gd name="T84" fmla="*/ 0 w 812"/>
                    <a:gd name="T85" fmla="*/ 75 h 564"/>
                    <a:gd name="T86" fmla="*/ 799 w 812"/>
                    <a:gd name="T87" fmla="*/ 5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9 h 85"/>
                    <a:gd name="T2" fmla="*/ 18 w 43"/>
                    <a:gd name="T3" fmla="*/ 3 h 85"/>
                    <a:gd name="T4" fmla="*/ 39 w 43"/>
                    <a:gd name="T5" fmla="*/ 28 h 85"/>
                    <a:gd name="T6" fmla="*/ 20 w 43"/>
                    <a:gd name="T7" fmla="*/ 71 h 85"/>
                    <a:gd name="T8" fmla="*/ 1 w 43"/>
                    <a:gd name="T9" fmla="*/ 58 h 85"/>
                    <a:gd name="T10" fmla="*/ 7 w 43"/>
                    <a:gd name="T11" fmla="*/ 9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2 w 44"/>
                    <a:gd name="T1" fmla="*/ 22 h 74"/>
                    <a:gd name="T2" fmla="*/ 28 w 44"/>
                    <a:gd name="T3" fmla="*/ 2 h 74"/>
                    <a:gd name="T4" fmla="*/ 41 w 44"/>
                    <a:gd name="T5" fmla="*/ 3 h 74"/>
                    <a:gd name="T6" fmla="*/ 37 w 44"/>
                    <a:gd name="T7" fmla="*/ 21 h 74"/>
                    <a:gd name="T8" fmla="*/ 12 w 44"/>
                    <a:gd name="T9" fmla="*/ 59 h 74"/>
                    <a:gd name="T10" fmla="*/ 7 w 44"/>
                    <a:gd name="T11" fmla="*/ 48 h 74"/>
                    <a:gd name="T12" fmla="*/ 3 w 44"/>
                    <a:gd name="T13" fmla="*/ 29 h 74"/>
                    <a:gd name="T14" fmla="*/ 12 w 44"/>
                    <a:gd name="T15" fmla="*/ 2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3 h 30"/>
                    <a:gd name="T2" fmla="*/ 5 w 20"/>
                    <a:gd name="T3" fmla="*/ 24 h 30"/>
                    <a:gd name="T4" fmla="*/ 7 w 20"/>
                    <a:gd name="T5" fmla="*/ 13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716 w 682"/>
                    <a:gd name="T1" fmla="*/ 721 h 557"/>
                    <a:gd name="T2" fmla="*/ 723 w 682"/>
                    <a:gd name="T3" fmla="*/ 701 h 557"/>
                    <a:gd name="T4" fmla="*/ 744 w 682"/>
                    <a:gd name="T5" fmla="*/ 642 h 557"/>
                    <a:gd name="T6" fmla="*/ 460 w 682"/>
                    <a:gd name="T7" fmla="*/ 446 h 557"/>
                    <a:gd name="T8" fmla="*/ 420 w 682"/>
                    <a:gd name="T9" fmla="*/ 538 h 557"/>
                    <a:gd name="T10" fmla="*/ 451 w 682"/>
                    <a:gd name="T11" fmla="*/ 864 h 557"/>
                    <a:gd name="T12" fmla="*/ 420 w 682"/>
                    <a:gd name="T13" fmla="*/ 768 h 557"/>
                    <a:gd name="T14" fmla="*/ 360 w 682"/>
                    <a:gd name="T15" fmla="*/ 683 h 557"/>
                    <a:gd name="T16" fmla="*/ 365 w 682"/>
                    <a:gd name="T17" fmla="*/ 642 h 557"/>
                    <a:gd name="T18" fmla="*/ 368 w 682"/>
                    <a:gd name="T19" fmla="*/ 613 h 557"/>
                    <a:gd name="T20" fmla="*/ 327 w 682"/>
                    <a:gd name="T21" fmla="*/ 583 h 557"/>
                    <a:gd name="T22" fmla="*/ 289 w 682"/>
                    <a:gd name="T23" fmla="*/ 538 h 557"/>
                    <a:gd name="T24" fmla="*/ 220 w 682"/>
                    <a:gd name="T25" fmla="*/ 550 h 557"/>
                    <a:gd name="T26" fmla="*/ 188 w 682"/>
                    <a:gd name="T27" fmla="*/ 567 h 557"/>
                    <a:gd name="T28" fmla="*/ 116 w 682"/>
                    <a:gd name="T29" fmla="*/ 567 h 557"/>
                    <a:gd name="T30" fmla="*/ 33 w 682"/>
                    <a:gd name="T31" fmla="*/ 485 h 557"/>
                    <a:gd name="T32" fmla="*/ 16 w 682"/>
                    <a:gd name="T33" fmla="*/ 459 h 557"/>
                    <a:gd name="T34" fmla="*/ 0 w 682"/>
                    <a:gd name="T35" fmla="*/ 410 h 557"/>
                    <a:gd name="T36" fmla="*/ 36 w 682"/>
                    <a:gd name="T37" fmla="*/ 331 h 557"/>
                    <a:gd name="T38" fmla="*/ 48 w 682"/>
                    <a:gd name="T39" fmla="*/ 281 h 557"/>
                    <a:gd name="T40" fmla="*/ 76 w 682"/>
                    <a:gd name="T41" fmla="*/ 222 h 557"/>
                    <a:gd name="T42" fmla="*/ 121 w 682"/>
                    <a:gd name="T43" fmla="*/ 180 h 557"/>
                    <a:gd name="T44" fmla="*/ 249 w 682"/>
                    <a:gd name="T45" fmla="*/ 104 h 557"/>
                    <a:gd name="T46" fmla="*/ 327 w 682"/>
                    <a:gd name="T47" fmla="*/ 47 h 557"/>
                    <a:gd name="T48" fmla="*/ 384 w 682"/>
                    <a:gd name="T49" fmla="*/ 9 h 557"/>
                    <a:gd name="T50" fmla="*/ 540 w 682"/>
                    <a:gd name="T51" fmla="*/ 3 h 557"/>
                    <a:gd name="T52" fmla="*/ 592 w 682"/>
                    <a:gd name="T53" fmla="*/ 0 h 557"/>
                    <a:gd name="T54" fmla="*/ 571 w 682"/>
                    <a:gd name="T55" fmla="*/ 53 h 557"/>
                    <a:gd name="T56" fmla="*/ 659 w 682"/>
                    <a:gd name="T57" fmla="*/ 131 h 557"/>
                    <a:gd name="T58" fmla="*/ 740 w 682"/>
                    <a:gd name="T59" fmla="*/ 115 h 557"/>
                    <a:gd name="T60" fmla="*/ 787 w 682"/>
                    <a:gd name="T61" fmla="*/ 127 h 557"/>
                    <a:gd name="T62" fmla="*/ 832 w 682"/>
                    <a:gd name="T63" fmla="*/ 151 h 557"/>
                    <a:gd name="T64" fmla="*/ 851 w 682"/>
                    <a:gd name="T65" fmla="*/ 292 h 557"/>
                    <a:gd name="T66" fmla="*/ 851 w 682"/>
                    <a:gd name="T67" fmla="*/ 373 h 557"/>
                    <a:gd name="T68" fmla="*/ 891 w 682"/>
                    <a:gd name="T69" fmla="*/ 440 h 557"/>
                    <a:gd name="T70" fmla="*/ 960 w 682"/>
                    <a:gd name="T71" fmla="*/ 466 h 557"/>
                    <a:gd name="T72" fmla="*/ 1012 w 682"/>
                    <a:gd name="T73" fmla="*/ 459 h 557"/>
                    <a:gd name="T74" fmla="*/ 988 w 682"/>
                    <a:gd name="T75" fmla="*/ 529 h 557"/>
                    <a:gd name="T76" fmla="*/ 891 w 682"/>
                    <a:gd name="T77" fmla="*/ 633 h 557"/>
                    <a:gd name="T78" fmla="*/ 816 w 682"/>
                    <a:gd name="T79" fmla="*/ 754 h 557"/>
                    <a:gd name="T80" fmla="*/ 827 w 682"/>
                    <a:gd name="T81" fmla="*/ 790 h 557"/>
                    <a:gd name="T82" fmla="*/ 647 w 682"/>
                    <a:gd name="T83" fmla="*/ 86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361 w 257"/>
                    <a:gd name="T1" fmla="*/ 540 h 347"/>
                    <a:gd name="T2" fmla="*/ 346 w 257"/>
                    <a:gd name="T3" fmla="*/ 468 h 347"/>
                    <a:gd name="T4" fmla="*/ 323 w 257"/>
                    <a:gd name="T5" fmla="*/ 448 h 347"/>
                    <a:gd name="T6" fmla="*/ 320 w 257"/>
                    <a:gd name="T7" fmla="*/ 419 h 347"/>
                    <a:gd name="T8" fmla="*/ 311 w 257"/>
                    <a:gd name="T9" fmla="*/ 395 h 347"/>
                    <a:gd name="T10" fmla="*/ 311 w 257"/>
                    <a:gd name="T11" fmla="*/ 356 h 347"/>
                    <a:gd name="T12" fmla="*/ 308 w 257"/>
                    <a:gd name="T13" fmla="*/ 333 h 347"/>
                    <a:gd name="T14" fmla="*/ 339 w 257"/>
                    <a:gd name="T15" fmla="*/ 314 h 347"/>
                    <a:gd name="T16" fmla="*/ 382 w 257"/>
                    <a:gd name="T17" fmla="*/ 307 h 347"/>
                    <a:gd name="T18" fmla="*/ 382 w 257"/>
                    <a:gd name="T19" fmla="*/ 212 h 347"/>
                    <a:gd name="T20" fmla="*/ 80 w 257"/>
                    <a:gd name="T21" fmla="*/ 149 h 347"/>
                    <a:gd name="T22" fmla="*/ 48 w 257"/>
                    <a:gd name="T23" fmla="*/ 153 h 347"/>
                    <a:gd name="T24" fmla="*/ 24 w 257"/>
                    <a:gd name="T25" fmla="*/ 159 h 347"/>
                    <a:gd name="T26" fmla="*/ 0 w 257"/>
                    <a:gd name="T27" fmla="*/ 232 h 347"/>
                    <a:gd name="T28" fmla="*/ 138 w 257"/>
                    <a:gd name="T29" fmla="*/ 538 h 347"/>
                    <a:gd name="T30" fmla="*/ 361 w 257"/>
                    <a:gd name="T31" fmla="*/ 5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6 w 19"/>
                    <a:gd name="T1" fmla="*/ 20 h 37"/>
                    <a:gd name="T2" fmla="*/ 16 w 19"/>
                    <a:gd name="T3" fmla="*/ 16 h 37"/>
                    <a:gd name="T4" fmla="*/ 6 w 19"/>
                    <a:gd name="T5" fmla="*/ 2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1 w 22"/>
                    <a:gd name="T1" fmla="*/ 10 h 20"/>
                    <a:gd name="T2" fmla="*/ 15 w 22"/>
                    <a:gd name="T3" fmla="*/ 0 h 20"/>
                    <a:gd name="T4" fmla="*/ 19 w 22"/>
                    <a:gd name="T5" fmla="*/ 10 h 20"/>
                    <a:gd name="T6" fmla="*/ 8 w 22"/>
                    <a:gd name="T7" fmla="*/ 17 h 20"/>
                    <a:gd name="T8" fmla="*/ 11 w 22"/>
                    <a:gd name="T9" fmla="*/ 1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4 h 30"/>
                    <a:gd name="T2" fmla="*/ 33 w 57"/>
                    <a:gd name="T3" fmla="*/ 5 h 30"/>
                    <a:gd name="T4" fmla="*/ 37 w 57"/>
                    <a:gd name="T5" fmla="*/ 24 h 30"/>
                    <a:gd name="T6" fmla="*/ 24 w 57"/>
                    <a:gd name="T7" fmla="*/ 14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2 w 693"/>
                    <a:gd name="T1" fmla="*/ 379 h 696"/>
                    <a:gd name="T2" fmla="*/ 392 w 693"/>
                    <a:gd name="T3" fmla="*/ 370 h 696"/>
                    <a:gd name="T4" fmla="*/ 324 w 693"/>
                    <a:gd name="T5" fmla="*/ 337 h 696"/>
                    <a:gd name="T6" fmla="*/ 264 w 693"/>
                    <a:gd name="T7" fmla="*/ 327 h 696"/>
                    <a:gd name="T8" fmla="*/ 236 w 693"/>
                    <a:gd name="T9" fmla="*/ 340 h 696"/>
                    <a:gd name="T10" fmla="*/ 260 w 693"/>
                    <a:gd name="T11" fmla="*/ 350 h 696"/>
                    <a:gd name="T12" fmla="*/ 292 w 693"/>
                    <a:gd name="T13" fmla="*/ 383 h 696"/>
                    <a:gd name="T14" fmla="*/ 320 w 693"/>
                    <a:gd name="T15" fmla="*/ 389 h 696"/>
                    <a:gd name="T16" fmla="*/ 332 w 693"/>
                    <a:gd name="T17" fmla="*/ 438 h 696"/>
                    <a:gd name="T18" fmla="*/ 312 w 693"/>
                    <a:gd name="T19" fmla="*/ 451 h 696"/>
                    <a:gd name="T20" fmla="*/ 260 w 693"/>
                    <a:gd name="T21" fmla="*/ 504 h 696"/>
                    <a:gd name="T22" fmla="*/ 224 w 693"/>
                    <a:gd name="T23" fmla="*/ 513 h 696"/>
                    <a:gd name="T24" fmla="*/ 97 w 693"/>
                    <a:gd name="T25" fmla="*/ 569 h 696"/>
                    <a:gd name="T26" fmla="*/ 77 w 693"/>
                    <a:gd name="T27" fmla="*/ 504 h 696"/>
                    <a:gd name="T28" fmla="*/ 45 w 693"/>
                    <a:gd name="T29" fmla="*/ 428 h 696"/>
                    <a:gd name="T30" fmla="*/ 33 w 693"/>
                    <a:gd name="T31" fmla="*/ 366 h 696"/>
                    <a:gd name="T32" fmla="*/ 53 w 693"/>
                    <a:gd name="T33" fmla="*/ 281 h 696"/>
                    <a:gd name="T34" fmla="*/ 17 w 693"/>
                    <a:gd name="T35" fmla="*/ 320 h 696"/>
                    <a:gd name="T36" fmla="*/ 81 w 693"/>
                    <a:gd name="T37" fmla="*/ 229 h 696"/>
                    <a:gd name="T38" fmla="*/ 113 w 693"/>
                    <a:gd name="T39" fmla="*/ 167 h 696"/>
                    <a:gd name="T40" fmla="*/ 37 w 693"/>
                    <a:gd name="T41" fmla="*/ 167 h 696"/>
                    <a:gd name="T42" fmla="*/ 1 w 693"/>
                    <a:gd name="T43" fmla="*/ 160 h 696"/>
                    <a:gd name="T44" fmla="*/ 25 w 693"/>
                    <a:gd name="T45" fmla="*/ 114 h 696"/>
                    <a:gd name="T46" fmla="*/ 97 w 693"/>
                    <a:gd name="T47" fmla="*/ 92 h 696"/>
                    <a:gd name="T48" fmla="*/ 220 w 693"/>
                    <a:gd name="T49" fmla="*/ 101 h 696"/>
                    <a:gd name="T50" fmla="*/ 228 w 693"/>
                    <a:gd name="T51" fmla="*/ 52 h 696"/>
                    <a:gd name="T52" fmla="*/ 260 w 693"/>
                    <a:gd name="T53" fmla="*/ 0 h 696"/>
                    <a:gd name="T54" fmla="*/ 356 w 693"/>
                    <a:gd name="T55" fmla="*/ 36 h 696"/>
                    <a:gd name="T56" fmla="*/ 328 w 693"/>
                    <a:gd name="T57" fmla="*/ 72 h 696"/>
                    <a:gd name="T58" fmla="*/ 300 w 693"/>
                    <a:gd name="T59" fmla="*/ 144 h 696"/>
                    <a:gd name="T60" fmla="*/ 360 w 693"/>
                    <a:gd name="T61" fmla="*/ 157 h 696"/>
                    <a:gd name="T62" fmla="*/ 372 w 693"/>
                    <a:gd name="T63" fmla="*/ 111 h 696"/>
                    <a:gd name="T64" fmla="*/ 416 w 693"/>
                    <a:gd name="T65" fmla="*/ 75 h 696"/>
                    <a:gd name="T66" fmla="*/ 496 w 693"/>
                    <a:gd name="T67" fmla="*/ 72 h 696"/>
                    <a:gd name="T68" fmla="*/ 527 w 693"/>
                    <a:gd name="T69" fmla="*/ 43 h 696"/>
                    <a:gd name="T70" fmla="*/ 539 w 693"/>
                    <a:gd name="T71" fmla="*/ 37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1228 w 931"/>
                    <a:gd name="T1" fmla="*/ 0 h 149"/>
                    <a:gd name="T2" fmla="*/ 213 w 931"/>
                    <a:gd name="T3" fmla="*/ 45 h 149"/>
                    <a:gd name="T4" fmla="*/ 135 w 931"/>
                    <a:gd name="T5" fmla="*/ 65 h 149"/>
                    <a:gd name="T6" fmla="*/ 92 w 931"/>
                    <a:gd name="T7" fmla="*/ 65 h 149"/>
                    <a:gd name="T8" fmla="*/ 33 w 931"/>
                    <a:gd name="T9" fmla="*/ 120 h 149"/>
                    <a:gd name="T10" fmla="*/ 0 w 931"/>
                    <a:gd name="T11" fmla="*/ 163 h 149"/>
                    <a:gd name="T12" fmla="*/ 88 w 931"/>
                    <a:gd name="T13" fmla="*/ 179 h 149"/>
                    <a:gd name="T14" fmla="*/ 144 w 931"/>
                    <a:gd name="T15" fmla="*/ 149 h 149"/>
                    <a:gd name="T16" fmla="*/ 161 w 931"/>
                    <a:gd name="T17" fmla="*/ 131 h 149"/>
                    <a:gd name="T18" fmla="*/ 249 w 931"/>
                    <a:gd name="T19" fmla="*/ 81 h 149"/>
                    <a:gd name="T20" fmla="*/ 320 w 931"/>
                    <a:gd name="T21" fmla="*/ 72 h 149"/>
                    <a:gd name="T22" fmla="*/ 353 w 931"/>
                    <a:gd name="T23" fmla="*/ 146 h 149"/>
                    <a:gd name="T24" fmla="*/ 280 w 931"/>
                    <a:gd name="T25" fmla="*/ 170 h 149"/>
                    <a:gd name="T26" fmla="*/ 344 w 931"/>
                    <a:gd name="T27" fmla="*/ 176 h 149"/>
                    <a:gd name="T28" fmla="*/ 372 w 931"/>
                    <a:gd name="T29" fmla="*/ 140 h 149"/>
                    <a:gd name="T30" fmla="*/ 396 w 931"/>
                    <a:gd name="T31" fmla="*/ 143 h 149"/>
                    <a:gd name="T32" fmla="*/ 377 w 931"/>
                    <a:gd name="T33" fmla="*/ 84 h 149"/>
                    <a:gd name="T34" fmla="*/ 396 w 931"/>
                    <a:gd name="T35" fmla="*/ 69 h 149"/>
                    <a:gd name="T36" fmla="*/ 412 w 931"/>
                    <a:gd name="T37" fmla="*/ 137 h 149"/>
                    <a:gd name="T38" fmla="*/ 396 w 931"/>
                    <a:gd name="T39" fmla="*/ 176 h 149"/>
                    <a:gd name="T40" fmla="*/ 441 w 931"/>
                    <a:gd name="T41" fmla="*/ 202 h 149"/>
                    <a:gd name="T42" fmla="*/ 445 w 931"/>
                    <a:gd name="T43" fmla="*/ 143 h 149"/>
                    <a:gd name="T44" fmla="*/ 493 w 931"/>
                    <a:gd name="T45" fmla="*/ 160 h 149"/>
                    <a:gd name="T46" fmla="*/ 569 w 931"/>
                    <a:gd name="T47" fmla="*/ 114 h 149"/>
                    <a:gd name="T48" fmla="*/ 609 w 931"/>
                    <a:gd name="T49" fmla="*/ 78 h 149"/>
                    <a:gd name="T50" fmla="*/ 654 w 931"/>
                    <a:gd name="T51" fmla="*/ 87 h 149"/>
                    <a:gd name="T52" fmla="*/ 677 w 931"/>
                    <a:gd name="T53" fmla="*/ 78 h 149"/>
                    <a:gd name="T54" fmla="*/ 642 w 931"/>
                    <a:gd name="T55" fmla="*/ 69 h 149"/>
                    <a:gd name="T56" fmla="*/ 706 w 931"/>
                    <a:gd name="T57" fmla="*/ 54 h 149"/>
                    <a:gd name="T58" fmla="*/ 810 w 931"/>
                    <a:gd name="T59" fmla="*/ 84 h 149"/>
                    <a:gd name="T60" fmla="*/ 865 w 931"/>
                    <a:gd name="T61" fmla="*/ 65 h 149"/>
                    <a:gd name="T62" fmla="*/ 869 w 931"/>
                    <a:gd name="T63" fmla="*/ 98 h 149"/>
                    <a:gd name="T64" fmla="*/ 846 w 931"/>
                    <a:gd name="T65" fmla="*/ 157 h 149"/>
                    <a:gd name="T66" fmla="*/ 910 w 931"/>
                    <a:gd name="T67" fmla="*/ 137 h 149"/>
                    <a:gd name="T68" fmla="*/ 929 w 931"/>
                    <a:gd name="T69" fmla="*/ 125 h 149"/>
                    <a:gd name="T70" fmla="*/ 965 w 931"/>
                    <a:gd name="T71" fmla="*/ 95 h 149"/>
                    <a:gd name="T72" fmla="*/ 1182 w 931"/>
                    <a:gd name="T73" fmla="*/ 13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3 h 30"/>
                    <a:gd name="T2" fmla="*/ 30 w 31"/>
                    <a:gd name="T3" fmla="*/ 0 h 30"/>
                    <a:gd name="T4" fmla="*/ 18 w 31"/>
                    <a:gd name="T5" fmla="*/ 20 h 30"/>
                    <a:gd name="T6" fmla="*/ 3 w 31"/>
                    <a:gd name="T7" fmla="*/ 2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27 h 32"/>
                    <a:gd name="T2" fmla="*/ 23 w 44"/>
                    <a:gd name="T3" fmla="*/ 0 h 32"/>
                    <a:gd name="T4" fmla="*/ 39 w 44"/>
                    <a:gd name="T5" fmla="*/ 3 h 32"/>
                    <a:gd name="T6" fmla="*/ 6 w 44"/>
                    <a:gd name="T7" fmla="*/ 27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4 h 18"/>
                    <a:gd name="T2" fmla="*/ 25 w 76"/>
                    <a:gd name="T3" fmla="*/ 2 h 18"/>
                    <a:gd name="T4" fmla="*/ 37 w 76"/>
                    <a:gd name="T5" fmla="*/ 14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18 h 44"/>
                    <a:gd name="T2" fmla="*/ 12 w 42"/>
                    <a:gd name="T3" fmla="*/ 8 h 44"/>
                    <a:gd name="T4" fmla="*/ 0 w 42"/>
                    <a:gd name="T5" fmla="*/ 18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18 h 30"/>
                    <a:gd name="T2" fmla="*/ 33 w 31"/>
                    <a:gd name="T3" fmla="*/ 8 h 30"/>
                    <a:gd name="T4" fmla="*/ 7 w 31"/>
                    <a:gd name="T5" fmla="*/ 18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dirty="0"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fld id="{0470D7E6-6132-4959-A012-D3A7FBD26F27}" type="datetime1">
              <a:rPr lang="en-US"/>
              <a:pPr>
                <a:defRPr/>
              </a:pPr>
              <a:t>9/23/2014</a:t>
            </a:fld>
            <a:endParaRPr lang="en-US"/>
          </a:p>
        </p:txBody>
      </p:sp>
      <p:sp>
        <p:nvSpPr>
          <p:cNvPr id="95" name="Rectangle 95"/>
          <p:cNvSpPr>
            <a:spLocks noGrp="1" noChangeArrowheads="1"/>
          </p:cNvSpPr>
          <p:nvPr>
            <p:ph type="ftr" sz="quarter" idx="11"/>
          </p:nvPr>
        </p:nvSpPr>
        <p:spPr>
          <a:xfrm>
            <a:off x="1905000" y="6324600"/>
            <a:ext cx="5791200" cy="457200"/>
          </a:xfrm>
        </p:spPr>
        <p:txBody>
          <a:bodyPr/>
          <a:lstStyle>
            <a:lvl1pPr>
              <a:defRPr/>
            </a:lvl1pPr>
          </a:lstStyle>
          <a:p>
            <a:pPr>
              <a:defRPr/>
            </a:pPr>
            <a:r>
              <a:rPr lang="en-CA"/>
              <a:t>Options, Futures, and Other Derivatives, 9th Edition, Copyright © John C. Hull 2014</a:t>
            </a:r>
            <a:endParaRPr 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fld id="{9231FE2E-9390-4561-9EEA-5F09E8D993C7}" type="slidenum">
              <a:rPr lang="en-US" altLang="en-US"/>
              <a:pPr/>
              <a:t>‹#›</a:t>
            </a:fld>
            <a:endParaRPr lang="en-US" altLang="en-US"/>
          </a:p>
        </p:txBody>
      </p:sp>
    </p:spTree>
    <p:extLst>
      <p:ext uri="{BB962C8B-B14F-4D97-AF65-F5344CB8AC3E}">
        <p14:creationId xmlns:p14="http://schemas.microsoft.com/office/powerpoint/2010/main" val="21467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1CD82FD-5C57-4D4F-A7B9-26C01A9F6540}" type="datetime1">
              <a:rPr lang="en-US"/>
              <a:pPr>
                <a:defRPr/>
              </a:pPr>
              <a:t>9/23/2014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fld id="{A1CEF2C8-41E7-4CE4-95A0-8DDA4E64753C}" type="slidenum">
              <a:rPr lang="en-US" altLang="en-US"/>
              <a:pPr/>
              <a:t>‹#›</a:t>
            </a:fld>
            <a:endParaRPr lang="en-US" altLang="en-US"/>
          </a:p>
        </p:txBody>
      </p:sp>
    </p:spTree>
    <p:extLst>
      <p:ext uri="{BB962C8B-B14F-4D97-AF65-F5344CB8AC3E}">
        <p14:creationId xmlns:p14="http://schemas.microsoft.com/office/powerpoint/2010/main" val="234282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05DE66A-2D81-44A1-B70E-48394291F0DD}" type="datetime1">
              <a:rPr lang="en-US"/>
              <a:pPr>
                <a:defRPr/>
              </a:pPr>
              <a:t>9/23/2014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fld id="{646287AB-D307-43FD-AFD3-64E36E77FBCA}" type="slidenum">
              <a:rPr lang="en-US" altLang="en-US"/>
              <a:pPr/>
              <a:t>‹#›</a:t>
            </a:fld>
            <a:endParaRPr lang="en-US" altLang="en-US"/>
          </a:p>
        </p:txBody>
      </p:sp>
    </p:spTree>
    <p:extLst>
      <p:ext uri="{BB962C8B-B14F-4D97-AF65-F5344CB8AC3E}">
        <p14:creationId xmlns:p14="http://schemas.microsoft.com/office/powerpoint/2010/main" val="286384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2F4F2BB7-B528-46A3-B410-7C4E8EDE55FC}" type="datetime1">
              <a:rPr lang="en-US"/>
              <a:pPr>
                <a:defRPr/>
              </a:pPr>
              <a:t>9/23/2014</a:t>
            </a:fld>
            <a:endParaRPr lang="en-US" dirty="0"/>
          </a:p>
        </p:txBody>
      </p:sp>
      <p:sp>
        <p:nvSpPr>
          <p:cNvPr id="5" name="Footer Placeholder 4"/>
          <p:cNvSpPr>
            <a:spLocks noGrp="1"/>
          </p:cNvSpPr>
          <p:nvPr>
            <p:ph type="ftr" sz="quarter" idx="11"/>
          </p:nvPr>
        </p:nvSpPr>
        <p:spPr>
          <a:xfrm>
            <a:off x="1600200" y="6248400"/>
            <a:ext cx="5029200" cy="457200"/>
          </a:xfrm>
        </p:spPr>
        <p:txBody>
          <a:bodyPr/>
          <a:lstStyle>
            <a:lvl1pPr>
              <a:defRPr/>
            </a:lvl1pPr>
          </a:lstStyle>
          <a:p>
            <a:pPr>
              <a:defRPr/>
            </a:pPr>
            <a:r>
              <a:rPr lang="en-CA"/>
              <a:t>Options, Futures, and Other Derivatives, 9th Edition, Copyright © John C. Hull 2014</a:t>
            </a:r>
            <a:endParaRPr lang="en-US"/>
          </a:p>
        </p:txBody>
      </p:sp>
      <p:sp>
        <p:nvSpPr>
          <p:cNvPr id="6" name="Slide Number Placeholder 5"/>
          <p:cNvSpPr>
            <a:spLocks noGrp="1"/>
          </p:cNvSpPr>
          <p:nvPr>
            <p:ph type="sldNum" sz="quarter" idx="12"/>
          </p:nvPr>
        </p:nvSpPr>
        <p:spPr/>
        <p:txBody>
          <a:bodyPr/>
          <a:lstStyle>
            <a:lvl1pPr>
              <a:defRPr/>
            </a:lvl1pPr>
          </a:lstStyle>
          <a:p>
            <a:fld id="{CC3ADAC2-5659-4466-8B40-6927B95986E0}" type="slidenum">
              <a:rPr lang="en-US" altLang="en-US"/>
              <a:pPr/>
              <a:t>‹#›</a:t>
            </a:fld>
            <a:endParaRPr lang="en-US" altLang="en-US"/>
          </a:p>
        </p:txBody>
      </p:sp>
    </p:spTree>
    <p:extLst>
      <p:ext uri="{BB962C8B-B14F-4D97-AF65-F5344CB8AC3E}">
        <p14:creationId xmlns:p14="http://schemas.microsoft.com/office/powerpoint/2010/main" val="2913720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78B0885-64A1-4BBA-87FB-370749D60A2F}" type="datetime1">
              <a:rPr lang="en-US"/>
              <a:pPr>
                <a:defRPr/>
              </a:pPr>
              <a:t>9/23/2014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fld id="{A970D873-0D0F-4D45-8C1B-ADD85180EC05}" type="slidenum">
              <a:rPr lang="en-US" altLang="en-US"/>
              <a:pPr/>
              <a:t>‹#›</a:t>
            </a:fld>
            <a:endParaRPr lang="en-US" altLang="en-US"/>
          </a:p>
        </p:txBody>
      </p:sp>
    </p:spTree>
    <p:extLst>
      <p:ext uri="{BB962C8B-B14F-4D97-AF65-F5344CB8AC3E}">
        <p14:creationId xmlns:p14="http://schemas.microsoft.com/office/powerpoint/2010/main" val="297146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7640362-896D-4600-8F70-CFDE4D84929A}" type="datetime1">
              <a:rPr lang="en-US"/>
              <a:pPr>
                <a:defRPr/>
              </a:pPr>
              <a:t>9/23/2014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fld id="{EC76280E-5696-49A6-85FC-25A41EFB24EA}" type="slidenum">
              <a:rPr lang="en-US" altLang="en-US"/>
              <a:pPr/>
              <a:t>‹#›</a:t>
            </a:fld>
            <a:endParaRPr lang="en-US" altLang="en-US"/>
          </a:p>
        </p:txBody>
      </p:sp>
    </p:spTree>
    <p:extLst>
      <p:ext uri="{BB962C8B-B14F-4D97-AF65-F5344CB8AC3E}">
        <p14:creationId xmlns:p14="http://schemas.microsoft.com/office/powerpoint/2010/main" val="197689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14634897-08E6-4C55-8A90-ED00F5E27835}" type="datetime1">
              <a:rPr lang="en-US"/>
              <a:pPr>
                <a:defRPr/>
              </a:pPr>
              <a:t>9/23/2014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9" name="Rectangle 6"/>
          <p:cNvSpPr>
            <a:spLocks noGrp="1" noChangeArrowheads="1"/>
          </p:cNvSpPr>
          <p:nvPr>
            <p:ph type="sldNum" sz="quarter" idx="12"/>
          </p:nvPr>
        </p:nvSpPr>
        <p:spPr>
          <a:ln/>
        </p:spPr>
        <p:txBody>
          <a:bodyPr/>
          <a:lstStyle>
            <a:lvl1pPr>
              <a:defRPr/>
            </a:lvl1pPr>
          </a:lstStyle>
          <a:p>
            <a:fld id="{25EE753A-7848-4DDB-93B2-965DAE964B14}" type="slidenum">
              <a:rPr lang="en-US" altLang="en-US"/>
              <a:pPr/>
              <a:t>‹#›</a:t>
            </a:fld>
            <a:endParaRPr lang="en-US" altLang="en-US"/>
          </a:p>
        </p:txBody>
      </p:sp>
    </p:spTree>
    <p:extLst>
      <p:ext uri="{BB962C8B-B14F-4D97-AF65-F5344CB8AC3E}">
        <p14:creationId xmlns:p14="http://schemas.microsoft.com/office/powerpoint/2010/main" val="1900897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7FD4A861-CCEE-4677-8A92-886BA7C8C3B7}" type="datetime1">
              <a:rPr lang="en-US"/>
              <a:pPr>
                <a:defRPr/>
              </a:pPr>
              <a:t>9/23/2014</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a:lvl1pPr>
          </a:lstStyle>
          <a:p>
            <a:pPr>
              <a:defRPr/>
            </a:pPr>
            <a:r>
              <a:rPr lang="en-CA"/>
              <a:t>Options, Futures, and Other Derivatives, 9th Edition, Copyright © John C. Hull 2014</a:t>
            </a:r>
            <a:endParaRPr lang="en-US"/>
          </a:p>
        </p:txBody>
      </p:sp>
      <p:sp>
        <p:nvSpPr>
          <p:cNvPr id="5" name="Slide Number Placeholder 4"/>
          <p:cNvSpPr>
            <a:spLocks noGrp="1"/>
          </p:cNvSpPr>
          <p:nvPr>
            <p:ph type="sldNum" sz="quarter" idx="12"/>
          </p:nvPr>
        </p:nvSpPr>
        <p:spPr/>
        <p:txBody>
          <a:bodyPr/>
          <a:lstStyle>
            <a:lvl1pPr>
              <a:defRPr/>
            </a:lvl1pPr>
          </a:lstStyle>
          <a:p>
            <a:fld id="{76B67295-A7B3-4649-9C90-84824C0F5D70}" type="slidenum">
              <a:rPr lang="en-US" altLang="en-US"/>
              <a:pPr/>
              <a:t>‹#›</a:t>
            </a:fld>
            <a:endParaRPr lang="en-US" altLang="en-US"/>
          </a:p>
        </p:txBody>
      </p:sp>
    </p:spTree>
    <p:extLst>
      <p:ext uri="{BB962C8B-B14F-4D97-AF65-F5344CB8AC3E}">
        <p14:creationId xmlns:p14="http://schemas.microsoft.com/office/powerpoint/2010/main" val="212509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EA6B4DD-FE61-4902-AA4E-092D8C195DB3}" type="datetime1">
              <a:rPr lang="en-US"/>
              <a:pPr>
                <a:defRPr/>
              </a:pPr>
              <a:t>9/23/2014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4" name="Rectangle 6"/>
          <p:cNvSpPr>
            <a:spLocks noGrp="1" noChangeArrowheads="1"/>
          </p:cNvSpPr>
          <p:nvPr>
            <p:ph type="sldNum" sz="quarter" idx="12"/>
          </p:nvPr>
        </p:nvSpPr>
        <p:spPr>
          <a:ln/>
        </p:spPr>
        <p:txBody>
          <a:bodyPr/>
          <a:lstStyle>
            <a:lvl1pPr>
              <a:defRPr/>
            </a:lvl1pPr>
          </a:lstStyle>
          <a:p>
            <a:fld id="{27ABBC9E-9283-4EC1-B939-B451D0DC2203}" type="slidenum">
              <a:rPr lang="en-US" altLang="en-US"/>
              <a:pPr/>
              <a:t>‹#›</a:t>
            </a:fld>
            <a:endParaRPr lang="en-US" altLang="en-US"/>
          </a:p>
        </p:txBody>
      </p:sp>
    </p:spTree>
    <p:extLst>
      <p:ext uri="{BB962C8B-B14F-4D97-AF65-F5344CB8AC3E}">
        <p14:creationId xmlns:p14="http://schemas.microsoft.com/office/powerpoint/2010/main" val="218700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7471F91-606F-4901-8424-EE0E1C54CEC7}" type="datetime1">
              <a:rPr lang="en-US"/>
              <a:pPr>
                <a:defRPr/>
              </a:pPr>
              <a:t>9/23/2014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fld id="{33EFA1EA-AC75-4B60-826F-C7D73BF7C664}" type="slidenum">
              <a:rPr lang="en-US" altLang="en-US"/>
              <a:pPr/>
              <a:t>‹#›</a:t>
            </a:fld>
            <a:endParaRPr lang="en-US" altLang="en-US"/>
          </a:p>
        </p:txBody>
      </p:sp>
    </p:spTree>
    <p:extLst>
      <p:ext uri="{BB962C8B-B14F-4D97-AF65-F5344CB8AC3E}">
        <p14:creationId xmlns:p14="http://schemas.microsoft.com/office/powerpoint/2010/main" val="16984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2A3300F-787D-490F-A2F8-0E7AC8368E0A}" type="datetime1">
              <a:rPr lang="en-US"/>
              <a:pPr>
                <a:defRPr/>
              </a:pPr>
              <a:t>9/23/2014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fld id="{804FA903-4266-4433-B1AC-2938D440C5D0}" type="slidenum">
              <a:rPr lang="en-US" altLang="en-US"/>
              <a:pPr/>
              <a:t>‹#›</a:t>
            </a:fld>
            <a:endParaRPr lang="en-US" altLang="en-US"/>
          </a:p>
        </p:txBody>
      </p:sp>
    </p:spTree>
    <p:extLst>
      <p:ext uri="{BB962C8B-B14F-4D97-AF65-F5344CB8AC3E}">
        <p14:creationId xmlns:p14="http://schemas.microsoft.com/office/powerpoint/2010/main" val="27422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Arial" charset="0"/>
                <a:cs typeface="Arial" charset="0"/>
              </a:defRPr>
            </a:lvl1pPr>
          </a:lstStyle>
          <a:p>
            <a:pPr>
              <a:defRPr/>
            </a:pPr>
            <a:fld id="{F997EF94-DB70-4FFE-823B-130D90E5A276}" type="datetime1">
              <a:rPr lang="en-US"/>
              <a:pPr>
                <a:defRPr/>
              </a:pPr>
              <a:t>9/23/2014</a:t>
            </a:fld>
            <a:endParaRPr lang="en-US"/>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cs typeface="Arial" charset="0"/>
              </a:defRPr>
            </a:lvl1pPr>
          </a:lstStyle>
          <a:p>
            <a:pPr>
              <a:defRPr/>
            </a:pPr>
            <a:r>
              <a:rPr lang="en-CA"/>
              <a:t>Options, Futures, and Other Derivatives, 9th Edition, Copyright © John C. Hull 2014</a:t>
            </a:r>
            <a:endParaRPr 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F4441CC4-2E63-4AEB-BA66-000E7E670E8F}" type="slidenum">
              <a:rPr lang="en-US" altLang="en-US"/>
              <a:pPr/>
              <a:t>‹#›</a:t>
            </a:fld>
            <a:endParaRPr lang="en-US" alt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2 w 15"/>
                      <a:gd name="T1" fmla="*/ 4 h 23"/>
                      <a:gd name="T2" fmla="*/ 7 w 15"/>
                      <a:gd name="T3" fmla="*/ 2 h 23"/>
                      <a:gd name="T4" fmla="*/ 6 w 15"/>
                      <a:gd name="T5" fmla="*/ 6 h 23"/>
                      <a:gd name="T6" fmla="*/ 2 w 15"/>
                      <a:gd name="T7" fmla="*/ 4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1 w 20"/>
                      <a:gd name="T1" fmla="*/ 5 h 23"/>
                      <a:gd name="T2" fmla="*/ 5 w 20"/>
                      <a:gd name="T3" fmla="*/ 1 h 23"/>
                      <a:gd name="T4" fmla="*/ 3 w 20"/>
                      <a:gd name="T5" fmla="*/ 7 h 23"/>
                      <a:gd name="T6" fmla="*/ 1 w 20"/>
                      <a:gd name="T7" fmla="*/ 5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3 w 26"/>
                      <a:gd name="T1" fmla="*/ 5 h 22"/>
                      <a:gd name="T2" fmla="*/ 6 w 26"/>
                      <a:gd name="T3" fmla="*/ 0 h 22"/>
                      <a:gd name="T4" fmla="*/ 6 w 26"/>
                      <a:gd name="T5" fmla="*/ 8 h 22"/>
                      <a:gd name="T6" fmla="*/ 3 w 26"/>
                      <a:gd name="T7" fmla="*/ 5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13 w 471"/>
                      <a:gd name="T1" fmla="*/ 178 h 281"/>
                      <a:gd name="T2" fmla="*/ 15 w 471"/>
                      <a:gd name="T3" fmla="*/ 159 h 281"/>
                      <a:gd name="T4" fmla="*/ 14 w 471"/>
                      <a:gd name="T5" fmla="*/ 156 h 281"/>
                      <a:gd name="T6" fmla="*/ 10 w 471"/>
                      <a:gd name="T7" fmla="*/ 139 h 281"/>
                      <a:gd name="T8" fmla="*/ 3 w 471"/>
                      <a:gd name="T9" fmla="*/ 137 h 281"/>
                      <a:gd name="T10" fmla="*/ 0 w 471"/>
                      <a:gd name="T11" fmla="*/ 122 h 281"/>
                      <a:gd name="T12" fmla="*/ 8 w 471"/>
                      <a:gd name="T13" fmla="*/ 115 h 281"/>
                      <a:gd name="T14" fmla="*/ 4 w 471"/>
                      <a:gd name="T15" fmla="*/ 105 h 281"/>
                      <a:gd name="T16" fmla="*/ 1 w 471"/>
                      <a:gd name="T17" fmla="*/ 102 h 281"/>
                      <a:gd name="T18" fmla="*/ 18 w 471"/>
                      <a:gd name="T19" fmla="*/ 76 h 281"/>
                      <a:gd name="T20" fmla="*/ 28 w 471"/>
                      <a:gd name="T21" fmla="*/ 61 h 281"/>
                      <a:gd name="T22" fmla="*/ 27 w 471"/>
                      <a:gd name="T23" fmla="*/ 45 h 281"/>
                      <a:gd name="T24" fmla="*/ 15 w 471"/>
                      <a:gd name="T25" fmla="*/ 27 h 281"/>
                      <a:gd name="T26" fmla="*/ 13 w 471"/>
                      <a:gd name="T27" fmla="*/ 20 h 281"/>
                      <a:gd name="T28" fmla="*/ 17 w 471"/>
                      <a:gd name="T29" fmla="*/ 23 h 281"/>
                      <a:gd name="T30" fmla="*/ 30 w 471"/>
                      <a:gd name="T31" fmla="*/ 22 h 281"/>
                      <a:gd name="T32" fmla="*/ 41 w 471"/>
                      <a:gd name="T33" fmla="*/ 7 h 281"/>
                      <a:gd name="T34" fmla="*/ 52 w 471"/>
                      <a:gd name="T35" fmla="*/ 0 h 281"/>
                      <a:gd name="T36" fmla="*/ 56 w 471"/>
                      <a:gd name="T37" fmla="*/ 1 h 281"/>
                      <a:gd name="T38" fmla="*/ 58 w 471"/>
                      <a:gd name="T39" fmla="*/ 6 h 281"/>
                      <a:gd name="T40" fmla="*/ 62 w 471"/>
                      <a:gd name="T41" fmla="*/ 3 h 281"/>
                      <a:gd name="T42" fmla="*/ 70 w 471"/>
                      <a:gd name="T43" fmla="*/ 5 h 281"/>
                      <a:gd name="T44" fmla="*/ 74 w 471"/>
                      <a:gd name="T45" fmla="*/ 6 h 281"/>
                      <a:gd name="T46" fmla="*/ 90 w 471"/>
                      <a:gd name="T47" fmla="*/ 9 h 281"/>
                      <a:gd name="T48" fmla="*/ 98 w 471"/>
                      <a:gd name="T49" fmla="*/ 15 h 281"/>
                      <a:gd name="T50" fmla="*/ 106 w 471"/>
                      <a:gd name="T51" fmla="*/ 11 h 281"/>
                      <a:gd name="T52" fmla="*/ 110 w 471"/>
                      <a:gd name="T53" fmla="*/ 9 h 281"/>
                      <a:gd name="T54" fmla="*/ 124 w 471"/>
                      <a:gd name="T55" fmla="*/ 9 h 281"/>
                      <a:gd name="T56" fmla="*/ 134 w 471"/>
                      <a:gd name="T57" fmla="*/ 20 h 281"/>
                      <a:gd name="T58" fmla="*/ 147 w 471"/>
                      <a:gd name="T59" fmla="*/ 38 h 281"/>
                      <a:gd name="T60" fmla="*/ 156 w 471"/>
                      <a:gd name="T61" fmla="*/ 45 h 281"/>
                      <a:gd name="T62" fmla="*/ 163 w 471"/>
                      <a:gd name="T63" fmla="*/ 43 h 281"/>
                      <a:gd name="T64" fmla="*/ 171 w 471"/>
                      <a:gd name="T65" fmla="*/ 41 h 281"/>
                      <a:gd name="T66" fmla="*/ 184 w 471"/>
                      <a:gd name="T67" fmla="*/ 45 h 281"/>
                      <a:gd name="T68" fmla="*/ 190 w 471"/>
                      <a:gd name="T69" fmla="*/ 52 h 281"/>
                      <a:gd name="T70" fmla="*/ 196 w 471"/>
                      <a:gd name="T71" fmla="*/ 57 h 281"/>
                      <a:gd name="T72" fmla="*/ 202 w 471"/>
                      <a:gd name="T73" fmla="*/ 71 h 281"/>
                      <a:gd name="T74" fmla="*/ 204 w 471"/>
                      <a:gd name="T75" fmla="*/ 76 h 281"/>
                      <a:gd name="T76" fmla="*/ 206 w 471"/>
                      <a:gd name="T77" fmla="*/ 80 h 281"/>
                      <a:gd name="T78" fmla="*/ 197 w 471"/>
                      <a:gd name="T79" fmla="*/ 90 h 281"/>
                      <a:gd name="T80" fmla="*/ 204 w 471"/>
                      <a:gd name="T81" fmla="*/ 90 h 281"/>
                      <a:gd name="T82" fmla="*/ 217 w 471"/>
                      <a:gd name="T83" fmla="*/ 99 h 281"/>
                      <a:gd name="T84" fmla="*/ 231 w 471"/>
                      <a:gd name="T85" fmla="*/ 100 h 281"/>
                      <a:gd name="T86" fmla="*/ 241 w 471"/>
                      <a:gd name="T87" fmla="*/ 107 h 281"/>
                      <a:gd name="T88" fmla="*/ 243 w 471"/>
                      <a:gd name="T89" fmla="*/ 110 h 281"/>
                      <a:gd name="T90" fmla="*/ 243 w 471"/>
                      <a:gd name="T91" fmla="*/ 112 h 281"/>
                      <a:gd name="T92" fmla="*/ 250 w 471"/>
                      <a:gd name="T93" fmla="*/ 110 h 281"/>
                      <a:gd name="T94" fmla="*/ 254 w 471"/>
                      <a:gd name="T95" fmla="*/ 109 h 281"/>
                      <a:gd name="T96" fmla="*/ 279 w 471"/>
                      <a:gd name="T97" fmla="*/ 118 h 281"/>
                      <a:gd name="T98" fmla="*/ 284 w 471"/>
                      <a:gd name="T99" fmla="*/ 127 h 281"/>
                      <a:gd name="T100" fmla="*/ 295 w 471"/>
                      <a:gd name="T101" fmla="*/ 128 h 281"/>
                      <a:gd name="T102" fmla="*/ 299 w 471"/>
                      <a:gd name="T103" fmla="*/ 137 h 281"/>
                      <a:gd name="T104" fmla="*/ 286 w 471"/>
                      <a:gd name="T105" fmla="*/ 164 h 281"/>
                      <a:gd name="T106" fmla="*/ 276 w 471"/>
                      <a:gd name="T107" fmla="*/ 179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173 w 984"/>
                      <a:gd name="T1" fmla="*/ 2 h 844"/>
                      <a:gd name="T2" fmla="*/ 214 w 984"/>
                      <a:gd name="T3" fmla="*/ 11 h 844"/>
                      <a:gd name="T4" fmla="*/ 235 w 984"/>
                      <a:gd name="T5" fmla="*/ 13 h 844"/>
                      <a:gd name="T6" fmla="*/ 247 w 984"/>
                      <a:gd name="T7" fmla="*/ 44 h 844"/>
                      <a:gd name="T8" fmla="*/ 250 w 984"/>
                      <a:gd name="T9" fmla="*/ 30 h 844"/>
                      <a:gd name="T10" fmla="*/ 259 w 984"/>
                      <a:gd name="T11" fmla="*/ 23 h 844"/>
                      <a:gd name="T12" fmla="*/ 274 w 984"/>
                      <a:gd name="T13" fmla="*/ 42 h 844"/>
                      <a:gd name="T14" fmla="*/ 291 w 984"/>
                      <a:gd name="T15" fmla="*/ 33 h 844"/>
                      <a:gd name="T16" fmla="*/ 301 w 984"/>
                      <a:gd name="T17" fmla="*/ 29 h 844"/>
                      <a:gd name="T18" fmla="*/ 325 w 984"/>
                      <a:gd name="T19" fmla="*/ 1 h 844"/>
                      <a:gd name="T20" fmla="*/ 341 w 984"/>
                      <a:gd name="T21" fmla="*/ 23 h 844"/>
                      <a:gd name="T22" fmla="*/ 341 w 984"/>
                      <a:gd name="T23" fmla="*/ 44 h 844"/>
                      <a:gd name="T24" fmla="*/ 337 w 984"/>
                      <a:gd name="T25" fmla="*/ 53 h 844"/>
                      <a:gd name="T26" fmla="*/ 327 w 984"/>
                      <a:gd name="T27" fmla="*/ 54 h 844"/>
                      <a:gd name="T28" fmla="*/ 325 w 984"/>
                      <a:gd name="T29" fmla="*/ 62 h 844"/>
                      <a:gd name="T30" fmla="*/ 342 w 984"/>
                      <a:gd name="T31" fmla="*/ 76 h 844"/>
                      <a:gd name="T32" fmla="*/ 335 w 984"/>
                      <a:gd name="T33" fmla="*/ 108 h 844"/>
                      <a:gd name="T34" fmla="*/ 354 w 984"/>
                      <a:gd name="T35" fmla="*/ 139 h 844"/>
                      <a:gd name="T36" fmla="*/ 365 w 984"/>
                      <a:gd name="T37" fmla="*/ 151 h 844"/>
                      <a:gd name="T38" fmla="*/ 354 w 984"/>
                      <a:gd name="T39" fmla="*/ 151 h 844"/>
                      <a:gd name="T40" fmla="*/ 318 w 984"/>
                      <a:gd name="T41" fmla="*/ 127 h 844"/>
                      <a:gd name="T42" fmla="*/ 289 w 984"/>
                      <a:gd name="T43" fmla="*/ 135 h 844"/>
                      <a:gd name="T44" fmla="*/ 252 w 984"/>
                      <a:gd name="T45" fmla="*/ 148 h 844"/>
                      <a:gd name="T46" fmla="*/ 274 w 984"/>
                      <a:gd name="T47" fmla="*/ 194 h 844"/>
                      <a:gd name="T48" fmla="*/ 303 w 984"/>
                      <a:gd name="T49" fmla="*/ 205 h 844"/>
                      <a:gd name="T50" fmla="*/ 315 w 984"/>
                      <a:gd name="T51" fmla="*/ 184 h 844"/>
                      <a:gd name="T52" fmla="*/ 330 w 984"/>
                      <a:gd name="T53" fmla="*/ 191 h 844"/>
                      <a:gd name="T54" fmla="*/ 327 w 984"/>
                      <a:gd name="T55" fmla="*/ 211 h 844"/>
                      <a:gd name="T56" fmla="*/ 342 w 984"/>
                      <a:gd name="T57" fmla="*/ 225 h 844"/>
                      <a:gd name="T58" fmla="*/ 358 w 984"/>
                      <a:gd name="T59" fmla="*/ 221 h 844"/>
                      <a:gd name="T60" fmla="*/ 394 w 984"/>
                      <a:gd name="T61" fmla="*/ 270 h 844"/>
                      <a:gd name="T62" fmla="*/ 402 w 984"/>
                      <a:gd name="T63" fmla="*/ 277 h 844"/>
                      <a:gd name="T64" fmla="*/ 373 w 984"/>
                      <a:gd name="T65" fmla="*/ 272 h 844"/>
                      <a:gd name="T66" fmla="*/ 354 w 984"/>
                      <a:gd name="T67" fmla="*/ 254 h 844"/>
                      <a:gd name="T68" fmla="*/ 332 w 984"/>
                      <a:gd name="T69" fmla="*/ 238 h 844"/>
                      <a:gd name="T70" fmla="*/ 300 w 984"/>
                      <a:gd name="T71" fmla="*/ 222 h 844"/>
                      <a:gd name="T72" fmla="*/ 262 w 984"/>
                      <a:gd name="T73" fmla="*/ 217 h 844"/>
                      <a:gd name="T74" fmla="*/ 216 w 984"/>
                      <a:gd name="T75" fmla="*/ 199 h 844"/>
                      <a:gd name="T76" fmla="*/ 197 w 984"/>
                      <a:gd name="T77" fmla="*/ 170 h 844"/>
                      <a:gd name="T78" fmla="*/ 184 w 984"/>
                      <a:gd name="T79" fmla="*/ 155 h 844"/>
                      <a:gd name="T80" fmla="*/ 163 w 984"/>
                      <a:gd name="T81" fmla="*/ 144 h 844"/>
                      <a:gd name="T82" fmla="*/ 146 w 984"/>
                      <a:gd name="T83" fmla="*/ 124 h 844"/>
                      <a:gd name="T84" fmla="*/ 151 w 984"/>
                      <a:gd name="T85" fmla="*/ 139 h 844"/>
                      <a:gd name="T86" fmla="*/ 178 w 984"/>
                      <a:gd name="T87" fmla="*/ 166 h 844"/>
                      <a:gd name="T88" fmla="*/ 180 w 984"/>
                      <a:gd name="T89" fmla="*/ 176 h 844"/>
                      <a:gd name="T90" fmla="*/ 168 w 984"/>
                      <a:gd name="T91" fmla="*/ 167 h 844"/>
                      <a:gd name="T92" fmla="*/ 151 w 984"/>
                      <a:gd name="T93" fmla="*/ 156 h 844"/>
                      <a:gd name="T94" fmla="*/ 134 w 984"/>
                      <a:gd name="T95" fmla="*/ 135 h 844"/>
                      <a:gd name="T96" fmla="*/ 114 w 984"/>
                      <a:gd name="T97" fmla="*/ 116 h 844"/>
                      <a:gd name="T98" fmla="*/ 90 w 984"/>
                      <a:gd name="T99" fmla="*/ 105 h 844"/>
                      <a:gd name="T100" fmla="*/ 66 w 984"/>
                      <a:gd name="T101" fmla="*/ 80 h 844"/>
                      <a:gd name="T102" fmla="*/ 28 w 984"/>
                      <a:gd name="T103" fmla="*/ 22 h 844"/>
                      <a:gd name="T104" fmla="*/ 15 w 984"/>
                      <a:gd name="T105" fmla="*/ 13 h 844"/>
                      <a:gd name="T106" fmla="*/ 20 w 984"/>
                      <a:gd name="T107" fmla="*/ 7 h 844"/>
                      <a:gd name="T108" fmla="*/ 44 w 984"/>
                      <a:gd name="T109" fmla="*/ 2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3 w 36"/>
                      <a:gd name="T1" fmla="*/ 9 h 48"/>
                      <a:gd name="T2" fmla="*/ 4 w 36"/>
                      <a:gd name="T3" fmla="*/ 16 h 48"/>
                      <a:gd name="T4" fmla="*/ 3 w 36"/>
                      <a:gd name="T5" fmla="*/ 9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2 h 37"/>
                      <a:gd name="T2" fmla="*/ 5 w 36"/>
                      <a:gd name="T3" fmla="*/ 0 h 37"/>
                      <a:gd name="T4" fmla="*/ 16 w 36"/>
                      <a:gd name="T5" fmla="*/ 6 h 37"/>
                      <a:gd name="T6" fmla="*/ 4 w 36"/>
                      <a:gd name="T7" fmla="*/ 6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17 h 96"/>
                      <a:gd name="T2" fmla="*/ 12 w 170"/>
                      <a:gd name="T3" fmla="*/ 9 h 96"/>
                      <a:gd name="T4" fmla="*/ 24 w 170"/>
                      <a:gd name="T5" fmla="*/ 7 h 96"/>
                      <a:gd name="T6" fmla="*/ 34 w 170"/>
                      <a:gd name="T7" fmla="*/ 3 h 96"/>
                      <a:gd name="T8" fmla="*/ 27 w 170"/>
                      <a:gd name="T9" fmla="*/ 9 h 96"/>
                      <a:gd name="T10" fmla="*/ 53 w 170"/>
                      <a:gd name="T11" fmla="*/ 17 h 96"/>
                      <a:gd name="T12" fmla="*/ 69 w 170"/>
                      <a:gd name="T13" fmla="*/ 22 h 96"/>
                      <a:gd name="T14" fmla="*/ 50 w 170"/>
                      <a:gd name="T15" fmla="*/ 26 h 96"/>
                      <a:gd name="T16" fmla="*/ 38 w 170"/>
                      <a:gd name="T17" fmla="*/ 20 h 96"/>
                      <a:gd name="T18" fmla="*/ 33 w 170"/>
                      <a:gd name="T19" fmla="*/ 18 h 96"/>
                      <a:gd name="T20" fmla="*/ 10 w 170"/>
                      <a:gd name="T21" fmla="*/ 14 h 96"/>
                      <a:gd name="T22" fmla="*/ 0 w 170"/>
                      <a:gd name="T23" fmla="*/ 17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22 w 138"/>
                      <a:gd name="T3" fmla="*/ 1 h 44"/>
                      <a:gd name="T4" fmla="*/ 38 w 138"/>
                      <a:gd name="T5" fmla="*/ 8 h 44"/>
                      <a:gd name="T6" fmla="*/ 48 w 138"/>
                      <a:gd name="T7" fmla="*/ 7 h 44"/>
                      <a:gd name="T8" fmla="*/ 46 w 138"/>
                      <a:gd name="T9" fmla="*/ 15 h 44"/>
                      <a:gd name="T10" fmla="*/ 27 w 138"/>
                      <a:gd name="T11" fmla="*/ 14 h 44"/>
                      <a:gd name="T12" fmla="*/ 0 w 138"/>
                      <a:gd name="T13" fmla="*/ 12 h 44"/>
                      <a:gd name="T14" fmla="*/ 12 w 138"/>
                      <a:gd name="T15" fmla="*/ 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7 w 57"/>
                      <a:gd name="T1" fmla="*/ 8 h 42"/>
                      <a:gd name="T2" fmla="*/ 16 w 57"/>
                      <a:gd name="T3" fmla="*/ 4 h 42"/>
                      <a:gd name="T4" fmla="*/ 7 w 57"/>
                      <a:gd name="T5" fmla="*/ 8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8 w 39"/>
                      <a:gd name="T1" fmla="*/ 11 h 52"/>
                      <a:gd name="T2" fmla="*/ 8 w 39"/>
                      <a:gd name="T3" fmla="*/ 0 h 52"/>
                      <a:gd name="T4" fmla="*/ 8 w 39"/>
                      <a:gd name="T5" fmla="*/ 11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2 w 44"/>
                      <a:gd name="T1" fmla="*/ 3 h 80"/>
                      <a:gd name="T2" fmla="*/ 9 w 44"/>
                      <a:gd name="T3" fmla="*/ 11 h 80"/>
                      <a:gd name="T4" fmla="*/ 10 w 44"/>
                      <a:gd name="T5" fmla="*/ 17 h 80"/>
                      <a:gd name="T6" fmla="*/ 16 w 44"/>
                      <a:gd name="T7" fmla="*/ 18 h 80"/>
                      <a:gd name="T8" fmla="*/ 10 w 44"/>
                      <a:gd name="T9" fmla="*/ 25 h 80"/>
                      <a:gd name="T10" fmla="*/ 0 w 44"/>
                      <a:gd name="T11" fmla="*/ 7 h 80"/>
                      <a:gd name="T12" fmla="*/ 2 w 44"/>
                      <a:gd name="T13" fmla="*/ 3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140 w 323"/>
                      <a:gd name="T1" fmla="*/ 1 h 64"/>
                      <a:gd name="T2" fmla="*/ 147 w 323"/>
                      <a:gd name="T3" fmla="*/ 5 h 64"/>
                      <a:gd name="T4" fmla="*/ 149 w 323"/>
                      <a:gd name="T5" fmla="*/ 0 h 64"/>
                      <a:gd name="T6" fmla="*/ 168 w 323"/>
                      <a:gd name="T7" fmla="*/ 0 h 64"/>
                      <a:gd name="T8" fmla="*/ 182 w 323"/>
                      <a:gd name="T9" fmla="*/ 11 h 64"/>
                      <a:gd name="T10" fmla="*/ 202 w 323"/>
                      <a:gd name="T11" fmla="*/ 6 h 64"/>
                      <a:gd name="T12" fmla="*/ 199 w 323"/>
                      <a:gd name="T13" fmla="*/ 19 h 64"/>
                      <a:gd name="T14" fmla="*/ 189 w 323"/>
                      <a:gd name="T15" fmla="*/ 29 h 64"/>
                      <a:gd name="T16" fmla="*/ 187 w 323"/>
                      <a:gd name="T17" fmla="*/ 19 h 64"/>
                      <a:gd name="T18" fmla="*/ 182 w 323"/>
                      <a:gd name="T19" fmla="*/ 20 h 64"/>
                      <a:gd name="T20" fmla="*/ 177 w 323"/>
                      <a:gd name="T21" fmla="*/ 19 h 64"/>
                      <a:gd name="T22" fmla="*/ 167 w 323"/>
                      <a:gd name="T23" fmla="*/ 13 h 64"/>
                      <a:gd name="T24" fmla="*/ 145 w 323"/>
                      <a:gd name="T25" fmla="*/ 24 h 64"/>
                      <a:gd name="T26" fmla="*/ 128 w 323"/>
                      <a:gd name="T27" fmla="*/ 28 h 64"/>
                      <a:gd name="T28" fmla="*/ 135 w 323"/>
                      <a:gd name="T29" fmla="*/ 37 h 64"/>
                      <a:gd name="T30" fmla="*/ 119 w 323"/>
                      <a:gd name="T31" fmla="*/ 40 h 64"/>
                      <a:gd name="T32" fmla="*/ 107 w 323"/>
                      <a:gd name="T33" fmla="*/ 39 h 64"/>
                      <a:gd name="T34" fmla="*/ 112 w 323"/>
                      <a:gd name="T35" fmla="*/ 37 h 64"/>
                      <a:gd name="T36" fmla="*/ 109 w 323"/>
                      <a:gd name="T37" fmla="*/ 26 h 64"/>
                      <a:gd name="T38" fmla="*/ 107 w 323"/>
                      <a:gd name="T39" fmla="*/ 20 h 64"/>
                      <a:gd name="T40" fmla="*/ 100 w 323"/>
                      <a:gd name="T41" fmla="*/ 15 h 64"/>
                      <a:gd name="T42" fmla="*/ 90 w 323"/>
                      <a:gd name="T43" fmla="*/ 17 h 64"/>
                      <a:gd name="T44" fmla="*/ 85 w 323"/>
                      <a:gd name="T45" fmla="*/ 17 h 64"/>
                      <a:gd name="T46" fmla="*/ 78 w 323"/>
                      <a:gd name="T47" fmla="*/ 16 h 64"/>
                      <a:gd name="T48" fmla="*/ 53 w 323"/>
                      <a:gd name="T49" fmla="*/ 1 h 64"/>
                      <a:gd name="T50" fmla="*/ 37 w 323"/>
                      <a:gd name="T51" fmla="*/ 9 h 64"/>
                      <a:gd name="T52" fmla="*/ 1 w 323"/>
                      <a:gd name="T53" fmla="*/ 0 h 64"/>
                      <a:gd name="T54" fmla="*/ 14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67 w 300"/>
                      <a:gd name="T1" fmla="*/ 20 h 31"/>
                      <a:gd name="T2" fmla="*/ 19 w 300"/>
                      <a:gd name="T3" fmla="*/ 1 h 31"/>
                      <a:gd name="T4" fmla="*/ 181 w 300"/>
                      <a:gd name="T5" fmla="*/ 0 h 31"/>
                      <a:gd name="T6" fmla="*/ 187 w 300"/>
                      <a:gd name="T7" fmla="*/ 9 h 31"/>
                      <a:gd name="T8" fmla="*/ 167 w 300"/>
                      <a:gd name="T9" fmla="*/ 10 h 31"/>
                      <a:gd name="T10" fmla="*/ 67 w 300"/>
                      <a:gd name="T11" fmla="*/ 2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923" r:id="rId1"/>
    <p:sldLayoutId id="2147483924" r:id="rId2"/>
    <p:sldLayoutId id="2147483915" r:id="rId3"/>
    <p:sldLayoutId id="2147483916" r:id="rId4"/>
    <p:sldLayoutId id="2147483917" r:id="rId5"/>
    <p:sldLayoutId id="2147483925" r:id="rId6"/>
    <p:sldLayoutId id="2147483918" r:id="rId7"/>
    <p:sldLayoutId id="2147483919" r:id="rId8"/>
    <p:sldLayoutId id="2147483920" r:id="rId9"/>
    <p:sldLayoutId id="2147483921" r:id="rId10"/>
    <p:sldLayoutId id="2147483922" r:id="rId11"/>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5"/>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057400"/>
            <a:ext cx="6934200" cy="2819400"/>
          </a:xfrm>
        </p:spPr>
        <p:txBody>
          <a:bodyPr/>
          <a:lstStyle/>
          <a:p>
            <a:pPr eaLnBrk="1" fontAlgn="auto" hangingPunct="1">
              <a:spcAft>
                <a:spcPts val="0"/>
              </a:spcAft>
              <a:defRPr/>
            </a:pPr>
            <a:r>
              <a:rPr lang="en-US" dirty="0" smtClean="0">
                <a:solidFill>
                  <a:schemeClr val="tx2">
                    <a:satMod val="130000"/>
                  </a:schemeClr>
                </a:solidFill>
              </a:rPr>
              <a:t>Chapter 1</a:t>
            </a:r>
            <a:br>
              <a:rPr lang="en-US" dirty="0" smtClean="0">
                <a:solidFill>
                  <a:schemeClr val="tx2">
                    <a:satMod val="130000"/>
                  </a:schemeClr>
                </a:solidFill>
              </a:rPr>
            </a:br>
            <a:r>
              <a:rPr lang="en-US" dirty="0" smtClean="0">
                <a:solidFill>
                  <a:schemeClr val="tx2">
                    <a:satMod val="130000"/>
                  </a:schemeClr>
                </a:solidFill>
              </a:rPr>
              <a:t>Introduction</a:t>
            </a:r>
            <a:endParaRPr lang="en-US" dirty="0">
              <a:solidFill>
                <a:schemeClr val="tx2">
                  <a:satMod val="130000"/>
                </a:schemeClr>
              </a:solidFill>
            </a:endParaRPr>
          </a:p>
        </p:txBody>
      </p:sp>
      <p:sp>
        <p:nvSpPr>
          <p:cNvPr id="5123" name="Footer Placeholder 4"/>
          <p:cNvSpPr>
            <a:spLocks noGrp="1"/>
          </p:cNvSpPr>
          <p:nvPr>
            <p:ph type="ftr" sz="quarter" idx="11"/>
          </p:nvPr>
        </p:nvSpPr>
        <p:spPr>
          <a:xfrm>
            <a:off x="2209800" y="6324600"/>
            <a:ext cx="4876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53E2B1F2-23AF-4AB4-8869-A0BF66C27AA4}" type="slidenum">
              <a:rPr lang="en-US" altLang="en-US" sz="1400">
                <a:latin typeface="Arial" panose="020B0604020202020204" pitchFamily="34" charset="0"/>
              </a:rPr>
              <a:pPr eaLnBrk="1" hangingPunct="1">
                <a:spcBef>
                  <a:spcPct val="0"/>
                </a:spcBef>
                <a:buFontTx/>
                <a:buNone/>
              </a:pPr>
              <a:t>1</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chemeClr val="tx2">
                    <a:satMod val="130000"/>
                  </a:schemeClr>
                </a:solidFill>
              </a:rPr>
              <a:t>Foreign Exchange Quotes for </a:t>
            </a:r>
            <a:r>
              <a:rPr lang="en-US" dirty="0" smtClean="0">
                <a:solidFill>
                  <a:schemeClr val="tx2">
                    <a:satMod val="130000"/>
                  </a:schemeClr>
                </a:solidFill>
              </a:rPr>
              <a:t>GBP, May 26, 2013 </a:t>
            </a:r>
            <a:r>
              <a:rPr lang="en-US" sz="2600" dirty="0">
                <a:solidFill>
                  <a:schemeClr val="tx2">
                    <a:satMod val="130000"/>
                  </a:schemeClr>
                </a:solidFill>
              </a:rPr>
              <a:t>(See page 6</a:t>
            </a:r>
            <a:r>
              <a:rPr lang="en-US" sz="2600" dirty="0" smtClean="0">
                <a:solidFill>
                  <a:schemeClr val="tx2">
                    <a:satMod val="130000"/>
                  </a:schemeClr>
                </a:solidFill>
              </a:rPr>
              <a:t>)</a:t>
            </a:r>
            <a:endParaRPr lang="en-US" dirty="0">
              <a:solidFill>
                <a:schemeClr val="tx2">
                  <a:satMod val="130000"/>
                </a:schemeClr>
              </a:solidFill>
            </a:endParaRPr>
          </a:p>
        </p:txBody>
      </p:sp>
      <p:sp>
        <p:nvSpPr>
          <p:cNvPr id="1433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434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A170F89-8D9C-4245-AA10-F65290881CBB}" type="slidenum">
              <a:rPr lang="en-US" altLang="en-US" sz="1400">
                <a:latin typeface="Arial" panose="020B0604020202020204" pitchFamily="34" charset="0"/>
              </a:rPr>
              <a:pPr eaLnBrk="1" hangingPunct="1">
                <a:spcBef>
                  <a:spcPct val="0"/>
                </a:spcBef>
                <a:buFontTx/>
                <a:buNone/>
              </a:pPr>
              <a:t>10</a:t>
            </a:fld>
            <a:endParaRPr lang="en-US" altLang="en-US" sz="1400">
              <a:latin typeface="Arial" panose="020B0604020202020204" pitchFamily="34" charset="0"/>
            </a:endParaRPr>
          </a:p>
        </p:txBody>
      </p:sp>
      <p:graphicFrame>
        <p:nvGraphicFramePr>
          <p:cNvPr id="29839" name="Group 143"/>
          <p:cNvGraphicFramePr>
            <a:graphicFrameLocks noGrp="1"/>
          </p:cNvGraphicFramePr>
          <p:nvPr/>
        </p:nvGraphicFramePr>
        <p:xfrm>
          <a:off x="1371600" y="2209800"/>
          <a:ext cx="6781800" cy="3708400"/>
        </p:xfrm>
        <a:graphic>
          <a:graphicData uri="http://schemas.openxmlformats.org/drawingml/2006/table">
            <a:tbl>
              <a:tblPr/>
              <a:tblGrid>
                <a:gridCol w="2831960"/>
                <a:gridCol w="1689240"/>
                <a:gridCol w="2260600"/>
              </a:tblGrid>
              <a:tr h="288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CA"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Bid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Offer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Spot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1.5541</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1.5545</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1-month forward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1.5538</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1.5543</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3-month forward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1.5533</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1.5538</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6-month forward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1.5526</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1.5532</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p:cNvSpPr>
            <a:spLocks noGrp="1" noChangeArrowheads="1"/>
          </p:cNvSpPr>
          <p:nvPr>
            <p:ph type="title"/>
          </p:nvPr>
        </p:nvSpPr>
        <p:spPr>
          <a:xfrm>
            <a:off x="1295400" y="609600"/>
            <a:ext cx="7239000" cy="1066800"/>
          </a:xfrm>
        </p:spPr>
        <p:txBody>
          <a:bodyPr lIns="90488" tIns="44450" rIns="90488" bIns="44450"/>
          <a:lstStyle/>
          <a:p>
            <a:pPr eaLnBrk="1" fontAlgn="auto" hangingPunct="1">
              <a:spcAft>
                <a:spcPts val="0"/>
              </a:spcAft>
              <a:defRPr/>
            </a:pPr>
            <a:r>
              <a:rPr lang="en-US" dirty="0">
                <a:solidFill>
                  <a:schemeClr val="tx2">
                    <a:satMod val="130000"/>
                  </a:schemeClr>
                </a:solidFill>
              </a:rPr>
              <a:t>Forward Price</a:t>
            </a:r>
          </a:p>
        </p:txBody>
      </p:sp>
      <p:sp>
        <p:nvSpPr>
          <p:cNvPr id="15363" name="Rectangle 5"/>
          <p:cNvSpPr>
            <a:spLocks noGrp="1" noChangeArrowheads="1"/>
          </p:cNvSpPr>
          <p:nvPr>
            <p:ph idx="1"/>
          </p:nvPr>
        </p:nvSpPr>
        <p:spPr>
          <a:xfrm>
            <a:off x="1143000" y="1828800"/>
            <a:ext cx="7010400" cy="4165600"/>
          </a:xfrm>
        </p:spPr>
        <p:txBody>
          <a:bodyPr lIns="90488" tIns="44450" rIns="90488" bIns="44450"/>
          <a:lstStyle/>
          <a:p>
            <a:pPr eaLnBrk="1" hangingPunct="1"/>
            <a:r>
              <a:rPr lang="en-US" altLang="en-US" smtClean="0"/>
              <a:t>The forward price for a contract is the delivery price that would be applicable to the contract if were negotiated today (i.e., it is the delivery price that would make the contract worth exactly zero)</a:t>
            </a:r>
          </a:p>
          <a:p>
            <a:pPr eaLnBrk="1" hangingPunct="1"/>
            <a:r>
              <a:rPr lang="en-US" altLang="en-US" smtClean="0"/>
              <a:t>The forward price may be different  for contracts of different maturities (as shown by the table)</a:t>
            </a:r>
          </a:p>
        </p:txBody>
      </p:sp>
      <p:sp>
        <p:nvSpPr>
          <p:cNvPr id="1536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53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B8A17D84-46E8-4EA6-8976-F4F6587E621D}" type="slidenum">
              <a:rPr lang="en-US" altLang="en-US" sz="1400">
                <a:latin typeface="Arial" panose="020B0604020202020204" pitchFamily="34" charset="0"/>
              </a:rPr>
              <a:pPr eaLnBrk="1" hangingPunct="1">
                <a:spcBef>
                  <a:spcPct val="0"/>
                </a:spcBef>
                <a:buFontTx/>
                <a:buNone/>
              </a:pPr>
              <a:t>11</a:t>
            </a:fld>
            <a:endParaRPr lang="en-US" altLang="en-US" sz="1400">
              <a:latin typeface="Arial" panose="020B0604020202020204" pitchFamily="34" charset="0"/>
            </a:endParaRPr>
          </a:p>
        </p:txBody>
      </p:sp>
      <p:sp>
        <p:nvSpPr>
          <p:cNvPr id="153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153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Terminology</a:t>
            </a:r>
          </a:p>
        </p:txBody>
      </p:sp>
      <p:sp>
        <p:nvSpPr>
          <p:cNvPr id="16387" name="Rectangle 5"/>
          <p:cNvSpPr>
            <a:spLocks noGrp="1" noChangeArrowheads="1"/>
          </p:cNvSpPr>
          <p:nvPr>
            <p:ph idx="1"/>
          </p:nvPr>
        </p:nvSpPr>
        <p:spPr>
          <a:xfrm>
            <a:off x="1439863" y="1882775"/>
            <a:ext cx="6264275" cy="2432050"/>
          </a:xfrm>
        </p:spPr>
        <p:txBody>
          <a:bodyPr lIns="90488" tIns="44450" rIns="90488" bIns="44450"/>
          <a:lstStyle/>
          <a:p>
            <a:pPr eaLnBrk="1" hangingPunct="1"/>
            <a:r>
              <a:rPr lang="en-US" altLang="en-US" smtClean="0"/>
              <a:t>The party that has agreed to buy has what is termed a long position</a:t>
            </a:r>
          </a:p>
          <a:p>
            <a:pPr eaLnBrk="1" hangingPunct="1"/>
            <a:r>
              <a:rPr lang="en-US" altLang="en-US" smtClean="0"/>
              <a:t>The party that has agreed to sell has what is termed a short position</a:t>
            </a:r>
          </a:p>
          <a:p>
            <a:pPr eaLnBrk="1" hangingPunct="1"/>
            <a:endParaRPr lang="en-US" altLang="en-US" smtClean="0"/>
          </a:p>
        </p:txBody>
      </p:sp>
      <p:sp>
        <p:nvSpPr>
          <p:cNvPr id="1638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63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5266E3E1-A62E-4BFC-B94F-8A5FF6B8E4B6}" type="slidenum">
              <a:rPr lang="en-US" altLang="en-US" sz="1400">
                <a:latin typeface="Arial" panose="020B0604020202020204" pitchFamily="34" charset="0"/>
              </a:rPr>
              <a:pPr eaLnBrk="1" hangingPunct="1">
                <a:spcBef>
                  <a:spcPct val="0"/>
                </a:spcBef>
                <a:buFontTx/>
                <a:buNone/>
              </a:pPr>
              <a:t>12</a:t>
            </a:fld>
            <a:endParaRPr lang="en-US" altLang="en-US" sz="1400">
              <a:latin typeface="Arial" panose="020B0604020202020204" pitchFamily="34" charset="0"/>
            </a:endParaRPr>
          </a:p>
        </p:txBody>
      </p:sp>
      <p:sp>
        <p:nvSpPr>
          <p:cNvPr id="1639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1639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chemeClr val="tx2">
                    <a:satMod val="130000"/>
                  </a:schemeClr>
                </a:solidFill>
              </a:rPr>
              <a:t>Example </a:t>
            </a:r>
            <a:r>
              <a:rPr lang="en-US" sz="2200" dirty="0">
                <a:solidFill>
                  <a:schemeClr val="tx2">
                    <a:satMod val="130000"/>
                  </a:schemeClr>
                </a:solidFill>
              </a:rPr>
              <a:t>(page 6</a:t>
            </a:r>
            <a:r>
              <a:rPr lang="en-US" sz="2200" dirty="0" smtClean="0">
                <a:solidFill>
                  <a:schemeClr val="tx2">
                    <a:satMod val="130000"/>
                  </a:schemeClr>
                </a:solidFill>
              </a:rPr>
              <a:t>)</a:t>
            </a:r>
            <a:endParaRPr lang="en-US" dirty="0">
              <a:solidFill>
                <a:schemeClr val="tx2">
                  <a:satMod val="130000"/>
                </a:schemeClr>
              </a:solidFill>
            </a:endParaRPr>
          </a:p>
        </p:txBody>
      </p:sp>
      <p:sp>
        <p:nvSpPr>
          <p:cNvPr id="17411" name="Rectangle 3"/>
          <p:cNvSpPr>
            <a:spLocks noGrp="1" noChangeArrowheads="1"/>
          </p:cNvSpPr>
          <p:nvPr>
            <p:ph idx="1"/>
          </p:nvPr>
        </p:nvSpPr>
        <p:spPr/>
        <p:txBody>
          <a:bodyPr lIns="90488" tIns="44450" rIns="90488" bIns="44450"/>
          <a:lstStyle/>
          <a:p>
            <a:pPr eaLnBrk="1" hangingPunct="1"/>
            <a:r>
              <a:rPr lang="en-US" altLang="en-US" dirty="0" smtClean="0"/>
              <a:t>On May 6, 2013, the treasurer of a corporation enters into a long forward contract to buy £1 million in six months at an exchange rate of 1.5532</a:t>
            </a:r>
          </a:p>
          <a:p>
            <a:pPr eaLnBrk="1" hangingPunct="1"/>
            <a:r>
              <a:rPr lang="en-US" altLang="en-US" smtClean="0"/>
              <a:t>This obligates the corporation to pay $1,553,200 for £1 million on November 6</a:t>
            </a:r>
            <a:r>
              <a:rPr lang="en-US" altLang="en-US" smtClean="0"/>
              <a:t>, </a:t>
            </a:r>
            <a:r>
              <a:rPr lang="en-US" altLang="en-US" smtClean="0"/>
              <a:t>2013</a:t>
            </a:r>
            <a:endParaRPr lang="en-US" altLang="en-US" smtClean="0"/>
          </a:p>
          <a:p>
            <a:pPr eaLnBrk="1" hangingPunct="1"/>
            <a:r>
              <a:rPr lang="en-US" altLang="en-US" dirty="0" smtClean="0"/>
              <a:t>What are the possible outcomes?</a:t>
            </a:r>
          </a:p>
        </p:txBody>
      </p:sp>
      <p:sp>
        <p:nvSpPr>
          <p:cNvPr id="1741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74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9F60E6D6-7149-46F3-960C-6F039A4EAFF8}" type="slidenum">
              <a:rPr lang="en-US" altLang="en-US" sz="1400">
                <a:latin typeface="Arial" panose="020B0604020202020204" pitchFamily="34" charset="0"/>
              </a:rPr>
              <a:pPr eaLnBrk="1" hangingPunct="1">
                <a:spcBef>
                  <a:spcPct val="0"/>
                </a:spcBef>
                <a:buFontTx/>
                <a:buNone/>
              </a:pPr>
              <a:t>13</a:t>
            </a:fld>
            <a:endParaRPr lang="en-US" altLang="en-US" sz="140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p:cNvSpPr>
            <a:spLocks noGrp="1" noChangeArrowheads="1"/>
          </p:cNvSpPr>
          <p:nvPr>
            <p:ph type="title"/>
          </p:nvPr>
        </p:nvSpPr>
        <p:spPr>
          <a:xfrm>
            <a:off x="246063" y="1066800"/>
            <a:ext cx="7772400" cy="1143000"/>
          </a:xfrm>
        </p:spPr>
        <p:txBody>
          <a:bodyPr lIns="90488" tIns="44450" rIns="90488" bIns="44450">
            <a:normAutofit fontScale="90000"/>
          </a:bodyPr>
          <a:lstStyle/>
          <a:p>
            <a:pPr eaLnBrk="1" fontAlgn="auto" hangingPunct="1">
              <a:spcAft>
                <a:spcPts val="0"/>
              </a:spcAft>
              <a:defRPr/>
            </a:pPr>
            <a:r>
              <a:rPr lang="en-US" dirty="0">
                <a:solidFill>
                  <a:schemeClr val="tx2">
                    <a:satMod val="130000"/>
                  </a:schemeClr>
                </a:solidFill>
              </a:rPr>
              <a:t>Profit from </a:t>
            </a:r>
            <a:r>
              <a:rPr lang="en-US" dirty="0" smtClean="0">
                <a:solidFill>
                  <a:schemeClr val="tx2">
                    <a:satMod val="130000"/>
                  </a:schemeClr>
                </a:solidFill>
              </a:rPr>
              <a:t>a Long </a:t>
            </a:r>
            <a:r>
              <a:rPr lang="en-US" dirty="0">
                <a:solidFill>
                  <a:schemeClr val="tx2">
                    <a:satMod val="130000"/>
                  </a:schemeClr>
                </a:solidFill>
              </a:rPr>
              <a:t>Forward </a:t>
            </a:r>
            <a:r>
              <a:rPr lang="en-US" dirty="0" smtClean="0">
                <a:solidFill>
                  <a:schemeClr val="tx2">
                    <a:satMod val="130000"/>
                  </a:schemeClr>
                </a:solidFill>
              </a:rPr>
              <a:t>Position </a:t>
            </a:r>
            <a:r>
              <a:rPr lang="en-US" sz="3100" dirty="0" smtClean="0">
                <a:solidFill>
                  <a:schemeClr val="tx2">
                    <a:satMod val="130000"/>
                  </a:schemeClr>
                </a:solidFill>
              </a:rPr>
              <a:t>(K= delivery price=forward price at time contract is entered into)</a:t>
            </a:r>
            <a:endParaRPr lang="en-US" sz="3100" dirty="0">
              <a:solidFill>
                <a:schemeClr val="tx2">
                  <a:satMod val="130000"/>
                </a:schemeClr>
              </a:solidFill>
            </a:endParaRPr>
          </a:p>
        </p:txBody>
      </p:sp>
      <p:sp>
        <p:nvSpPr>
          <p:cNvPr id="1843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84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ED109CD-3288-44E5-B3E2-3C5A2710D3DD}" type="slidenum">
              <a:rPr lang="en-US" altLang="en-US" sz="1400">
                <a:latin typeface="Arial" panose="020B0604020202020204" pitchFamily="34" charset="0"/>
              </a:rPr>
              <a:pPr eaLnBrk="1" hangingPunct="1">
                <a:spcBef>
                  <a:spcPct val="0"/>
                </a:spcBef>
                <a:buFontTx/>
                <a:buNone/>
              </a:pPr>
              <a:t>14</a:t>
            </a:fld>
            <a:endParaRPr lang="en-US" altLang="en-US" sz="1400">
              <a:latin typeface="Arial" panose="020B0604020202020204" pitchFamily="34" charset="0"/>
            </a:endParaRPr>
          </a:p>
        </p:txBody>
      </p:sp>
      <p:sp>
        <p:nvSpPr>
          <p:cNvPr id="18437"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18438"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grpSp>
        <p:nvGrpSpPr>
          <p:cNvPr id="18439" name="Group 13"/>
          <p:cNvGrpSpPr>
            <a:grpSpLocks/>
          </p:cNvGrpSpPr>
          <p:nvPr/>
        </p:nvGrpSpPr>
        <p:grpSpPr bwMode="auto">
          <a:xfrm>
            <a:off x="2187575" y="2819400"/>
            <a:ext cx="5127625" cy="3073400"/>
            <a:chOff x="2187575" y="2438400"/>
            <a:chExt cx="5601006" cy="3454400"/>
          </a:xfrm>
        </p:grpSpPr>
        <p:grpSp>
          <p:nvGrpSpPr>
            <p:cNvPr id="18440" name="Group 5"/>
            <p:cNvGrpSpPr>
              <a:grpSpLocks/>
            </p:cNvGrpSpPr>
            <p:nvPr/>
          </p:nvGrpSpPr>
          <p:grpSpPr bwMode="auto">
            <a:xfrm>
              <a:off x="2187575" y="2438400"/>
              <a:ext cx="5601006" cy="3454400"/>
              <a:chOff x="1378" y="1327"/>
              <a:chExt cx="3867" cy="2385"/>
            </a:xfrm>
          </p:grpSpPr>
          <p:sp>
            <p:nvSpPr>
              <p:cNvPr id="18442" name="Line 6"/>
              <p:cNvSpPr>
                <a:spLocks noChangeShapeType="1"/>
              </p:cNvSpPr>
              <p:nvPr/>
            </p:nvSpPr>
            <p:spPr bwMode="auto">
              <a:xfrm>
                <a:off x="1378" y="1377"/>
                <a:ext cx="0" cy="2335"/>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3" name="Line 7"/>
              <p:cNvSpPr>
                <a:spLocks noChangeShapeType="1"/>
              </p:cNvSpPr>
              <p:nvPr/>
            </p:nvSpPr>
            <p:spPr bwMode="auto">
              <a:xfrm>
                <a:off x="1387" y="2520"/>
                <a:ext cx="238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8"/>
              <p:cNvSpPr>
                <a:spLocks noChangeShapeType="1"/>
              </p:cNvSpPr>
              <p:nvPr/>
            </p:nvSpPr>
            <p:spPr bwMode="auto">
              <a:xfrm flipV="1">
                <a:off x="1411" y="1409"/>
                <a:ext cx="2035" cy="216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5" name="Rectangle 9"/>
              <p:cNvSpPr>
                <a:spLocks noChangeArrowheads="1"/>
              </p:cNvSpPr>
              <p:nvPr/>
            </p:nvSpPr>
            <p:spPr bwMode="auto">
              <a:xfrm>
                <a:off x="1393" y="1327"/>
                <a:ext cx="52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a:spcBef>
                    <a:spcPct val="0"/>
                  </a:spcBef>
                  <a:buFontTx/>
                  <a:buNone/>
                </a:pPr>
                <a:r>
                  <a:rPr lang="en-US" altLang="en-US" sz="2000">
                    <a:latin typeface="Gill Sans MT" panose="020B0502020104020203" pitchFamily="34" charset="0"/>
                  </a:rPr>
                  <a:t>Profit</a:t>
                </a:r>
              </a:p>
            </p:txBody>
          </p:sp>
          <p:sp>
            <p:nvSpPr>
              <p:cNvPr id="12301" name="Rectangle 10"/>
              <p:cNvSpPr>
                <a:spLocks noChangeArrowheads="1"/>
              </p:cNvSpPr>
              <p:nvPr/>
            </p:nvSpPr>
            <p:spPr bwMode="auto">
              <a:xfrm>
                <a:off x="3119" y="2214"/>
                <a:ext cx="2126" cy="547"/>
              </a:xfrm>
              <a:prstGeom prst="rect">
                <a:avLst/>
              </a:prstGeom>
              <a:noFill/>
              <a:ln w="12700">
                <a:noFill/>
                <a:miter lim="800000"/>
                <a:headEnd/>
                <a:tailEnd/>
              </a:ln>
            </p:spPr>
            <p:txBody>
              <a:bodyPr lIns="90488" tIns="44450" rIns="90488" bIns="44450">
                <a:spAutoFit/>
              </a:bodyPr>
              <a:lstStyle/>
              <a:p>
                <a:pPr eaLnBrk="0" hangingPunct="0">
                  <a:defRPr/>
                </a:pPr>
                <a:r>
                  <a:rPr lang="en-US" sz="2000" dirty="0">
                    <a:latin typeface="Gill Sans MT" pitchFamily="34" charset="0"/>
                    <a:cs typeface="Arial" charset="0"/>
                  </a:rPr>
                  <a:t>Price of Underlying at Maturity, </a:t>
                </a:r>
                <a:r>
                  <a:rPr lang="en-US" sz="2000" i="1" dirty="0">
                    <a:latin typeface="+mj-lt"/>
                    <a:cs typeface="Arial" charset="0"/>
                  </a:rPr>
                  <a:t>S</a:t>
                </a:r>
                <a:r>
                  <a:rPr lang="en-US" sz="2000" i="1" baseline="-25000" dirty="0">
                    <a:latin typeface="+mj-lt"/>
                    <a:cs typeface="Arial" charset="0"/>
                  </a:rPr>
                  <a:t>T</a:t>
                </a:r>
                <a:endParaRPr lang="en-US" sz="2000" i="1" baseline="-25000" dirty="0">
                  <a:latin typeface="+mj-lt"/>
                  <a:cs typeface="Times New Roman" pitchFamily="18" charset="0"/>
                </a:endParaRPr>
              </a:p>
            </p:txBody>
          </p:sp>
        </p:grpSp>
        <p:sp>
          <p:nvSpPr>
            <p:cNvPr id="18441" name="Rectangle 11"/>
            <p:cNvSpPr>
              <a:spLocks noChangeArrowheads="1"/>
            </p:cNvSpPr>
            <p:nvPr/>
          </p:nvSpPr>
          <p:spPr bwMode="auto">
            <a:xfrm>
              <a:off x="3543469" y="4114800"/>
              <a:ext cx="416131" cy="5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a:spcBef>
                  <a:spcPct val="50000"/>
                </a:spcBef>
                <a:buFontTx/>
                <a:buNone/>
              </a:pPr>
              <a:r>
                <a:rPr lang="en-US" altLang="en-US" sz="2400" i="1">
                  <a:latin typeface="Times New Roman" panose="02020603050405020304" pitchFamily="18" charset="0"/>
                </a:rPr>
                <a:t>K</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Rectangle 4"/>
          <p:cNvSpPr>
            <a:spLocks noGrp="1" noChangeArrowheads="1"/>
          </p:cNvSpPr>
          <p:nvPr>
            <p:ph type="title"/>
          </p:nvPr>
        </p:nvSpPr>
        <p:spPr>
          <a:xfrm>
            <a:off x="246063" y="1524000"/>
            <a:ext cx="7772400" cy="304800"/>
          </a:xfrm>
        </p:spPr>
        <p:txBody>
          <a:bodyPr lIns="90488" tIns="44450" rIns="90488" bIns="44450">
            <a:normAutofit fontScale="90000"/>
          </a:bodyPr>
          <a:lstStyle/>
          <a:p>
            <a:pPr eaLnBrk="1" fontAlgn="auto" hangingPunct="1">
              <a:spcAft>
                <a:spcPts val="0"/>
              </a:spcAft>
              <a:defRPr/>
            </a:pPr>
            <a:r>
              <a:rPr lang="en-US" dirty="0">
                <a:solidFill>
                  <a:schemeClr val="tx2">
                    <a:satMod val="130000"/>
                  </a:schemeClr>
                </a:solidFill>
              </a:rPr>
              <a:t>Profit from a </a:t>
            </a:r>
            <a:r>
              <a:rPr lang="en-US" dirty="0" smtClean="0">
                <a:solidFill>
                  <a:schemeClr val="tx2">
                    <a:satMod val="130000"/>
                  </a:schemeClr>
                </a:solidFill>
              </a:rPr>
              <a:t>Short </a:t>
            </a:r>
            <a:r>
              <a:rPr lang="en-US" dirty="0">
                <a:solidFill>
                  <a:schemeClr val="tx2">
                    <a:satMod val="130000"/>
                  </a:schemeClr>
                </a:solidFill>
              </a:rPr>
              <a:t>Forward </a:t>
            </a:r>
            <a:r>
              <a:rPr lang="en-US" dirty="0" smtClean="0">
                <a:solidFill>
                  <a:schemeClr val="tx2">
                    <a:satMod val="130000"/>
                  </a:schemeClr>
                </a:solidFill>
              </a:rPr>
              <a:t>Position </a:t>
            </a:r>
            <a:r>
              <a:rPr lang="en-US" sz="2700" dirty="0" smtClean="0">
                <a:solidFill>
                  <a:schemeClr val="tx2">
                    <a:satMod val="130000"/>
                  </a:schemeClr>
                </a:solidFill>
              </a:rPr>
              <a:t>(K= delivery price=forward price at time contract is entered into)</a:t>
            </a:r>
            <a:endParaRPr lang="en-US" sz="2700" dirty="0">
              <a:solidFill>
                <a:schemeClr val="tx2">
                  <a:satMod val="130000"/>
                </a:schemeClr>
              </a:solidFill>
            </a:endParaRPr>
          </a:p>
        </p:txBody>
      </p:sp>
      <p:sp>
        <p:nvSpPr>
          <p:cNvPr id="1945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94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BB01EBB-4C52-44BB-A8E1-AB55BAD79790}" type="slidenum">
              <a:rPr lang="en-US" altLang="en-US" sz="1400">
                <a:latin typeface="Arial" panose="020B0604020202020204" pitchFamily="34" charset="0"/>
              </a:rPr>
              <a:pPr eaLnBrk="1" hangingPunct="1">
                <a:spcBef>
                  <a:spcPct val="0"/>
                </a:spcBef>
                <a:buFontTx/>
                <a:buNone/>
              </a:pPr>
              <a:t>15</a:t>
            </a:fld>
            <a:endParaRPr lang="en-US" altLang="en-US" sz="1400">
              <a:latin typeface="Arial" panose="020B0604020202020204" pitchFamily="34" charset="0"/>
            </a:endParaRPr>
          </a:p>
        </p:txBody>
      </p:sp>
      <p:sp>
        <p:nvSpPr>
          <p:cNvPr id="19461"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19462"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grpSp>
        <p:nvGrpSpPr>
          <p:cNvPr id="19463" name="Group 13"/>
          <p:cNvGrpSpPr>
            <a:grpSpLocks/>
          </p:cNvGrpSpPr>
          <p:nvPr/>
        </p:nvGrpSpPr>
        <p:grpSpPr bwMode="auto">
          <a:xfrm>
            <a:off x="2133600" y="2743200"/>
            <a:ext cx="4038600" cy="3149600"/>
            <a:chOff x="2187575" y="2133600"/>
            <a:chExt cx="5605463" cy="3759200"/>
          </a:xfrm>
        </p:grpSpPr>
        <p:grpSp>
          <p:nvGrpSpPr>
            <p:cNvPr id="19464" name="Group 5"/>
            <p:cNvGrpSpPr>
              <a:grpSpLocks/>
            </p:cNvGrpSpPr>
            <p:nvPr/>
          </p:nvGrpSpPr>
          <p:grpSpPr bwMode="auto">
            <a:xfrm>
              <a:off x="2187575" y="2133600"/>
              <a:ext cx="5605463" cy="3759200"/>
              <a:chOff x="1378" y="1327"/>
              <a:chExt cx="3531" cy="2385"/>
            </a:xfrm>
          </p:grpSpPr>
          <p:sp>
            <p:nvSpPr>
              <p:cNvPr id="19466" name="Line 6"/>
              <p:cNvSpPr>
                <a:spLocks noChangeShapeType="1"/>
              </p:cNvSpPr>
              <p:nvPr/>
            </p:nvSpPr>
            <p:spPr bwMode="auto">
              <a:xfrm>
                <a:off x="1378" y="1377"/>
                <a:ext cx="0" cy="2335"/>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7"/>
              <p:cNvSpPr>
                <a:spLocks noChangeShapeType="1"/>
              </p:cNvSpPr>
              <p:nvPr/>
            </p:nvSpPr>
            <p:spPr bwMode="auto">
              <a:xfrm>
                <a:off x="1387" y="2520"/>
                <a:ext cx="238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8" name="Rectangle 8"/>
              <p:cNvSpPr>
                <a:spLocks noChangeArrowheads="1"/>
              </p:cNvSpPr>
              <p:nvPr/>
            </p:nvSpPr>
            <p:spPr bwMode="auto">
              <a:xfrm>
                <a:off x="1393" y="1327"/>
                <a:ext cx="514"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a:spcBef>
                    <a:spcPct val="0"/>
                  </a:spcBef>
                  <a:buFontTx/>
                  <a:buNone/>
                </a:pPr>
                <a:r>
                  <a:rPr lang="en-US" altLang="en-US" sz="2000">
                    <a:latin typeface="Gill Sans MT" panose="020B0502020104020203" pitchFamily="34" charset="0"/>
                  </a:rPr>
                  <a:t>Profit</a:t>
                </a:r>
              </a:p>
            </p:txBody>
          </p:sp>
          <p:sp>
            <p:nvSpPr>
              <p:cNvPr id="19469" name="Rectangle 9"/>
              <p:cNvSpPr>
                <a:spLocks noChangeArrowheads="1"/>
              </p:cNvSpPr>
              <p:nvPr/>
            </p:nvSpPr>
            <p:spPr bwMode="auto">
              <a:xfrm>
                <a:off x="2892" y="2284"/>
                <a:ext cx="2017"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a:spcBef>
                    <a:spcPct val="0"/>
                  </a:spcBef>
                  <a:buFontTx/>
                  <a:buNone/>
                </a:pPr>
                <a:r>
                  <a:rPr lang="en-US" altLang="en-US" sz="2000">
                    <a:latin typeface="Gill Sans MT" panose="020B0502020104020203" pitchFamily="34" charset="0"/>
                  </a:rPr>
                  <a:t>Price of Underlying</a:t>
                </a:r>
              </a:p>
              <a:p>
                <a:pPr>
                  <a:spcBef>
                    <a:spcPct val="0"/>
                  </a:spcBef>
                  <a:buFontTx/>
                  <a:buNone/>
                </a:pPr>
                <a:r>
                  <a:rPr lang="en-US" altLang="en-US" sz="2000">
                    <a:latin typeface="Gill Sans MT" panose="020B0502020104020203" pitchFamily="34" charset="0"/>
                  </a:rPr>
                  <a:t>      at Maturity, </a:t>
                </a:r>
                <a:r>
                  <a:rPr lang="en-US" altLang="en-US" sz="2000" i="1">
                    <a:latin typeface="Times New Roman" panose="02020603050405020304" pitchFamily="18" charset="0"/>
                    <a:cs typeface="Times New Roman" panose="02020603050405020304" pitchFamily="18" charset="0"/>
                  </a:rPr>
                  <a:t>S</a:t>
                </a:r>
                <a:r>
                  <a:rPr lang="en-US" altLang="en-US" sz="2000" i="1" baseline="-25000">
                    <a:latin typeface="Times New Roman" panose="02020603050405020304" pitchFamily="18" charset="0"/>
                    <a:cs typeface="Times New Roman" panose="02020603050405020304" pitchFamily="18" charset="0"/>
                  </a:rPr>
                  <a:t>T</a:t>
                </a:r>
              </a:p>
            </p:txBody>
          </p:sp>
          <p:sp>
            <p:nvSpPr>
              <p:cNvPr id="19470" name="Line 10"/>
              <p:cNvSpPr>
                <a:spLocks noChangeShapeType="1"/>
              </p:cNvSpPr>
              <p:nvPr/>
            </p:nvSpPr>
            <p:spPr bwMode="auto">
              <a:xfrm>
                <a:off x="1411" y="1563"/>
                <a:ext cx="2005" cy="2005"/>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465" name="Rectangle 11"/>
            <p:cNvSpPr>
              <a:spLocks noChangeArrowheads="1"/>
            </p:cNvSpPr>
            <p:nvPr/>
          </p:nvSpPr>
          <p:spPr bwMode="auto">
            <a:xfrm>
              <a:off x="3456727" y="4040189"/>
              <a:ext cx="317290" cy="54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a:spcBef>
                  <a:spcPct val="50000"/>
                </a:spcBef>
                <a:buFontTx/>
                <a:buNone/>
              </a:pPr>
              <a:r>
                <a:rPr lang="en-US" altLang="en-US" sz="2400" i="1">
                  <a:latin typeface="Times New Roman" panose="02020603050405020304" pitchFamily="18" charset="0"/>
                </a:rPr>
                <a:t>K</a:t>
              </a:r>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chemeClr val="tx2">
                    <a:satMod val="130000"/>
                  </a:schemeClr>
                </a:solidFill>
              </a:rPr>
              <a:t>Futures Contracts </a:t>
            </a:r>
            <a:r>
              <a:rPr lang="en-US" sz="2200" dirty="0">
                <a:solidFill>
                  <a:schemeClr val="tx2">
                    <a:satMod val="130000"/>
                  </a:schemeClr>
                </a:solidFill>
              </a:rPr>
              <a:t>(page 8</a:t>
            </a:r>
            <a:r>
              <a:rPr lang="en-US" sz="2200" dirty="0" smtClean="0">
                <a:solidFill>
                  <a:schemeClr val="tx2">
                    <a:satMod val="130000"/>
                  </a:schemeClr>
                </a:solidFill>
              </a:rPr>
              <a:t>)</a:t>
            </a:r>
            <a:endParaRPr lang="en-US" sz="2200" dirty="0">
              <a:solidFill>
                <a:schemeClr val="tx2">
                  <a:satMod val="130000"/>
                </a:schemeClr>
              </a:solidFill>
            </a:endParaRPr>
          </a:p>
        </p:txBody>
      </p:sp>
      <p:sp>
        <p:nvSpPr>
          <p:cNvPr id="20483" name="Rectangle 3"/>
          <p:cNvSpPr>
            <a:spLocks noGrp="1" noChangeArrowheads="1"/>
          </p:cNvSpPr>
          <p:nvPr>
            <p:ph idx="1"/>
          </p:nvPr>
        </p:nvSpPr>
        <p:spPr>
          <a:xfrm>
            <a:off x="1435100" y="1905000"/>
            <a:ext cx="7499350" cy="4343400"/>
          </a:xfrm>
        </p:spPr>
        <p:txBody>
          <a:bodyPr lIns="90488" tIns="44450" rIns="90488" bIns="44450"/>
          <a:lstStyle/>
          <a:p>
            <a:pPr eaLnBrk="1" hangingPunct="1"/>
            <a:r>
              <a:rPr lang="en-US" altLang="en-US" smtClean="0"/>
              <a:t>Agreement to buy or sell an asset for a certain price at a certain time</a:t>
            </a:r>
          </a:p>
          <a:p>
            <a:pPr eaLnBrk="1" hangingPunct="1"/>
            <a:r>
              <a:rPr lang="en-US" altLang="en-US" smtClean="0"/>
              <a:t>Similar to forward contract</a:t>
            </a:r>
          </a:p>
          <a:p>
            <a:pPr eaLnBrk="1" hangingPunct="1"/>
            <a:r>
              <a:rPr lang="en-US" altLang="en-US" smtClean="0"/>
              <a:t>Whereas a forward contract is traded OTC, a futures contract is traded on an exchange</a:t>
            </a:r>
          </a:p>
        </p:txBody>
      </p:sp>
      <p:sp>
        <p:nvSpPr>
          <p:cNvPr id="2048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916586E4-FB01-41F4-B277-08980DB02295}" type="slidenum">
              <a:rPr lang="en-US" altLang="en-US" sz="1400">
                <a:latin typeface="Arial" panose="020B0604020202020204" pitchFamily="34" charset="0"/>
              </a:rPr>
              <a:pPr eaLnBrk="1" hangingPunct="1">
                <a:spcBef>
                  <a:spcPct val="0"/>
                </a:spcBef>
                <a:buFontTx/>
                <a:buNone/>
              </a:pPr>
              <a:t>16</a:t>
            </a:fld>
            <a:endParaRPr lang="en-US" altLang="en-US" sz="140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Exchanges Trading Futures</a:t>
            </a:r>
          </a:p>
        </p:txBody>
      </p:sp>
      <p:sp>
        <p:nvSpPr>
          <p:cNvPr id="21507" name="Rectangle 5"/>
          <p:cNvSpPr>
            <a:spLocks noGrp="1" noChangeArrowheads="1"/>
          </p:cNvSpPr>
          <p:nvPr>
            <p:ph idx="1"/>
          </p:nvPr>
        </p:nvSpPr>
        <p:spPr/>
        <p:txBody>
          <a:bodyPr lIns="90488" tIns="44450" rIns="90488" bIns="44450"/>
          <a:lstStyle/>
          <a:p>
            <a:pPr eaLnBrk="1" hangingPunct="1"/>
            <a:r>
              <a:rPr lang="en-US" altLang="en-US" smtClean="0"/>
              <a:t>CME Group (formed when Chicago Mercantile Exchange and Chicago Board of Trade merged)</a:t>
            </a:r>
          </a:p>
          <a:p>
            <a:pPr eaLnBrk="1" hangingPunct="1"/>
            <a:r>
              <a:rPr lang="en-CA" altLang="en-US" smtClean="0"/>
              <a:t>NYSE Euronext (being acquired by bteh InterContinental Exchange)</a:t>
            </a:r>
            <a:endParaRPr lang="en-US" altLang="en-US" smtClean="0"/>
          </a:p>
          <a:p>
            <a:pPr eaLnBrk="1" hangingPunct="1"/>
            <a:r>
              <a:rPr lang="en-US" altLang="en-US" smtClean="0"/>
              <a:t>BM&amp;F (Sao Paulo, Brazil)</a:t>
            </a:r>
          </a:p>
          <a:p>
            <a:pPr eaLnBrk="1" hangingPunct="1"/>
            <a:r>
              <a:rPr lang="en-US" altLang="en-US" smtClean="0"/>
              <a:t>TIFFE (Tokyo)</a:t>
            </a:r>
          </a:p>
          <a:p>
            <a:pPr eaLnBrk="1" hangingPunct="1"/>
            <a:r>
              <a:rPr lang="en-US" altLang="en-US" smtClean="0"/>
              <a:t>and many more (see list at end of book)</a:t>
            </a:r>
          </a:p>
        </p:txBody>
      </p:sp>
      <p:sp>
        <p:nvSpPr>
          <p:cNvPr id="215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E4A86430-E4E1-43F1-B79F-CC0012407674}" type="slidenum">
              <a:rPr lang="en-US" altLang="en-US" sz="1400">
                <a:latin typeface="Arial" panose="020B0604020202020204" pitchFamily="34" charset="0"/>
              </a:rPr>
              <a:pPr eaLnBrk="1" hangingPunct="1">
                <a:spcBef>
                  <a:spcPct val="0"/>
                </a:spcBef>
                <a:buFontTx/>
                <a:buNone/>
              </a:pPr>
              <a:t>17</a:t>
            </a:fld>
            <a:endParaRPr lang="en-US" altLang="en-US" sz="1400">
              <a:latin typeface="Arial" panose="020B0604020202020204" pitchFamily="34" charset="0"/>
            </a:endParaRPr>
          </a:p>
        </p:txBody>
      </p:sp>
      <p:sp>
        <p:nvSpPr>
          <p:cNvPr id="2151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151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p:txBody>
          <a:bodyPr lIns="90488" tIns="44450" rIns="90488" bIns="44450">
            <a:normAutofit/>
          </a:bodyPr>
          <a:lstStyle/>
          <a:p>
            <a:pPr eaLnBrk="1" fontAlgn="auto" hangingPunct="1">
              <a:spcAft>
                <a:spcPts val="0"/>
              </a:spcAft>
              <a:defRPr/>
            </a:pPr>
            <a:r>
              <a:rPr lang="en-US" dirty="0">
                <a:solidFill>
                  <a:schemeClr val="tx2">
                    <a:satMod val="130000"/>
                  </a:schemeClr>
                </a:solidFill>
              </a:rPr>
              <a:t>Examples of Futures Contracts</a:t>
            </a:r>
          </a:p>
        </p:txBody>
      </p:sp>
      <p:sp>
        <p:nvSpPr>
          <p:cNvPr id="22531" name="Rectangle 5"/>
          <p:cNvSpPr>
            <a:spLocks noGrp="1" noChangeArrowheads="1"/>
          </p:cNvSpPr>
          <p:nvPr>
            <p:ph idx="1"/>
          </p:nvPr>
        </p:nvSpPr>
        <p:spPr>
          <a:xfrm>
            <a:off x="1143000" y="1779588"/>
            <a:ext cx="7388225" cy="4083050"/>
          </a:xfrm>
        </p:spPr>
        <p:txBody>
          <a:bodyPr lIns="90488" tIns="44450" rIns="90488" bIns="44450"/>
          <a:lstStyle/>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t>Agreement to:</a:t>
            </a:r>
          </a:p>
          <a:p>
            <a:pPr lvl="1" eaLnBrk="1" hangingPunct="1"/>
            <a:r>
              <a:rPr lang="en-US" altLang="en-US" smtClean="0"/>
              <a:t>Buy 100 oz. of gold @ US$1400/oz. in December </a:t>
            </a:r>
          </a:p>
          <a:p>
            <a:pPr lvl="1" eaLnBrk="1" hangingPunct="1"/>
            <a:r>
              <a:rPr lang="en-US" altLang="en-US" smtClean="0"/>
              <a:t>Sell £62,500 @ 1.5500 US$/£ in March</a:t>
            </a:r>
          </a:p>
          <a:p>
            <a:pPr lvl="1" eaLnBrk="1" hangingPunct="1"/>
            <a:r>
              <a:rPr lang="en-US" altLang="en-US" smtClean="0"/>
              <a:t>Sell 1,000 bbl. of oil @ US$90/bbl. in April</a:t>
            </a:r>
          </a:p>
        </p:txBody>
      </p:sp>
      <p:sp>
        <p:nvSpPr>
          <p:cNvPr id="225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9E1FD26E-3466-41D9-B910-F70552CFBEE5}" type="slidenum">
              <a:rPr lang="en-US" altLang="en-US" sz="1400">
                <a:latin typeface="Arial" panose="020B0604020202020204" pitchFamily="34" charset="0"/>
              </a:rPr>
              <a:pPr eaLnBrk="1" hangingPunct="1">
                <a:spcBef>
                  <a:spcPct val="0"/>
                </a:spcBef>
                <a:buFontTx/>
                <a:buNone/>
              </a:pPr>
              <a:t>18</a:t>
            </a:fld>
            <a:endParaRPr lang="en-US" altLang="en-US" sz="1400">
              <a:latin typeface="Arial" panose="020B0604020202020204" pitchFamily="34" charset="0"/>
            </a:endParaRPr>
          </a:p>
        </p:txBody>
      </p:sp>
      <p:sp>
        <p:nvSpPr>
          <p:cNvPr id="2253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253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p:nvPr>
        </p:nvSpPr>
        <p:spPr>
          <a:xfrm>
            <a:off x="1371600" y="914400"/>
            <a:ext cx="6477000" cy="914400"/>
          </a:xfrm>
        </p:spPr>
        <p:txBody>
          <a:bodyPr lIns="90488" tIns="44450" rIns="90488" bIns="44450"/>
          <a:lstStyle/>
          <a:p>
            <a:pPr eaLnBrk="1" fontAlgn="auto" hangingPunct="1">
              <a:spcAft>
                <a:spcPts val="0"/>
              </a:spcAft>
              <a:defRPr/>
            </a:pPr>
            <a:r>
              <a:rPr lang="en-US" sz="3600" dirty="0">
                <a:solidFill>
                  <a:schemeClr val="tx2">
                    <a:satMod val="130000"/>
                  </a:schemeClr>
                </a:solidFill>
              </a:rPr>
              <a:t>1. Gold:  An Arbitrage Opportunity?</a:t>
            </a:r>
          </a:p>
        </p:txBody>
      </p:sp>
      <p:sp>
        <p:nvSpPr>
          <p:cNvPr id="23555" name="Rectangle 5"/>
          <p:cNvSpPr>
            <a:spLocks noGrp="1" noChangeArrowheads="1"/>
          </p:cNvSpPr>
          <p:nvPr>
            <p:ph idx="1"/>
          </p:nvPr>
        </p:nvSpPr>
        <p:spPr>
          <a:xfrm>
            <a:off x="1219200" y="1828800"/>
            <a:ext cx="6908800" cy="3886200"/>
          </a:xfrm>
        </p:spPr>
        <p:txBody>
          <a:bodyPr lIns="90488" tIns="44450" rIns="90488" bIns="44450"/>
          <a:lstStyle/>
          <a:p>
            <a:pPr eaLnBrk="1" hangingPunct="1">
              <a:lnSpc>
                <a:spcPct val="90000"/>
              </a:lnSpc>
              <a:buFont typeface="Wingdings" panose="05000000000000000000" pitchFamily="2" charset="2"/>
              <a:buNone/>
            </a:pPr>
            <a:endParaRPr lang="en-US" altLang="en-US" smtClean="0"/>
          </a:p>
          <a:p>
            <a:pPr eaLnBrk="1" hangingPunct="1">
              <a:lnSpc>
                <a:spcPct val="90000"/>
              </a:lnSpc>
              <a:buClr>
                <a:schemeClr val="tx1"/>
              </a:buClr>
              <a:buSzPct val="150000"/>
              <a:buFontTx/>
              <a:buNone/>
            </a:pPr>
            <a:r>
              <a:rPr lang="en-US" altLang="en-US" smtClean="0"/>
              <a:t>Suppose that:</a:t>
            </a:r>
          </a:p>
          <a:p>
            <a:pPr lvl="1" eaLnBrk="1" hangingPunct="1">
              <a:lnSpc>
                <a:spcPct val="90000"/>
              </a:lnSpc>
              <a:buClr>
                <a:schemeClr val="tx1"/>
              </a:buClr>
              <a:buSzPct val="150000"/>
              <a:buFontTx/>
              <a:buNone/>
            </a:pPr>
            <a:r>
              <a:rPr lang="en-US" altLang="en-US" smtClean="0"/>
              <a:t>The spot price of gold is US$1,400</a:t>
            </a:r>
          </a:p>
          <a:p>
            <a:pPr lvl="1" eaLnBrk="1" hangingPunct="1">
              <a:lnSpc>
                <a:spcPct val="90000"/>
              </a:lnSpc>
              <a:buClr>
                <a:schemeClr val="tx1"/>
              </a:buClr>
              <a:buSzPct val="150000"/>
              <a:buFontTx/>
              <a:buNone/>
            </a:pPr>
            <a:r>
              <a:rPr lang="en-US" altLang="en-US" smtClean="0"/>
              <a:t>The 1-year forward price of gold is US$1,500</a:t>
            </a:r>
          </a:p>
          <a:p>
            <a:pPr lvl="1" eaLnBrk="1" hangingPunct="1">
              <a:lnSpc>
                <a:spcPct val="90000"/>
              </a:lnSpc>
              <a:buClr>
                <a:schemeClr val="tx1"/>
              </a:buClr>
              <a:buSzPct val="150000"/>
              <a:buFontTx/>
              <a:buNone/>
            </a:pPr>
            <a:r>
              <a:rPr lang="en-US" altLang="en-US" smtClean="0"/>
              <a:t>The 1-year US$ interest rate  is 5% per annum</a:t>
            </a:r>
          </a:p>
          <a:p>
            <a:pPr eaLnBrk="1" hangingPunct="1">
              <a:lnSpc>
                <a:spcPct val="90000"/>
              </a:lnSpc>
              <a:buClr>
                <a:schemeClr val="tx1"/>
              </a:buClr>
              <a:buSzPct val="150000"/>
              <a:buFont typeface="Wingdings" panose="05000000000000000000" pitchFamily="2" charset="2"/>
              <a:buNone/>
            </a:pPr>
            <a:r>
              <a:rPr lang="en-US" altLang="en-US" smtClean="0"/>
              <a:t>Is there an arbitrage opportunity?                                             </a:t>
            </a:r>
          </a:p>
        </p:txBody>
      </p:sp>
      <p:sp>
        <p:nvSpPr>
          <p:cNvPr id="2355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35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F9B8D71A-E9B5-4019-AA7C-66E3454E89F9}" type="slidenum">
              <a:rPr lang="en-US" altLang="en-US" sz="1400">
                <a:latin typeface="Arial" panose="020B0604020202020204" pitchFamily="34" charset="0"/>
              </a:rPr>
              <a:pPr eaLnBrk="1" hangingPunct="1">
                <a:spcBef>
                  <a:spcPct val="0"/>
                </a:spcBef>
                <a:buFontTx/>
                <a:buNone/>
              </a:pPr>
              <a:t>19</a:t>
            </a:fld>
            <a:endParaRPr lang="en-US" altLang="en-US" sz="1400">
              <a:latin typeface="Arial" panose="020B0604020202020204" pitchFamily="34" charset="0"/>
            </a:endParaRPr>
          </a:p>
        </p:txBody>
      </p:sp>
      <p:sp>
        <p:nvSpPr>
          <p:cNvPr id="2355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355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CA" altLang="en-US" smtClean="0"/>
              <a:t>What is a Derivative?</a:t>
            </a:r>
            <a:endParaRPr lang="en-US" altLang="en-US" smtClean="0"/>
          </a:p>
        </p:txBody>
      </p:sp>
      <p:sp>
        <p:nvSpPr>
          <p:cNvPr id="6147" name="Content Placeholder 2"/>
          <p:cNvSpPr>
            <a:spLocks noGrp="1"/>
          </p:cNvSpPr>
          <p:nvPr>
            <p:ph idx="1"/>
          </p:nvPr>
        </p:nvSpPr>
        <p:spPr/>
        <p:txBody>
          <a:bodyPr/>
          <a:lstStyle/>
          <a:p>
            <a:r>
              <a:rPr lang="en-CA" altLang="en-US" smtClean="0"/>
              <a:t>A derivative is an instrument whose value depends on, or is derived from, the value of another asset.</a:t>
            </a:r>
          </a:p>
          <a:p>
            <a:r>
              <a:rPr lang="en-CA" altLang="en-US" smtClean="0"/>
              <a:t>Examples: futures, forwards, swaps, options</a:t>
            </a:r>
            <a:r>
              <a:rPr lang="en-US" altLang="en-US" smtClean="0"/>
              <a:t>, exotics…</a:t>
            </a:r>
          </a:p>
          <a:p>
            <a:pPr>
              <a:buFontTx/>
              <a:buNone/>
            </a:pPr>
            <a:r>
              <a:rPr lang="en-US" altLang="en-US" smtClean="0"/>
              <a:t>  </a:t>
            </a:r>
            <a:endParaRPr lang="en-CA" altLang="en-US" smtClean="0"/>
          </a:p>
        </p:txBody>
      </p:sp>
      <p:sp>
        <p:nvSpPr>
          <p:cNvPr id="614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61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67A632B-E5DF-4E58-9F2E-89B6F9E7683F}" type="slidenum">
              <a:rPr lang="en-US" altLang="en-US" sz="1400">
                <a:latin typeface="Arial" panose="020B0604020202020204" pitchFamily="34" charset="0"/>
              </a:rPr>
              <a:pPr eaLnBrk="1" hangingPunct="1">
                <a:spcBef>
                  <a:spcPct val="0"/>
                </a:spcBef>
                <a:buFontTx/>
                <a:buNone/>
              </a:pPr>
              <a:t>2</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Rectangle 4"/>
          <p:cNvSpPr>
            <a:spLocks noGrp="1" noChangeArrowheads="1"/>
          </p:cNvSpPr>
          <p:nvPr>
            <p:ph type="title"/>
          </p:nvPr>
        </p:nvSpPr>
        <p:spPr/>
        <p:txBody>
          <a:bodyPr lIns="90488" tIns="44450" rIns="90488" bIns="44450">
            <a:noAutofit/>
          </a:bodyPr>
          <a:lstStyle/>
          <a:p>
            <a:pPr eaLnBrk="1" fontAlgn="auto" hangingPunct="1">
              <a:spcAft>
                <a:spcPts val="0"/>
              </a:spcAft>
              <a:defRPr/>
            </a:pPr>
            <a:r>
              <a:rPr lang="en-US" sz="3600" dirty="0">
                <a:solidFill>
                  <a:schemeClr val="tx2">
                    <a:satMod val="130000"/>
                  </a:schemeClr>
                </a:solidFill>
              </a:rPr>
              <a:t>2. Gold:  Another Arbitrage Opportunity?</a:t>
            </a:r>
          </a:p>
        </p:txBody>
      </p:sp>
      <p:sp>
        <p:nvSpPr>
          <p:cNvPr id="24579" name="Rectangle 5"/>
          <p:cNvSpPr>
            <a:spLocks noGrp="1" noChangeArrowheads="1"/>
          </p:cNvSpPr>
          <p:nvPr>
            <p:ph idx="1"/>
          </p:nvPr>
        </p:nvSpPr>
        <p:spPr>
          <a:xfrm>
            <a:off x="1158875" y="1704975"/>
            <a:ext cx="6826250" cy="4114800"/>
          </a:xfrm>
        </p:spPr>
        <p:txBody>
          <a:bodyPr lIns="90488" tIns="44450" rIns="90488" bIns="44450"/>
          <a:lstStyle/>
          <a:p>
            <a:pPr eaLnBrk="1" hangingPunct="1">
              <a:lnSpc>
                <a:spcPct val="90000"/>
              </a:lnSpc>
              <a:buFont typeface="Wingdings" panose="05000000000000000000" pitchFamily="2" charset="2"/>
              <a:buNone/>
            </a:pPr>
            <a:endParaRPr lang="en-US" altLang="en-US" smtClean="0"/>
          </a:p>
          <a:p>
            <a:pPr eaLnBrk="1" hangingPunct="1">
              <a:lnSpc>
                <a:spcPct val="90000"/>
              </a:lnSpc>
              <a:buClr>
                <a:schemeClr val="tx1"/>
              </a:buClr>
              <a:buSzPct val="150000"/>
              <a:buFont typeface="Wingdings" panose="05000000000000000000" pitchFamily="2" charset="2"/>
              <a:buNone/>
            </a:pPr>
            <a:r>
              <a:rPr lang="en-US" altLang="en-US" smtClean="0"/>
              <a:t>Suppose that:</a:t>
            </a:r>
          </a:p>
          <a:p>
            <a:pPr lvl="1" eaLnBrk="1" hangingPunct="1">
              <a:lnSpc>
                <a:spcPct val="90000"/>
              </a:lnSpc>
              <a:buClr>
                <a:schemeClr val="tx1"/>
              </a:buClr>
              <a:buSzPct val="150000"/>
              <a:buFontTx/>
              <a:buChar char="-"/>
            </a:pPr>
            <a:r>
              <a:rPr lang="en-US" altLang="en-US" smtClean="0"/>
              <a:t>The spot price of gold is US$1,400</a:t>
            </a:r>
          </a:p>
          <a:p>
            <a:pPr lvl="1" eaLnBrk="1" hangingPunct="1">
              <a:lnSpc>
                <a:spcPct val="90000"/>
              </a:lnSpc>
              <a:buClr>
                <a:schemeClr val="tx1"/>
              </a:buClr>
              <a:buSzPct val="150000"/>
              <a:buFontTx/>
              <a:buChar char="-"/>
            </a:pPr>
            <a:r>
              <a:rPr lang="en-US" altLang="en-US" smtClean="0"/>
              <a:t>The 1-year forward price of gold is US$1,400</a:t>
            </a:r>
          </a:p>
          <a:p>
            <a:pPr lvl="1" eaLnBrk="1" hangingPunct="1">
              <a:lnSpc>
                <a:spcPct val="90000"/>
              </a:lnSpc>
              <a:buClr>
                <a:schemeClr val="tx1"/>
              </a:buClr>
              <a:buSzPct val="150000"/>
              <a:buFontTx/>
              <a:buChar char="-"/>
            </a:pPr>
            <a:r>
              <a:rPr lang="en-US" altLang="en-US" smtClean="0"/>
              <a:t>The 1-year US$ interest rate  is 5% per annum</a:t>
            </a:r>
          </a:p>
          <a:p>
            <a:pPr eaLnBrk="1" hangingPunct="1">
              <a:lnSpc>
                <a:spcPct val="90000"/>
              </a:lnSpc>
              <a:buClr>
                <a:schemeClr val="tx1"/>
              </a:buClr>
              <a:buSzPct val="150000"/>
              <a:buFont typeface="Wingdings" panose="05000000000000000000" pitchFamily="2" charset="2"/>
              <a:buNone/>
            </a:pPr>
            <a:r>
              <a:rPr lang="en-US" altLang="en-US" smtClean="0"/>
              <a:t>Is there an arbitrage opportunity?</a:t>
            </a:r>
          </a:p>
        </p:txBody>
      </p:sp>
      <p:sp>
        <p:nvSpPr>
          <p:cNvPr id="245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45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9BF625E4-24E4-4778-9877-34436D2849C8}" type="slidenum">
              <a:rPr lang="en-US" altLang="en-US" sz="1400">
                <a:latin typeface="Arial" panose="020B0604020202020204" pitchFamily="34" charset="0"/>
              </a:rPr>
              <a:pPr eaLnBrk="1" hangingPunct="1">
                <a:spcBef>
                  <a:spcPct val="0"/>
                </a:spcBef>
                <a:buFontTx/>
                <a:buNone/>
              </a:pPr>
              <a:t>20</a:t>
            </a:fld>
            <a:endParaRPr lang="en-US" altLang="en-US" sz="1400">
              <a:latin typeface="Arial" panose="020B0604020202020204" pitchFamily="34" charset="0"/>
            </a:endParaRPr>
          </a:p>
        </p:txBody>
      </p:sp>
      <p:sp>
        <p:nvSpPr>
          <p:cNvPr id="2458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458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4584" name="Rectangle 6"/>
          <p:cNvSpPr>
            <a:spLocks noChangeArrowheads="1"/>
          </p:cNvSpPr>
          <p:nvPr/>
        </p:nvSpPr>
        <p:spPr bwMode="auto">
          <a:xfrm>
            <a:off x="7551738" y="2536825"/>
            <a:ext cx="52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Rectangle 4"/>
          <p:cNvSpPr>
            <a:spLocks noGrp="1" noChangeArrowheads="1"/>
          </p:cNvSpPr>
          <p:nvPr>
            <p:ph type="title"/>
          </p:nvPr>
        </p:nvSpPr>
        <p:spPr>
          <a:xfrm>
            <a:off x="1371600" y="762000"/>
            <a:ext cx="7024688" cy="914400"/>
          </a:xfrm>
        </p:spPr>
        <p:txBody>
          <a:bodyPr lIns="90488" tIns="44450" rIns="90488" bIns="44450"/>
          <a:lstStyle/>
          <a:p>
            <a:pPr eaLnBrk="1" fontAlgn="auto" hangingPunct="1">
              <a:spcAft>
                <a:spcPts val="0"/>
              </a:spcAft>
              <a:defRPr/>
            </a:pPr>
            <a:r>
              <a:rPr lang="en-US" dirty="0">
                <a:solidFill>
                  <a:schemeClr val="tx2">
                    <a:satMod val="130000"/>
                  </a:schemeClr>
                </a:solidFill>
              </a:rPr>
              <a:t>The Forward Price of </a:t>
            </a:r>
            <a:r>
              <a:rPr lang="en-US" dirty="0" smtClean="0">
                <a:solidFill>
                  <a:schemeClr val="tx2">
                    <a:satMod val="130000"/>
                  </a:schemeClr>
                </a:solidFill>
              </a:rPr>
              <a:t>Gold  </a:t>
            </a:r>
            <a:r>
              <a:rPr lang="en-US" sz="2000" dirty="0" smtClean="0">
                <a:solidFill>
                  <a:schemeClr val="tx2">
                    <a:satMod val="130000"/>
                  </a:schemeClr>
                </a:solidFill>
              </a:rPr>
              <a:t>(ignores the gold lease rate)</a:t>
            </a:r>
            <a:endParaRPr lang="en-US" sz="2000" dirty="0">
              <a:solidFill>
                <a:schemeClr val="tx2">
                  <a:satMod val="130000"/>
                </a:schemeClr>
              </a:solidFill>
            </a:endParaRPr>
          </a:p>
        </p:txBody>
      </p:sp>
      <p:sp>
        <p:nvSpPr>
          <p:cNvPr id="19459" name="Rectangle 5"/>
          <p:cNvSpPr>
            <a:spLocks noGrp="1" noChangeArrowheads="1"/>
          </p:cNvSpPr>
          <p:nvPr>
            <p:ph idx="1"/>
          </p:nvPr>
        </p:nvSpPr>
        <p:spPr>
          <a:xfrm>
            <a:off x="609600" y="1911350"/>
            <a:ext cx="8005763" cy="4114800"/>
          </a:xfrm>
        </p:spPr>
        <p:txBody>
          <a:bodyPr lIns="90488" tIns="44450" rIns="90488" bIns="44450"/>
          <a:lstStyle/>
          <a:p>
            <a:pPr eaLnBrk="1" hangingPunct="1">
              <a:lnSpc>
                <a:spcPct val="90000"/>
              </a:lnSpc>
              <a:buFont typeface="Wingdings" pitchFamily="2" charset="2"/>
              <a:buNone/>
              <a:defRPr/>
            </a:pPr>
            <a:r>
              <a:rPr lang="en-US" dirty="0" smtClean="0">
                <a:latin typeface="Arial" charset="0"/>
                <a:cs typeface="Arial" charset="0"/>
              </a:rPr>
              <a:t>   If the spot price of gold is </a:t>
            </a:r>
            <a:r>
              <a:rPr lang="en-US" i="1" dirty="0" smtClean="0">
                <a:latin typeface="+mj-lt"/>
                <a:cs typeface="Arial" charset="0"/>
              </a:rPr>
              <a:t>S</a:t>
            </a:r>
            <a:r>
              <a:rPr lang="en-US" dirty="0" smtClean="0">
                <a:latin typeface="Arial" charset="0"/>
                <a:cs typeface="Arial" charset="0"/>
              </a:rPr>
              <a:t> and the forward  price for a contract deliverable in </a:t>
            </a:r>
            <a:r>
              <a:rPr lang="en-US" i="1" dirty="0" smtClean="0">
                <a:latin typeface="Times New Roman" pitchFamily="18" charset="0"/>
                <a:cs typeface="Times New Roman" pitchFamily="18" charset="0"/>
              </a:rPr>
              <a:t>T</a:t>
            </a:r>
            <a:r>
              <a:rPr lang="en-US" dirty="0" smtClean="0">
                <a:latin typeface="Arial" charset="0"/>
                <a:cs typeface="Arial" charset="0"/>
              </a:rPr>
              <a:t>  years is </a:t>
            </a:r>
            <a:r>
              <a:rPr lang="en-US" i="1" dirty="0" smtClean="0">
                <a:latin typeface="Times New Roman" pitchFamily="18" charset="0"/>
                <a:cs typeface="Times New Roman" pitchFamily="18" charset="0"/>
              </a:rPr>
              <a:t>F</a:t>
            </a:r>
            <a:r>
              <a:rPr lang="en-US" dirty="0" smtClean="0">
                <a:latin typeface="Arial" charset="0"/>
                <a:cs typeface="Arial" charset="0"/>
              </a:rPr>
              <a:t>, then</a:t>
            </a:r>
          </a:p>
          <a:p>
            <a:pPr algn="ctr" eaLnBrk="1" hangingPunct="1">
              <a:lnSpc>
                <a:spcPct val="90000"/>
              </a:lnSpc>
              <a:buFont typeface="Wingdings" pitchFamily="2" charset="2"/>
              <a:buNone/>
              <a:defRPr/>
            </a:pPr>
            <a:r>
              <a:rPr lang="en-US" dirty="0" smtClean="0">
                <a:latin typeface="Arial" charset="0"/>
                <a:cs typeface="Arial" charset="0"/>
              </a:rPr>
              <a:t> </a:t>
            </a:r>
            <a:r>
              <a:rPr lang="en-US" i="1" dirty="0" smtClean="0">
                <a:latin typeface="Times New Roman" pitchFamily="18" charset="0"/>
                <a:cs typeface="Times New Roman" pitchFamily="18" charset="0"/>
              </a:rPr>
              <a:t>F</a:t>
            </a:r>
            <a:r>
              <a:rPr lang="en-US" i="1" dirty="0" smtClean="0">
                <a:latin typeface="Arial" charset="0"/>
                <a:cs typeface="Arial" charset="0"/>
              </a:rPr>
              <a:t> = </a:t>
            </a:r>
            <a:r>
              <a:rPr lang="en-US" i="1" dirty="0" smtClean="0">
                <a:latin typeface="Times New Roman" pitchFamily="18" charset="0"/>
                <a:cs typeface="Times New Roman" pitchFamily="18" charset="0"/>
              </a:rPr>
              <a:t>S </a:t>
            </a:r>
            <a:r>
              <a:rPr lang="en-US" dirty="0" smtClean="0">
                <a:latin typeface="Times New Roman" pitchFamily="18" charset="0"/>
                <a:cs typeface="Times New Roman" pitchFamily="18" charset="0"/>
              </a:rPr>
              <a:t>(1+</a:t>
            </a:r>
            <a:r>
              <a:rPr lang="en-US" i="1" dirty="0" smtClean="0">
                <a:latin typeface="Times New Roman" pitchFamily="18" charset="0"/>
                <a:cs typeface="Times New Roman" pitchFamily="18" charset="0"/>
              </a:rPr>
              <a:t>r </a:t>
            </a:r>
            <a:r>
              <a:rPr lang="en-US" dirty="0" smtClean="0">
                <a:latin typeface="Times New Roman" pitchFamily="18" charset="0"/>
                <a:cs typeface="Times New Roman" pitchFamily="18" charset="0"/>
              </a:rPr>
              <a:t>)</a:t>
            </a:r>
            <a:r>
              <a:rPr lang="en-US" i="1" baseline="30000" dirty="0" smtClean="0">
                <a:latin typeface="Times New Roman" pitchFamily="18" charset="0"/>
                <a:cs typeface="Times New Roman" pitchFamily="18" charset="0"/>
              </a:rPr>
              <a:t>T</a:t>
            </a:r>
            <a:r>
              <a:rPr lang="en-US" dirty="0" smtClean="0">
                <a:latin typeface="Arial" charset="0"/>
                <a:cs typeface="Arial" charset="0"/>
              </a:rPr>
              <a:t>	</a:t>
            </a:r>
          </a:p>
          <a:p>
            <a:pPr eaLnBrk="1" hangingPunct="1">
              <a:lnSpc>
                <a:spcPct val="90000"/>
              </a:lnSpc>
              <a:buFont typeface="Wingdings" pitchFamily="2" charset="2"/>
              <a:buNone/>
              <a:defRPr/>
            </a:pPr>
            <a:r>
              <a:rPr lang="en-US" dirty="0" smtClean="0">
                <a:latin typeface="Arial" charset="0"/>
                <a:cs typeface="Arial" charset="0"/>
              </a:rPr>
              <a:t>	where </a:t>
            </a:r>
            <a:r>
              <a:rPr lang="en-US" i="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 </a:t>
            </a:r>
            <a:r>
              <a:rPr lang="en-US" dirty="0" smtClean="0">
                <a:latin typeface="Arial" charset="0"/>
                <a:cs typeface="Arial" charset="0"/>
              </a:rPr>
              <a:t> is the 1-year (domestic currency) risk-free rate of interest.</a:t>
            </a:r>
          </a:p>
          <a:p>
            <a:pPr eaLnBrk="1" hangingPunct="1">
              <a:lnSpc>
                <a:spcPct val="90000"/>
              </a:lnSpc>
              <a:buFont typeface="Wingdings" pitchFamily="2" charset="2"/>
              <a:buNone/>
              <a:defRPr/>
            </a:pPr>
            <a:r>
              <a:rPr lang="en-US" dirty="0" smtClean="0">
                <a:latin typeface="Arial" charset="0"/>
                <a:cs typeface="Arial" charset="0"/>
              </a:rPr>
              <a:t>	In our examples, </a:t>
            </a:r>
            <a:r>
              <a:rPr lang="en-US" i="1" dirty="0" smtClean="0">
                <a:latin typeface="Times New Roman" pitchFamily="18" charset="0"/>
                <a:cs typeface="Times New Roman" pitchFamily="18" charset="0"/>
              </a:rPr>
              <a:t>S </a:t>
            </a:r>
            <a:r>
              <a:rPr lang="en-US" dirty="0" smtClean="0">
                <a:latin typeface="Arial" charset="0"/>
                <a:cs typeface="Arial" charset="0"/>
              </a:rPr>
              <a:t>= 1400, </a:t>
            </a:r>
            <a:r>
              <a:rPr lang="en-US" i="1" dirty="0" smtClean="0">
                <a:latin typeface="Times New Roman" pitchFamily="18" charset="0"/>
                <a:cs typeface="Times New Roman" pitchFamily="18" charset="0"/>
              </a:rPr>
              <a:t>T </a:t>
            </a:r>
            <a:r>
              <a:rPr lang="en-US" dirty="0" smtClean="0">
                <a:latin typeface="Arial" charset="0"/>
                <a:cs typeface="Arial" charset="0"/>
              </a:rPr>
              <a:t>= 1, and </a:t>
            </a:r>
            <a:r>
              <a:rPr lang="en-US" i="1" dirty="0" smtClean="0">
                <a:latin typeface="Times New Roman" pitchFamily="18" charset="0"/>
                <a:cs typeface="Times New Roman" pitchFamily="18" charset="0"/>
              </a:rPr>
              <a:t>r</a:t>
            </a:r>
            <a:r>
              <a:rPr lang="en-US" i="1" dirty="0" smtClean="0">
                <a:latin typeface="Arial" charset="0"/>
                <a:cs typeface="Arial" charset="0"/>
              </a:rPr>
              <a:t> </a:t>
            </a:r>
            <a:r>
              <a:rPr lang="en-US" dirty="0" smtClean="0">
                <a:latin typeface="Arial" charset="0"/>
                <a:cs typeface="Arial" charset="0"/>
              </a:rPr>
              <a:t>=0.05 so that</a:t>
            </a:r>
            <a:endParaRPr lang="en-US" i="1" dirty="0" smtClean="0">
              <a:latin typeface="Arial" charset="0"/>
              <a:cs typeface="Arial" charset="0"/>
            </a:endParaRPr>
          </a:p>
          <a:p>
            <a:pPr algn="ctr" eaLnBrk="1" hangingPunct="1">
              <a:lnSpc>
                <a:spcPct val="90000"/>
              </a:lnSpc>
              <a:buFont typeface="Wingdings" pitchFamily="2" charset="2"/>
              <a:buNone/>
              <a:defRPr/>
            </a:pPr>
            <a:r>
              <a:rPr lang="en-US" i="1" dirty="0" smtClean="0">
                <a:latin typeface="Times New Roman" pitchFamily="18" charset="0"/>
                <a:cs typeface="Times New Roman" pitchFamily="18" charset="0"/>
              </a:rPr>
              <a:t>F  </a:t>
            </a:r>
            <a:r>
              <a:rPr lang="en-US" dirty="0" smtClean="0">
                <a:latin typeface="Arial" charset="0"/>
                <a:cs typeface="Arial" charset="0"/>
              </a:rPr>
              <a:t>= 1400(1+0.05) = 1470</a:t>
            </a:r>
          </a:p>
        </p:txBody>
      </p:sp>
      <p:sp>
        <p:nvSpPr>
          <p:cNvPr id="2560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56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F81C9D19-4C0D-4590-A3E9-3DEE2AFE3262}" type="slidenum">
              <a:rPr lang="en-US" altLang="en-US" sz="1400">
                <a:latin typeface="Arial" panose="020B0604020202020204" pitchFamily="34" charset="0"/>
              </a:rPr>
              <a:pPr eaLnBrk="1" hangingPunct="1">
                <a:spcBef>
                  <a:spcPct val="0"/>
                </a:spcBef>
                <a:buFontTx/>
                <a:buNone/>
              </a:pPr>
              <a:t>21</a:t>
            </a:fld>
            <a:endParaRPr lang="en-US" altLang="en-US" sz="1400">
              <a:latin typeface="Arial" panose="020B0604020202020204" pitchFamily="34" charset="0"/>
            </a:endParaRPr>
          </a:p>
        </p:txBody>
      </p:sp>
      <p:sp>
        <p:nvSpPr>
          <p:cNvPr id="2560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560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Rectangle 4"/>
          <p:cNvSpPr>
            <a:spLocks noGrp="1" noChangeArrowheads="1"/>
          </p:cNvSpPr>
          <p:nvPr>
            <p:ph type="title"/>
          </p:nvPr>
        </p:nvSpPr>
        <p:spPr/>
        <p:txBody>
          <a:bodyPr lIns="90488" tIns="44450" rIns="90488" bIns="44450">
            <a:normAutofit fontScale="90000"/>
          </a:bodyPr>
          <a:lstStyle/>
          <a:p>
            <a:pPr eaLnBrk="1" fontAlgn="auto" hangingPunct="1">
              <a:spcAft>
                <a:spcPts val="0"/>
              </a:spcAft>
              <a:defRPr/>
            </a:pPr>
            <a:r>
              <a:rPr lang="en-US" dirty="0">
                <a:solidFill>
                  <a:schemeClr val="tx2">
                    <a:satMod val="130000"/>
                  </a:schemeClr>
                </a:solidFill>
              </a:rPr>
              <a:t>1. Oil:  An Arbitrage Opportunity?</a:t>
            </a:r>
          </a:p>
        </p:txBody>
      </p:sp>
      <p:sp>
        <p:nvSpPr>
          <p:cNvPr id="26627" name="Rectangle 5"/>
          <p:cNvSpPr>
            <a:spLocks noGrp="1" noChangeArrowheads="1"/>
          </p:cNvSpPr>
          <p:nvPr>
            <p:ph idx="1"/>
          </p:nvPr>
        </p:nvSpPr>
        <p:spPr>
          <a:xfrm>
            <a:off x="1360488" y="1854200"/>
            <a:ext cx="6464300" cy="4114800"/>
          </a:xfrm>
        </p:spPr>
        <p:txBody>
          <a:bodyPr lIns="90488" tIns="44450" rIns="90488" bIns="44450"/>
          <a:lstStyle/>
          <a:p>
            <a:pPr eaLnBrk="1" hangingPunct="1">
              <a:lnSpc>
                <a:spcPct val="90000"/>
              </a:lnSpc>
              <a:buFont typeface="Wingdings" panose="05000000000000000000" pitchFamily="2" charset="2"/>
              <a:buNone/>
            </a:pPr>
            <a:r>
              <a:rPr lang="en-US" altLang="en-US" smtClean="0"/>
              <a:t>Suppose that:</a:t>
            </a:r>
          </a:p>
          <a:p>
            <a:pPr lvl="1" eaLnBrk="1" hangingPunct="1">
              <a:lnSpc>
                <a:spcPct val="90000"/>
              </a:lnSpc>
              <a:buClr>
                <a:schemeClr val="tx1"/>
              </a:buClr>
              <a:buSzPct val="150000"/>
              <a:buFontTx/>
              <a:buChar char="-"/>
            </a:pPr>
            <a:r>
              <a:rPr lang="en-US" altLang="en-US" smtClean="0"/>
              <a:t>The spot price of oil is US$95</a:t>
            </a:r>
          </a:p>
          <a:p>
            <a:pPr lvl="1" eaLnBrk="1" hangingPunct="1">
              <a:lnSpc>
                <a:spcPct val="90000"/>
              </a:lnSpc>
              <a:buClr>
                <a:schemeClr val="tx1"/>
              </a:buClr>
              <a:buSzPct val="150000"/>
              <a:buFontTx/>
              <a:buChar char="-"/>
            </a:pPr>
            <a:r>
              <a:rPr lang="en-US" altLang="en-US" smtClean="0"/>
              <a:t>The quoted  1-year futures price of oil is US$125</a:t>
            </a:r>
          </a:p>
          <a:p>
            <a:pPr lvl="1" eaLnBrk="1" hangingPunct="1">
              <a:lnSpc>
                <a:spcPct val="90000"/>
              </a:lnSpc>
              <a:buClr>
                <a:schemeClr val="tx1"/>
              </a:buClr>
              <a:buSzPct val="150000"/>
              <a:buFontTx/>
              <a:buChar char="-"/>
            </a:pPr>
            <a:r>
              <a:rPr lang="en-US" altLang="en-US" smtClean="0"/>
              <a:t>The 1-year US$ interest rate  is 5% per annum</a:t>
            </a:r>
          </a:p>
          <a:p>
            <a:pPr lvl="1" eaLnBrk="1" hangingPunct="1">
              <a:lnSpc>
                <a:spcPct val="90000"/>
              </a:lnSpc>
              <a:buClr>
                <a:schemeClr val="tx1"/>
              </a:buClr>
              <a:buSzPct val="150000"/>
              <a:buFontTx/>
              <a:buChar char="-"/>
            </a:pPr>
            <a:r>
              <a:rPr lang="en-US" altLang="en-US" smtClean="0"/>
              <a:t>The storage  costs of oil are 2% per annum</a:t>
            </a:r>
          </a:p>
          <a:p>
            <a:pPr eaLnBrk="1" hangingPunct="1">
              <a:lnSpc>
                <a:spcPct val="90000"/>
              </a:lnSpc>
              <a:buClr>
                <a:schemeClr val="tx1"/>
              </a:buClr>
              <a:buSzPct val="150000"/>
              <a:buFont typeface="Wingdings" panose="05000000000000000000" pitchFamily="2" charset="2"/>
              <a:buNone/>
            </a:pPr>
            <a:r>
              <a:rPr lang="en-US" altLang="en-US" smtClean="0"/>
              <a:t>Is there an arbitrage opportunity?</a:t>
            </a:r>
          </a:p>
        </p:txBody>
      </p:sp>
      <p:sp>
        <p:nvSpPr>
          <p:cNvPr id="2662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66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FC523D88-9EB8-4E33-A20D-B3A660DBDC67}" type="slidenum">
              <a:rPr lang="en-US" altLang="en-US" sz="1400">
                <a:latin typeface="Arial" panose="020B0604020202020204" pitchFamily="34" charset="0"/>
              </a:rPr>
              <a:pPr eaLnBrk="1" hangingPunct="1">
                <a:spcBef>
                  <a:spcPct val="0"/>
                </a:spcBef>
                <a:buFontTx/>
                <a:buNone/>
              </a:pPr>
              <a:t>22</a:t>
            </a:fld>
            <a:endParaRPr lang="en-US" altLang="en-US" sz="1400">
              <a:latin typeface="Arial" panose="020B0604020202020204" pitchFamily="34" charset="0"/>
            </a:endParaRPr>
          </a:p>
        </p:txBody>
      </p:sp>
      <p:sp>
        <p:nvSpPr>
          <p:cNvPr id="2663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663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lIns="90488" tIns="44450" rIns="90488" bIns="44450">
            <a:normAutofit fontScale="90000"/>
          </a:bodyPr>
          <a:lstStyle/>
          <a:p>
            <a:pPr eaLnBrk="1" fontAlgn="auto" hangingPunct="1">
              <a:spcAft>
                <a:spcPts val="0"/>
              </a:spcAft>
              <a:defRPr/>
            </a:pPr>
            <a:r>
              <a:rPr lang="en-US">
                <a:solidFill>
                  <a:schemeClr val="tx2">
                    <a:satMod val="130000"/>
                  </a:schemeClr>
                </a:solidFill>
              </a:rPr>
              <a:t>2. Oil:  Another Arbitrage Opportunity?</a:t>
            </a:r>
          </a:p>
        </p:txBody>
      </p:sp>
      <p:sp>
        <p:nvSpPr>
          <p:cNvPr id="27651" name="Rectangle 5"/>
          <p:cNvSpPr>
            <a:spLocks noGrp="1" noChangeArrowheads="1"/>
          </p:cNvSpPr>
          <p:nvPr>
            <p:ph idx="1"/>
          </p:nvPr>
        </p:nvSpPr>
        <p:spPr>
          <a:xfrm>
            <a:off x="1360488" y="1831975"/>
            <a:ext cx="6464300" cy="4114800"/>
          </a:xfrm>
        </p:spPr>
        <p:txBody>
          <a:bodyPr lIns="90488" tIns="44450" rIns="90488" bIns="44450"/>
          <a:lstStyle/>
          <a:p>
            <a:pPr eaLnBrk="1" hangingPunct="1">
              <a:lnSpc>
                <a:spcPct val="90000"/>
              </a:lnSpc>
              <a:buClr>
                <a:schemeClr val="tx1"/>
              </a:buClr>
              <a:buSzPct val="150000"/>
              <a:buFont typeface="Wingdings" panose="05000000000000000000" pitchFamily="2" charset="2"/>
              <a:buNone/>
            </a:pPr>
            <a:endParaRPr lang="en-US" altLang="en-US" smtClean="0"/>
          </a:p>
          <a:p>
            <a:pPr eaLnBrk="1" hangingPunct="1">
              <a:lnSpc>
                <a:spcPct val="90000"/>
              </a:lnSpc>
              <a:buClr>
                <a:schemeClr val="tx1"/>
              </a:buClr>
              <a:buSzPct val="150000"/>
              <a:buFont typeface="Wingdings" panose="05000000000000000000" pitchFamily="2" charset="2"/>
              <a:buNone/>
            </a:pPr>
            <a:r>
              <a:rPr lang="en-US" altLang="en-US" smtClean="0"/>
              <a:t>Suppose that:</a:t>
            </a:r>
          </a:p>
          <a:p>
            <a:pPr lvl="1" eaLnBrk="1" hangingPunct="1">
              <a:lnSpc>
                <a:spcPct val="90000"/>
              </a:lnSpc>
              <a:buClr>
                <a:schemeClr val="tx1"/>
              </a:buClr>
              <a:buSzPct val="150000"/>
              <a:buFontTx/>
              <a:buChar char="-"/>
            </a:pPr>
            <a:r>
              <a:rPr lang="en-US" altLang="en-US" smtClean="0"/>
              <a:t>The spot price of oil is US$95</a:t>
            </a:r>
          </a:p>
          <a:p>
            <a:pPr lvl="1" eaLnBrk="1" hangingPunct="1">
              <a:lnSpc>
                <a:spcPct val="90000"/>
              </a:lnSpc>
              <a:buClr>
                <a:schemeClr val="tx1"/>
              </a:buClr>
              <a:buSzPct val="150000"/>
              <a:buFontTx/>
              <a:buChar char="-"/>
            </a:pPr>
            <a:r>
              <a:rPr lang="en-US" altLang="en-US" smtClean="0"/>
              <a:t>The quoted  1-year futures price of oil is US$80</a:t>
            </a:r>
          </a:p>
          <a:p>
            <a:pPr lvl="1" eaLnBrk="1" hangingPunct="1">
              <a:lnSpc>
                <a:spcPct val="90000"/>
              </a:lnSpc>
              <a:buClr>
                <a:schemeClr val="tx1"/>
              </a:buClr>
              <a:buSzPct val="150000"/>
              <a:buFontTx/>
              <a:buChar char="-"/>
            </a:pPr>
            <a:r>
              <a:rPr lang="en-US" altLang="en-US" smtClean="0"/>
              <a:t>The 1-year US$ interest rate  is 5% per annum</a:t>
            </a:r>
          </a:p>
          <a:p>
            <a:pPr lvl="1" eaLnBrk="1" hangingPunct="1">
              <a:lnSpc>
                <a:spcPct val="90000"/>
              </a:lnSpc>
              <a:buClr>
                <a:schemeClr val="tx1"/>
              </a:buClr>
              <a:buSzPct val="150000"/>
              <a:buFontTx/>
              <a:buChar char="-"/>
            </a:pPr>
            <a:r>
              <a:rPr lang="en-US" altLang="en-US" smtClean="0"/>
              <a:t>The storage  costs of oil are 2% per annum</a:t>
            </a:r>
          </a:p>
          <a:p>
            <a:pPr eaLnBrk="1" hangingPunct="1">
              <a:lnSpc>
                <a:spcPct val="90000"/>
              </a:lnSpc>
              <a:buClr>
                <a:schemeClr val="tx1"/>
              </a:buClr>
              <a:buSzPct val="150000"/>
              <a:buFont typeface="Wingdings" panose="05000000000000000000" pitchFamily="2" charset="2"/>
              <a:buNone/>
            </a:pPr>
            <a:r>
              <a:rPr lang="en-US" altLang="en-US" smtClean="0"/>
              <a:t>Is there an arbitrage opportunity?</a:t>
            </a:r>
          </a:p>
        </p:txBody>
      </p:sp>
      <p:sp>
        <p:nvSpPr>
          <p:cNvPr id="2765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76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9D99AB9-37DD-497E-918F-F763F7D42DEB}" type="slidenum">
              <a:rPr lang="en-US" altLang="en-US" sz="1400">
                <a:latin typeface="Arial" panose="020B0604020202020204" pitchFamily="34" charset="0"/>
              </a:rPr>
              <a:pPr eaLnBrk="1" hangingPunct="1">
                <a:spcBef>
                  <a:spcPct val="0"/>
                </a:spcBef>
                <a:buFontTx/>
                <a:buNone/>
              </a:pPr>
              <a:t>23</a:t>
            </a:fld>
            <a:endParaRPr lang="en-US" altLang="en-US" sz="1400">
              <a:latin typeface="Arial" panose="020B0604020202020204" pitchFamily="34" charset="0"/>
            </a:endParaRPr>
          </a:p>
        </p:txBody>
      </p:sp>
      <p:sp>
        <p:nvSpPr>
          <p:cNvPr id="2765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2765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66800" y="609600"/>
            <a:ext cx="6945313" cy="1447800"/>
          </a:xfrm>
        </p:spPr>
        <p:txBody>
          <a:bodyPr/>
          <a:lstStyle/>
          <a:p>
            <a:pPr eaLnBrk="1" fontAlgn="auto" hangingPunct="1">
              <a:spcAft>
                <a:spcPts val="0"/>
              </a:spcAft>
              <a:defRPr/>
            </a:pPr>
            <a:r>
              <a:rPr lang="en-US" dirty="0">
                <a:solidFill>
                  <a:schemeClr val="tx2">
                    <a:satMod val="130000"/>
                  </a:schemeClr>
                </a:solidFill>
              </a:rPr>
              <a:t>Options</a:t>
            </a:r>
          </a:p>
        </p:txBody>
      </p:sp>
      <p:sp>
        <p:nvSpPr>
          <p:cNvPr id="28675" name="Rectangle 3"/>
          <p:cNvSpPr>
            <a:spLocks noGrp="1" noChangeArrowheads="1"/>
          </p:cNvSpPr>
          <p:nvPr>
            <p:ph idx="1"/>
          </p:nvPr>
        </p:nvSpPr>
        <p:spPr/>
        <p:txBody>
          <a:bodyPr/>
          <a:lstStyle/>
          <a:p>
            <a:pPr eaLnBrk="1" hangingPunct="1"/>
            <a:r>
              <a:rPr lang="en-US" altLang="en-US" smtClean="0"/>
              <a:t>A call option is an option to buy a certain asset by a certain date for a certain price (the strike price)</a:t>
            </a:r>
          </a:p>
          <a:p>
            <a:pPr eaLnBrk="1" hangingPunct="1"/>
            <a:r>
              <a:rPr lang="en-US" altLang="en-US" smtClean="0"/>
              <a:t>A put option is an option to sell a certain asset by a certain date for a certain price (the strike price)</a:t>
            </a:r>
            <a:endParaRPr lang="en-US" altLang="en-US" i="1" smtClean="0"/>
          </a:p>
          <a:p>
            <a:pPr eaLnBrk="1" hangingPunct="1"/>
            <a:endParaRPr lang="en-US" altLang="en-US" smtClean="0"/>
          </a:p>
        </p:txBody>
      </p:sp>
      <p:sp>
        <p:nvSpPr>
          <p:cNvPr id="2867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86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03DB6C7-305E-4CA6-B6EA-6DCE2A1BF40B}" type="slidenum">
              <a:rPr lang="en-US" altLang="en-US" sz="1400">
                <a:latin typeface="Arial" panose="020B0604020202020204" pitchFamily="34" charset="0"/>
              </a:rPr>
              <a:pPr eaLnBrk="1" hangingPunct="1">
                <a:spcBef>
                  <a:spcPct val="0"/>
                </a:spcBef>
                <a:buFontTx/>
                <a:buNone/>
              </a:pPr>
              <a:t>24</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2">
                    <a:satMod val="130000"/>
                  </a:schemeClr>
                </a:solidFill>
              </a:rPr>
              <a:t>American </a:t>
            </a:r>
            <a:r>
              <a:rPr lang="en-US" dirty="0" err="1">
                <a:solidFill>
                  <a:schemeClr val="tx2">
                    <a:satMod val="130000"/>
                  </a:schemeClr>
                </a:solidFill>
              </a:rPr>
              <a:t>vs</a:t>
            </a:r>
            <a:r>
              <a:rPr lang="en-US" dirty="0">
                <a:solidFill>
                  <a:schemeClr val="tx2">
                    <a:satMod val="130000"/>
                  </a:schemeClr>
                </a:solidFill>
              </a:rPr>
              <a:t> European Options</a:t>
            </a:r>
          </a:p>
        </p:txBody>
      </p:sp>
      <p:sp>
        <p:nvSpPr>
          <p:cNvPr id="29699" name="Rectangle 3"/>
          <p:cNvSpPr>
            <a:spLocks noGrp="1" noChangeArrowheads="1"/>
          </p:cNvSpPr>
          <p:nvPr>
            <p:ph idx="1"/>
          </p:nvPr>
        </p:nvSpPr>
        <p:spPr/>
        <p:txBody>
          <a:bodyPr/>
          <a:lstStyle/>
          <a:p>
            <a:pPr eaLnBrk="1" hangingPunct="1"/>
            <a:r>
              <a:rPr lang="en-US" altLang="en-US" smtClean="0"/>
              <a:t>An American option can be exercised at any time during its life</a:t>
            </a:r>
          </a:p>
          <a:p>
            <a:pPr eaLnBrk="1" hangingPunct="1"/>
            <a:r>
              <a:rPr lang="en-US" altLang="en-US" smtClean="0"/>
              <a:t>A European option can be exercised only at maturity </a:t>
            </a:r>
          </a:p>
        </p:txBody>
      </p:sp>
      <p:sp>
        <p:nvSpPr>
          <p:cNvPr id="2970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97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39AF12ED-86B5-4F29-A2EC-BB2A3114F3C2}" type="slidenum">
              <a:rPr lang="en-US" altLang="en-US" sz="1400">
                <a:latin typeface="Arial" panose="020B0604020202020204" pitchFamily="34" charset="0"/>
              </a:rPr>
              <a:pPr eaLnBrk="1" hangingPunct="1">
                <a:spcBef>
                  <a:spcPct val="0"/>
                </a:spcBef>
                <a:buFontTx/>
                <a:buNone/>
              </a:pPr>
              <a:t>25</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400" dirty="0" smtClean="0">
                <a:solidFill>
                  <a:schemeClr val="tx2">
                    <a:satMod val="130000"/>
                  </a:schemeClr>
                </a:solidFill>
              </a:rPr>
              <a:t>Google Call Option Prices from CBOE (May 8, 2013; Stock Price is bid 871.23, offer 871.37);</a:t>
            </a:r>
            <a:r>
              <a:rPr lang="en-US" sz="2000" dirty="0" smtClean="0">
                <a:solidFill>
                  <a:schemeClr val="tx2">
                    <a:satMod val="130000"/>
                  </a:schemeClr>
                </a:solidFill>
              </a:rPr>
              <a:t> See Table 1.2 page 9</a:t>
            </a:r>
            <a:endParaRPr lang="en-US" sz="2000" dirty="0">
              <a:solidFill>
                <a:schemeClr val="tx2">
                  <a:satMod val="130000"/>
                </a:schemeClr>
              </a:solidFill>
            </a:endParaRPr>
          </a:p>
        </p:txBody>
      </p:sp>
      <p:sp>
        <p:nvSpPr>
          <p:cNvPr id="3072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6A3BE32-41F1-4A98-A1A0-EC81DFB8F981}" type="slidenum">
              <a:rPr lang="en-US" altLang="en-US" sz="1400">
                <a:latin typeface="Arial" panose="020B0604020202020204" pitchFamily="34" charset="0"/>
              </a:rPr>
              <a:pPr eaLnBrk="1" hangingPunct="1">
                <a:spcBef>
                  <a:spcPct val="0"/>
                </a:spcBef>
                <a:buFontTx/>
                <a:buNone/>
              </a:pPr>
              <a:t>26</a:t>
            </a:fld>
            <a:endParaRPr lang="en-US" altLang="en-US" sz="1400">
              <a:latin typeface="Arial" panose="020B0604020202020204" pitchFamily="34" charset="0"/>
            </a:endParaRPr>
          </a:p>
        </p:txBody>
      </p:sp>
      <p:graphicFrame>
        <p:nvGraphicFramePr>
          <p:cNvPr id="5" name="Group 1142"/>
          <p:cNvGraphicFramePr>
            <a:graphicFrameLocks/>
          </p:cNvGraphicFramePr>
          <p:nvPr/>
        </p:nvGraphicFramePr>
        <p:xfrm>
          <a:off x="1066800" y="2244725"/>
          <a:ext cx="6781800" cy="3827463"/>
        </p:xfrm>
        <a:graphic>
          <a:graphicData uri="http://schemas.openxmlformats.org/drawingml/2006/table">
            <a:tbl>
              <a:tblPr/>
              <a:tblGrid>
                <a:gridCol w="819778"/>
                <a:gridCol w="968829"/>
                <a:gridCol w="954593"/>
                <a:gridCol w="983064"/>
                <a:gridCol w="1043354"/>
                <a:gridCol w="968829"/>
                <a:gridCol w="1043354"/>
              </a:tblGrid>
              <a:tr h="56083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Strike Price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Jun 2013 Bid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Jun 2013 Offer</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Sep 2013 </a:t>
                      </a:r>
                      <a:r>
                        <a:rPr kumimoji="0" lang="en-US" sz="1400" b="0" i="0" u="none" strike="noStrike" cap="none" normalizeH="0" baseline="0" dirty="0" smtClean="0">
                          <a:ln>
                            <a:noFill/>
                          </a:ln>
                          <a:solidFill>
                            <a:schemeClr val="tx1"/>
                          </a:solidFill>
                          <a:effectLst/>
                          <a:latin typeface="Arial" charset="0"/>
                        </a:rPr>
                        <a:t>Bid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Sep 2013 Offer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Dec 2013 Bid</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Dec 2013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Offer</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6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820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56.00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57.50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76.00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77.80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88.00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90.30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6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840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39.50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40.70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62.90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63.90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75.70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78.00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6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860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25.70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26.50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51.20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52.30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65.10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66.40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526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880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15.00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15.60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41.00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41.60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55.00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56.30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526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900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   7.90 </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   8.40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32.10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32.80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45.90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47.20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526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920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err="1" smtClean="0">
                          <a:ln>
                            <a:noFill/>
                          </a:ln>
                          <a:solidFill>
                            <a:schemeClr val="tx1"/>
                          </a:solidFill>
                          <a:effectLst/>
                          <a:latin typeface="Arial" charset="0"/>
                        </a:rPr>
                        <a:t>n.a</a:t>
                      </a:r>
                      <a:r>
                        <a:rPr kumimoji="0" lang="en-CA" sz="1800" b="0" i="0" u="none" strike="noStrike" cap="none" normalizeH="0" baseline="0" dirty="0" smtClean="0">
                          <a:ln>
                            <a:noFill/>
                          </a:ln>
                          <a:solidFill>
                            <a:schemeClr val="tx1"/>
                          </a:solidFill>
                          <a:effectLst/>
                          <a:latin typeface="Arial" charset="0"/>
                        </a:rPr>
                        <a:t>.</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err="1" smtClean="0">
                          <a:ln>
                            <a:noFill/>
                          </a:ln>
                          <a:solidFill>
                            <a:schemeClr val="tx1"/>
                          </a:solidFill>
                          <a:effectLst/>
                          <a:latin typeface="Arial" charset="0"/>
                        </a:rPr>
                        <a:t>n.a</a:t>
                      </a:r>
                      <a:r>
                        <a:rPr kumimoji="0" lang="en-CA" sz="1800" b="0" i="0" u="none" strike="noStrike" cap="none" normalizeH="0" baseline="0" dirty="0" smtClean="0">
                          <a:ln>
                            <a:noFill/>
                          </a:ln>
                          <a:solidFill>
                            <a:schemeClr val="tx1"/>
                          </a:solidFill>
                          <a:effectLst/>
                          <a:latin typeface="Arial" charset="0"/>
                        </a:rPr>
                        <a:t>.</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24.80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25.60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37.90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39.40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solidFill>
                  <a:schemeClr val="tx2">
                    <a:satMod val="130000"/>
                  </a:schemeClr>
                </a:solidFill>
              </a:rPr>
              <a:t>Google Put Option Prices from CBOE (May 8, 2013; Stock Price is bid 871.23, offer 871.37); See Table 1.3 page 9</a:t>
            </a:r>
            <a:endParaRPr lang="en-US" sz="2400" dirty="0"/>
          </a:p>
        </p:txBody>
      </p:sp>
      <p:sp>
        <p:nvSpPr>
          <p:cNvPr id="3174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13E3AEB-C598-423F-B315-F9DC763D3EF9}" type="slidenum">
              <a:rPr lang="en-US" altLang="en-US" sz="1400">
                <a:latin typeface="Arial" panose="020B0604020202020204" pitchFamily="34" charset="0"/>
              </a:rPr>
              <a:pPr eaLnBrk="1" hangingPunct="1">
                <a:spcBef>
                  <a:spcPct val="0"/>
                </a:spcBef>
                <a:buFontTx/>
                <a:buNone/>
              </a:pPr>
              <a:t>27</a:t>
            </a:fld>
            <a:endParaRPr lang="en-US" altLang="en-US" sz="1400">
              <a:latin typeface="Arial" panose="020B0604020202020204" pitchFamily="34" charset="0"/>
            </a:endParaRPr>
          </a:p>
        </p:txBody>
      </p:sp>
      <p:graphicFrame>
        <p:nvGraphicFramePr>
          <p:cNvPr id="5" name="Group 1142"/>
          <p:cNvGraphicFramePr>
            <a:graphicFrameLocks/>
          </p:cNvGraphicFramePr>
          <p:nvPr/>
        </p:nvGraphicFramePr>
        <p:xfrm>
          <a:off x="1066800" y="2244725"/>
          <a:ext cx="6781800" cy="3827463"/>
        </p:xfrm>
        <a:graphic>
          <a:graphicData uri="http://schemas.openxmlformats.org/drawingml/2006/table">
            <a:tbl>
              <a:tblPr/>
              <a:tblGrid>
                <a:gridCol w="819778"/>
                <a:gridCol w="968829"/>
                <a:gridCol w="954593"/>
                <a:gridCol w="983064"/>
                <a:gridCol w="1043354"/>
                <a:gridCol w="968829"/>
                <a:gridCol w="1043354"/>
              </a:tblGrid>
              <a:tr h="56083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Strike Price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Jun 2013 Bid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Jun 2013 Offer</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Sep 2013 </a:t>
                      </a:r>
                      <a:r>
                        <a:rPr kumimoji="0" lang="en-US" sz="1400" b="0" i="0" u="none" strike="noStrike" cap="none" normalizeH="0" baseline="0" dirty="0" smtClean="0">
                          <a:ln>
                            <a:noFill/>
                          </a:ln>
                          <a:solidFill>
                            <a:schemeClr val="tx1"/>
                          </a:solidFill>
                          <a:effectLst/>
                          <a:latin typeface="Arial" charset="0"/>
                        </a:rPr>
                        <a:t>Bid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Sep 2013 Offer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Dec 2013 Bid</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Dec 2013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400" b="0" i="0" u="none" strike="noStrike" cap="none" normalizeH="0" baseline="0" dirty="0" smtClean="0">
                          <a:ln>
                            <a:noFill/>
                          </a:ln>
                          <a:solidFill>
                            <a:schemeClr val="tx1"/>
                          </a:solidFill>
                          <a:effectLst/>
                          <a:latin typeface="Arial" charset="0"/>
                        </a:rPr>
                        <a:t>Offer</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6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820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5.00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5.50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24.20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24.90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36.20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37.50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6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840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8.40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8.90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31.00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31.80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43.90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45.10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6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860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14.30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14.80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39.20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40.10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52.60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53.90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526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880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23.40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24.40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48.80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49.80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62.40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63.70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526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900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36.20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37.30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59.20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60.90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73.40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75.00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526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920</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err="1" smtClean="0">
                          <a:ln>
                            <a:noFill/>
                          </a:ln>
                          <a:solidFill>
                            <a:schemeClr val="tx1"/>
                          </a:solidFill>
                          <a:effectLst/>
                          <a:latin typeface="Arial" charset="0"/>
                        </a:rPr>
                        <a:t>n.a</a:t>
                      </a:r>
                      <a:r>
                        <a:rPr kumimoji="0" lang="en-CA" sz="1800" b="0" i="0" u="none" strike="noStrike" cap="none" normalizeH="0" baseline="0" dirty="0" smtClean="0">
                          <a:ln>
                            <a:noFill/>
                          </a:ln>
                          <a:solidFill>
                            <a:schemeClr val="tx1"/>
                          </a:solidFill>
                          <a:effectLst/>
                          <a:latin typeface="Arial" charset="0"/>
                        </a:rPr>
                        <a:t>.</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err="1" smtClean="0">
                          <a:ln>
                            <a:noFill/>
                          </a:ln>
                          <a:solidFill>
                            <a:schemeClr val="tx1"/>
                          </a:solidFill>
                          <a:effectLst/>
                          <a:latin typeface="Arial" charset="0"/>
                        </a:rPr>
                        <a:t>n.a</a:t>
                      </a:r>
                      <a:r>
                        <a:rPr kumimoji="0" lang="en-CA" sz="1800" b="0" i="0" u="none" strike="noStrike" cap="none" normalizeH="0" baseline="0" dirty="0" smtClean="0">
                          <a:ln>
                            <a:noFill/>
                          </a:ln>
                          <a:solidFill>
                            <a:schemeClr val="tx1"/>
                          </a:solidFill>
                          <a:effectLst/>
                          <a:latin typeface="Arial" charset="0"/>
                        </a:rPr>
                        <a:t>.</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71.60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73.50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85.50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1800" b="0" i="0" u="none" strike="noStrike" cap="none" normalizeH="0" baseline="0" dirty="0" smtClean="0">
                          <a:ln>
                            <a:noFill/>
                          </a:ln>
                          <a:solidFill>
                            <a:schemeClr val="tx1"/>
                          </a:solidFill>
                          <a:effectLst/>
                          <a:latin typeface="Arial" charset="0"/>
                        </a:rPr>
                        <a:t>87.40</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fontAlgn="auto" hangingPunct="1">
              <a:spcAft>
                <a:spcPts val="0"/>
              </a:spcAft>
              <a:defRPr/>
            </a:pPr>
            <a:r>
              <a:rPr lang="en-US" dirty="0">
                <a:solidFill>
                  <a:schemeClr val="tx2">
                    <a:satMod val="130000"/>
                  </a:schemeClr>
                </a:solidFill>
              </a:rPr>
              <a:t>Options </a:t>
            </a:r>
            <a:r>
              <a:rPr lang="en-US" dirty="0" err="1">
                <a:solidFill>
                  <a:schemeClr val="tx2">
                    <a:satMod val="130000"/>
                  </a:schemeClr>
                </a:solidFill>
              </a:rPr>
              <a:t>vs</a:t>
            </a:r>
            <a:r>
              <a:rPr lang="en-US" dirty="0">
                <a:solidFill>
                  <a:schemeClr val="tx2">
                    <a:satMod val="130000"/>
                  </a:schemeClr>
                </a:solidFill>
              </a:rPr>
              <a:t> Futures/Forwards</a:t>
            </a:r>
          </a:p>
        </p:txBody>
      </p:sp>
      <p:sp>
        <p:nvSpPr>
          <p:cNvPr id="32771" name="Rectangle 3"/>
          <p:cNvSpPr>
            <a:spLocks noGrp="1" noChangeArrowheads="1"/>
          </p:cNvSpPr>
          <p:nvPr>
            <p:ph idx="1"/>
          </p:nvPr>
        </p:nvSpPr>
        <p:spPr/>
        <p:txBody>
          <a:bodyPr/>
          <a:lstStyle/>
          <a:p>
            <a:pPr eaLnBrk="1" hangingPunct="1"/>
            <a:r>
              <a:rPr lang="en-US" altLang="en-US" smtClean="0"/>
              <a:t>A futures/forward contract gives the holder the obligation to buy or sell at a certain price</a:t>
            </a:r>
          </a:p>
          <a:p>
            <a:pPr eaLnBrk="1" hangingPunct="1"/>
            <a:r>
              <a:rPr lang="en-US" altLang="en-US" smtClean="0"/>
              <a:t>An option gives the holder the right to buy or sell at a certain price</a:t>
            </a:r>
          </a:p>
        </p:txBody>
      </p:sp>
      <p:sp>
        <p:nvSpPr>
          <p:cNvPr id="3277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27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25E4935E-73E2-43D1-9632-A3B525A0312B}" type="slidenum">
              <a:rPr lang="en-US" altLang="en-US" sz="1400">
                <a:latin typeface="Arial" panose="020B0604020202020204" pitchFamily="34" charset="0"/>
              </a:rPr>
              <a:pPr eaLnBrk="1" hangingPunct="1">
                <a:spcBef>
                  <a:spcPct val="0"/>
                </a:spcBef>
                <a:buFontTx/>
                <a:buNone/>
              </a:pPr>
              <a:t>28</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chemeClr val="tx2">
                    <a:satMod val="130000"/>
                  </a:schemeClr>
                </a:solidFill>
              </a:rPr>
              <a:t>Types of Traders</a:t>
            </a:r>
          </a:p>
        </p:txBody>
      </p:sp>
      <p:sp>
        <p:nvSpPr>
          <p:cNvPr id="33795" name="Content Placeholder 8"/>
          <p:cNvSpPr>
            <a:spLocks noGrp="1"/>
          </p:cNvSpPr>
          <p:nvPr>
            <p:ph idx="1"/>
          </p:nvPr>
        </p:nvSpPr>
        <p:spPr/>
        <p:txBody>
          <a:bodyPr/>
          <a:lstStyle/>
          <a:p>
            <a:r>
              <a:rPr lang="en-CA" altLang="en-US" smtClean="0"/>
              <a:t>Hedgers</a:t>
            </a:r>
          </a:p>
          <a:p>
            <a:r>
              <a:rPr lang="en-CA" altLang="en-US" smtClean="0"/>
              <a:t>Speculators</a:t>
            </a:r>
          </a:p>
          <a:p>
            <a:r>
              <a:rPr lang="en-CA" altLang="en-US" smtClean="0"/>
              <a:t>Arbitrageurs</a:t>
            </a:r>
            <a:endParaRPr lang="en-US" altLang="en-US" smtClean="0"/>
          </a:p>
        </p:txBody>
      </p:sp>
      <p:sp>
        <p:nvSpPr>
          <p:cNvPr id="337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37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8168592B-5F8F-4B05-88F5-838D0DA0F959}" type="slidenum">
              <a:rPr lang="en-US" altLang="en-US" sz="1400">
                <a:latin typeface="Arial" panose="020B0604020202020204" pitchFamily="34" charset="0"/>
              </a:rPr>
              <a:pPr eaLnBrk="1" hangingPunct="1">
                <a:spcBef>
                  <a:spcPct val="0"/>
                </a:spcBef>
                <a:buFontTx/>
                <a:buNone/>
              </a:pPr>
              <a:t>29</a:t>
            </a:fld>
            <a:endParaRPr lang="en-US" altLang="en-US" sz="1400">
              <a:latin typeface="Arial" panose="020B0604020202020204" pitchFamily="34" charset="0"/>
            </a:endParaRPr>
          </a:p>
        </p:txBody>
      </p:sp>
      <p:sp>
        <p:nvSpPr>
          <p:cNvPr id="3379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3379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CA" altLang="en-US" smtClean="0"/>
              <a:t>Why Derivatives Are Important</a:t>
            </a:r>
            <a:endParaRPr lang="en-US" altLang="en-US" smtClean="0"/>
          </a:p>
        </p:txBody>
      </p:sp>
      <p:sp>
        <p:nvSpPr>
          <p:cNvPr id="7171" name="Content Placeholder 2"/>
          <p:cNvSpPr>
            <a:spLocks noGrp="1"/>
          </p:cNvSpPr>
          <p:nvPr>
            <p:ph idx="1"/>
          </p:nvPr>
        </p:nvSpPr>
        <p:spPr>
          <a:xfrm>
            <a:off x="685800" y="1981200"/>
            <a:ext cx="7772400" cy="4281488"/>
          </a:xfrm>
        </p:spPr>
        <p:txBody>
          <a:bodyPr/>
          <a:lstStyle/>
          <a:p>
            <a:r>
              <a:rPr lang="en-CA" altLang="en-US" sz="2400" smtClean="0"/>
              <a:t>Derivatives play a key role in transferring risks in the economy</a:t>
            </a:r>
          </a:p>
          <a:p>
            <a:r>
              <a:rPr lang="en-CA" altLang="en-US" sz="2400" smtClean="0"/>
              <a:t>The underlying assets include stocks, currencies, interest rates, commodities, debt instruments, electricity, insurance payouts, the weather, etc</a:t>
            </a:r>
          </a:p>
          <a:p>
            <a:r>
              <a:rPr lang="en-CA" altLang="en-US" sz="2400" smtClean="0"/>
              <a:t>Many financial transactions have embedded derivatives</a:t>
            </a:r>
          </a:p>
          <a:p>
            <a:r>
              <a:rPr lang="en-CA" altLang="en-US" sz="2400" smtClean="0"/>
              <a:t>The real options approach to assessing  capital investment decisions has become widely accepted</a:t>
            </a:r>
          </a:p>
          <a:p>
            <a:pPr>
              <a:buFontTx/>
              <a:buNone/>
            </a:pPr>
            <a:endParaRPr lang="en-US" altLang="en-US" sz="2400" smtClean="0"/>
          </a:p>
        </p:txBody>
      </p:sp>
      <p:sp>
        <p:nvSpPr>
          <p:cNvPr id="717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71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F09D64D6-8F5F-45AD-A685-38AF9F4BCC7B}" type="slidenum">
              <a:rPr lang="en-US" altLang="en-US" sz="1400">
                <a:latin typeface="Arial" panose="020B0604020202020204" pitchFamily="34" charset="0"/>
              </a:rPr>
              <a:pPr eaLnBrk="1" hangingPunct="1">
                <a:spcBef>
                  <a:spcPct val="0"/>
                </a:spcBef>
                <a:buFontTx/>
                <a:buNone/>
              </a:pPr>
              <a:t>3</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a:xfrm>
            <a:off x="1143000" y="762000"/>
            <a:ext cx="7391400" cy="1143000"/>
          </a:xfrm>
        </p:spPr>
        <p:txBody>
          <a:bodyPr lIns="90488" tIns="44450" rIns="90488" bIns="44450"/>
          <a:lstStyle/>
          <a:p>
            <a:pPr eaLnBrk="1" fontAlgn="auto" hangingPunct="1">
              <a:spcAft>
                <a:spcPts val="0"/>
              </a:spcAft>
              <a:defRPr/>
            </a:pPr>
            <a:r>
              <a:rPr lang="en-US" dirty="0">
                <a:solidFill>
                  <a:schemeClr val="tx2">
                    <a:satMod val="130000"/>
                  </a:schemeClr>
                </a:solidFill>
              </a:rPr>
              <a:t>Hedging Examples </a:t>
            </a:r>
            <a:r>
              <a:rPr lang="en-US" sz="2200" dirty="0">
                <a:solidFill>
                  <a:schemeClr val="tx2">
                    <a:satMod val="130000"/>
                  </a:schemeClr>
                </a:solidFill>
              </a:rPr>
              <a:t>(pages </a:t>
            </a:r>
            <a:r>
              <a:rPr lang="en-US" sz="2200" dirty="0" smtClean="0">
                <a:solidFill>
                  <a:schemeClr val="tx2">
                    <a:satMod val="130000"/>
                  </a:schemeClr>
                </a:solidFill>
              </a:rPr>
              <a:t>11-13)</a:t>
            </a:r>
            <a:endParaRPr lang="en-US" dirty="0">
              <a:solidFill>
                <a:schemeClr val="tx2">
                  <a:satMod val="130000"/>
                </a:schemeClr>
              </a:solidFill>
            </a:endParaRPr>
          </a:p>
        </p:txBody>
      </p:sp>
      <p:sp>
        <p:nvSpPr>
          <p:cNvPr id="34819" name="Rectangle 4"/>
          <p:cNvSpPr>
            <a:spLocks noGrp="1" noChangeArrowheads="1"/>
          </p:cNvSpPr>
          <p:nvPr>
            <p:ph idx="1"/>
          </p:nvPr>
        </p:nvSpPr>
        <p:spPr>
          <a:xfrm>
            <a:off x="914400" y="2057400"/>
            <a:ext cx="7543800" cy="3886200"/>
          </a:xfrm>
        </p:spPr>
        <p:txBody>
          <a:bodyPr lIns="90488" tIns="44450" rIns="90488" bIns="44450"/>
          <a:lstStyle/>
          <a:p>
            <a:pPr eaLnBrk="1" hangingPunct="1">
              <a:lnSpc>
                <a:spcPct val="90000"/>
              </a:lnSpc>
            </a:pPr>
            <a:r>
              <a:rPr lang="en-US" altLang="en-US" smtClean="0"/>
              <a:t>A US company will pay £10 million for imports from Britain in 3 months and decides to hedge using a long position in a forward contract</a:t>
            </a:r>
          </a:p>
          <a:p>
            <a:pPr eaLnBrk="1" hangingPunct="1">
              <a:lnSpc>
                <a:spcPct val="90000"/>
              </a:lnSpc>
            </a:pPr>
            <a:r>
              <a:rPr lang="en-US" altLang="en-US" smtClean="0"/>
              <a:t>An investor owns 1,000 Microsoft  shares currently worth $28 per share. A two-month put with a strike price of $27.50 costs $1. The investor decides to hedge by buying 10 contracts </a:t>
            </a:r>
          </a:p>
        </p:txBody>
      </p:sp>
      <p:sp>
        <p:nvSpPr>
          <p:cNvPr id="3482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48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0F9BEF4-B9A9-44F1-89D4-54B2E210EDE4}" type="slidenum">
              <a:rPr lang="en-US" altLang="en-US" sz="1400">
                <a:latin typeface="Arial" panose="020B0604020202020204" pitchFamily="34" charset="0"/>
              </a:rPr>
              <a:pPr eaLnBrk="1" hangingPunct="1">
                <a:spcBef>
                  <a:spcPct val="0"/>
                </a:spcBef>
                <a:buFontTx/>
                <a:buNone/>
              </a:pPr>
              <a:t>30</a:t>
            </a:fld>
            <a:endParaRPr lang="en-US" altLang="en-US" sz="1400">
              <a:latin typeface="Arial" panose="020B0604020202020204" pitchFamily="34" charset="0"/>
            </a:endParaRPr>
          </a:p>
        </p:txBody>
      </p:sp>
      <p:sp>
        <p:nvSpPr>
          <p:cNvPr id="3482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chemeClr val="tx2">
                    <a:satMod val="130000"/>
                  </a:schemeClr>
                </a:solidFill>
              </a:rPr>
              <a:t>Value of Microsoft Shares with and without Hedging </a:t>
            </a:r>
            <a:r>
              <a:rPr lang="en-US" sz="2200" dirty="0">
                <a:solidFill>
                  <a:schemeClr val="tx2">
                    <a:satMod val="130000"/>
                  </a:schemeClr>
                </a:solidFill>
              </a:rPr>
              <a:t>(Fig 1.4, page </a:t>
            </a:r>
            <a:r>
              <a:rPr lang="en-US" sz="2200" dirty="0" smtClean="0">
                <a:solidFill>
                  <a:schemeClr val="tx2">
                    <a:satMod val="130000"/>
                  </a:schemeClr>
                </a:solidFill>
              </a:rPr>
              <a:t>13)</a:t>
            </a:r>
            <a:endParaRPr lang="en-US" sz="2200" dirty="0">
              <a:solidFill>
                <a:schemeClr val="tx2">
                  <a:satMod val="130000"/>
                </a:schemeClr>
              </a:solidFill>
            </a:endParaRPr>
          </a:p>
        </p:txBody>
      </p:sp>
      <p:sp>
        <p:nvSpPr>
          <p:cNvPr id="3584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58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BF056AA5-F3B5-41BA-BF70-3BF005C76E93}" type="slidenum">
              <a:rPr lang="en-US" altLang="en-US" sz="1400">
                <a:latin typeface="Arial" panose="020B0604020202020204" pitchFamily="34" charset="0"/>
              </a:rPr>
              <a:pPr eaLnBrk="1" hangingPunct="1">
                <a:spcBef>
                  <a:spcPct val="0"/>
                </a:spcBef>
                <a:buFontTx/>
                <a:buNone/>
              </a:pPr>
              <a:t>31</a:t>
            </a:fld>
            <a:endParaRPr lang="en-US" altLang="en-US" sz="1400">
              <a:latin typeface="Arial" panose="020B0604020202020204" pitchFamily="34" charset="0"/>
            </a:endParaRPr>
          </a:p>
        </p:txBody>
      </p:sp>
      <p:graphicFrame>
        <p:nvGraphicFramePr>
          <p:cNvPr id="7" name="Chart 6"/>
          <p:cNvGraphicFramePr>
            <a:graphicFrameLocks/>
          </p:cNvGraphicFramePr>
          <p:nvPr/>
        </p:nvGraphicFramePr>
        <p:xfrm>
          <a:off x="1600200" y="2286000"/>
          <a:ext cx="6096000" cy="327659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lIns="90488" tIns="44450" rIns="90488" bIns="44450">
            <a:normAutofit fontScale="90000"/>
          </a:bodyPr>
          <a:lstStyle/>
          <a:p>
            <a:pPr eaLnBrk="1" fontAlgn="auto" hangingPunct="1">
              <a:spcAft>
                <a:spcPts val="0"/>
              </a:spcAft>
              <a:defRPr/>
            </a:pPr>
            <a:r>
              <a:rPr lang="en-US">
                <a:solidFill>
                  <a:schemeClr val="tx2">
                    <a:satMod val="130000"/>
                  </a:schemeClr>
                </a:solidFill>
              </a:rPr>
              <a:t>Speculation Example</a:t>
            </a:r>
            <a:br>
              <a:rPr lang="en-US">
                <a:solidFill>
                  <a:schemeClr val="tx2">
                    <a:satMod val="130000"/>
                  </a:schemeClr>
                </a:solidFill>
              </a:rPr>
            </a:br>
            <a:endParaRPr lang="en-US">
              <a:solidFill>
                <a:schemeClr val="tx2">
                  <a:satMod val="130000"/>
                </a:schemeClr>
              </a:solidFill>
            </a:endParaRPr>
          </a:p>
        </p:txBody>
      </p:sp>
      <p:sp>
        <p:nvSpPr>
          <p:cNvPr id="36867" name="Rectangle 5"/>
          <p:cNvSpPr>
            <a:spLocks noGrp="1" noChangeArrowheads="1"/>
          </p:cNvSpPr>
          <p:nvPr>
            <p:ph idx="1"/>
          </p:nvPr>
        </p:nvSpPr>
        <p:spPr>
          <a:xfrm>
            <a:off x="1143000" y="1728788"/>
            <a:ext cx="7353300" cy="4103687"/>
          </a:xfrm>
        </p:spPr>
        <p:txBody>
          <a:bodyPr lIns="90488" tIns="44450" rIns="90488" bIns="44450"/>
          <a:lstStyle/>
          <a:p>
            <a:pPr eaLnBrk="1" hangingPunct="1"/>
            <a:r>
              <a:rPr lang="en-US" altLang="en-US" smtClean="0"/>
              <a:t>An investor with $2,000 to invest feels that a stock price will increase over the next 2 months. The current stock price is $20 and the price of a 2-month call option with a strike of 22.50 is $1</a:t>
            </a:r>
          </a:p>
          <a:p>
            <a:pPr eaLnBrk="1" hangingPunct="1"/>
            <a:r>
              <a:rPr lang="en-US" altLang="en-US" smtClean="0"/>
              <a:t>What are the alternative strategies? </a:t>
            </a:r>
          </a:p>
        </p:txBody>
      </p:sp>
      <p:sp>
        <p:nvSpPr>
          <p:cNvPr id="368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68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C1B149D-9D05-48B8-9B99-C1486C18802E}" type="slidenum">
              <a:rPr lang="en-US" altLang="en-US" sz="1400">
                <a:latin typeface="Arial" panose="020B0604020202020204" pitchFamily="34" charset="0"/>
              </a:rPr>
              <a:pPr eaLnBrk="1" hangingPunct="1">
                <a:spcBef>
                  <a:spcPct val="0"/>
                </a:spcBef>
                <a:buFontTx/>
                <a:buNone/>
              </a:pPr>
              <a:t>32</a:t>
            </a:fld>
            <a:endParaRPr lang="en-US" altLang="en-US" sz="1400">
              <a:latin typeface="Arial" panose="020B0604020202020204" pitchFamily="34" charset="0"/>
            </a:endParaRPr>
          </a:p>
        </p:txBody>
      </p:sp>
      <p:sp>
        <p:nvSpPr>
          <p:cNvPr id="3687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3687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Arbitrage Example</a:t>
            </a:r>
          </a:p>
        </p:txBody>
      </p:sp>
      <p:sp>
        <p:nvSpPr>
          <p:cNvPr id="37891" name="Rectangle 3"/>
          <p:cNvSpPr>
            <a:spLocks noGrp="1" noChangeArrowheads="1"/>
          </p:cNvSpPr>
          <p:nvPr>
            <p:ph idx="1"/>
          </p:nvPr>
        </p:nvSpPr>
        <p:spPr>
          <a:xfrm>
            <a:off x="1066800" y="1916113"/>
            <a:ext cx="7391400" cy="4027487"/>
          </a:xfrm>
        </p:spPr>
        <p:txBody>
          <a:bodyPr lIns="90488" tIns="44450" rIns="90488" bIns="44450"/>
          <a:lstStyle/>
          <a:p>
            <a:pPr eaLnBrk="1" hangingPunct="1"/>
            <a:r>
              <a:rPr lang="en-US" altLang="en-US" smtClean="0"/>
              <a:t>A stock price is quoted as £100 in London and $150 in New York</a:t>
            </a:r>
          </a:p>
          <a:p>
            <a:pPr eaLnBrk="1" hangingPunct="1"/>
            <a:r>
              <a:rPr lang="en-US" altLang="en-US" smtClean="0"/>
              <a:t>The current exchange rate is 1.5300</a:t>
            </a:r>
          </a:p>
          <a:p>
            <a:pPr eaLnBrk="1" hangingPunct="1"/>
            <a:r>
              <a:rPr lang="en-US" altLang="en-US" smtClean="0"/>
              <a:t>What is the arbitrage opportunity?</a:t>
            </a:r>
          </a:p>
        </p:txBody>
      </p:sp>
      <p:sp>
        <p:nvSpPr>
          <p:cNvPr id="3789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78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3780107E-A01F-4C01-87FF-1CD057B41B90}" type="slidenum">
              <a:rPr lang="en-US" altLang="en-US" sz="1400">
                <a:latin typeface="Arial" panose="020B0604020202020204" pitchFamily="34" charset="0"/>
              </a:rPr>
              <a:pPr eaLnBrk="1" hangingPunct="1">
                <a:spcBef>
                  <a:spcPct val="0"/>
                </a:spcBef>
                <a:buFontTx/>
                <a:buNone/>
              </a:pPr>
              <a:t>33</a:t>
            </a:fld>
            <a:endParaRPr lang="en-US" altLang="en-US" sz="140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CA" altLang="en-US" smtClean="0"/>
              <a:t>Dangers</a:t>
            </a:r>
            <a:endParaRPr lang="en-US" altLang="en-US" smtClean="0"/>
          </a:p>
        </p:txBody>
      </p:sp>
      <p:sp>
        <p:nvSpPr>
          <p:cNvPr id="38915" name="Content Placeholder 2"/>
          <p:cNvSpPr>
            <a:spLocks noGrp="1"/>
          </p:cNvSpPr>
          <p:nvPr>
            <p:ph idx="1"/>
          </p:nvPr>
        </p:nvSpPr>
        <p:spPr/>
        <p:txBody>
          <a:bodyPr/>
          <a:lstStyle/>
          <a:p>
            <a:r>
              <a:rPr lang="en-CA" altLang="en-US" smtClean="0"/>
              <a:t>Traders can switch from being hedgers to speculators or from being arbitrageurs to speculators</a:t>
            </a:r>
          </a:p>
          <a:p>
            <a:r>
              <a:rPr lang="en-CA" altLang="en-US" smtClean="0"/>
              <a:t>It is important to set up controls to ensure that trades are using derivatives in for their intended purpose</a:t>
            </a:r>
          </a:p>
          <a:p>
            <a:r>
              <a:rPr lang="en-CA" altLang="en-US" smtClean="0"/>
              <a:t>Soc Gen (see Business Snapshot 1.4 on page 18) is an example of what can go wrong</a:t>
            </a:r>
          </a:p>
          <a:p>
            <a:endParaRPr lang="en-US" altLang="en-US" smtClean="0"/>
          </a:p>
        </p:txBody>
      </p:sp>
      <p:sp>
        <p:nvSpPr>
          <p:cNvPr id="3891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891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711049A-2FC9-4E73-A0B6-98FCA2591211}" type="slidenum">
              <a:rPr lang="en-US" altLang="en-US" sz="1400">
                <a:latin typeface="Arial" panose="020B0604020202020204" pitchFamily="34" charset="0"/>
              </a:rPr>
              <a:pPr eaLnBrk="1" hangingPunct="1">
                <a:spcBef>
                  <a:spcPct val="0"/>
                </a:spcBef>
                <a:buFontTx/>
                <a:buNone/>
              </a:pPr>
              <a:t>34</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2">
                    <a:satMod val="130000"/>
                  </a:schemeClr>
                </a:solidFill>
              </a:rPr>
              <a:t>Hedge Funds </a:t>
            </a:r>
            <a:r>
              <a:rPr lang="en-US" sz="2200" dirty="0">
                <a:solidFill>
                  <a:schemeClr val="tx2">
                    <a:satMod val="130000"/>
                  </a:schemeClr>
                </a:solidFill>
              </a:rPr>
              <a:t>(see Business Snapshot </a:t>
            </a:r>
            <a:r>
              <a:rPr lang="en-US" sz="2200" dirty="0" smtClean="0">
                <a:solidFill>
                  <a:schemeClr val="tx2">
                    <a:satMod val="130000"/>
                  </a:schemeClr>
                </a:solidFill>
              </a:rPr>
              <a:t>1.3, </a:t>
            </a:r>
            <a:r>
              <a:rPr lang="en-US" sz="2200" dirty="0">
                <a:solidFill>
                  <a:schemeClr val="tx2">
                    <a:satMod val="130000"/>
                  </a:schemeClr>
                </a:solidFill>
              </a:rPr>
              <a:t>page </a:t>
            </a:r>
            <a:r>
              <a:rPr lang="en-US" sz="2200" dirty="0" smtClean="0">
                <a:solidFill>
                  <a:schemeClr val="tx2">
                    <a:satMod val="130000"/>
                  </a:schemeClr>
                </a:solidFill>
              </a:rPr>
              <a:t>12)</a:t>
            </a:r>
            <a:r>
              <a:rPr lang="en-US" dirty="0" smtClean="0">
                <a:solidFill>
                  <a:schemeClr val="tx2">
                    <a:satMod val="130000"/>
                  </a:schemeClr>
                </a:solidFill>
              </a:rPr>
              <a:t> </a:t>
            </a:r>
            <a:endParaRPr lang="en-US" dirty="0">
              <a:solidFill>
                <a:schemeClr val="tx2">
                  <a:satMod val="130000"/>
                </a:schemeClr>
              </a:solidFill>
            </a:endParaRPr>
          </a:p>
        </p:txBody>
      </p:sp>
      <p:sp>
        <p:nvSpPr>
          <p:cNvPr id="39939" name="Rectangle 3"/>
          <p:cNvSpPr>
            <a:spLocks noGrp="1" noChangeArrowheads="1"/>
          </p:cNvSpPr>
          <p:nvPr>
            <p:ph idx="1"/>
          </p:nvPr>
        </p:nvSpPr>
        <p:spPr>
          <a:xfrm>
            <a:off x="685800" y="1905000"/>
            <a:ext cx="7772400" cy="4357688"/>
          </a:xfrm>
        </p:spPr>
        <p:txBody>
          <a:bodyPr/>
          <a:lstStyle/>
          <a:p>
            <a:pPr marL="533400" indent="-533400" eaLnBrk="1" hangingPunct="1">
              <a:lnSpc>
                <a:spcPct val="90000"/>
              </a:lnSpc>
            </a:pPr>
            <a:r>
              <a:rPr lang="en-US" altLang="en-US" sz="2400" smtClean="0"/>
              <a:t>Hedge funds are not subject to the same rules as mutual funds and cannot offer their securities publicly. </a:t>
            </a:r>
          </a:p>
          <a:p>
            <a:pPr marL="533400" indent="-533400" eaLnBrk="1" hangingPunct="1">
              <a:lnSpc>
                <a:spcPct val="90000"/>
              </a:lnSpc>
            </a:pPr>
            <a:r>
              <a:rPr lang="en-US" altLang="en-US" sz="2400" smtClean="0"/>
              <a:t>Mutual funds must </a:t>
            </a:r>
          </a:p>
          <a:p>
            <a:pPr marL="801688" lvl="1" indent="-457200" eaLnBrk="1" hangingPunct="1">
              <a:lnSpc>
                <a:spcPct val="90000"/>
              </a:lnSpc>
            </a:pPr>
            <a:r>
              <a:rPr lang="en-US" altLang="en-US" sz="2000" smtClean="0"/>
              <a:t>disclose investment policies, </a:t>
            </a:r>
          </a:p>
          <a:p>
            <a:pPr marL="801688" lvl="1" indent="-457200" eaLnBrk="1" hangingPunct="1">
              <a:lnSpc>
                <a:spcPct val="90000"/>
              </a:lnSpc>
            </a:pPr>
            <a:r>
              <a:rPr lang="en-US" altLang="en-US" sz="2000" smtClean="0"/>
              <a:t>makes shares redeemable at any time,</a:t>
            </a:r>
          </a:p>
          <a:p>
            <a:pPr marL="801688" lvl="1" indent="-457200" eaLnBrk="1" hangingPunct="1">
              <a:lnSpc>
                <a:spcPct val="90000"/>
              </a:lnSpc>
            </a:pPr>
            <a:r>
              <a:rPr lang="en-US" altLang="en-US" sz="2000" smtClean="0"/>
              <a:t>limit use of leverage</a:t>
            </a:r>
          </a:p>
          <a:p>
            <a:pPr marL="533400" indent="-533400" eaLnBrk="1" hangingPunct="1">
              <a:lnSpc>
                <a:spcPct val="90000"/>
              </a:lnSpc>
            </a:pPr>
            <a:r>
              <a:rPr lang="en-US" altLang="en-US" sz="2400" smtClean="0"/>
              <a:t>Hedge funds are not subject to these constraints.</a:t>
            </a:r>
          </a:p>
          <a:p>
            <a:pPr marL="533400" indent="-533400" eaLnBrk="1" hangingPunct="1">
              <a:lnSpc>
                <a:spcPct val="90000"/>
              </a:lnSpc>
            </a:pPr>
            <a:r>
              <a:rPr lang="en-US" altLang="en-US" sz="2400" smtClean="0"/>
              <a:t>Hedge funds use complex trading strategies are big users of derivatives for hedging, speculation and arbitrage</a:t>
            </a:r>
          </a:p>
        </p:txBody>
      </p:sp>
      <p:sp>
        <p:nvSpPr>
          <p:cNvPr id="399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99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97B678B-3EFF-475D-9E41-95C62F01B9BE}" type="slidenum">
              <a:rPr lang="en-US" altLang="en-US" sz="1400">
                <a:latin typeface="Arial" panose="020B0604020202020204" pitchFamily="34" charset="0"/>
              </a:rPr>
              <a:pPr eaLnBrk="1" hangingPunct="1">
                <a:spcBef>
                  <a:spcPct val="0"/>
                </a:spcBef>
                <a:buFontTx/>
                <a:buNone/>
              </a:pPr>
              <a:t>35</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CA" altLang="en-US" smtClean="0"/>
              <a:t>Types of Hedge Funds</a:t>
            </a:r>
            <a:endParaRPr lang="en-US" altLang="en-US" smtClean="0"/>
          </a:p>
        </p:txBody>
      </p:sp>
      <p:sp>
        <p:nvSpPr>
          <p:cNvPr id="40963" name="Content Placeholder 2"/>
          <p:cNvSpPr>
            <a:spLocks noGrp="1"/>
          </p:cNvSpPr>
          <p:nvPr>
            <p:ph idx="1"/>
          </p:nvPr>
        </p:nvSpPr>
        <p:spPr/>
        <p:txBody>
          <a:bodyPr/>
          <a:lstStyle/>
          <a:p>
            <a:r>
              <a:rPr lang="en-CA" altLang="en-US" smtClean="0"/>
              <a:t>Long/Short Equities</a:t>
            </a:r>
          </a:p>
          <a:p>
            <a:r>
              <a:rPr lang="en-CA" altLang="en-US" smtClean="0"/>
              <a:t>Convertible Arbitrage</a:t>
            </a:r>
          </a:p>
          <a:p>
            <a:r>
              <a:rPr lang="en-CA" altLang="en-US" smtClean="0"/>
              <a:t>Distressed Securities</a:t>
            </a:r>
          </a:p>
          <a:p>
            <a:r>
              <a:rPr lang="en-CA" altLang="en-US" smtClean="0"/>
              <a:t>Emerging Markets</a:t>
            </a:r>
          </a:p>
          <a:p>
            <a:r>
              <a:rPr lang="en-CA" altLang="en-US" smtClean="0"/>
              <a:t>Global Macro</a:t>
            </a:r>
          </a:p>
          <a:p>
            <a:r>
              <a:rPr lang="en-CA" altLang="en-US" smtClean="0"/>
              <a:t>Merger Arbitrage</a:t>
            </a:r>
          </a:p>
          <a:p>
            <a:endParaRPr lang="en-CA" altLang="en-US" smtClean="0"/>
          </a:p>
          <a:p>
            <a:endParaRPr lang="en-US" altLang="en-US" smtClean="0"/>
          </a:p>
        </p:txBody>
      </p:sp>
      <p:sp>
        <p:nvSpPr>
          <p:cNvPr id="409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409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BBAD363-2AB9-4BDC-8A8E-41D5E57E7921}" type="slidenum">
              <a:rPr lang="en-US" altLang="en-US" sz="1400">
                <a:latin typeface="Arial" panose="020B0604020202020204" pitchFamily="34" charset="0"/>
              </a:rPr>
              <a:pPr eaLnBrk="1" hangingPunct="1">
                <a:spcBef>
                  <a:spcPct val="0"/>
                </a:spcBef>
                <a:buFontTx/>
                <a:buNone/>
              </a:pPr>
              <a:t>36</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CA" altLang="en-US" smtClean="0"/>
              <a:t>How Derivatives Are Traded</a:t>
            </a:r>
            <a:endParaRPr lang="en-US" altLang="en-US" smtClean="0"/>
          </a:p>
        </p:txBody>
      </p:sp>
      <p:sp>
        <p:nvSpPr>
          <p:cNvPr id="8195" name="Content Placeholder 2"/>
          <p:cNvSpPr>
            <a:spLocks noGrp="1"/>
          </p:cNvSpPr>
          <p:nvPr>
            <p:ph idx="1"/>
          </p:nvPr>
        </p:nvSpPr>
        <p:spPr/>
        <p:txBody>
          <a:bodyPr/>
          <a:lstStyle/>
          <a:p>
            <a:r>
              <a:rPr lang="en-CA" altLang="en-US" smtClean="0"/>
              <a:t>On exchanges such as the Chicago Board Options Exchange (CBOE)</a:t>
            </a:r>
          </a:p>
          <a:p>
            <a:r>
              <a:rPr lang="en-CA" altLang="en-US" smtClean="0"/>
              <a:t>In the over-the-counter (OTC) market where traders working for banks, fund managers and corporate treasurers contact each other directly</a:t>
            </a:r>
            <a:endParaRPr lang="en-US" altLang="en-US" smtClean="0"/>
          </a:p>
        </p:txBody>
      </p:sp>
      <p:sp>
        <p:nvSpPr>
          <p:cNvPr id="81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5074F11D-CBA1-464E-99FE-39DBDD5F3112}" type="slidenum">
              <a:rPr lang="en-US" altLang="en-US" sz="1400">
                <a:latin typeface="Arial" panose="020B0604020202020204" pitchFamily="34" charset="0"/>
              </a:rPr>
              <a:pPr eaLnBrk="1" hangingPunct="1">
                <a:spcBef>
                  <a:spcPct val="0"/>
                </a:spcBef>
                <a:buFontTx/>
                <a:buNone/>
              </a:pPr>
              <a:t>4</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28600" y="685800"/>
            <a:ext cx="7772400" cy="1143000"/>
          </a:xfrm>
        </p:spPr>
        <p:txBody>
          <a:bodyPr/>
          <a:lstStyle/>
          <a:p>
            <a:r>
              <a:rPr lang="en-CA" altLang="en-US" smtClean="0"/>
              <a:t>The OTC Market Prior to 2008</a:t>
            </a:r>
            <a:endParaRPr lang="en-US" altLang="en-US" smtClean="0"/>
          </a:p>
        </p:txBody>
      </p:sp>
      <p:sp>
        <p:nvSpPr>
          <p:cNvPr id="9219" name="Content Placeholder 2"/>
          <p:cNvSpPr>
            <a:spLocks noGrp="1"/>
          </p:cNvSpPr>
          <p:nvPr>
            <p:ph idx="1"/>
          </p:nvPr>
        </p:nvSpPr>
        <p:spPr>
          <a:xfrm>
            <a:off x="609600" y="1828800"/>
            <a:ext cx="7772400" cy="4114800"/>
          </a:xfrm>
        </p:spPr>
        <p:txBody>
          <a:bodyPr/>
          <a:lstStyle/>
          <a:p>
            <a:r>
              <a:rPr lang="en-CA" altLang="en-US" sz="2400" smtClean="0"/>
              <a:t>Largely unregulated </a:t>
            </a:r>
          </a:p>
          <a:p>
            <a:r>
              <a:rPr lang="en-CA" altLang="en-US" sz="2400" smtClean="0"/>
              <a:t>Banks acted as market makers quoting bids and offers</a:t>
            </a:r>
          </a:p>
          <a:p>
            <a:r>
              <a:rPr lang="en-CA" altLang="en-US" sz="2400" smtClean="0"/>
              <a:t>Master agreements usually defined how transactions between two parties would be handled</a:t>
            </a:r>
          </a:p>
          <a:p>
            <a:r>
              <a:rPr lang="en-CA" altLang="en-US" sz="2400" smtClean="0"/>
              <a:t>But some transactions were handled by central counterparties (CCPs). A CCP stands between the two sides to a transaction in the same way that an exchange does</a:t>
            </a:r>
          </a:p>
        </p:txBody>
      </p:sp>
      <p:sp>
        <p:nvSpPr>
          <p:cNvPr id="92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3"/>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9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3"/>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12E29A46-9DE6-4ED2-961C-6BDED1491EF3}" type="slidenum">
              <a:rPr lang="en-US" altLang="en-US" sz="1400">
                <a:latin typeface="Arial" panose="020B0604020202020204" pitchFamily="34" charset="0"/>
              </a:rPr>
              <a:pPr eaLnBrk="1" hangingPunct="1">
                <a:spcBef>
                  <a:spcPct val="0"/>
                </a:spcBef>
                <a:buFontTx/>
                <a:buNone/>
              </a:pPr>
              <a:t>5</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altLang="en-US" smtClean="0"/>
              <a:t>Since 2008…</a:t>
            </a:r>
            <a:endParaRPr lang="en-US" altLang="en-US" smtClean="0"/>
          </a:p>
        </p:txBody>
      </p:sp>
      <p:sp>
        <p:nvSpPr>
          <p:cNvPr id="10243" name="Content Placeholder 2"/>
          <p:cNvSpPr>
            <a:spLocks noGrp="1"/>
          </p:cNvSpPr>
          <p:nvPr>
            <p:ph idx="1"/>
          </p:nvPr>
        </p:nvSpPr>
        <p:spPr/>
        <p:txBody>
          <a:bodyPr/>
          <a:lstStyle/>
          <a:p>
            <a:r>
              <a:rPr lang="en-CA" altLang="en-US" sz="2400" smtClean="0"/>
              <a:t>OTC market has become regulated. Objectives:</a:t>
            </a:r>
          </a:p>
          <a:p>
            <a:pPr lvl="1"/>
            <a:r>
              <a:rPr lang="en-CA" altLang="en-US" sz="2000" smtClean="0"/>
              <a:t>Reduce systemic risk (see Business Snapshot 1.2, page 5)</a:t>
            </a:r>
          </a:p>
          <a:p>
            <a:pPr lvl="1"/>
            <a:r>
              <a:rPr lang="en-CA" altLang="en-US" sz="2000" smtClean="0"/>
              <a:t>Increase transparency</a:t>
            </a:r>
          </a:p>
          <a:p>
            <a:r>
              <a:rPr lang="en-CA" altLang="en-US" sz="2400" smtClean="0"/>
              <a:t>In the U.S and some other countries, standardized OTC products must be traded on swap execution facilities (SEFs) which are similar to exchanges</a:t>
            </a:r>
          </a:p>
          <a:p>
            <a:r>
              <a:rPr lang="en-CA" altLang="en-US" sz="2400" smtClean="0"/>
              <a:t>CCPs must be used for standardized transactions between dealers in most countries</a:t>
            </a:r>
          </a:p>
          <a:p>
            <a:r>
              <a:rPr lang="en-CA" altLang="en-US" sz="2400" smtClean="0"/>
              <a:t>All trades must be reported to a central registry</a:t>
            </a:r>
            <a:endParaRPr lang="en-US" altLang="en-US" sz="2400" smtClean="0"/>
          </a:p>
        </p:txBody>
      </p:sp>
      <p:sp>
        <p:nvSpPr>
          <p:cNvPr id="1024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3"/>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02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3"/>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1AFC8084-6C83-4671-8880-445B5A8D4D3D}" type="slidenum">
              <a:rPr lang="en-US" altLang="en-US" sz="1400">
                <a:latin typeface="Arial" panose="020B0604020202020204" pitchFamily="34" charset="0"/>
              </a:rPr>
              <a:pPr eaLnBrk="1" hangingPunct="1">
                <a:spcBef>
                  <a:spcPct val="0"/>
                </a:spcBef>
                <a:buFontTx/>
                <a:buNone/>
              </a:pPr>
              <a:t>6</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3" y="762000"/>
            <a:ext cx="7772400" cy="1143000"/>
          </a:xfrm>
        </p:spPr>
        <p:txBody>
          <a:bodyPr>
            <a:normAutofit/>
          </a:bodyPr>
          <a:lstStyle/>
          <a:p>
            <a:pPr eaLnBrk="1" fontAlgn="auto" hangingPunct="1">
              <a:spcAft>
                <a:spcPts val="0"/>
              </a:spcAft>
              <a:defRPr/>
            </a:pPr>
            <a:r>
              <a:rPr lang="en-US" sz="3200" dirty="0" smtClean="0">
                <a:solidFill>
                  <a:schemeClr val="tx2">
                    <a:satMod val="130000"/>
                  </a:schemeClr>
                </a:solidFill>
              </a:rPr>
              <a:t>Size of OTC and Exchange-Traded Markets</a:t>
            </a:r>
            <a:br>
              <a:rPr lang="en-US" sz="3200" dirty="0" smtClean="0">
                <a:solidFill>
                  <a:schemeClr val="tx2">
                    <a:satMod val="130000"/>
                  </a:schemeClr>
                </a:solidFill>
              </a:rPr>
            </a:br>
            <a:r>
              <a:rPr lang="en-US" sz="2400" dirty="0" smtClean="0">
                <a:solidFill>
                  <a:schemeClr val="tx2">
                    <a:satMod val="130000"/>
                  </a:schemeClr>
                </a:solidFill>
              </a:rPr>
              <a:t>(Figure 1.1, Page 5)</a:t>
            </a:r>
            <a:endParaRPr lang="en-US" sz="2400" dirty="0">
              <a:solidFill>
                <a:schemeClr val="tx2">
                  <a:satMod val="130000"/>
                </a:schemeClr>
              </a:solidFill>
            </a:endParaRPr>
          </a:p>
        </p:txBody>
      </p:sp>
      <p:sp>
        <p:nvSpPr>
          <p:cNvPr id="11267" name="Footer Placeholder 2"/>
          <p:cNvSpPr>
            <a:spLocks noGrp="1"/>
          </p:cNvSpPr>
          <p:nvPr>
            <p:ph type="ftr" sz="quarter" idx="11"/>
          </p:nvPr>
        </p:nvSpPr>
        <p:spPr>
          <a:xfrm>
            <a:off x="1905000" y="6324600"/>
            <a:ext cx="5181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37A427E-DCF9-47F0-818D-04220AAFE7E4}" type="slidenum">
              <a:rPr lang="en-US" altLang="en-US" sz="1400">
                <a:latin typeface="Arial" panose="020B0604020202020204" pitchFamily="34" charset="0"/>
              </a:rPr>
              <a:pPr eaLnBrk="1" hangingPunct="1">
                <a:spcBef>
                  <a:spcPct val="0"/>
                </a:spcBef>
                <a:buFontTx/>
                <a:buNone/>
              </a:pPr>
              <a:t>7</a:t>
            </a:fld>
            <a:endParaRPr lang="en-US" altLang="en-US" sz="1400">
              <a:latin typeface="Arial" panose="020B0604020202020204" pitchFamily="34" charset="0"/>
            </a:endParaRPr>
          </a:p>
        </p:txBody>
      </p:sp>
      <p:sp>
        <p:nvSpPr>
          <p:cNvPr id="11269" name="Text Box 6"/>
          <p:cNvSpPr txBox="1">
            <a:spLocks noChangeArrowheads="1"/>
          </p:cNvSpPr>
          <p:nvPr/>
        </p:nvSpPr>
        <p:spPr bwMode="auto">
          <a:xfrm>
            <a:off x="1143000" y="5715000"/>
            <a:ext cx="71739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50000"/>
              </a:spcBef>
              <a:buFontTx/>
              <a:buNone/>
            </a:pPr>
            <a:r>
              <a:rPr lang="en-US" altLang="en-US" sz="1600">
                <a:latin typeface="Times New Roman" panose="02020603050405020304" pitchFamily="18" charset="0"/>
              </a:rPr>
              <a:t>Source: Bank for International Settlements. Chart shows total principal amounts for OTC market and value of underlying assets for exchange market</a:t>
            </a:r>
          </a:p>
        </p:txBody>
      </p:sp>
      <p:pic>
        <p:nvPicPr>
          <p:cNvPr id="1127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50" y="1676400"/>
            <a:ext cx="8624888"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smtClean="0"/>
              <a:t>The Lehman Bankruptcy </a:t>
            </a:r>
            <a:r>
              <a:rPr lang="en-CA" altLang="en-US" sz="2000" smtClean="0"/>
              <a:t>(Business Snapshot 1.1)</a:t>
            </a:r>
            <a:endParaRPr lang="en-US" altLang="en-US" sz="2000" smtClean="0"/>
          </a:p>
        </p:txBody>
      </p:sp>
      <p:sp>
        <p:nvSpPr>
          <p:cNvPr id="12291" name="Content Placeholder 4"/>
          <p:cNvSpPr>
            <a:spLocks noGrp="1"/>
          </p:cNvSpPr>
          <p:nvPr>
            <p:ph idx="1"/>
          </p:nvPr>
        </p:nvSpPr>
        <p:spPr>
          <a:xfrm>
            <a:off x="762000" y="2133600"/>
            <a:ext cx="7543800" cy="3733800"/>
          </a:xfrm>
        </p:spPr>
        <p:txBody>
          <a:bodyPr/>
          <a:lstStyle/>
          <a:p>
            <a:r>
              <a:rPr lang="en-CA" altLang="en-US" sz="2200" smtClean="0"/>
              <a:t>Lehman’s filed for bankruptcy on September 15, 2008. This was the biggest bankruptcy in US history</a:t>
            </a:r>
          </a:p>
          <a:p>
            <a:r>
              <a:rPr lang="en-CA" altLang="en-US" sz="2200" smtClean="0"/>
              <a:t>Lehman was an active participant in the OTC derivatives markets and got into financial difficulties because it took high risks and found it was unable to roll over its short term funding</a:t>
            </a:r>
          </a:p>
          <a:p>
            <a:r>
              <a:rPr lang="en-CA" altLang="en-US" sz="2200" smtClean="0"/>
              <a:t>It had hundreds of thousands of transactions outstanding with about 8,000 counterparties</a:t>
            </a:r>
          </a:p>
          <a:p>
            <a:r>
              <a:rPr lang="en-CA" altLang="en-US" sz="2200" smtClean="0"/>
              <a:t>Unwinding these transactions has been challenging for both the Lehman liquidators and their counterparties </a:t>
            </a:r>
          </a:p>
        </p:txBody>
      </p:sp>
      <p:sp>
        <p:nvSpPr>
          <p:cNvPr id="12292"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229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57A821C-E0E4-4DE8-B314-7C9D7B552016}" type="slidenum">
              <a:rPr lang="en-US" altLang="en-US" sz="1400">
                <a:latin typeface="Arial" panose="020B0604020202020204" pitchFamily="34" charset="0"/>
              </a:rPr>
              <a:pPr eaLnBrk="1" hangingPunct="1">
                <a:spcBef>
                  <a:spcPct val="0"/>
                </a:spcBef>
                <a:buFontTx/>
                <a:buNone/>
              </a:pPr>
              <a:t>8</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246063" y="930275"/>
            <a:ext cx="7772400" cy="822325"/>
          </a:xfrm>
        </p:spPr>
        <p:txBody>
          <a:bodyPr lIns="90488" tIns="44450" rIns="90488" bIns="44450"/>
          <a:lstStyle/>
          <a:p>
            <a:pPr eaLnBrk="1" fontAlgn="auto" hangingPunct="1">
              <a:spcAft>
                <a:spcPts val="0"/>
              </a:spcAft>
              <a:defRPr/>
            </a:pPr>
            <a:r>
              <a:rPr lang="en-US" dirty="0" smtClean="0">
                <a:solidFill>
                  <a:schemeClr val="tx2">
                    <a:satMod val="130000"/>
                  </a:schemeClr>
                </a:solidFill>
              </a:rPr>
              <a:t>How Derivatives </a:t>
            </a:r>
            <a:r>
              <a:rPr lang="en-US" dirty="0">
                <a:solidFill>
                  <a:schemeClr val="tx2">
                    <a:satMod val="130000"/>
                  </a:schemeClr>
                </a:solidFill>
              </a:rPr>
              <a:t>are Used</a:t>
            </a:r>
          </a:p>
        </p:txBody>
      </p:sp>
      <p:sp>
        <p:nvSpPr>
          <p:cNvPr id="13315" name="Rectangle 5"/>
          <p:cNvSpPr>
            <a:spLocks noGrp="1" noChangeArrowheads="1"/>
          </p:cNvSpPr>
          <p:nvPr>
            <p:ph idx="1"/>
          </p:nvPr>
        </p:nvSpPr>
        <p:spPr>
          <a:xfrm>
            <a:off x="1512888" y="1728788"/>
            <a:ext cx="6624637" cy="4103687"/>
          </a:xfrm>
        </p:spPr>
        <p:txBody>
          <a:bodyPr lIns="90488" tIns="44450" rIns="90488" bIns="44450"/>
          <a:lstStyle/>
          <a:p>
            <a:pPr eaLnBrk="1" hangingPunct="1"/>
            <a:r>
              <a:rPr lang="en-US" altLang="en-US" smtClean="0"/>
              <a:t>To hedge risks</a:t>
            </a:r>
          </a:p>
          <a:p>
            <a:pPr eaLnBrk="1" hangingPunct="1"/>
            <a:r>
              <a:rPr lang="en-US" altLang="en-US" smtClean="0"/>
              <a:t>To speculate (take a view on the future direction of the market)</a:t>
            </a:r>
          </a:p>
          <a:p>
            <a:pPr eaLnBrk="1" hangingPunct="1"/>
            <a:r>
              <a:rPr lang="en-US" altLang="en-US" smtClean="0"/>
              <a:t>To lock in an arbitrage profit</a:t>
            </a:r>
          </a:p>
          <a:p>
            <a:pPr eaLnBrk="1" hangingPunct="1"/>
            <a:r>
              <a:rPr lang="en-US" altLang="en-US" smtClean="0"/>
              <a:t>To change the nature of a liability</a:t>
            </a:r>
          </a:p>
          <a:p>
            <a:pPr eaLnBrk="1" hangingPunct="1"/>
            <a:r>
              <a:rPr lang="en-US" altLang="en-US" smtClean="0"/>
              <a:t>To change the nature of an investment without incurring the costs of selling one portfolio and buying another</a:t>
            </a:r>
          </a:p>
        </p:txBody>
      </p:sp>
      <p:sp>
        <p:nvSpPr>
          <p:cNvPr id="1331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A9AA1CE4-307D-427C-BE19-43A417A56DB7}" type="slidenum">
              <a:rPr lang="en-US" altLang="en-US" sz="1400">
                <a:latin typeface="Arial" panose="020B0604020202020204" pitchFamily="34" charset="0"/>
              </a:rPr>
              <a:pPr eaLnBrk="1" hangingPunct="1">
                <a:spcBef>
                  <a:spcPct val="0"/>
                </a:spcBef>
                <a:buFontTx/>
                <a:buNone/>
              </a:pPr>
              <a:t>9</a:t>
            </a:fld>
            <a:endParaRPr lang="en-US" altLang="en-US" sz="1400">
              <a:latin typeface="Arial" panose="020B0604020202020204" pitchFamily="34" charset="0"/>
            </a:endParaRPr>
          </a:p>
        </p:txBody>
      </p:sp>
      <p:sp>
        <p:nvSpPr>
          <p:cNvPr id="1331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
        <p:nvSpPr>
          <p:cNvPr id="1331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en-US" altLang="en-US" sz="1800">
              <a:latin typeface="Gill Sans MT" panose="020B0502020104020203"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PossibleOpeningChapterArtwork</Template>
  <TotalTime>906</TotalTime>
  <Words>2354</Words>
  <Application>Microsoft Office PowerPoint</Application>
  <PresentationFormat>On-screen Show (4:3)</PresentationFormat>
  <Paragraphs>366</Paragraphs>
  <Slides>36</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Times New Roman</vt:lpstr>
      <vt:lpstr>Tahoma</vt:lpstr>
      <vt:lpstr>Calibri</vt:lpstr>
      <vt:lpstr>Gill Sans MT</vt:lpstr>
      <vt:lpstr>Wingdings</vt:lpstr>
      <vt:lpstr>Global</vt:lpstr>
      <vt:lpstr>Chapter 1 Introduction</vt:lpstr>
      <vt:lpstr>What is a Derivative?</vt:lpstr>
      <vt:lpstr>Why Derivatives Are Important</vt:lpstr>
      <vt:lpstr>How Derivatives Are Traded</vt:lpstr>
      <vt:lpstr>The OTC Market Prior to 2008</vt:lpstr>
      <vt:lpstr>Since 2008…</vt:lpstr>
      <vt:lpstr>Size of OTC and Exchange-Traded Markets (Figure 1.1, Page 5)</vt:lpstr>
      <vt:lpstr>The Lehman Bankruptcy (Business Snapshot 1.1)</vt:lpstr>
      <vt:lpstr>How Derivatives are Used</vt:lpstr>
      <vt:lpstr>Foreign Exchange Quotes for GBP, May 26, 2013 (See page 6)</vt:lpstr>
      <vt:lpstr>Forward Price</vt:lpstr>
      <vt:lpstr>Terminology</vt:lpstr>
      <vt:lpstr>Example (page 6)</vt:lpstr>
      <vt:lpstr>Profit from a Long Forward Position (K= delivery price=forward price at time contract is entered into)</vt:lpstr>
      <vt:lpstr>Profit from a Short Forward Position (K= delivery price=forward price at time contract is entered into)</vt:lpstr>
      <vt:lpstr>Futures Contracts (page 8)</vt:lpstr>
      <vt:lpstr>Exchanges Trading Futures</vt:lpstr>
      <vt:lpstr>Examples of Futures Contracts</vt:lpstr>
      <vt:lpstr>1. Gold:  An Arbitrage Opportunity?</vt:lpstr>
      <vt:lpstr>2. Gold:  Another Arbitrage Opportunity?</vt:lpstr>
      <vt:lpstr>The Forward Price of Gold  (ignores the gold lease rate)</vt:lpstr>
      <vt:lpstr>1. Oil:  An Arbitrage Opportunity?</vt:lpstr>
      <vt:lpstr>2. Oil:  Another Arbitrage Opportunity?</vt:lpstr>
      <vt:lpstr>Options</vt:lpstr>
      <vt:lpstr>American vs European Options</vt:lpstr>
      <vt:lpstr>Google Call Option Prices from CBOE (May 8, 2013; Stock Price is bid 871.23, offer 871.37); See Table 1.2 page 9</vt:lpstr>
      <vt:lpstr>Google Put Option Prices from CBOE (May 8, 2013; Stock Price is bid 871.23, offer 871.37); See Table 1.3 page 9</vt:lpstr>
      <vt:lpstr>Options vs Futures/Forwards</vt:lpstr>
      <vt:lpstr>Types of Traders</vt:lpstr>
      <vt:lpstr>Hedging Examples (pages 11-13)</vt:lpstr>
      <vt:lpstr>Value of Microsoft Shares with and without Hedging (Fig 1.4, page 13)</vt:lpstr>
      <vt:lpstr>Speculation Example </vt:lpstr>
      <vt:lpstr>Arbitrage Example</vt:lpstr>
      <vt:lpstr>Dangers</vt:lpstr>
      <vt:lpstr>Hedge Funds (see Business Snapshot 1.3, page 12) </vt:lpstr>
      <vt:lpstr>Types of Hedge Funds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Options, Futures, and Other Derivatives, 9e</dc:subject>
  <dc:creator>John C. Hull</dc:creator>
  <cp:keywords>Chapter1</cp:keywords>
  <dc:description>Copyright 2014 by John C. Hull. All Rights Reserved. Published 2014</dc:description>
  <cp:lastModifiedBy>John Hull</cp:lastModifiedBy>
  <cp:revision>82</cp:revision>
  <dcterms:created xsi:type="dcterms:W3CDTF">2008-05-28T22:27:59Z</dcterms:created>
  <dcterms:modified xsi:type="dcterms:W3CDTF">2014-09-23T20:43:25Z</dcterms:modified>
</cp:coreProperties>
</file>