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notesMasterIdLst>
    <p:notesMasterId r:id="rId21"/>
  </p:notesMasterIdLst>
  <p:sldIdLst>
    <p:sldId id="256" r:id="rId2"/>
    <p:sldId id="258" r:id="rId3"/>
    <p:sldId id="259" r:id="rId4"/>
    <p:sldId id="260" r:id="rId5"/>
    <p:sldId id="262" r:id="rId6"/>
    <p:sldId id="263" r:id="rId7"/>
    <p:sldId id="275" r:id="rId8"/>
    <p:sldId id="265" r:id="rId9"/>
    <p:sldId id="266" r:id="rId10"/>
    <p:sldId id="277" r:id="rId11"/>
    <p:sldId id="278" r:id="rId12"/>
    <p:sldId id="280" r:id="rId13"/>
    <p:sldId id="276" r:id="rId14"/>
    <p:sldId id="267" r:id="rId15"/>
    <p:sldId id="269" r:id="rId16"/>
    <p:sldId id="270" r:id="rId17"/>
    <p:sldId id="272" r:id="rId18"/>
    <p:sldId id="273" r:id="rId19"/>
    <p:sldId id="279"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3F43356-B1BB-4FB4-82E5-244272E61C17}" type="datetimeFigureOut">
              <a:rPr lang="en-US"/>
              <a:pPr>
                <a:defRPr/>
              </a:pPr>
              <a:t>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9132FC4-4C5F-49BD-9BD8-C1C8FF43C1B7}" type="slidenum">
              <a:rPr lang="en-US"/>
              <a:pPr>
                <a:defRPr/>
              </a:pPr>
              <a:t>‹#›</a:t>
            </a:fld>
            <a:endParaRPr lang="en-US"/>
          </a:p>
        </p:txBody>
      </p:sp>
    </p:spTree>
    <p:extLst>
      <p:ext uri="{BB962C8B-B14F-4D97-AF65-F5344CB8AC3E}">
        <p14:creationId xmlns:p14="http://schemas.microsoft.com/office/powerpoint/2010/main" val="173461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61B5457-4D14-46EB-A21A-8D182D303D93}"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9E54CBE6-C40B-438A-972C-93C9BDF76AB8}"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45E48F2A-DE77-4395-8D79-5898CBA9F5F3}"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9BEB8F2D-38E1-4FD9-8E82-7B8A735063A3}"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77A44BD3-2533-4F36-8AAC-6AA87A57C671}"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8EC8F04B-418E-49C3-A5AE-A6722299D52F}"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a:defRPr/>
              </a:pPr>
              <a:endParaRPr lang="en-US"/>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gd name="T0" fmla="*/ 5760 w 4848"/>
                  <a:gd name="T1" fmla="*/ 1032 h 432"/>
                  <a:gd name="T2" fmla="*/ 0 w 4848"/>
                  <a:gd name="T3" fmla="*/ 1032 h 432"/>
                  <a:gd name="T4" fmla="*/ 0 w 4848"/>
                  <a:gd name="T5" fmla="*/ 0 h 432"/>
                  <a:gd name="T6" fmla="*/ 5760 w 4848"/>
                  <a:gd name="T7" fmla="*/ 0 h 432"/>
                  <a:gd name="T8" fmla="*/ 5760 w 4848"/>
                  <a:gd name="T9" fmla="*/ 1032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gd name="T0" fmla="*/ 6 w 15"/>
                    <a:gd name="T1" fmla="*/ 10 h 23"/>
                    <a:gd name="T2" fmla="*/ 17 w 15"/>
                    <a:gd name="T3" fmla="*/ 4 h 23"/>
                    <a:gd name="T4" fmla="*/ 15 w 15"/>
                    <a:gd name="T5" fmla="*/ 15 h 23"/>
                    <a:gd name="T6" fmla="*/ 6 w 15"/>
                    <a:gd name="T7" fmla="*/ 1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9" name="Freeform 8"/>
                <p:cNvSpPr>
                  <a:spLocks/>
                </p:cNvSpPr>
                <p:nvPr userDrawn="1"/>
              </p:nvSpPr>
              <p:spPr bwMode="ltGray">
                <a:xfrm>
                  <a:off x="3406" y="1015"/>
                  <a:ext cx="21" cy="20"/>
                </a:xfrm>
                <a:custGeom>
                  <a:avLst/>
                  <a:gdLst>
                    <a:gd name="T0" fmla="*/ 3 w 20"/>
                    <a:gd name="T1" fmla="*/ 11 h 23"/>
                    <a:gd name="T2" fmla="*/ 12 w 20"/>
                    <a:gd name="T3" fmla="*/ 3 h 23"/>
                    <a:gd name="T4" fmla="*/ 7 w 20"/>
                    <a:gd name="T5" fmla="*/ 17 h 23"/>
                    <a:gd name="T6" fmla="*/ 3 w 20"/>
                    <a:gd name="T7" fmla="*/ 1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0" name="Freeform 9"/>
                <p:cNvSpPr>
                  <a:spLocks/>
                </p:cNvSpPr>
                <p:nvPr userDrawn="1"/>
              </p:nvSpPr>
              <p:spPr bwMode="ltGray">
                <a:xfrm>
                  <a:off x="2909" y="908"/>
                  <a:ext cx="31" cy="34"/>
                </a:xfrm>
                <a:custGeom>
                  <a:avLst/>
                  <a:gdLst>
                    <a:gd name="T0" fmla="*/ 17 w 30"/>
                    <a:gd name="T1" fmla="*/ 27 h 42"/>
                    <a:gd name="T2" fmla="*/ 8 w 30"/>
                    <a:gd name="T3" fmla="*/ 17 h 42"/>
                    <a:gd name="T4" fmla="*/ 0 w 30"/>
                    <a:gd name="T5" fmla="*/ 7 h 42"/>
                    <a:gd name="T6" fmla="*/ 17 w 30"/>
                    <a:gd name="T7" fmla="*/ 2 h 42"/>
                    <a:gd name="T8" fmla="*/ 31 w 30"/>
                    <a:gd name="T9" fmla="*/ 19 h 42"/>
                    <a:gd name="T10" fmla="*/ 29 w 30"/>
                    <a:gd name="T11" fmla="*/ 25 h 42"/>
                    <a:gd name="T12" fmla="*/ 17 w 30"/>
                    <a:gd name="T13" fmla="*/ 27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1" name="Freeform 10"/>
                <p:cNvSpPr>
                  <a:spLocks/>
                </p:cNvSpPr>
                <p:nvPr userDrawn="1"/>
              </p:nvSpPr>
              <p:spPr bwMode="ltGray">
                <a:xfrm>
                  <a:off x="2551" y="940"/>
                  <a:ext cx="25" cy="12"/>
                </a:xfrm>
                <a:custGeom>
                  <a:avLst/>
                  <a:gdLst>
                    <a:gd name="T0" fmla="*/ 15 w 25"/>
                    <a:gd name="T1" fmla="*/ 12 h 16"/>
                    <a:gd name="T2" fmla="*/ 3 w 25"/>
                    <a:gd name="T3" fmla="*/ 6 h 16"/>
                    <a:gd name="T4" fmla="*/ 15 w 25"/>
                    <a:gd name="T5" fmla="*/ 0 h 16"/>
                    <a:gd name="T6" fmla="*/ 15 w 25"/>
                    <a:gd name="T7" fmla="*/ 1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2" name="Freeform 11"/>
                <p:cNvSpPr>
                  <a:spLocks/>
                </p:cNvSpPr>
                <p:nvPr userDrawn="1"/>
              </p:nvSpPr>
              <p:spPr bwMode="ltGray">
                <a:xfrm>
                  <a:off x="2443" y="954"/>
                  <a:ext cx="65" cy="39"/>
                </a:xfrm>
                <a:custGeom>
                  <a:avLst/>
                  <a:gdLst>
                    <a:gd name="T0" fmla="*/ 14 w 65"/>
                    <a:gd name="T1" fmla="*/ 20 h 46"/>
                    <a:gd name="T2" fmla="*/ 30 w 65"/>
                    <a:gd name="T3" fmla="*/ 3 h 46"/>
                    <a:gd name="T4" fmla="*/ 42 w 65"/>
                    <a:gd name="T5" fmla="*/ 0 h 46"/>
                    <a:gd name="T6" fmla="*/ 58 w 65"/>
                    <a:gd name="T7" fmla="*/ 10 h 46"/>
                    <a:gd name="T8" fmla="*/ 32 w 65"/>
                    <a:gd name="T9" fmla="*/ 22 h 46"/>
                    <a:gd name="T10" fmla="*/ 12 w 65"/>
                    <a:gd name="T11" fmla="*/ 39 h 46"/>
                    <a:gd name="T12" fmla="*/ 8 w 65"/>
                    <a:gd name="T13" fmla="*/ 17 h 46"/>
                    <a:gd name="T14" fmla="*/ 12 w 65"/>
                    <a:gd name="T15" fmla="*/ 12 h 46"/>
                    <a:gd name="T16" fmla="*/ 14 w 65"/>
                    <a:gd name="T17" fmla="*/ 2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3" name="Freeform 12"/>
                <p:cNvSpPr>
                  <a:spLocks/>
                </p:cNvSpPr>
                <p:nvPr userDrawn="1"/>
              </p:nvSpPr>
              <p:spPr bwMode="ltGray">
                <a:xfrm>
                  <a:off x="2375" y="952"/>
                  <a:ext cx="68" cy="39"/>
                </a:xfrm>
                <a:custGeom>
                  <a:avLst/>
                  <a:gdLst>
                    <a:gd name="T0" fmla="*/ 0 w 69"/>
                    <a:gd name="T1" fmla="*/ 26 h 47"/>
                    <a:gd name="T2" fmla="*/ 18 w 69"/>
                    <a:gd name="T3" fmla="*/ 21 h 47"/>
                    <a:gd name="T4" fmla="*/ 51 w 69"/>
                    <a:gd name="T5" fmla="*/ 1 h 47"/>
                    <a:gd name="T6" fmla="*/ 63 w 69"/>
                    <a:gd name="T7" fmla="*/ 2 h 47"/>
                    <a:gd name="T8" fmla="*/ 49 w 69"/>
                    <a:gd name="T9" fmla="*/ 16 h 47"/>
                    <a:gd name="T10" fmla="*/ 28 w 69"/>
                    <a:gd name="T11" fmla="*/ 27 h 47"/>
                    <a:gd name="T12" fmla="*/ 22 w 69"/>
                    <a:gd name="T13" fmla="*/ 39 h 47"/>
                    <a:gd name="T14" fmla="*/ 16 w 69"/>
                    <a:gd name="T15" fmla="*/ 37 h 47"/>
                    <a:gd name="T16" fmla="*/ 12 w 69"/>
                    <a:gd name="T17" fmla="*/ 32 h 47"/>
                    <a:gd name="T18" fmla="*/ 0 w 69"/>
                    <a:gd name="T19" fmla="*/ 29 h 47"/>
                    <a:gd name="T20" fmla="*/ 0 w 69"/>
                    <a:gd name="T21" fmla="*/ 26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4" name="Freeform 13"/>
                <p:cNvSpPr>
                  <a:spLocks/>
                </p:cNvSpPr>
                <p:nvPr userDrawn="1"/>
              </p:nvSpPr>
              <p:spPr bwMode="ltGray">
                <a:xfrm>
                  <a:off x="2007" y="739"/>
                  <a:ext cx="354" cy="228"/>
                </a:xfrm>
                <a:custGeom>
                  <a:avLst/>
                  <a:gdLst>
                    <a:gd name="T0" fmla="*/ 10 w 355"/>
                    <a:gd name="T1" fmla="*/ 3 h 277"/>
                    <a:gd name="T2" fmla="*/ 36 w 355"/>
                    <a:gd name="T3" fmla="*/ 15 h 277"/>
                    <a:gd name="T4" fmla="*/ 46 w 355"/>
                    <a:gd name="T5" fmla="*/ 25 h 277"/>
                    <a:gd name="T6" fmla="*/ 76 w 355"/>
                    <a:gd name="T7" fmla="*/ 43 h 277"/>
                    <a:gd name="T8" fmla="*/ 92 w 355"/>
                    <a:gd name="T9" fmla="*/ 54 h 277"/>
                    <a:gd name="T10" fmla="*/ 122 w 355"/>
                    <a:gd name="T11" fmla="*/ 81 h 277"/>
                    <a:gd name="T12" fmla="*/ 136 w 355"/>
                    <a:gd name="T13" fmla="*/ 105 h 277"/>
                    <a:gd name="T14" fmla="*/ 148 w 355"/>
                    <a:gd name="T15" fmla="*/ 109 h 277"/>
                    <a:gd name="T16" fmla="*/ 154 w 355"/>
                    <a:gd name="T17" fmla="*/ 123 h 277"/>
                    <a:gd name="T18" fmla="*/ 176 w 355"/>
                    <a:gd name="T19" fmla="*/ 125 h 277"/>
                    <a:gd name="T20" fmla="*/ 170 w 355"/>
                    <a:gd name="T21" fmla="*/ 161 h 277"/>
                    <a:gd name="T22" fmla="*/ 179 w 355"/>
                    <a:gd name="T23" fmla="*/ 184 h 277"/>
                    <a:gd name="T24" fmla="*/ 197 w 355"/>
                    <a:gd name="T25" fmla="*/ 191 h 277"/>
                    <a:gd name="T26" fmla="*/ 215 w 355"/>
                    <a:gd name="T27" fmla="*/ 193 h 277"/>
                    <a:gd name="T28" fmla="*/ 235 w 355"/>
                    <a:gd name="T29" fmla="*/ 199 h 277"/>
                    <a:gd name="T30" fmla="*/ 253 w 355"/>
                    <a:gd name="T31" fmla="*/ 194 h 277"/>
                    <a:gd name="T32" fmla="*/ 271 w 355"/>
                    <a:gd name="T33" fmla="*/ 204 h 277"/>
                    <a:gd name="T34" fmla="*/ 295 w 355"/>
                    <a:gd name="T35" fmla="*/ 211 h 277"/>
                    <a:gd name="T36" fmla="*/ 313 w 355"/>
                    <a:gd name="T37" fmla="*/ 217 h 277"/>
                    <a:gd name="T38" fmla="*/ 351 w 355"/>
                    <a:gd name="T39" fmla="*/ 219 h 277"/>
                    <a:gd name="T40" fmla="*/ 341 w 355"/>
                    <a:gd name="T41" fmla="*/ 226 h 277"/>
                    <a:gd name="T42" fmla="*/ 321 w 355"/>
                    <a:gd name="T43" fmla="*/ 224 h 277"/>
                    <a:gd name="T44" fmla="*/ 299 w 355"/>
                    <a:gd name="T45" fmla="*/ 222 h 277"/>
                    <a:gd name="T46" fmla="*/ 287 w 355"/>
                    <a:gd name="T47" fmla="*/ 219 h 277"/>
                    <a:gd name="T48" fmla="*/ 251 w 355"/>
                    <a:gd name="T49" fmla="*/ 217 h 277"/>
                    <a:gd name="T50" fmla="*/ 233 w 355"/>
                    <a:gd name="T51" fmla="*/ 214 h 277"/>
                    <a:gd name="T52" fmla="*/ 172 w 355"/>
                    <a:gd name="T53" fmla="*/ 199 h 277"/>
                    <a:gd name="T54" fmla="*/ 160 w 355"/>
                    <a:gd name="T55" fmla="*/ 178 h 277"/>
                    <a:gd name="T56" fmla="*/ 126 w 355"/>
                    <a:gd name="T57" fmla="*/ 165 h 277"/>
                    <a:gd name="T58" fmla="*/ 108 w 355"/>
                    <a:gd name="T59" fmla="*/ 153 h 277"/>
                    <a:gd name="T60" fmla="*/ 94 w 355"/>
                    <a:gd name="T61" fmla="*/ 130 h 277"/>
                    <a:gd name="T62" fmla="*/ 68 w 355"/>
                    <a:gd name="T63" fmla="*/ 89 h 277"/>
                    <a:gd name="T64" fmla="*/ 64 w 355"/>
                    <a:gd name="T65" fmla="*/ 84 h 277"/>
                    <a:gd name="T66" fmla="*/ 58 w 355"/>
                    <a:gd name="T67" fmla="*/ 82 h 277"/>
                    <a:gd name="T68" fmla="*/ 54 w 355"/>
                    <a:gd name="T69" fmla="*/ 72 h 277"/>
                    <a:gd name="T70" fmla="*/ 38 w 355"/>
                    <a:gd name="T71" fmla="*/ 48 h 277"/>
                    <a:gd name="T72" fmla="*/ 20 w 355"/>
                    <a:gd name="T73" fmla="*/ 33 h 277"/>
                    <a:gd name="T74" fmla="*/ 4 w 355"/>
                    <a:gd name="T75" fmla="*/ 18 h 277"/>
                    <a:gd name="T76" fmla="*/ 10 w 355"/>
                    <a:gd name="T77" fmla="*/ 2 h 277"/>
                    <a:gd name="T78" fmla="*/ 10 w 355"/>
                    <a:gd name="T79" fmla="*/ 3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5" name="Freeform 14"/>
                <p:cNvSpPr>
                  <a:spLocks/>
                </p:cNvSpPr>
                <p:nvPr userDrawn="1"/>
              </p:nvSpPr>
              <p:spPr bwMode="ltGray">
                <a:xfrm>
                  <a:off x="2222" y="724"/>
                  <a:ext cx="157" cy="167"/>
                </a:xfrm>
                <a:custGeom>
                  <a:avLst/>
                  <a:gdLst>
                    <a:gd name="T0" fmla="*/ 54 w 156"/>
                    <a:gd name="T1" fmla="*/ 54 h 206"/>
                    <a:gd name="T2" fmla="*/ 66 w 156"/>
                    <a:gd name="T3" fmla="*/ 47 h 206"/>
                    <a:gd name="T4" fmla="*/ 68 w 156"/>
                    <a:gd name="T5" fmla="*/ 42 h 206"/>
                    <a:gd name="T6" fmla="*/ 81 w 156"/>
                    <a:gd name="T7" fmla="*/ 36 h 206"/>
                    <a:gd name="T8" fmla="*/ 107 w 156"/>
                    <a:gd name="T9" fmla="*/ 18 h 206"/>
                    <a:gd name="T10" fmla="*/ 113 w 156"/>
                    <a:gd name="T11" fmla="*/ 3 h 206"/>
                    <a:gd name="T12" fmla="*/ 125 w 156"/>
                    <a:gd name="T13" fmla="*/ 0 h 206"/>
                    <a:gd name="T14" fmla="*/ 151 w 156"/>
                    <a:gd name="T15" fmla="*/ 23 h 206"/>
                    <a:gd name="T16" fmla="*/ 147 w 156"/>
                    <a:gd name="T17" fmla="*/ 36 h 206"/>
                    <a:gd name="T18" fmla="*/ 127 w 156"/>
                    <a:gd name="T19" fmla="*/ 52 h 206"/>
                    <a:gd name="T20" fmla="*/ 133 w 156"/>
                    <a:gd name="T21" fmla="*/ 76 h 206"/>
                    <a:gd name="T22" fmla="*/ 143 w 156"/>
                    <a:gd name="T23" fmla="*/ 89 h 206"/>
                    <a:gd name="T24" fmla="*/ 147 w 156"/>
                    <a:gd name="T25" fmla="*/ 104 h 206"/>
                    <a:gd name="T26" fmla="*/ 129 w 156"/>
                    <a:gd name="T27" fmla="*/ 104 h 206"/>
                    <a:gd name="T28" fmla="*/ 117 w 156"/>
                    <a:gd name="T29" fmla="*/ 118 h 206"/>
                    <a:gd name="T30" fmla="*/ 105 w 156"/>
                    <a:gd name="T31" fmla="*/ 126 h 206"/>
                    <a:gd name="T32" fmla="*/ 101 w 156"/>
                    <a:gd name="T33" fmla="*/ 161 h 206"/>
                    <a:gd name="T34" fmla="*/ 89 w 156"/>
                    <a:gd name="T35" fmla="*/ 164 h 206"/>
                    <a:gd name="T36" fmla="*/ 83 w 156"/>
                    <a:gd name="T37" fmla="*/ 167 h 206"/>
                    <a:gd name="T38" fmla="*/ 76 w 156"/>
                    <a:gd name="T39" fmla="*/ 164 h 206"/>
                    <a:gd name="T40" fmla="*/ 72 w 156"/>
                    <a:gd name="T41" fmla="*/ 154 h 206"/>
                    <a:gd name="T42" fmla="*/ 60 w 156"/>
                    <a:gd name="T43" fmla="*/ 151 h 206"/>
                    <a:gd name="T44" fmla="*/ 42 w 156"/>
                    <a:gd name="T45" fmla="*/ 157 h 206"/>
                    <a:gd name="T46" fmla="*/ 28 w 156"/>
                    <a:gd name="T47" fmla="*/ 151 h 206"/>
                    <a:gd name="T48" fmla="*/ 10 w 156"/>
                    <a:gd name="T49" fmla="*/ 120 h 206"/>
                    <a:gd name="T50" fmla="*/ 4 w 156"/>
                    <a:gd name="T51" fmla="*/ 105 h 206"/>
                    <a:gd name="T52" fmla="*/ 0 w 156"/>
                    <a:gd name="T53" fmla="*/ 96 h 206"/>
                    <a:gd name="T54" fmla="*/ 20 w 156"/>
                    <a:gd name="T55" fmla="*/ 78 h 206"/>
                    <a:gd name="T56" fmla="*/ 32 w 156"/>
                    <a:gd name="T57" fmla="*/ 84 h 206"/>
                    <a:gd name="T58" fmla="*/ 34 w 156"/>
                    <a:gd name="T59" fmla="*/ 65 h 206"/>
                    <a:gd name="T60" fmla="*/ 52 w 156"/>
                    <a:gd name="T61" fmla="*/ 57 h 206"/>
                    <a:gd name="T62" fmla="*/ 54 w 156"/>
                    <a:gd name="T63" fmla="*/ 54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6" name="Freeform 15"/>
                <p:cNvSpPr>
                  <a:spLocks/>
                </p:cNvSpPr>
                <p:nvPr userDrawn="1"/>
              </p:nvSpPr>
              <p:spPr bwMode="ltGray">
                <a:xfrm>
                  <a:off x="2375" y="800"/>
                  <a:ext cx="110" cy="32"/>
                </a:xfrm>
                <a:custGeom>
                  <a:avLst/>
                  <a:gdLst>
                    <a:gd name="T0" fmla="*/ 4 w 109"/>
                    <a:gd name="T1" fmla="*/ 27 h 38"/>
                    <a:gd name="T2" fmla="*/ 18 w 109"/>
                    <a:gd name="T3" fmla="*/ 8 h 38"/>
                    <a:gd name="T4" fmla="*/ 46 w 109"/>
                    <a:gd name="T5" fmla="*/ 17 h 38"/>
                    <a:gd name="T6" fmla="*/ 73 w 109"/>
                    <a:gd name="T7" fmla="*/ 12 h 38"/>
                    <a:gd name="T8" fmla="*/ 91 w 109"/>
                    <a:gd name="T9" fmla="*/ 0 h 38"/>
                    <a:gd name="T10" fmla="*/ 77 w 109"/>
                    <a:gd name="T11" fmla="*/ 22 h 38"/>
                    <a:gd name="T12" fmla="*/ 61 w 109"/>
                    <a:gd name="T13" fmla="*/ 32 h 38"/>
                    <a:gd name="T14" fmla="*/ 42 w 109"/>
                    <a:gd name="T15" fmla="*/ 27 h 38"/>
                    <a:gd name="T16" fmla="*/ 14 w 109"/>
                    <a:gd name="T17" fmla="*/ 25 h 38"/>
                    <a:gd name="T18" fmla="*/ 4 w 109"/>
                    <a:gd name="T19" fmla="*/ 2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7" name="Freeform 16"/>
                <p:cNvSpPr>
                  <a:spLocks/>
                </p:cNvSpPr>
                <p:nvPr userDrawn="1"/>
              </p:nvSpPr>
              <p:spPr bwMode="ltGray">
                <a:xfrm>
                  <a:off x="2370" y="839"/>
                  <a:ext cx="75" cy="84"/>
                </a:xfrm>
                <a:custGeom>
                  <a:avLst/>
                  <a:gdLst>
                    <a:gd name="T0" fmla="*/ 8 w 76"/>
                    <a:gd name="T1" fmla="*/ 15 h 104"/>
                    <a:gd name="T2" fmla="*/ 18 w 76"/>
                    <a:gd name="T3" fmla="*/ 0 h 104"/>
                    <a:gd name="T4" fmla="*/ 34 w 76"/>
                    <a:gd name="T5" fmla="*/ 15 h 104"/>
                    <a:gd name="T6" fmla="*/ 61 w 76"/>
                    <a:gd name="T7" fmla="*/ 3 h 104"/>
                    <a:gd name="T8" fmla="*/ 45 w 76"/>
                    <a:gd name="T9" fmla="*/ 27 h 104"/>
                    <a:gd name="T10" fmla="*/ 53 w 76"/>
                    <a:gd name="T11" fmla="*/ 39 h 104"/>
                    <a:gd name="T12" fmla="*/ 57 w 76"/>
                    <a:gd name="T13" fmla="*/ 48 h 104"/>
                    <a:gd name="T14" fmla="*/ 45 w 76"/>
                    <a:gd name="T15" fmla="*/ 60 h 104"/>
                    <a:gd name="T16" fmla="*/ 34 w 76"/>
                    <a:gd name="T17" fmla="*/ 48 h 104"/>
                    <a:gd name="T18" fmla="*/ 22 w 76"/>
                    <a:gd name="T19" fmla="*/ 39 h 104"/>
                    <a:gd name="T20" fmla="*/ 28 w 76"/>
                    <a:gd name="T21" fmla="*/ 55 h 104"/>
                    <a:gd name="T22" fmla="*/ 30 w 76"/>
                    <a:gd name="T23" fmla="*/ 60 h 104"/>
                    <a:gd name="T24" fmla="*/ 20 w 76"/>
                    <a:gd name="T25" fmla="*/ 84 h 104"/>
                    <a:gd name="T26" fmla="*/ 12 w 76"/>
                    <a:gd name="T27" fmla="*/ 82 h 104"/>
                    <a:gd name="T28" fmla="*/ 8 w 76"/>
                    <a:gd name="T29" fmla="*/ 73 h 104"/>
                    <a:gd name="T30" fmla="*/ 0 w 76"/>
                    <a:gd name="T31" fmla="*/ 44 h 104"/>
                    <a:gd name="T32" fmla="*/ 2 w 76"/>
                    <a:gd name="T33" fmla="*/ 24 h 104"/>
                    <a:gd name="T34" fmla="*/ 8 w 76"/>
                    <a:gd name="T35" fmla="*/ 15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 name="Freeform 17"/>
                <p:cNvSpPr>
                  <a:spLocks/>
                </p:cNvSpPr>
                <p:nvPr userDrawn="1"/>
              </p:nvSpPr>
              <p:spPr bwMode="ltGray">
                <a:xfrm>
                  <a:off x="2497" y="793"/>
                  <a:ext cx="37" cy="49"/>
                </a:xfrm>
                <a:custGeom>
                  <a:avLst/>
                  <a:gdLst>
                    <a:gd name="T0" fmla="*/ 3 w 37"/>
                    <a:gd name="T1" fmla="*/ 22 h 61"/>
                    <a:gd name="T2" fmla="*/ 13 w 37"/>
                    <a:gd name="T3" fmla="*/ 0 h 61"/>
                    <a:gd name="T4" fmla="*/ 15 w 37"/>
                    <a:gd name="T5" fmla="*/ 22 h 61"/>
                    <a:gd name="T6" fmla="*/ 37 w 37"/>
                    <a:gd name="T7" fmla="*/ 31 h 61"/>
                    <a:gd name="T8" fmla="*/ 19 w 37"/>
                    <a:gd name="T9" fmla="*/ 35 h 61"/>
                    <a:gd name="T10" fmla="*/ 5 w 37"/>
                    <a:gd name="T11" fmla="*/ 47 h 61"/>
                    <a:gd name="T12" fmla="*/ 1 w 37"/>
                    <a:gd name="T13" fmla="*/ 27 h 61"/>
                    <a:gd name="T14" fmla="*/ 3 w 37"/>
                    <a:gd name="T15" fmla="*/ 22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9" name="Freeform 18"/>
                <p:cNvSpPr>
                  <a:spLocks/>
                </p:cNvSpPr>
                <p:nvPr userDrawn="1"/>
              </p:nvSpPr>
              <p:spPr bwMode="ltGray">
                <a:xfrm>
                  <a:off x="2506" y="869"/>
                  <a:ext cx="47" cy="24"/>
                </a:xfrm>
                <a:custGeom>
                  <a:avLst/>
                  <a:gdLst>
                    <a:gd name="T0" fmla="*/ 7 w 49"/>
                    <a:gd name="T1" fmla="*/ 0 h 29"/>
                    <a:gd name="T2" fmla="*/ 28 w 49"/>
                    <a:gd name="T3" fmla="*/ 0 h 29"/>
                    <a:gd name="T4" fmla="*/ 47 w 49"/>
                    <a:gd name="T5" fmla="*/ 13 h 29"/>
                    <a:gd name="T6" fmla="*/ 34 w 49"/>
                    <a:gd name="T7" fmla="*/ 12 h 29"/>
                    <a:gd name="T8" fmla="*/ 3 w 49"/>
                    <a:gd name="T9" fmla="*/ 13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0" name="Freeform 19"/>
                <p:cNvSpPr>
                  <a:spLocks/>
                </p:cNvSpPr>
                <p:nvPr userDrawn="1"/>
              </p:nvSpPr>
              <p:spPr bwMode="ltGray">
                <a:xfrm>
                  <a:off x="2555" y="832"/>
                  <a:ext cx="61" cy="42"/>
                </a:xfrm>
                <a:custGeom>
                  <a:avLst/>
                  <a:gdLst>
                    <a:gd name="T0" fmla="*/ 21 w 61"/>
                    <a:gd name="T1" fmla="*/ 33 h 48"/>
                    <a:gd name="T2" fmla="*/ 15 w 61"/>
                    <a:gd name="T3" fmla="*/ 23 h 48"/>
                    <a:gd name="T4" fmla="*/ 3 w 61"/>
                    <a:gd name="T5" fmla="*/ 19 h 48"/>
                    <a:gd name="T6" fmla="*/ 13 w 61"/>
                    <a:gd name="T7" fmla="*/ 7 h 48"/>
                    <a:gd name="T8" fmla="*/ 25 w 61"/>
                    <a:gd name="T9" fmla="*/ 0 h 48"/>
                    <a:gd name="T10" fmla="*/ 49 w 61"/>
                    <a:gd name="T11" fmla="*/ 9 h 48"/>
                    <a:gd name="T12" fmla="*/ 53 w 61"/>
                    <a:gd name="T13" fmla="*/ 18 h 48"/>
                    <a:gd name="T14" fmla="*/ 61 w 61"/>
                    <a:gd name="T15" fmla="*/ 28 h 48"/>
                    <a:gd name="T16" fmla="*/ 41 w 61"/>
                    <a:gd name="T17" fmla="*/ 33 h 48"/>
                    <a:gd name="T18" fmla="*/ 23 w 61"/>
                    <a:gd name="T19" fmla="*/ 39 h 48"/>
                    <a:gd name="T20" fmla="*/ 21 w 61"/>
                    <a:gd name="T21" fmla="*/ 3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1" name="Freeform 20"/>
                <p:cNvSpPr>
                  <a:spLocks/>
                </p:cNvSpPr>
                <p:nvPr userDrawn="1"/>
              </p:nvSpPr>
              <p:spPr bwMode="ltGray">
                <a:xfrm>
                  <a:off x="2572" y="852"/>
                  <a:ext cx="286" cy="149"/>
                </a:xfrm>
                <a:custGeom>
                  <a:avLst/>
                  <a:gdLst>
                    <a:gd name="T0" fmla="*/ 46 w 286"/>
                    <a:gd name="T1" fmla="*/ 23 h 182"/>
                    <a:gd name="T2" fmla="*/ 36 w 286"/>
                    <a:gd name="T3" fmla="*/ 11 h 182"/>
                    <a:gd name="T4" fmla="*/ 26 w 286"/>
                    <a:gd name="T5" fmla="*/ 25 h 182"/>
                    <a:gd name="T6" fmla="*/ 0 w 286"/>
                    <a:gd name="T7" fmla="*/ 20 h 182"/>
                    <a:gd name="T8" fmla="*/ 10 w 286"/>
                    <a:gd name="T9" fmla="*/ 34 h 182"/>
                    <a:gd name="T10" fmla="*/ 16 w 286"/>
                    <a:gd name="T11" fmla="*/ 51 h 182"/>
                    <a:gd name="T12" fmla="*/ 24 w 286"/>
                    <a:gd name="T13" fmla="*/ 39 h 182"/>
                    <a:gd name="T14" fmla="*/ 30 w 286"/>
                    <a:gd name="T15" fmla="*/ 36 h 182"/>
                    <a:gd name="T16" fmla="*/ 48 w 286"/>
                    <a:gd name="T17" fmla="*/ 46 h 182"/>
                    <a:gd name="T18" fmla="*/ 70 w 286"/>
                    <a:gd name="T19" fmla="*/ 51 h 182"/>
                    <a:gd name="T20" fmla="*/ 88 w 286"/>
                    <a:gd name="T21" fmla="*/ 59 h 182"/>
                    <a:gd name="T22" fmla="*/ 106 w 286"/>
                    <a:gd name="T23" fmla="*/ 84 h 182"/>
                    <a:gd name="T24" fmla="*/ 104 w 286"/>
                    <a:gd name="T25" fmla="*/ 100 h 182"/>
                    <a:gd name="T26" fmla="*/ 98 w 286"/>
                    <a:gd name="T27" fmla="*/ 110 h 182"/>
                    <a:gd name="T28" fmla="*/ 122 w 286"/>
                    <a:gd name="T29" fmla="*/ 105 h 182"/>
                    <a:gd name="T30" fmla="*/ 140 w 286"/>
                    <a:gd name="T31" fmla="*/ 115 h 182"/>
                    <a:gd name="T32" fmla="*/ 168 w 286"/>
                    <a:gd name="T33" fmla="*/ 121 h 182"/>
                    <a:gd name="T34" fmla="*/ 174 w 286"/>
                    <a:gd name="T35" fmla="*/ 120 h 182"/>
                    <a:gd name="T36" fmla="*/ 168 w 286"/>
                    <a:gd name="T37" fmla="*/ 110 h 182"/>
                    <a:gd name="T38" fmla="*/ 178 w 286"/>
                    <a:gd name="T39" fmla="*/ 111 h 182"/>
                    <a:gd name="T40" fmla="*/ 186 w 286"/>
                    <a:gd name="T41" fmla="*/ 97 h 182"/>
                    <a:gd name="T42" fmla="*/ 202 w 286"/>
                    <a:gd name="T43" fmla="*/ 100 h 182"/>
                    <a:gd name="T44" fmla="*/ 214 w 286"/>
                    <a:gd name="T45" fmla="*/ 106 h 182"/>
                    <a:gd name="T46" fmla="*/ 244 w 286"/>
                    <a:gd name="T47" fmla="*/ 138 h 182"/>
                    <a:gd name="T48" fmla="*/ 262 w 286"/>
                    <a:gd name="T49" fmla="*/ 146 h 182"/>
                    <a:gd name="T50" fmla="*/ 284 w 286"/>
                    <a:gd name="T51" fmla="*/ 139 h 182"/>
                    <a:gd name="T52" fmla="*/ 268 w 286"/>
                    <a:gd name="T53" fmla="*/ 131 h 182"/>
                    <a:gd name="T54" fmla="*/ 256 w 286"/>
                    <a:gd name="T55" fmla="*/ 113 h 182"/>
                    <a:gd name="T56" fmla="*/ 250 w 286"/>
                    <a:gd name="T57" fmla="*/ 108 h 182"/>
                    <a:gd name="T58" fmla="*/ 248 w 286"/>
                    <a:gd name="T59" fmla="*/ 100 h 182"/>
                    <a:gd name="T60" fmla="*/ 236 w 286"/>
                    <a:gd name="T61" fmla="*/ 95 h 182"/>
                    <a:gd name="T62" fmla="*/ 240 w 286"/>
                    <a:gd name="T63" fmla="*/ 79 h 182"/>
                    <a:gd name="T64" fmla="*/ 220 w 286"/>
                    <a:gd name="T65" fmla="*/ 70 h 182"/>
                    <a:gd name="T66" fmla="*/ 210 w 286"/>
                    <a:gd name="T67" fmla="*/ 57 h 182"/>
                    <a:gd name="T68" fmla="*/ 190 w 286"/>
                    <a:gd name="T69" fmla="*/ 44 h 182"/>
                    <a:gd name="T70" fmla="*/ 168 w 286"/>
                    <a:gd name="T71" fmla="*/ 31 h 182"/>
                    <a:gd name="T72" fmla="*/ 156 w 286"/>
                    <a:gd name="T73" fmla="*/ 28 h 182"/>
                    <a:gd name="T74" fmla="*/ 120 w 286"/>
                    <a:gd name="T75" fmla="*/ 13 h 182"/>
                    <a:gd name="T76" fmla="*/ 102 w 286"/>
                    <a:gd name="T77" fmla="*/ 3 h 182"/>
                    <a:gd name="T78" fmla="*/ 96 w 286"/>
                    <a:gd name="T79" fmla="*/ 0 h 182"/>
                    <a:gd name="T80" fmla="*/ 70 w 286"/>
                    <a:gd name="T81" fmla="*/ 8 h 182"/>
                    <a:gd name="T82" fmla="*/ 56 w 286"/>
                    <a:gd name="T83" fmla="*/ 26 h 182"/>
                    <a:gd name="T84" fmla="*/ 46 w 286"/>
                    <a:gd name="T85" fmla="*/ 23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2" name="Freeform 21"/>
                <p:cNvSpPr>
                  <a:spLocks/>
                </p:cNvSpPr>
                <p:nvPr userDrawn="1"/>
              </p:nvSpPr>
              <p:spPr bwMode="ltGray">
                <a:xfrm>
                  <a:off x="2820" y="866"/>
                  <a:ext cx="78" cy="64"/>
                </a:xfrm>
                <a:custGeom>
                  <a:avLst/>
                  <a:gdLst>
                    <a:gd name="T0" fmla="*/ 1 w 78"/>
                    <a:gd name="T1" fmla="*/ 48 h 78"/>
                    <a:gd name="T2" fmla="*/ 27 w 78"/>
                    <a:gd name="T3" fmla="*/ 49 h 78"/>
                    <a:gd name="T4" fmla="*/ 45 w 78"/>
                    <a:gd name="T5" fmla="*/ 39 h 78"/>
                    <a:gd name="T6" fmla="*/ 57 w 78"/>
                    <a:gd name="T7" fmla="*/ 25 h 78"/>
                    <a:gd name="T8" fmla="*/ 43 w 78"/>
                    <a:gd name="T9" fmla="*/ 11 h 78"/>
                    <a:gd name="T10" fmla="*/ 43 w 78"/>
                    <a:gd name="T11" fmla="*/ 3 h 78"/>
                    <a:gd name="T12" fmla="*/ 71 w 78"/>
                    <a:gd name="T13" fmla="*/ 21 h 78"/>
                    <a:gd name="T14" fmla="*/ 67 w 78"/>
                    <a:gd name="T15" fmla="*/ 44 h 78"/>
                    <a:gd name="T16" fmla="*/ 33 w 78"/>
                    <a:gd name="T17" fmla="*/ 64 h 78"/>
                    <a:gd name="T18" fmla="*/ 9 w 78"/>
                    <a:gd name="T19" fmla="*/ 54 h 78"/>
                    <a:gd name="T20" fmla="*/ 3 w 78"/>
                    <a:gd name="T21" fmla="*/ 51 h 78"/>
                    <a:gd name="T22" fmla="*/ 1 w 78"/>
                    <a:gd name="T23" fmla="*/ 4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3" name="Freeform 22"/>
                <p:cNvSpPr>
                  <a:spLocks/>
                </p:cNvSpPr>
                <p:nvPr userDrawn="1"/>
              </p:nvSpPr>
              <p:spPr bwMode="ltGray">
                <a:xfrm>
                  <a:off x="2984" y="732"/>
                  <a:ext cx="19" cy="14"/>
                </a:xfrm>
                <a:custGeom>
                  <a:avLst/>
                  <a:gdLst>
                    <a:gd name="T0" fmla="*/ 3 w 17"/>
                    <a:gd name="T1" fmla="*/ 3 h 18"/>
                    <a:gd name="T2" fmla="*/ 3 w 17"/>
                    <a:gd name="T3" fmla="*/ 11 h 18"/>
                    <a:gd name="T4" fmla="*/ 3 w 17"/>
                    <a:gd name="T5" fmla="*/ 3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4" name="Freeform 23"/>
                <p:cNvSpPr>
                  <a:spLocks/>
                </p:cNvSpPr>
                <p:nvPr userDrawn="1"/>
              </p:nvSpPr>
              <p:spPr bwMode="ltGray">
                <a:xfrm>
                  <a:off x="3083" y="830"/>
                  <a:ext cx="26" cy="19"/>
                </a:xfrm>
                <a:custGeom>
                  <a:avLst/>
                  <a:gdLst>
                    <a:gd name="T0" fmla="*/ 8 w 26"/>
                    <a:gd name="T1" fmla="*/ 12 h 22"/>
                    <a:gd name="T2" fmla="*/ 14 w 26"/>
                    <a:gd name="T3" fmla="*/ 0 h 22"/>
                    <a:gd name="T4" fmla="*/ 14 w 26"/>
                    <a:gd name="T5" fmla="*/ 19 h 22"/>
                    <a:gd name="T6" fmla="*/ 8 w 26"/>
                    <a:gd name="T7" fmla="*/ 12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5" name="Freeform 24"/>
                <p:cNvSpPr>
                  <a:spLocks/>
                </p:cNvSpPr>
                <p:nvPr userDrawn="1"/>
              </p:nvSpPr>
              <p:spPr bwMode="ltGray">
                <a:xfrm>
                  <a:off x="2766" y="610"/>
                  <a:ext cx="19" cy="12"/>
                </a:xfrm>
                <a:custGeom>
                  <a:avLst/>
                  <a:gdLst>
                    <a:gd name="T0" fmla="*/ 7 w 20"/>
                    <a:gd name="T1" fmla="*/ 10 h 15"/>
                    <a:gd name="T2" fmla="*/ 16 w 20"/>
                    <a:gd name="T3" fmla="*/ 2 h 15"/>
                    <a:gd name="T4" fmla="*/ 9 w 20"/>
                    <a:gd name="T5" fmla="*/ 10 h 15"/>
                    <a:gd name="T6" fmla="*/ 7 w 20"/>
                    <a:gd name="T7" fmla="*/ 1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 name="Freeform 25"/>
                <p:cNvSpPr>
                  <a:spLocks/>
                </p:cNvSpPr>
                <p:nvPr userDrawn="1"/>
              </p:nvSpPr>
              <p:spPr bwMode="ltGray">
                <a:xfrm>
                  <a:off x="2600" y="712"/>
                  <a:ext cx="19" cy="12"/>
                </a:xfrm>
                <a:custGeom>
                  <a:avLst/>
                  <a:gdLst>
                    <a:gd name="T0" fmla="*/ 7 w 20"/>
                    <a:gd name="T1" fmla="*/ 10 h 15"/>
                    <a:gd name="T2" fmla="*/ 14 w 20"/>
                    <a:gd name="T3" fmla="*/ 2 h 15"/>
                    <a:gd name="T4" fmla="*/ 14 w 20"/>
                    <a:gd name="T5" fmla="*/ 11 h 15"/>
                    <a:gd name="T6" fmla="*/ 7 w 20"/>
                    <a:gd name="T7" fmla="*/ 1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7" name="Freeform 26"/>
                <p:cNvSpPr>
                  <a:spLocks/>
                </p:cNvSpPr>
                <p:nvPr userDrawn="1"/>
              </p:nvSpPr>
              <p:spPr bwMode="ltGray">
                <a:xfrm>
                  <a:off x="2417" y="680"/>
                  <a:ext cx="80" cy="66"/>
                </a:xfrm>
                <a:custGeom>
                  <a:avLst/>
                  <a:gdLst>
                    <a:gd name="T0" fmla="*/ 0 w 80"/>
                    <a:gd name="T1" fmla="*/ 41 h 80"/>
                    <a:gd name="T2" fmla="*/ 14 w 80"/>
                    <a:gd name="T3" fmla="*/ 20 h 80"/>
                    <a:gd name="T4" fmla="*/ 26 w 80"/>
                    <a:gd name="T5" fmla="*/ 17 h 80"/>
                    <a:gd name="T6" fmla="*/ 48 w 80"/>
                    <a:gd name="T7" fmla="*/ 15 h 80"/>
                    <a:gd name="T8" fmla="*/ 58 w 80"/>
                    <a:gd name="T9" fmla="*/ 0 h 80"/>
                    <a:gd name="T10" fmla="*/ 80 w 80"/>
                    <a:gd name="T11" fmla="*/ 33 h 80"/>
                    <a:gd name="T12" fmla="*/ 70 w 80"/>
                    <a:gd name="T13" fmla="*/ 46 h 80"/>
                    <a:gd name="T14" fmla="*/ 54 w 80"/>
                    <a:gd name="T15" fmla="*/ 51 h 80"/>
                    <a:gd name="T16" fmla="*/ 48 w 80"/>
                    <a:gd name="T17" fmla="*/ 66 h 80"/>
                    <a:gd name="T18" fmla="*/ 32 w 80"/>
                    <a:gd name="T19" fmla="*/ 56 h 80"/>
                    <a:gd name="T20" fmla="*/ 38 w 80"/>
                    <a:gd name="T21" fmla="*/ 43 h 80"/>
                    <a:gd name="T22" fmla="*/ 30 w 80"/>
                    <a:gd name="T23" fmla="*/ 23 h 80"/>
                    <a:gd name="T24" fmla="*/ 20 w 80"/>
                    <a:gd name="T25" fmla="*/ 40 h 80"/>
                    <a:gd name="T26" fmla="*/ 8 w 80"/>
                    <a:gd name="T27" fmla="*/ 46 h 80"/>
                    <a:gd name="T28" fmla="*/ 0 w 80"/>
                    <a:gd name="T29" fmla="*/ 41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8" name="Freeform 27"/>
                <p:cNvSpPr>
                  <a:spLocks/>
                </p:cNvSpPr>
                <p:nvPr userDrawn="1"/>
              </p:nvSpPr>
              <p:spPr bwMode="ltGray">
                <a:xfrm>
                  <a:off x="2391" y="541"/>
                  <a:ext cx="94" cy="142"/>
                </a:xfrm>
                <a:custGeom>
                  <a:avLst/>
                  <a:gdLst>
                    <a:gd name="T0" fmla="*/ 14 w 94"/>
                    <a:gd name="T1" fmla="*/ 78 h 174"/>
                    <a:gd name="T2" fmla="*/ 26 w 94"/>
                    <a:gd name="T3" fmla="*/ 104 h 174"/>
                    <a:gd name="T4" fmla="*/ 32 w 94"/>
                    <a:gd name="T5" fmla="*/ 88 h 174"/>
                    <a:gd name="T6" fmla="*/ 52 w 94"/>
                    <a:gd name="T7" fmla="*/ 82 h 174"/>
                    <a:gd name="T8" fmla="*/ 46 w 94"/>
                    <a:gd name="T9" fmla="*/ 101 h 174"/>
                    <a:gd name="T10" fmla="*/ 66 w 94"/>
                    <a:gd name="T11" fmla="*/ 103 h 174"/>
                    <a:gd name="T12" fmla="*/ 76 w 94"/>
                    <a:gd name="T13" fmla="*/ 116 h 174"/>
                    <a:gd name="T14" fmla="*/ 58 w 94"/>
                    <a:gd name="T15" fmla="*/ 121 h 174"/>
                    <a:gd name="T16" fmla="*/ 74 w 94"/>
                    <a:gd name="T17" fmla="*/ 142 h 174"/>
                    <a:gd name="T18" fmla="*/ 84 w 94"/>
                    <a:gd name="T19" fmla="*/ 126 h 174"/>
                    <a:gd name="T20" fmla="*/ 82 w 94"/>
                    <a:gd name="T21" fmla="*/ 91 h 174"/>
                    <a:gd name="T22" fmla="*/ 60 w 94"/>
                    <a:gd name="T23" fmla="*/ 87 h 174"/>
                    <a:gd name="T24" fmla="*/ 50 w 94"/>
                    <a:gd name="T25" fmla="*/ 67 h 174"/>
                    <a:gd name="T26" fmla="*/ 34 w 94"/>
                    <a:gd name="T27" fmla="*/ 67 h 174"/>
                    <a:gd name="T28" fmla="*/ 30 w 94"/>
                    <a:gd name="T29" fmla="*/ 57 h 174"/>
                    <a:gd name="T30" fmla="*/ 42 w 94"/>
                    <a:gd name="T31" fmla="*/ 34 h 174"/>
                    <a:gd name="T32" fmla="*/ 30 w 94"/>
                    <a:gd name="T33" fmla="*/ 0 h 174"/>
                    <a:gd name="T34" fmla="*/ 18 w 94"/>
                    <a:gd name="T35" fmla="*/ 18 h 174"/>
                    <a:gd name="T36" fmla="*/ 4 w 94"/>
                    <a:gd name="T37" fmla="*/ 38 h 174"/>
                    <a:gd name="T38" fmla="*/ 14 w 94"/>
                    <a:gd name="T39" fmla="*/ 62 h 174"/>
                    <a:gd name="T40" fmla="*/ 14 w 94"/>
                    <a:gd name="T41" fmla="*/ 78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9" name="Freeform 28"/>
                <p:cNvSpPr>
                  <a:spLocks/>
                </p:cNvSpPr>
                <p:nvPr userDrawn="1"/>
              </p:nvSpPr>
              <p:spPr bwMode="ltGray">
                <a:xfrm>
                  <a:off x="2415" y="644"/>
                  <a:ext cx="32" cy="41"/>
                </a:xfrm>
                <a:custGeom>
                  <a:avLst/>
                  <a:gdLst>
                    <a:gd name="T0" fmla="*/ 6 w 32"/>
                    <a:gd name="T1" fmla="*/ 20 h 50"/>
                    <a:gd name="T2" fmla="*/ 12 w 32"/>
                    <a:gd name="T3" fmla="*/ 0 h 50"/>
                    <a:gd name="T4" fmla="*/ 20 w 32"/>
                    <a:gd name="T5" fmla="*/ 13 h 50"/>
                    <a:gd name="T6" fmla="*/ 22 w 32"/>
                    <a:gd name="T7" fmla="*/ 20 h 50"/>
                    <a:gd name="T8" fmla="*/ 28 w 32"/>
                    <a:gd name="T9" fmla="*/ 21 h 50"/>
                    <a:gd name="T10" fmla="*/ 32 w 32"/>
                    <a:gd name="T11" fmla="*/ 31 h 50"/>
                    <a:gd name="T12" fmla="*/ 18 w 32"/>
                    <a:gd name="T13" fmla="*/ 41 h 50"/>
                    <a:gd name="T14" fmla="*/ 6 w 32"/>
                    <a:gd name="T15" fmla="*/ 2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0" name="Freeform 29"/>
                <p:cNvSpPr>
                  <a:spLocks/>
                </p:cNvSpPr>
                <p:nvPr userDrawn="1"/>
              </p:nvSpPr>
              <p:spPr bwMode="ltGray">
                <a:xfrm>
                  <a:off x="2349" y="654"/>
                  <a:ext cx="45" cy="41"/>
                </a:xfrm>
                <a:custGeom>
                  <a:avLst/>
                  <a:gdLst>
                    <a:gd name="T0" fmla="*/ 0 w 43"/>
                    <a:gd name="T1" fmla="*/ 36 h 50"/>
                    <a:gd name="T2" fmla="*/ 23 w 43"/>
                    <a:gd name="T3" fmla="*/ 16 h 50"/>
                    <a:gd name="T4" fmla="*/ 38 w 43"/>
                    <a:gd name="T5" fmla="*/ 0 h 50"/>
                    <a:gd name="T6" fmla="*/ 25 w 43"/>
                    <a:gd name="T7" fmla="*/ 23 h 50"/>
                    <a:gd name="T8" fmla="*/ 2 w 43"/>
                    <a:gd name="T9" fmla="*/ 41 h 50"/>
                    <a:gd name="T10" fmla="*/ 0 w 43"/>
                    <a:gd name="T11" fmla="*/ 36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1" name="Freeform 30"/>
                <p:cNvSpPr>
                  <a:spLocks/>
                </p:cNvSpPr>
                <p:nvPr userDrawn="1"/>
              </p:nvSpPr>
              <p:spPr bwMode="ltGray">
                <a:xfrm>
                  <a:off x="4808" y="597"/>
                  <a:ext cx="701" cy="438"/>
                </a:xfrm>
                <a:custGeom>
                  <a:avLst/>
                  <a:gdLst>
                    <a:gd name="T0" fmla="*/ 31 w 471"/>
                    <a:gd name="T1" fmla="*/ 436 h 281"/>
                    <a:gd name="T2" fmla="*/ 36 w 471"/>
                    <a:gd name="T3" fmla="*/ 390 h 281"/>
                    <a:gd name="T4" fmla="*/ 33 w 471"/>
                    <a:gd name="T5" fmla="*/ 382 h 281"/>
                    <a:gd name="T6" fmla="*/ 24 w 471"/>
                    <a:gd name="T7" fmla="*/ 340 h 281"/>
                    <a:gd name="T8" fmla="*/ 6 w 471"/>
                    <a:gd name="T9" fmla="*/ 335 h 281"/>
                    <a:gd name="T10" fmla="*/ 0 w 471"/>
                    <a:gd name="T11" fmla="*/ 298 h 281"/>
                    <a:gd name="T12" fmla="*/ 18 w 471"/>
                    <a:gd name="T13" fmla="*/ 281 h 281"/>
                    <a:gd name="T14" fmla="*/ 9 w 471"/>
                    <a:gd name="T15" fmla="*/ 257 h 281"/>
                    <a:gd name="T16" fmla="*/ 3 w 471"/>
                    <a:gd name="T17" fmla="*/ 249 h 281"/>
                    <a:gd name="T18" fmla="*/ 42 w 471"/>
                    <a:gd name="T19" fmla="*/ 187 h 281"/>
                    <a:gd name="T20" fmla="*/ 65 w 471"/>
                    <a:gd name="T21" fmla="*/ 150 h 281"/>
                    <a:gd name="T22" fmla="*/ 63 w 471"/>
                    <a:gd name="T23" fmla="*/ 109 h 281"/>
                    <a:gd name="T24" fmla="*/ 36 w 471"/>
                    <a:gd name="T25" fmla="*/ 67 h 281"/>
                    <a:gd name="T26" fmla="*/ 30 w 471"/>
                    <a:gd name="T27" fmla="*/ 50 h 281"/>
                    <a:gd name="T28" fmla="*/ 39 w 471"/>
                    <a:gd name="T29" fmla="*/ 56 h 281"/>
                    <a:gd name="T30" fmla="*/ 71 w 471"/>
                    <a:gd name="T31" fmla="*/ 55 h 281"/>
                    <a:gd name="T32" fmla="*/ 95 w 471"/>
                    <a:gd name="T33" fmla="*/ 17 h 281"/>
                    <a:gd name="T34" fmla="*/ 122 w 471"/>
                    <a:gd name="T35" fmla="*/ 0 h 281"/>
                    <a:gd name="T36" fmla="*/ 131 w 471"/>
                    <a:gd name="T37" fmla="*/ 3 h 281"/>
                    <a:gd name="T38" fmla="*/ 137 w 471"/>
                    <a:gd name="T39" fmla="*/ 14 h 281"/>
                    <a:gd name="T40" fmla="*/ 146 w 471"/>
                    <a:gd name="T41" fmla="*/ 8 h 281"/>
                    <a:gd name="T42" fmla="*/ 164 w 471"/>
                    <a:gd name="T43" fmla="*/ 12 h 281"/>
                    <a:gd name="T44" fmla="*/ 173 w 471"/>
                    <a:gd name="T45" fmla="*/ 14 h 281"/>
                    <a:gd name="T46" fmla="*/ 210 w 471"/>
                    <a:gd name="T47" fmla="*/ 22 h 281"/>
                    <a:gd name="T48" fmla="*/ 231 w 471"/>
                    <a:gd name="T49" fmla="*/ 37 h 281"/>
                    <a:gd name="T50" fmla="*/ 249 w 471"/>
                    <a:gd name="T51" fmla="*/ 26 h 281"/>
                    <a:gd name="T52" fmla="*/ 257 w 471"/>
                    <a:gd name="T53" fmla="*/ 22 h 281"/>
                    <a:gd name="T54" fmla="*/ 290 w 471"/>
                    <a:gd name="T55" fmla="*/ 22 h 281"/>
                    <a:gd name="T56" fmla="*/ 314 w 471"/>
                    <a:gd name="T57" fmla="*/ 50 h 281"/>
                    <a:gd name="T58" fmla="*/ 344 w 471"/>
                    <a:gd name="T59" fmla="*/ 92 h 281"/>
                    <a:gd name="T60" fmla="*/ 365 w 471"/>
                    <a:gd name="T61" fmla="*/ 109 h 281"/>
                    <a:gd name="T62" fmla="*/ 382 w 471"/>
                    <a:gd name="T63" fmla="*/ 106 h 281"/>
                    <a:gd name="T64" fmla="*/ 402 w 471"/>
                    <a:gd name="T65" fmla="*/ 101 h 281"/>
                    <a:gd name="T66" fmla="*/ 432 w 471"/>
                    <a:gd name="T67" fmla="*/ 111 h 281"/>
                    <a:gd name="T68" fmla="*/ 446 w 471"/>
                    <a:gd name="T69" fmla="*/ 126 h 281"/>
                    <a:gd name="T70" fmla="*/ 458 w 471"/>
                    <a:gd name="T71" fmla="*/ 140 h 281"/>
                    <a:gd name="T72" fmla="*/ 473 w 471"/>
                    <a:gd name="T73" fmla="*/ 173 h 281"/>
                    <a:gd name="T74" fmla="*/ 479 w 471"/>
                    <a:gd name="T75" fmla="*/ 187 h 281"/>
                    <a:gd name="T76" fmla="*/ 482 w 471"/>
                    <a:gd name="T77" fmla="*/ 195 h 281"/>
                    <a:gd name="T78" fmla="*/ 461 w 471"/>
                    <a:gd name="T79" fmla="*/ 221 h 281"/>
                    <a:gd name="T80" fmla="*/ 479 w 471"/>
                    <a:gd name="T81" fmla="*/ 220 h 281"/>
                    <a:gd name="T82" fmla="*/ 509 w 471"/>
                    <a:gd name="T83" fmla="*/ 242 h 281"/>
                    <a:gd name="T84" fmla="*/ 542 w 471"/>
                    <a:gd name="T85" fmla="*/ 245 h 281"/>
                    <a:gd name="T86" fmla="*/ 566 w 471"/>
                    <a:gd name="T87" fmla="*/ 262 h 281"/>
                    <a:gd name="T88" fmla="*/ 569 w 471"/>
                    <a:gd name="T89" fmla="*/ 268 h 281"/>
                    <a:gd name="T90" fmla="*/ 569 w 471"/>
                    <a:gd name="T91" fmla="*/ 274 h 281"/>
                    <a:gd name="T92" fmla="*/ 586 w 471"/>
                    <a:gd name="T93" fmla="*/ 268 h 281"/>
                    <a:gd name="T94" fmla="*/ 595 w 471"/>
                    <a:gd name="T95" fmla="*/ 267 h 281"/>
                    <a:gd name="T96" fmla="*/ 653 w 471"/>
                    <a:gd name="T97" fmla="*/ 288 h 281"/>
                    <a:gd name="T98" fmla="*/ 665 w 471"/>
                    <a:gd name="T99" fmla="*/ 310 h 281"/>
                    <a:gd name="T100" fmla="*/ 692 w 471"/>
                    <a:gd name="T101" fmla="*/ 313 h 281"/>
                    <a:gd name="T102" fmla="*/ 701 w 471"/>
                    <a:gd name="T103" fmla="*/ 335 h 281"/>
                    <a:gd name="T104" fmla="*/ 671 w 471"/>
                    <a:gd name="T105" fmla="*/ 402 h 281"/>
                    <a:gd name="T106" fmla="*/ 647 w 471"/>
                    <a:gd name="T107" fmla="*/ 438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 name="Freeform 31"/>
                <p:cNvSpPr>
                  <a:spLocks/>
                </p:cNvSpPr>
                <p:nvPr userDrawn="1"/>
              </p:nvSpPr>
              <p:spPr bwMode="ltGray">
                <a:xfrm>
                  <a:off x="3880" y="-7"/>
                  <a:ext cx="984" cy="692"/>
                </a:xfrm>
                <a:custGeom>
                  <a:avLst/>
                  <a:gdLst>
                    <a:gd name="T0" fmla="*/ 406 w 984"/>
                    <a:gd name="T1" fmla="*/ 5 h 844"/>
                    <a:gd name="T2" fmla="*/ 502 w 984"/>
                    <a:gd name="T3" fmla="*/ 28 h 844"/>
                    <a:gd name="T4" fmla="*/ 550 w 984"/>
                    <a:gd name="T5" fmla="*/ 31 h 844"/>
                    <a:gd name="T6" fmla="*/ 578 w 984"/>
                    <a:gd name="T7" fmla="*/ 107 h 844"/>
                    <a:gd name="T8" fmla="*/ 586 w 984"/>
                    <a:gd name="T9" fmla="*/ 74 h 844"/>
                    <a:gd name="T10" fmla="*/ 606 w 984"/>
                    <a:gd name="T11" fmla="*/ 57 h 844"/>
                    <a:gd name="T12" fmla="*/ 642 w 984"/>
                    <a:gd name="T13" fmla="*/ 103 h 844"/>
                    <a:gd name="T14" fmla="*/ 682 w 984"/>
                    <a:gd name="T15" fmla="*/ 80 h 844"/>
                    <a:gd name="T16" fmla="*/ 706 w 984"/>
                    <a:gd name="T17" fmla="*/ 71 h 844"/>
                    <a:gd name="T18" fmla="*/ 762 w 984"/>
                    <a:gd name="T19" fmla="*/ 2 h 844"/>
                    <a:gd name="T20" fmla="*/ 798 w 984"/>
                    <a:gd name="T21" fmla="*/ 57 h 844"/>
                    <a:gd name="T22" fmla="*/ 798 w 984"/>
                    <a:gd name="T23" fmla="*/ 107 h 844"/>
                    <a:gd name="T24" fmla="*/ 790 w 984"/>
                    <a:gd name="T25" fmla="*/ 130 h 844"/>
                    <a:gd name="T26" fmla="*/ 766 w 984"/>
                    <a:gd name="T27" fmla="*/ 133 h 844"/>
                    <a:gd name="T28" fmla="*/ 762 w 984"/>
                    <a:gd name="T29" fmla="*/ 153 h 844"/>
                    <a:gd name="T30" fmla="*/ 802 w 984"/>
                    <a:gd name="T31" fmla="*/ 185 h 844"/>
                    <a:gd name="T32" fmla="*/ 786 w 984"/>
                    <a:gd name="T33" fmla="*/ 264 h 844"/>
                    <a:gd name="T34" fmla="*/ 830 w 984"/>
                    <a:gd name="T35" fmla="*/ 339 h 844"/>
                    <a:gd name="T36" fmla="*/ 854 w 984"/>
                    <a:gd name="T37" fmla="*/ 369 h 844"/>
                    <a:gd name="T38" fmla="*/ 830 w 984"/>
                    <a:gd name="T39" fmla="*/ 369 h 844"/>
                    <a:gd name="T40" fmla="*/ 746 w 984"/>
                    <a:gd name="T41" fmla="*/ 310 h 844"/>
                    <a:gd name="T42" fmla="*/ 678 w 984"/>
                    <a:gd name="T43" fmla="*/ 330 h 844"/>
                    <a:gd name="T44" fmla="*/ 590 w 984"/>
                    <a:gd name="T45" fmla="*/ 362 h 844"/>
                    <a:gd name="T46" fmla="*/ 642 w 984"/>
                    <a:gd name="T47" fmla="*/ 474 h 844"/>
                    <a:gd name="T48" fmla="*/ 710 w 984"/>
                    <a:gd name="T49" fmla="*/ 500 h 844"/>
                    <a:gd name="T50" fmla="*/ 738 w 984"/>
                    <a:gd name="T51" fmla="*/ 451 h 844"/>
                    <a:gd name="T52" fmla="*/ 774 w 984"/>
                    <a:gd name="T53" fmla="*/ 467 h 844"/>
                    <a:gd name="T54" fmla="*/ 766 w 984"/>
                    <a:gd name="T55" fmla="*/ 517 h 844"/>
                    <a:gd name="T56" fmla="*/ 802 w 984"/>
                    <a:gd name="T57" fmla="*/ 549 h 844"/>
                    <a:gd name="T58" fmla="*/ 838 w 984"/>
                    <a:gd name="T59" fmla="*/ 539 h 844"/>
                    <a:gd name="T60" fmla="*/ 922 w 984"/>
                    <a:gd name="T61" fmla="*/ 661 h 844"/>
                    <a:gd name="T62" fmla="*/ 942 w 984"/>
                    <a:gd name="T63" fmla="*/ 677 h 844"/>
                    <a:gd name="T64" fmla="*/ 874 w 984"/>
                    <a:gd name="T65" fmla="*/ 664 h 844"/>
                    <a:gd name="T66" fmla="*/ 830 w 984"/>
                    <a:gd name="T67" fmla="*/ 621 h 844"/>
                    <a:gd name="T68" fmla="*/ 778 w 984"/>
                    <a:gd name="T69" fmla="*/ 582 h 844"/>
                    <a:gd name="T70" fmla="*/ 702 w 984"/>
                    <a:gd name="T71" fmla="*/ 543 h 844"/>
                    <a:gd name="T72" fmla="*/ 614 w 984"/>
                    <a:gd name="T73" fmla="*/ 530 h 844"/>
                    <a:gd name="T74" fmla="*/ 506 w 984"/>
                    <a:gd name="T75" fmla="*/ 487 h 844"/>
                    <a:gd name="T76" fmla="*/ 462 w 984"/>
                    <a:gd name="T77" fmla="*/ 415 h 844"/>
                    <a:gd name="T78" fmla="*/ 430 w 984"/>
                    <a:gd name="T79" fmla="*/ 379 h 844"/>
                    <a:gd name="T80" fmla="*/ 382 w 984"/>
                    <a:gd name="T81" fmla="*/ 353 h 844"/>
                    <a:gd name="T82" fmla="*/ 342 w 984"/>
                    <a:gd name="T83" fmla="*/ 303 h 844"/>
                    <a:gd name="T84" fmla="*/ 354 w 984"/>
                    <a:gd name="T85" fmla="*/ 339 h 844"/>
                    <a:gd name="T86" fmla="*/ 418 w 984"/>
                    <a:gd name="T87" fmla="*/ 405 h 844"/>
                    <a:gd name="T88" fmla="*/ 422 w 984"/>
                    <a:gd name="T89" fmla="*/ 431 h 844"/>
                    <a:gd name="T90" fmla="*/ 394 w 984"/>
                    <a:gd name="T91" fmla="*/ 408 h 844"/>
                    <a:gd name="T92" fmla="*/ 354 w 984"/>
                    <a:gd name="T93" fmla="*/ 382 h 844"/>
                    <a:gd name="T94" fmla="*/ 314 w 984"/>
                    <a:gd name="T95" fmla="*/ 330 h 844"/>
                    <a:gd name="T96" fmla="*/ 266 w 984"/>
                    <a:gd name="T97" fmla="*/ 284 h 844"/>
                    <a:gd name="T98" fmla="*/ 210 w 984"/>
                    <a:gd name="T99" fmla="*/ 257 h 844"/>
                    <a:gd name="T100" fmla="*/ 154 w 984"/>
                    <a:gd name="T101" fmla="*/ 195 h 844"/>
                    <a:gd name="T102" fmla="*/ 66 w 984"/>
                    <a:gd name="T103" fmla="*/ 54 h 844"/>
                    <a:gd name="T104" fmla="*/ 34 w 984"/>
                    <a:gd name="T105" fmla="*/ 31 h 844"/>
                    <a:gd name="T106" fmla="*/ 46 w 984"/>
                    <a:gd name="T107" fmla="*/ 18 h 844"/>
                    <a:gd name="T108" fmla="*/ 102 w 984"/>
                    <a:gd name="T109" fmla="*/ 57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3" name="Freeform 32"/>
                <p:cNvSpPr>
                  <a:spLocks/>
                </p:cNvSpPr>
                <p:nvPr userDrawn="1"/>
              </p:nvSpPr>
              <p:spPr bwMode="ltGray">
                <a:xfrm>
                  <a:off x="3577" y="490"/>
                  <a:ext cx="36" cy="39"/>
                </a:xfrm>
                <a:custGeom>
                  <a:avLst/>
                  <a:gdLst>
                    <a:gd name="T0" fmla="*/ 6 w 36"/>
                    <a:gd name="T1" fmla="*/ 23 h 48"/>
                    <a:gd name="T2" fmla="*/ 10 w 36"/>
                    <a:gd name="T3" fmla="*/ 39 h 48"/>
                    <a:gd name="T4" fmla="*/ 6 w 36"/>
                    <a:gd name="T5" fmla="*/ 23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4" name="Freeform 33"/>
                <p:cNvSpPr>
                  <a:spLocks/>
                </p:cNvSpPr>
                <p:nvPr userDrawn="1"/>
              </p:nvSpPr>
              <p:spPr bwMode="ltGray">
                <a:xfrm>
                  <a:off x="3549" y="475"/>
                  <a:ext cx="38" cy="29"/>
                </a:xfrm>
                <a:custGeom>
                  <a:avLst/>
                  <a:gdLst>
                    <a:gd name="T0" fmla="*/ 0 w 36"/>
                    <a:gd name="T1" fmla="*/ 4 h 37"/>
                    <a:gd name="T2" fmla="*/ 13 w 36"/>
                    <a:gd name="T3" fmla="*/ 1 h 37"/>
                    <a:gd name="T4" fmla="*/ 38 w 36"/>
                    <a:gd name="T5" fmla="*/ 13 h 37"/>
                    <a:gd name="T6" fmla="*/ 8 w 36"/>
                    <a:gd name="T7" fmla="*/ 13 h 37"/>
                    <a:gd name="T8" fmla="*/ 0 w 36"/>
                    <a:gd name="T9" fmla="*/ 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5" name="Freeform 34"/>
                <p:cNvSpPr>
                  <a:spLocks/>
                </p:cNvSpPr>
                <p:nvPr userDrawn="1"/>
              </p:nvSpPr>
              <p:spPr bwMode="ltGray">
                <a:xfrm>
                  <a:off x="4686" y="394"/>
                  <a:ext cx="171" cy="81"/>
                </a:xfrm>
                <a:custGeom>
                  <a:avLst/>
                  <a:gdLst>
                    <a:gd name="T0" fmla="*/ 0 w 170"/>
                    <a:gd name="T1" fmla="*/ 41 h 96"/>
                    <a:gd name="T2" fmla="*/ 28 w 170"/>
                    <a:gd name="T3" fmla="*/ 21 h 96"/>
                    <a:gd name="T4" fmla="*/ 56 w 170"/>
                    <a:gd name="T5" fmla="*/ 18 h 96"/>
                    <a:gd name="T6" fmla="*/ 80 w 170"/>
                    <a:gd name="T7" fmla="*/ 8 h 96"/>
                    <a:gd name="T8" fmla="*/ 64 w 170"/>
                    <a:gd name="T9" fmla="*/ 21 h 96"/>
                    <a:gd name="T10" fmla="*/ 125 w 170"/>
                    <a:gd name="T11" fmla="*/ 41 h 96"/>
                    <a:gd name="T12" fmla="*/ 161 w 170"/>
                    <a:gd name="T13" fmla="*/ 55 h 96"/>
                    <a:gd name="T14" fmla="*/ 117 w 170"/>
                    <a:gd name="T15" fmla="*/ 65 h 96"/>
                    <a:gd name="T16" fmla="*/ 89 w 170"/>
                    <a:gd name="T17" fmla="*/ 48 h 96"/>
                    <a:gd name="T18" fmla="*/ 76 w 170"/>
                    <a:gd name="T19" fmla="*/ 45 h 96"/>
                    <a:gd name="T20" fmla="*/ 24 w 170"/>
                    <a:gd name="T21" fmla="*/ 35 h 96"/>
                    <a:gd name="T22" fmla="*/ 0 w 170"/>
                    <a:gd name="T23" fmla="*/ 41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6" name="Freeform 35"/>
                <p:cNvSpPr>
                  <a:spLocks/>
                </p:cNvSpPr>
                <p:nvPr userDrawn="1"/>
              </p:nvSpPr>
              <p:spPr bwMode="ltGray">
                <a:xfrm>
                  <a:off x="4867" y="460"/>
                  <a:ext cx="138" cy="37"/>
                </a:xfrm>
                <a:custGeom>
                  <a:avLst/>
                  <a:gdLst>
                    <a:gd name="T0" fmla="*/ 0 w 138"/>
                    <a:gd name="T1" fmla="*/ 0 h 44"/>
                    <a:gd name="T2" fmla="*/ 52 w 138"/>
                    <a:gd name="T3" fmla="*/ 3 h 44"/>
                    <a:gd name="T4" fmla="*/ 88 w 138"/>
                    <a:gd name="T5" fmla="*/ 20 h 44"/>
                    <a:gd name="T6" fmla="*/ 112 w 138"/>
                    <a:gd name="T7" fmla="*/ 17 h 44"/>
                    <a:gd name="T8" fmla="*/ 108 w 138"/>
                    <a:gd name="T9" fmla="*/ 37 h 44"/>
                    <a:gd name="T10" fmla="*/ 64 w 138"/>
                    <a:gd name="T11" fmla="*/ 34 h 44"/>
                    <a:gd name="T12" fmla="*/ 0 w 138"/>
                    <a:gd name="T13" fmla="*/ 30 h 44"/>
                    <a:gd name="T14" fmla="*/ 28 w 138"/>
                    <a:gd name="T15" fmla="*/ 17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 name="Freeform 36"/>
                <p:cNvSpPr>
                  <a:spLocks/>
                </p:cNvSpPr>
                <p:nvPr userDrawn="1"/>
              </p:nvSpPr>
              <p:spPr bwMode="ltGray">
                <a:xfrm>
                  <a:off x="4794" y="480"/>
                  <a:ext cx="56" cy="34"/>
                </a:xfrm>
                <a:custGeom>
                  <a:avLst/>
                  <a:gdLst>
                    <a:gd name="T0" fmla="*/ 17 w 57"/>
                    <a:gd name="T1" fmla="*/ 20 h 42"/>
                    <a:gd name="T2" fmla="*/ 36 w 57"/>
                    <a:gd name="T3" fmla="*/ 11 h 42"/>
                    <a:gd name="T4" fmla="*/ 17 w 57"/>
                    <a:gd name="T5" fmla="*/ 2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8" name="Freeform 37"/>
                <p:cNvSpPr>
                  <a:spLocks/>
                </p:cNvSpPr>
                <p:nvPr userDrawn="1"/>
              </p:nvSpPr>
              <p:spPr bwMode="ltGray">
                <a:xfrm>
                  <a:off x="4757" y="375"/>
                  <a:ext cx="37" cy="44"/>
                </a:xfrm>
                <a:custGeom>
                  <a:avLst/>
                  <a:gdLst>
                    <a:gd name="T0" fmla="*/ 18 w 39"/>
                    <a:gd name="T1" fmla="*/ 27 h 52"/>
                    <a:gd name="T2" fmla="*/ 18 w 39"/>
                    <a:gd name="T3" fmla="*/ 0 h 52"/>
                    <a:gd name="T4" fmla="*/ 18 w 39"/>
                    <a:gd name="T5" fmla="*/ 27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9" name="Freeform 38"/>
                <p:cNvSpPr>
                  <a:spLocks/>
                </p:cNvSpPr>
                <p:nvPr userDrawn="1"/>
              </p:nvSpPr>
              <p:spPr bwMode="ltGray">
                <a:xfrm>
                  <a:off x="5054" y="507"/>
                  <a:ext cx="45" cy="66"/>
                </a:xfrm>
                <a:custGeom>
                  <a:avLst/>
                  <a:gdLst>
                    <a:gd name="T0" fmla="*/ 4 w 44"/>
                    <a:gd name="T1" fmla="*/ 7 h 80"/>
                    <a:gd name="T2" fmla="*/ 20 w 44"/>
                    <a:gd name="T3" fmla="*/ 27 h 80"/>
                    <a:gd name="T4" fmla="*/ 25 w 44"/>
                    <a:gd name="T5" fmla="*/ 40 h 80"/>
                    <a:gd name="T6" fmla="*/ 37 w 44"/>
                    <a:gd name="T7" fmla="*/ 44 h 80"/>
                    <a:gd name="T8" fmla="*/ 25 w 44"/>
                    <a:gd name="T9" fmla="*/ 60 h 80"/>
                    <a:gd name="T10" fmla="*/ 0 w 44"/>
                    <a:gd name="T11" fmla="*/ 17 h 80"/>
                    <a:gd name="T12" fmla="*/ 4 w 44"/>
                    <a:gd name="T13" fmla="*/ 7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0" name="Freeform 39"/>
                <p:cNvSpPr>
                  <a:spLocks/>
                </p:cNvSpPr>
                <p:nvPr userDrawn="1"/>
              </p:nvSpPr>
              <p:spPr bwMode="ltGray">
                <a:xfrm>
                  <a:off x="4260" y="6"/>
                  <a:ext cx="480" cy="100"/>
                </a:xfrm>
                <a:custGeom>
                  <a:avLst/>
                  <a:gdLst>
                    <a:gd name="T0" fmla="*/ 327 w 323"/>
                    <a:gd name="T1" fmla="*/ 2 h 64"/>
                    <a:gd name="T2" fmla="*/ 343 w 323"/>
                    <a:gd name="T3" fmla="*/ 13 h 64"/>
                    <a:gd name="T4" fmla="*/ 349 w 323"/>
                    <a:gd name="T5" fmla="*/ 0 h 64"/>
                    <a:gd name="T6" fmla="*/ 394 w 323"/>
                    <a:gd name="T7" fmla="*/ 0 h 64"/>
                    <a:gd name="T8" fmla="*/ 427 w 323"/>
                    <a:gd name="T9" fmla="*/ 27 h 64"/>
                    <a:gd name="T10" fmla="*/ 474 w 323"/>
                    <a:gd name="T11" fmla="*/ 16 h 64"/>
                    <a:gd name="T12" fmla="*/ 467 w 323"/>
                    <a:gd name="T13" fmla="*/ 45 h 64"/>
                    <a:gd name="T14" fmla="*/ 443 w 323"/>
                    <a:gd name="T15" fmla="*/ 72 h 64"/>
                    <a:gd name="T16" fmla="*/ 438 w 323"/>
                    <a:gd name="T17" fmla="*/ 45 h 64"/>
                    <a:gd name="T18" fmla="*/ 427 w 323"/>
                    <a:gd name="T19" fmla="*/ 48 h 64"/>
                    <a:gd name="T20" fmla="*/ 415 w 323"/>
                    <a:gd name="T21" fmla="*/ 45 h 64"/>
                    <a:gd name="T22" fmla="*/ 391 w 323"/>
                    <a:gd name="T23" fmla="*/ 33 h 64"/>
                    <a:gd name="T24" fmla="*/ 339 w 323"/>
                    <a:gd name="T25" fmla="*/ 59 h 64"/>
                    <a:gd name="T26" fmla="*/ 299 w 323"/>
                    <a:gd name="T27" fmla="*/ 69 h 64"/>
                    <a:gd name="T28" fmla="*/ 315 w 323"/>
                    <a:gd name="T29" fmla="*/ 89 h 64"/>
                    <a:gd name="T30" fmla="*/ 279 w 323"/>
                    <a:gd name="T31" fmla="*/ 98 h 64"/>
                    <a:gd name="T32" fmla="*/ 251 w 323"/>
                    <a:gd name="T33" fmla="*/ 95 h 64"/>
                    <a:gd name="T34" fmla="*/ 263 w 323"/>
                    <a:gd name="T35" fmla="*/ 89 h 64"/>
                    <a:gd name="T36" fmla="*/ 254 w 323"/>
                    <a:gd name="T37" fmla="*/ 63 h 64"/>
                    <a:gd name="T38" fmla="*/ 251 w 323"/>
                    <a:gd name="T39" fmla="*/ 48 h 64"/>
                    <a:gd name="T40" fmla="*/ 235 w 323"/>
                    <a:gd name="T41" fmla="*/ 36 h 64"/>
                    <a:gd name="T42" fmla="*/ 211 w 323"/>
                    <a:gd name="T43" fmla="*/ 42 h 64"/>
                    <a:gd name="T44" fmla="*/ 199 w 323"/>
                    <a:gd name="T45" fmla="*/ 42 h 64"/>
                    <a:gd name="T46" fmla="*/ 183 w 323"/>
                    <a:gd name="T47" fmla="*/ 39 h 64"/>
                    <a:gd name="T48" fmla="*/ 123 w 323"/>
                    <a:gd name="T49" fmla="*/ 3 h 64"/>
                    <a:gd name="T50" fmla="*/ 88 w 323"/>
                    <a:gd name="T51" fmla="*/ 22 h 64"/>
                    <a:gd name="T52" fmla="*/ 1 w 323"/>
                    <a:gd name="T53" fmla="*/ 0 h 64"/>
                    <a:gd name="T54" fmla="*/ 327 w 323"/>
                    <a:gd name="T55" fmla="*/ 2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1" name="Freeform 40"/>
                <p:cNvSpPr>
                  <a:spLocks/>
                </p:cNvSpPr>
                <p:nvPr userDrawn="1"/>
              </p:nvSpPr>
              <p:spPr bwMode="ltGray">
                <a:xfrm>
                  <a:off x="3835" y="3"/>
                  <a:ext cx="446" cy="49"/>
                </a:xfrm>
                <a:custGeom>
                  <a:avLst/>
                  <a:gdLst>
                    <a:gd name="T0" fmla="*/ 156 w 300"/>
                    <a:gd name="T1" fmla="*/ 49 h 31"/>
                    <a:gd name="T2" fmla="*/ 45 w 300"/>
                    <a:gd name="T3" fmla="*/ 2 h 31"/>
                    <a:gd name="T4" fmla="*/ 424 w 300"/>
                    <a:gd name="T5" fmla="*/ 0 h 31"/>
                    <a:gd name="T6" fmla="*/ 440 w 300"/>
                    <a:gd name="T7" fmla="*/ 22 h 31"/>
                    <a:gd name="T8" fmla="*/ 392 w 300"/>
                    <a:gd name="T9" fmla="*/ 25 h 31"/>
                    <a:gd name="T10" fmla="*/ 156 w 300"/>
                    <a:gd name="T11" fmla="*/ 49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2" name="Freeform 41"/>
                <p:cNvSpPr>
                  <a:spLocks/>
                </p:cNvSpPr>
                <p:nvPr userDrawn="1"/>
              </p:nvSpPr>
              <p:spPr bwMode="ltGray">
                <a:xfrm>
                  <a:off x="2853" y="74"/>
                  <a:ext cx="42" cy="25"/>
                </a:xfrm>
                <a:custGeom>
                  <a:avLst/>
                  <a:gdLst>
                    <a:gd name="T0" fmla="*/ 0 w 41"/>
                    <a:gd name="T1" fmla="*/ 22 h 29"/>
                    <a:gd name="T2" fmla="*/ 12 w 41"/>
                    <a:gd name="T3" fmla="*/ 25 h 29"/>
                    <a:gd name="T4" fmla="*/ 0 w 41"/>
                    <a:gd name="T5" fmla="*/ 22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3" name="Freeform 42"/>
                <p:cNvSpPr>
                  <a:spLocks/>
                </p:cNvSpPr>
                <p:nvPr userDrawn="1"/>
              </p:nvSpPr>
              <p:spPr bwMode="ltGray">
                <a:xfrm>
                  <a:off x="1704" y="3"/>
                  <a:ext cx="1022" cy="372"/>
                </a:xfrm>
                <a:custGeom>
                  <a:avLst/>
                  <a:gdLst>
                    <a:gd name="T0" fmla="*/ 171 w 436"/>
                    <a:gd name="T1" fmla="*/ 2 h 152"/>
                    <a:gd name="T2" fmla="*/ 1022 w 436"/>
                    <a:gd name="T3" fmla="*/ 0 h 152"/>
                    <a:gd name="T4" fmla="*/ 975 w 436"/>
                    <a:gd name="T5" fmla="*/ 132 h 152"/>
                    <a:gd name="T6" fmla="*/ 931 w 436"/>
                    <a:gd name="T7" fmla="*/ 166 h 152"/>
                    <a:gd name="T8" fmla="*/ 919 w 436"/>
                    <a:gd name="T9" fmla="*/ 171 h 152"/>
                    <a:gd name="T10" fmla="*/ 879 w 436"/>
                    <a:gd name="T11" fmla="*/ 179 h 152"/>
                    <a:gd name="T12" fmla="*/ 846 w 436"/>
                    <a:gd name="T13" fmla="*/ 215 h 152"/>
                    <a:gd name="T14" fmla="*/ 849 w 436"/>
                    <a:gd name="T15" fmla="*/ 242 h 152"/>
                    <a:gd name="T16" fmla="*/ 853 w 436"/>
                    <a:gd name="T17" fmla="*/ 262 h 152"/>
                    <a:gd name="T18" fmla="*/ 858 w 436"/>
                    <a:gd name="T19" fmla="*/ 277 h 152"/>
                    <a:gd name="T20" fmla="*/ 849 w 436"/>
                    <a:gd name="T21" fmla="*/ 299 h 152"/>
                    <a:gd name="T22" fmla="*/ 823 w 436"/>
                    <a:gd name="T23" fmla="*/ 294 h 152"/>
                    <a:gd name="T24" fmla="*/ 802 w 436"/>
                    <a:gd name="T25" fmla="*/ 316 h 152"/>
                    <a:gd name="T26" fmla="*/ 813 w 436"/>
                    <a:gd name="T27" fmla="*/ 257 h 152"/>
                    <a:gd name="T28" fmla="*/ 792 w 436"/>
                    <a:gd name="T29" fmla="*/ 245 h 152"/>
                    <a:gd name="T30" fmla="*/ 806 w 436"/>
                    <a:gd name="T31" fmla="*/ 228 h 152"/>
                    <a:gd name="T32" fmla="*/ 802 w 436"/>
                    <a:gd name="T33" fmla="*/ 218 h 152"/>
                    <a:gd name="T34" fmla="*/ 750 w 436"/>
                    <a:gd name="T35" fmla="*/ 230 h 152"/>
                    <a:gd name="T36" fmla="*/ 743 w 436"/>
                    <a:gd name="T37" fmla="*/ 208 h 152"/>
                    <a:gd name="T38" fmla="*/ 696 w 436"/>
                    <a:gd name="T39" fmla="*/ 230 h 152"/>
                    <a:gd name="T40" fmla="*/ 750 w 436"/>
                    <a:gd name="T41" fmla="*/ 252 h 152"/>
                    <a:gd name="T42" fmla="*/ 715 w 436"/>
                    <a:gd name="T43" fmla="*/ 286 h 152"/>
                    <a:gd name="T44" fmla="*/ 729 w 436"/>
                    <a:gd name="T45" fmla="*/ 308 h 152"/>
                    <a:gd name="T46" fmla="*/ 738 w 436"/>
                    <a:gd name="T47" fmla="*/ 338 h 152"/>
                    <a:gd name="T48" fmla="*/ 724 w 436"/>
                    <a:gd name="T49" fmla="*/ 340 h 152"/>
                    <a:gd name="T50" fmla="*/ 736 w 436"/>
                    <a:gd name="T51" fmla="*/ 352 h 152"/>
                    <a:gd name="T52" fmla="*/ 720 w 436"/>
                    <a:gd name="T53" fmla="*/ 372 h 152"/>
                    <a:gd name="T54" fmla="*/ 0 w 436"/>
                    <a:gd name="T55" fmla="*/ 365 h 152"/>
                    <a:gd name="T56" fmla="*/ 171 w 436"/>
                    <a:gd name="T57" fmla="*/ 2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 name="Freeform 43"/>
                <p:cNvSpPr>
                  <a:spLocks/>
                </p:cNvSpPr>
                <p:nvPr userDrawn="1"/>
              </p:nvSpPr>
              <p:spPr bwMode="ltGray">
                <a:xfrm>
                  <a:off x="2729" y="-9"/>
                  <a:ext cx="47" cy="134"/>
                </a:xfrm>
                <a:custGeom>
                  <a:avLst/>
                  <a:gdLst>
                    <a:gd name="T0" fmla="*/ 5 w 47"/>
                    <a:gd name="T1" fmla="*/ 127 h 165"/>
                    <a:gd name="T2" fmla="*/ 15 w 47"/>
                    <a:gd name="T3" fmla="*/ 88 h 165"/>
                    <a:gd name="T4" fmla="*/ 17 w 47"/>
                    <a:gd name="T5" fmla="*/ 55 h 165"/>
                    <a:gd name="T6" fmla="*/ 11 w 47"/>
                    <a:gd name="T7" fmla="*/ 32 h 165"/>
                    <a:gd name="T8" fmla="*/ 17 w 47"/>
                    <a:gd name="T9" fmla="*/ 10 h 165"/>
                    <a:gd name="T10" fmla="*/ 21 w 47"/>
                    <a:gd name="T11" fmla="*/ 0 h 165"/>
                    <a:gd name="T12" fmla="*/ 31 w 47"/>
                    <a:gd name="T13" fmla="*/ 24 h 165"/>
                    <a:gd name="T14" fmla="*/ 47 w 47"/>
                    <a:gd name="T15" fmla="*/ 80 h 165"/>
                    <a:gd name="T16" fmla="*/ 31 w 47"/>
                    <a:gd name="T17" fmla="*/ 88 h 165"/>
                    <a:gd name="T18" fmla="*/ 23 w 47"/>
                    <a:gd name="T19" fmla="*/ 102 h 165"/>
                    <a:gd name="T20" fmla="*/ 21 w 47"/>
                    <a:gd name="T21" fmla="*/ 107 h 165"/>
                    <a:gd name="T22" fmla="*/ 27 w 47"/>
                    <a:gd name="T23" fmla="*/ 109 h 165"/>
                    <a:gd name="T24" fmla="*/ 31 w 47"/>
                    <a:gd name="T25" fmla="*/ 119 h 165"/>
                    <a:gd name="T26" fmla="*/ 13 w 47"/>
                    <a:gd name="T27" fmla="*/ 120 h 165"/>
                    <a:gd name="T28" fmla="*/ 7 w 47"/>
                    <a:gd name="T29" fmla="*/ 130 h 165"/>
                    <a:gd name="T30" fmla="*/ 3 w 47"/>
                    <a:gd name="T31" fmla="*/ 125 h 165"/>
                    <a:gd name="T32" fmla="*/ 5 w 47"/>
                    <a:gd name="T33" fmla="*/ 127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 name="Freeform 44"/>
                <p:cNvSpPr>
                  <a:spLocks/>
                </p:cNvSpPr>
                <p:nvPr userDrawn="1"/>
              </p:nvSpPr>
              <p:spPr bwMode="ltGray">
                <a:xfrm>
                  <a:off x="2701" y="103"/>
                  <a:ext cx="138" cy="84"/>
                </a:xfrm>
                <a:custGeom>
                  <a:avLst/>
                  <a:gdLst>
                    <a:gd name="T0" fmla="*/ 26 w 138"/>
                    <a:gd name="T1" fmla="*/ 50 h 103"/>
                    <a:gd name="T2" fmla="*/ 30 w 138"/>
                    <a:gd name="T3" fmla="*/ 35 h 103"/>
                    <a:gd name="T4" fmla="*/ 50 w 138"/>
                    <a:gd name="T5" fmla="*/ 27 h 103"/>
                    <a:gd name="T6" fmla="*/ 54 w 138"/>
                    <a:gd name="T7" fmla="*/ 37 h 103"/>
                    <a:gd name="T8" fmla="*/ 66 w 138"/>
                    <a:gd name="T9" fmla="*/ 40 h 103"/>
                    <a:gd name="T10" fmla="*/ 80 w 138"/>
                    <a:gd name="T11" fmla="*/ 45 h 103"/>
                    <a:gd name="T12" fmla="*/ 116 w 138"/>
                    <a:gd name="T13" fmla="*/ 27 h 103"/>
                    <a:gd name="T14" fmla="*/ 130 w 138"/>
                    <a:gd name="T15" fmla="*/ 14 h 103"/>
                    <a:gd name="T16" fmla="*/ 138 w 138"/>
                    <a:gd name="T17" fmla="*/ 9 h 103"/>
                    <a:gd name="T18" fmla="*/ 106 w 138"/>
                    <a:gd name="T19" fmla="*/ 40 h 103"/>
                    <a:gd name="T20" fmla="*/ 84 w 138"/>
                    <a:gd name="T21" fmla="*/ 55 h 103"/>
                    <a:gd name="T22" fmla="*/ 66 w 138"/>
                    <a:gd name="T23" fmla="*/ 66 h 103"/>
                    <a:gd name="T24" fmla="*/ 48 w 138"/>
                    <a:gd name="T25" fmla="*/ 84 h 103"/>
                    <a:gd name="T26" fmla="*/ 26 w 138"/>
                    <a:gd name="T27" fmla="*/ 73 h 103"/>
                    <a:gd name="T28" fmla="*/ 20 w 138"/>
                    <a:gd name="T29" fmla="*/ 71 h 103"/>
                    <a:gd name="T30" fmla="*/ 22 w 138"/>
                    <a:gd name="T31" fmla="*/ 79 h 103"/>
                    <a:gd name="T32" fmla="*/ 0 w 138"/>
                    <a:gd name="T33" fmla="*/ 79 h 103"/>
                    <a:gd name="T34" fmla="*/ 10 w 138"/>
                    <a:gd name="T35" fmla="*/ 64 h 103"/>
                    <a:gd name="T36" fmla="*/ 26 w 138"/>
                    <a:gd name="T37" fmla="*/ 5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6" name="Freeform 45"/>
                <p:cNvSpPr>
                  <a:spLocks/>
                </p:cNvSpPr>
                <p:nvPr userDrawn="1"/>
              </p:nvSpPr>
              <p:spPr bwMode="ltGray">
                <a:xfrm>
                  <a:off x="2553" y="182"/>
                  <a:ext cx="187" cy="176"/>
                </a:xfrm>
                <a:custGeom>
                  <a:avLst/>
                  <a:gdLst>
                    <a:gd name="T0" fmla="*/ 157 w 188"/>
                    <a:gd name="T1" fmla="*/ 20 h 214"/>
                    <a:gd name="T2" fmla="*/ 159 w 188"/>
                    <a:gd name="T3" fmla="*/ 5 h 214"/>
                    <a:gd name="T4" fmla="*/ 169 w 188"/>
                    <a:gd name="T5" fmla="*/ 0 h 214"/>
                    <a:gd name="T6" fmla="*/ 181 w 188"/>
                    <a:gd name="T7" fmla="*/ 20 h 214"/>
                    <a:gd name="T8" fmla="*/ 187 w 188"/>
                    <a:gd name="T9" fmla="*/ 35 h 214"/>
                    <a:gd name="T10" fmla="*/ 177 w 188"/>
                    <a:gd name="T11" fmla="*/ 48 h 214"/>
                    <a:gd name="T12" fmla="*/ 169 w 188"/>
                    <a:gd name="T13" fmla="*/ 63 h 214"/>
                    <a:gd name="T14" fmla="*/ 161 w 188"/>
                    <a:gd name="T15" fmla="*/ 104 h 214"/>
                    <a:gd name="T16" fmla="*/ 143 w 188"/>
                    <a:gd name="T17" fmla="*/ 112 h 214"/>
                    <a:gd name="T18" fmla="*/ 119 w 188"/>
                    <a:gd name="T19" fmla="*/ 113 h 214"/>
                    <a:gd name="T20" fmla="*/ 111 w 188"/>
                    <a:gd name="T21" fmla="*/ 102 h 214"/>
                    <a:gd name="T22" fmla="*/ 101 w 188"/>
                    <a:gd name="T23" fmla="*/ 120 h 214"/>
                    <a:gd name="T24" fmla="*/ 90 w 188"/>
                    <a:gd name="T25" fmla="*/ 123 h 214"/>
                    <a:gd name="T26" fmla="*/ 80 w 188"/>
                    <a:gd name="T27" fmla="*/ 109 h 214"/>
                    <a:gd name="T28" fmla="*/ 58 w 188"/>
                    <a:gd name="T29" fmla="*/ 118 h 214"/>
                    <a:gd name="T30" fmla="*/ 76 w 188"/>
                    <a:gd name="T31" fmla="*/ 117 h 214"/>
                    <a:gd name="T32" fmla="*/ 78 w 188"/>
                    <a:gd name="T33" fmla="*/ 132 h 214"/>
                    <a:gd name="T34" fmla="*/ 58 w 188"/>
                    <a:gd name="T35" fmla="*/ 137 h 214"/>
                    <a:gd name="T36" fmla="*/ 34 w 188"/>
                    <a:gd name="T37" fmla="*/ 137 h 214"/>
                    <a:gd name="T38" fmla="*/ 36 w 188"/>
                    <a:gd name="T39" fmla="*/ 127 h 214"/>
                    <a:gd name="T40" fmla="*/ 46 w 188"/>
                    <a:gd name="T41" fmla="*/ 118 h 214"/>
                    <a:gd name="T42" fmla="*/ 34 w 188"/>
                    <a:gd name="T43" fmla="*/ 122 h 214"/>
                    <a:gd name="T44" fmla="*/ 26 w 188"/>
                    <a:gd name="T45" fmla="*/ 137 h 214"/>
                    <a:gd name="T46" fmla="*/ 30 w 188"/>
                    <a:gd name="T47" fmla="*/ 156 h 214"/>
                    <a:gd name="T48" fmla="*/ 14 w 188"/>
                    <a:gd name="T49" fmla="*/ 164 h 214"/>
                    <a:gd name="T50" fmla="*/ 0 w 188"/>
                    <a:gd name="T51" fmla="*/ 176 h 214"/>
                    <a:gd name="T52" fmla="*/ 8 w 188"/>
                    <a:gd name="T53" fmla="*/ 155 h 214"/>
                    <a:gd name="T54" fmla="*/ 0 w 188"/>
                    <a:gd name="T55" fmla="*/ 135 h 214"/>
                    <a:gd name="T56" fmla="*/ 14 w 188"/>
                    <a:gd name="T57" fmla="*/ 125 h 214"/>
                    <a:gd name="T58" fmla="*/ 32 w 188"/>
                    <a:gd name="T59" fmla="*/ 110 h 214"/>
                    <a:gd name="T60" fmla="*/ 44 w 188"/>
                    <a:gd name="T61" fmla="*/ 97 h 214"/>
                    <a:gd name="T62" fmla="*/ 72 w 188"/>
                    <a:gd name="T63" fmla="*/ 95 h 214"/>
                    <a:gd name="T64" fmla="*/ 84 w 188"/>
                    <a:gd name="T65" fmla="*/ 92 h 214"/>
                    <a:gd name="T66" fmla="*/ 113 w 188"/>
                    <a:gd name="T67" fmla="*/ 64 h 214"/>
                    <a:gd name="T68" fmla="*/ 119 w 188"/>
                    <a:gd name="T69" fmla="*/ 76 h 214"/>
                    <a:gd name="T70" fmla="*/ 131 w 188"/>
                    <a:gd name="T71" fmla="*/ 63 h 214"/>
                    <a:gd name="T72" fmla="*/ 149 w 188"/>
                    <a:gd name="T73" fmla="*/ 44 h 214"/>
                    <a:gd name="T74" fmla="*/ 153 w 188"/>
                    <a:gd name="T75" fmla="*/ 35 h 214"/>
                    <a:gd name="T76" fmla="*/ 147 w 188"/>
                    <a:gd name="T77" fmla="*/ 31 h 214"/>
                    <a:gd name="T78" fmla="*/ 151 w 188"/>
                    <a:gd name="T79" fmla="*/ 26 h 214"/>
                    <a:gd name="T80" fmla="*/ 157 w 188"/>
                    <a:gd name="T81" fmla="*/ 2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7" name="Freeform 46"/>
                <p:cNvSpPr>
                  <a:spLocks/>
                </p:cNvSpPr>
                <p:nvPr userDrawn="1"/>
              </p:nvSpPr>
              <p:spPr bwMode="ltGray">
                <a:xfrm>
                  <a:off x="2677" y="233"/>
                  <a:ext cx="14" cy="10"/>
                </a:xfrm>
                <a:custGeom>
                  <a:avLst/>
                  <a:gdLst>
                    <a:gd name="T0" fmla="*/ 0 w 13"/>
                    <a:gd name="T1" fmla="*/ 7 h 13"/>
                    <a:gd name="T2" fmla="*/ 4 w 13"/>
                    <a:gd name="T3" fmla="*/ 10 h 13"/>
                    <a:gd name="T4" fmla="*/ 0 w 13"/>
                    <a:gd name="T5" fmla="*/ 7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8" name="Freeform 47"/>
                <p:cNvSpPr>
                  <a:spLocks/>
                </p:cNvSpPr>
                <p:nvPr userDrawn="1"/>
              </p:nvSpPr>
              <p:spPr bwMode="ltGray">
                <a:xfrm>
                  <a:off x="1627" y="353"/>
                  <a:ext cx="813" cy="462"/>
                </a:xfrm>
                <a:custGeom>
                  <a:avLst/>
                  <a:gdLst>
                    <a:gd name="T0" fmla="*/ 813 w 812"/>
                    <a:gd name="T1" fmla="*/ 21 h 564"/>
                    <a:gd name="T2" fmla="*/ 779 w 812"/>
                    <a:gd name="T3" fmla="*/ 64 h 564"/>
                    <a:gd name="T4" fmla="*/ 749 w 812"/>
                    <a:gd name="T5" fmla="*/ 100 h 564"/>
                    <a:gd name="T6" fmla="*/ 723 w 812"/>
                    <a:gd name="T7" fmla="*/ 116 h 564"/>
                    <a:gd name="T8" fmla="*/ 635 w 812"/>
                    <a:gd name="T9" fmla="*/ 147 h 564"/>
                    <a:gd name="T10" fmla="*/ 633 w 812"/>
                    <a:gd name="T11" fmla="*/ 172 h 564"/>
                    <a:gd name="T12" fmla="*/ 605 w 812"/>
                    <a:gd name="T13" fmla="*/ 188 h 564"/>
                    <a:gd name="T14" fmla="*/ 621 w 812"/>
                    <a:gd name="T15" fmla="*/ 146 h 564"/>
                    <a:gd name="T16" fmla="*/ 577 w 812"/>
                    <a:gd name="T17" fmla="*/ 154 h 564"/>
                    <a:gd name="T18" fmla="*/ 557 w 812"/>
                    <a:gd name="T19" fmla="*/ 179 h 564"/>
                    <a:gd name="T20" fmla="*/ 597 w 812"/>
                    <a:gd name="T21" fmla="*/ 229 h 564"/>
                    <a:gd name="T22" fmla="*/ 595 w 812"/>
                    <a:gd name="T23" fmla="*/ 301 h 564"/>
                    <a:gd name="T24" fmla="*/ 543 w 812"/>
                    <a:gd name="T25" fmla="*/ 333 h 564"/>
                    <a:gd name="T26" fmla="*/ 523 w 812"/>
                    <a:gd name="T27" fmla="*/ 316 h 564"/>
                    <a:gd name="T28" fmla="*/ 483 w 812"/>
                    <a:gd name="T29" fmla="*/ 285 h 564"/>
                    <a:gd name="T30" fmla="*/ 463 w 812"/>
                    <a:gd name="T31" fmla="*/ 285 h 564"/>
                    <a:gd name="T32" fmla="*/ 451 w 812"/>
                    <a:gd name="T33" fmla="*/ 323 h 564"/>
                    <a:gd name="T34" fmla="*/ 501 w 812"/>
                    <a:gd name="T35" fmla="*/ 380 h 564"/>
                    <a:gd name="T36" fmla="*/ 511 w 812"/>
                    <a:gd name="T37" fmla="*/ 429 h 564"/>
                    <a:gd name="T38" fmla="*/ 527 w 812"/>
                    <a:gd name="T39" fmla="*/ 459 h 564"/>
                    <a:gd name="T40" fmla="*/ 493 w 812"/>
                    <a:gd name="T41" fmla="*/ 446 h 564"/>
                    <a:gd name="T42" fmla="*/ 471 w 812"/>
                    <a:gd name="T43" fmla="*/ 424 h 564"/>
                    <a:gd name="T44" fmla="*/ 423 w 812"/>
                    <a:gd name="T45" fmla="*/ 347 h 564"/>
                    <a:gd name="T46" fmla="*/ 427 w 812"/>
                    <a:gd name="T47" fmla="*/ 254 h 564"/>
                    <a:gd name="T48" fmla="*/ 423 w 812"/>
                    <a:gd name="T49" fmla="*/ 220 h 564"/>
                    <a:gd name="T50" fmla="*/ 413 w 812"/>
                    <a:gd name="T51" fmla="*/ 226 h 564"/>
                    <a:gd name="T52" fmla="*/ 386 w 812"/>
                    <a:gd name="T53" fmla="*/ 218 h 564"/>
                    <a:gd name="T54" fmla="*/ 360 w 812"/>
                    <a:gd name="T55" fmla="*/ 139 h 564"/>
                    <a:gd name="T56" fmla="*/ 330 w 812"/>
                    <a:gd name="T57" fmla="*/ 136 h 564"/>
                    <a:gd name="T58" fmla="*/ 288 w 812"/>
                    <a:gd name="T59" fmla="*/ 141 h 564"/>
                    <a:gd name="T60" fmla="*/ 242 w 812"/>
                    <a:gd name="T61" fmla="*/ 190 h 564"/>
                    <a:gd name="T62" fmla="*/ 196 w 812"/>
                    <a:gd name="T63" fmla="*/ 220 h 564"/>
                    <a:gd name="T64" fmla="*/ 184 w 812"/>
                    <a:gd name="T65" fmla="*/ 224 h 564"/>
                    <a:gd name="T66" fmla="*/ 160 w 812"/>
                    <a:gd name="T67" fmla="*/ 269 h 564"/>
                    <a:gd name="T68" fmla="*/ 152 w 812"/>
                    <a:gd name="T69" fmla="*/ 290 h 564"/>
                    <a:gd name="T70" fmla="*/ 128 w 812"/>
                    <a:gd name="T71" fmla="*/ 331 h 564"/>
                    <a:gd name="T72" fmla="*/ 94 w 812"/>
                    <a:gd name="T73" fmla="*/ 321 h 564"/>
                    <a:gd name="T74" fmla="*/ 66 w 812"/>
                    <a:gd name="T75" fmla="*/ 211 h 564"/>
                    <a:gd name="T76" fmla="*/ 72 w 812"/>
                    <a:gd name="T77" fmla="*/ 128 h 564"/>
                    <a:gd name="T78" fmla="*/ 44 w 812"/>
                    <a:gd name="T79" fmla="*/ 147 h 564"/>
                    <a:gd name="T80" fmla="*/ 20 w 812"/>
                    <a:gd name="T81" fmla="*/ 123 h 564"/>
                    <a:gd name="T82" fmla="*/ 24 w 812"/>
                    <a:gd name="T83" fmla="*/ 113 h 564"/>
                    <a:gd name="T84" fmla="*/ 0 w 812"/>
                    <a:gd name="T85" fmla="*/ 75 h 564"/>
                    <a:gd name="T86" fmla="*/ 799 w 812"/>
                    <a:gd name="T87" fmla="*/ 5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 name="Freeform 48"/>
                <p:cNvSpPr>
                  <a:spLocks/>
                </p:cNvSpPr>
                <p:nvPr userDrawn="1"/>
              </p:nvSpPr>
              <p:spPr bwMode="ltGray">
                <a:xfrm>
                  <a:off x="1770" y="671"/>
                  <a:ext cx="45" cy="71"/>
                </a:xfrm>
                <a:custGeom>
                  <a:avLst/>
                  <a:gdLst>
                    <a:gd name="T0" fmla="*/ 7 w 43"/>
                    <a:gd name="T1" fmla="*/ 9 h 85"/>
                    <a:gd name="T2" fmla="*/ 18 w 43"/>
                    <a:gd name="T3" fmla="*/ 3 h 85"/>
                    <a:gd name="T4" fmla="*/ 39 w 43"/>
                    <a:gd name="T5" fmla="*/ 28 h 85"/>
                    <a:gd name="T6" fmla="*/ 20 w 43"/>
                    <a:gd name="T7" fmla="*/ 71 h 85"/>
                    <a:gd name="T8" fmla="*/ 1 w 43"/>
                    <a:gd name="T9" fmla="*/ 58 h 85"/>
                    <a:gd name="T10" fmla="*/ 7 w 43"/>
                    <a:gd name="T11" fmla="*/ 9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 name="Freeform 49"/>
                <p:cNvSpPr>
                  <a:spLocks/>
                </p:cNvSpPr>
                <p:nvPr userDrawn="1"/>
              </p:nvSpPr>
              <p:spPr bwMode="ltGray">
                <a:xfrm>
                  <a:off x="2394" y="431"/>
                  <a:ext cx="42" cy="59"/>
                </a:xfrm>
                <a:custGeom>
                  <a:avLst/>
                  <a:gdLst>
                    <a:gd name="T0" fmla="*/ 12 w 44"/>
                    <a:gd name="T1" fmla="*/ 22 h 74"/>
                    <a:gd name="T2" fmla="*/ 28 w 44"/>
                    <a:gd name="T3" fmla="*/ 2 h 74"/>
                    <a:gd name="T4" fmla="*/ 41 w 44"/>
                    <a:gd name="T5" fmla="*/ 3 h 74"/>
                    <a:gd name="T6" fmla="*/ 37 w 44"/>
                    <a:gd name="T7" fmla="*/ 21 h 74"/>
                    <a:gd name="T8" fmla="*/ 12 w 44"/>
                    <a:gd name="T9" fmla="*/ 59 h 74"/>
                    <a:gd name="T10" fmla="*/ 7 w 44"/>
                    <a:gd name="T11" fmla="*/ 48 h 74"/>
                    <a:gd name="T12" fmla="*/ 3 w 44"/>
                    <a:gd name="T13" fmla="*/ 29 h 74"/>
                    <a:gd name="T14" fmla="*/ 12 w 44"/>
                    <a:gd name="T15" fmla="*/ 22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 name="Freeform 50"/>
                <p:cNvSpPr>
                  <a:spLocks/>
                </p:cNvSpPr>
                <p:nvPr userDrawn="1"/>
              </p:nvSpPr>
              <p:spPr bwMode="ltGray">
                <a:xfrm>
                  <a:off x="2513" y="402"/>
                  <a:ext cx="21" cy="24"/>
                </a:xfrm>
                <a:custGeom>
                  <a:avLst/>
                  <a:gdLst>
                    <a:gd name="T0" fmla="*/ 7 w 20"/>
                    <a:gd name="T1" fmla="*/ 13 h 30"/>
                    <a:gd name="T2" fmla="*/ 5 w 20"/>
                    <a:gd name="T3" fmla="*/ 24 h 30"/>
                    <a:gd name="T4" fmla="*/ 7 w 20"/>
                    <a:gd name="T5" fmla="*/ 13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 name="Freeform 51"/>
                <p:cNvSpPr>
                  <a:spLocks/>
                </p:cNvSpPr>
                <p:nvPr userDrawn="1"/>
              </p:nvSpPr>
              <p:spPr bwMode="ltGray">
                <a:xfrm>
                  <a:off x="333" y="169"/>
                  <a:ext cx="1015" cy="866"/>
                </a:xfrm>
                <a:custGeom>
                  <a:avLst/>
                  <a:gdLst>
                    <a:gd name="T0" fmla="*/ 716 w 682"/>
                    <a:gd name="T1" fmla="*/ 721 h 557"/>
                    <a:gd name="T2" fmla="*/ 723 w 682"/>
                    <a:gd name="T3" fmla="*/ 701 h 557"/>
                    <a:gd name="T4" fmla="*/ 744 w 682"/>
                    <a:gd name="T5" fmla="*/ 642 h 557"/>
                    <a:gd name="T6" fmla="*/ 460 w 682"/>
                    <a:gd name="T7" fmla="*/ 446 h 557"/>
                    <a:gd name="T8" fmla="*/ 420 w 682"/>
                    <a:gd name="T9" fmla="*/ 538 h 557"/>
                    <a:gd name="T10" fmla="*/ 451 w 682"/>
                    <a:gd name="T11" fmla="*/ 864 h 557"/>
                    <a:gd name="T12" fmla="*/ 420 w 682"/>
                    <a:gd name="T13" fmla="*/ 768 h 557"/>
                    <a:gd name="T14" fmla="*/ 360 w 682"/>
                    <a:gd name="T15" fmla="*/ 683 h 557"/>
                    <a:gd name="T16" fmla="*/ 365 w 682"/>
                    <a:gd name="T17" fmla="*/ 642 h 557"/>
                    <a:gd name="T18" fmla="*/ 368 w 682"/>
                    <a:gd name="T19" fmla="*/ 613 h 557"/>
                    <a:gd name="T20" fmla="*/ 327 w 682"/>
                    <a:gd name="T21" fmla="*/ 583 h 557"/>
                    <a:gd name="T22" fmla="*/ 289 w 682"/>
                    <a:gd name="T23" fmla="*/ 538 h 557"/>
                    <a:gd name="T24" fmla="*/ 220 w 682"/>
                    <a:gd name="T25" fmla="*/ 550 h 557"/>
                    <a:gd name="T26" fmla="*/ 188 w 682"/>
                    <a:gd name="T27" fmla="*/ 567 h 557"/>
                    <a:gd name="T28" fmla="*/ 116 w 682"/>
                    <a:gd name="T29" fmla="*/ 567 h 557"/>
                    <a:gd name="T30" fmla="*/ 33 w 682"/>
                    <a:gd name="T31" fmla="*/ 485 h 557"/>
                    <a:gd name="T32" fmla="*/ 16 w 682"/>
                    <a:gd name="T33" fmla="*/ 459 h 557"/>
                    <a:gd name="T34" fmla="*/ 0 w 682"/>
                    <a:gd name="T35" fmla="*/ 410 h 557"/>
                    <a:gd name="T36" fmla="*/ 36 w 682"/>
                    <a:gd name="T37" fmla="*/ 331 h 557"/>
                    <a:gd name="T38" fmla="*/ 48 w 682"/>
                    <a:gd name="T39" fmla="*/ 281 h 557"/>
                    <a:gd name="T40" fmla="*/ 76 w 682"/>
                    <a:gd name="T41" fmla="*/ 222 h 557"/>
                    <a:gd name="T42" fmla="*/ 121 w 682"/>
                    <a:gd name="T43" fmla="*/ 180 h 557"/>
                    <a:gd name="T44" fmla="*/ 249 w 682"/>
                    <a:gd name="T45" fmla="*/ 104 h 557"/>
                    <a:gd name="T46" fmla="*/ 327 w 682"/>
                    <a:gd name="T47" fmla="*/ 47 h 557"/>
                    <a:gd name="T48" fmla="*/ 384 w 682"/>
                    <a:gd name="T49" fmla="*/ 9 h 557"/>
                    <a:gd name="T50" fmla="*/ 540 w 682"/>
                    <a:gd name="T51" fmla="*/ 3 h 557"/>
                    <a:gd name="T52" fmla="*/ 592 w 682"/>
                    <a:gd name="T53" fmla="*/ 0 h 557"/>
                    <a:gd name="T54" fmla="*/ 571 w 682"/>
                    <a:gd name="T55" fmla="*/ 53 h 557"/>
                    <a:gd name="T56" fmla="*/ 659 w 682"/>
                    <a:gd name="T57" fmla="*/ 131 h 557"/>
                    <a:gd name="T58" fmla="*/ 740 w 682"/>
                    <a:gd name="T59" fmla="*/ 115 h 557"/>
                    <a:gd name="T60" fmla="*/ 787 w 682"/>
                    <a:gd name="T61" fmla="*/ 127 h 557"/>
                    <a:gd name="T62" fmla="*/ 832 w 682"/>
                    <a:gd name="T63" fmla="*/ 151 h 557"/>
                    <a:gd name="T64" fmla="*/ 851 w 682"/>
                    <a:gd name="T65" fmla="*/ 292 h 557"/>
                    <a:gd name="T66" fmla="*/ 851 w 682"/>
                    <a:gd name="T67" fmla="*/ 373 h 557"/>
                    <a:gd name="T68" fmla="*/ 891 w 682"/>
                    <a:gd name="T69" fmla="*/ 440 h 557"/>
                    <a:gd name="T70" fmla="*/ 960 w 682"/>
                    <a:gd name="T71" fmla="*/ 466 h 557"/>
                    <a:gd name="T72" fmla="*/ 1012 w 682"/>
                    <a:gd name="T73" fmla="*/ 459 h 557"/>
                    <a:gd name="T74" fmla="*/ 988 w 682"/>
                    <a:gd name="T75" fmla="*/ 529 h 557"/>
                    <a:gd name="T76" fmla="*/ 891 w 682"/>
                    <a:gd name="T77" fmla="*/ 633 h 557"/>
                    <a:gd name="T78" fmla="*/ 816 w 682"/>
                    <a:gd name="T79" fmla="*/ 754 h 557"/>
                    <a:gd name="T80" fmla="*/ 827 w 682"/>
                    <a:gd name="T81" fmla="*/ 790 h 557"/>
                    <a:gd name="T82" fmla="*/ 647 w 682"/>
                    <a:gd name="T83" fmla="*/ 86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3" name="Freeform 52"/>
                <p:cNvSpPr>
                  <a:spLocks/>
                </p:cNvSpPr>
                <p:nvPr userDrawn="1"/>
              </p:nvSpPr>
              <p:spPr bwMode="ltGray">
                <a:xfrm>
                  <a:off x="727" y="495"/>
                  <a:ext cx="382" cy="540"/>
                </a:xfrm>
                <a:custGeom>
                  <a:avLst/>
                  <a:gdLst>
                    <a:gd name="T0" fmla="*/ 361 w 257"/>
                    <a:gd name="T1" fmla="*/ 540 h 347"/>
                    <a:gd name="T2" fmla="*/ 346 w 257"/>
                    <a:gd name="T3" fmla="*/ 468 h 347"/>
                    <a:gd name="T4" fmla="*/ 323 w 257"/>
                    <a:gd name="T5" fmla="*/ 448 h 347"/>
                    <a:gd name="T6" fmla="*/ 320 w 257"/>
                    <a:gd name="T7" fmla="*/ 419 h 347"/>
                    <a:gd name="T8" fmla="*/ 311 w 257"/>
                    <a:gd name="T9" fmla="*/ 395 h 347"/>
                    <a:gd name="T10" fmla="*/ 311 w 257"/>
                    <a:gd name="T11" fmla="*/ 356 h 347"/>
                    <a:gd name="T12" fmla="*/ 308 w 257"/>
                    <a:gd name="T13" fmla="*/ 333 h 347"/>
                    <a:gd name="T14" fmla="*/ 339 w 257"/>
                    <a:gd name="T15" fmla="*/ 314 h 347"/>
                    <a:gd name="T16" fmla="*/ 382 w 257"/>
                    <a:gd name="T17" fmla="*/ 307 h 347"/>
                    <a:gd name="T18" fmla="*/ 382 w 257"/>
                    <a:gd name="T19" fmla="*/ 212 h 347"/>
                    <a:gd name="T20" fmla="*/ 80 w 257"/>
                    <a:gd name="T21" fmla="*/ 149 h 347"/>
                    <a:gd name="T22" fmla="*/ 48 w 257"/>
                    <a:gd name="T23" fmla="*/ 153 h 347"/>
                    <a:gd name="T24" fmla="*/ 24 w 257"/>
                    <a:gd name="T25" fmla="*/ 159 h 347"/>
                    <a:gd name="T26" fmla="*/ 0 w 257"/>
                    <a:gd name="T27" fmla="*/ 232 h 347"/>
                    <a:gd name="T28" fmla="*/ 138 w 257"/>
                    <a:gd name="T29" fmla="*/ 538 h 347"/>
                    <a:gd name="T30" fmla="*/ 361 w 257"/>
                    <a:gd name="T31" fmla="*/ 540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4" name="Freeform 53"/>
                <p:cNvSpPr>
                  <a:spLocks/>
                </p:cNvSpPr>
                <p:nvPr userDrawn="1"/>
              </p:nvSpPr>
              <p:spPr bwMode="ltGray">
                <a:xfrm>
                  <a:off x="1400" y="896"/>
                  <a:ext cx="16" cy="29"/>
                </a:xfrm>
                <a:custGeom>
                  <a:avLst/>
                  <a:gdLst>
                    <a:gd name="T0" fmla="*/ 6 w 19"/>
                    <a:gd name="T1" fmla="*/ 20 h 37"/>
                    <a:gd name="T2" fmla="*/ 16 w 19"/>
                    <a:gd name="T3" fmla="*/ 16 h 37"/>
                    <a:gd name="T4" fmla="*/ 6 w 19"/>
                    <a:gd name="T5" fmla="*/ 2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5" name="Freeform 54"/>
                <p:cNvSpPr>
                  <a:spLocks/>
                </p:cNvSpPr>
                <p:nvPr userDrawn="1"/>
              </p:nvSpPr>
              <p:spPr bwMode="ltGray">
                <a:xfrm>
                  <a:off x="1379" y="617"/>
                  <a:ext cx="21" cy="17"/>
                </a:xfrm>
                <a:custGeom>
                  <a:avLst/>
                  <a:gdLst>
                    <a:gd name="T0" fmla="*/ 11 w 22"/>
                    <a:gd name="T1" fmla="*/ 10 h 20"/>
                    <a:gd name="T2" fmla="*/ 15 w 22"/>
                    <a:gd name="T3" fmla="*/ 0 h 20"/>
                    <a:gd name="T4" fmla="*/ 19 w 22"/>
                    <a:gd name="T5" fmla="*/ 10 h 20"/>
                    <a:gd name="T6" fmla="*/ 8 w 22"/>
                    <a:gd name="T7" fmla="*/ 17 h 20"/>
                    <a:gd name="T8" fmla="*/ 11 w 22"/>
                    <a:gd name="T9" fmla="*/ 1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 name="Freeform 55"/>
                <p:cNvSpPr>
                  <a:spLocks/>
                </p:cNvSpPr>
                <p:nvPr userDrawn="1"/>
              </p:nvSpPr>
              <p:spPr bwMode="ltGray">
                <a:xfrm>
                  <a:off x="453" y="275"/>
                  <a:ext cx="58" cy="24"/>
                </a:xfrm>
                <a:custGeom>
                  <a:avLst/>
                  <a:gdLst>
                    <a:gd name="T0" fmla="*/ 24 w 57"/>
                    <a:gd name="T1" fmla="*/ 14 h 30"/>
                    <a:gd name="T2" fmla="*/ 33 w 57"/>
                    <a:gd name="T3" fmla="*/ 5 h 30"/>
                    <a:gd name="T4" fmla="*/ 37 w 57"/>
                    <a:gd name="T5" fmla="*/ 24 h 30"/>
                    <a:gd name="T6" fmla="*/ 24 w 57"/>
                    <a:gd name="T7" fmla="*/ 14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7" name="Freeform 56"/>
                <p:cNvSpPr>
                  <a:spLocks/>
                </p:cNvSpPr>
                <p:nvPr userDrawn="1"/>
              </p:nvSpPr>
              <p:spPr bwMode="ltGray">
                <a:xfrm>
                  <a:off x="1161" y="50"/>
                  <a:ext cx="691" cy="569"/>
                </a:xfrm>
                <a:custGeom>
                  <a:avLst/>
                  <a:gdLst>
                    <a:gd name="T0" fmla="*/ 472 w 693"/>
                    <a:gd name="T1" fmla="*/ 379 h 696"/>
                    <a:gd name="T2" fmla="*/ 392 w 693"/>
                    <a:gd name="T3" fmla="*/ 370 h 696"/>
                    <a:gd name="T4" fmla="*/ 324 w 693"/>
                    <a:gd name="T5" fmla="*/ 337 h 696"/>
                    <a:gd name="T6" fmla="*/ 264 w 693"/>
                    <a:gd name="T7" fmla="*/ 327 h 696"/>
                    <a:gd name="T8" fmla="*/ 236 w 693"/>
                    <a:gd name="T9" fmla="*/ 340 h 696"/>
                    <a:gd name="T10" fmla="*/ 260 w 693"/>
                    <a:gd name="T11" fmla="*/ 350 h 696"/>
                    <a:gd name="T12" fmla="*/ 292 w 693"/>
                    <a:gd name="T13" fmla="*/ 383 h 696"/>
                    <a:gd name="T14" fmla="*/ 320 w 693"/>
                    <a:gd name="T15" fmla="*/ 389 h 696"/>
                    <a:gd name="T16" fmla="*/ 332 w 693"/>
                    <a:gd name="T17" fmla="*/ 438 h 696"/>
                    <a:gd name="T18" fmla="*/ 312 w 693"/>
                    <a:gd name="T19" fmla="*/ 451 h 696"/>
                    <a:gd name="T20" fmla="*/ 260 w 693"/>
                    <a:gd name="T21" fmla="*/ 504 h 696"/>
                    <a:gd name="T22" fmla="*/ 224 w 693"/>
                    <a:gd name="T23" fmla="*/ 513 h 696"/>
                    <a:gd name="T24" fmla="*/ 97 w 693"/>
                    <a:gd name="T25" fmla="*/ 569 h 696"/>
                    <a:gd name="T26" fmla="*/ 77 w 693"/>
                    <a:gd name="T27" fmla="*/ 504 h 696"/>
                    <a:gd name="T28" fmla="*/ 45 w 693"/>
                    <a:gd name="T29" fmla="*/ 428 h 696"/>
                    <a:gd name="T30" fmla="*/ 33 w 693"/>
                    <a:gd name="T31" fmla="*/ 366 h 696"/>
                    <a:gd name="T32" fmla="*/ 53 w 693"/>
                    <a:gd name="T33" fmla="*/ 281 h 696"/>
                    <a:gd name="T34" fmla="*/ 17 w 693"/>
                    <a:gd name="T35" fmla="*/ 320 h 696"/>
                    <a:gd name="T36" fmla="*/ 81 w 693"/>
                    <a:gd name="T37" fmla="*/ 229 h 696"/>
                    <a:gd name="T38" fmla="*/ 113 w 693"/>
                    <a:gd name="T39" fmla="*/ 167 h 696"/>
                    <a:gd name="T40" fmla="*/ 37 w 693"/>
                    <a:gd name="T41" fmla="*/ 167 h 696"/>
                    <a:gd name="T42" fmla="*/ 1 w 693"/>
                    <a:gd name="T43" fmla="*/ 160 h 696"/>
                    <a:gd name="T44" fmla="*/ 25 w 693"/>
                    <a:gd name="T45" fmla="*/ 114 h 696"/>
                    <a:gd name="T46" fmla="*/ 97 w 693"/>
                    <a:gd name="T47" fmla="*/ 92 h 696"/>
                    <a:gd name="T48" fmla="*/ 220 w 693"/>
                    <a:gd name="T49" fmla="*/ 101 h 696"/>
                    <a:gd name="T50" fmla="*/ 228 w 693"/>
                    <a:gd name="T51" fmla="*/ 52 h 696"/>
                    <a:gd name="T52" fmla="*/ 260 w 693"/>
                    <a:gd name="T53" fmla="*/ 0 h 696"/>
                    <a:gd name="T54" fmla="*/ 356 w 693"/>
                    <a:gd name="T55" fmla="*/ 36 h 696"/>
                    <a:gd name="T56" fmla="*/ 328 w 693"/>
                    <a:gd name="T57" fmla="*/ 72 h 696"/>
                    <a:gd name="T58" fmla="*/ 300 w 693"/>
                    <a:gd name="T59" fmla="*/ 144 h 696"/>
                    <a:gd name="T60" fmla="*/ 360 w 693"/>
                    <a:gd name="T61" fmla="*/ 157 h 696"/>
                    <a:gd name="T62" fmla="*/ 372 w 693"/>
                    <a:gd name="T63" fmla="*/ 111 h 696"/>
                    <a:gd name="T64" fmla="*/ 416 w 693"/>
                    <a:gd name="T65" fmla="*/ 75 h 696"/>
                    <a:gd name="T66" fmla="*/ 496 w 693"/>
                    <a:gd name="T67" fmla="*/ 72 h 696"/>
                    <a:gd name="T68" fmla="*/ 527 w 693"/>
                    <a:gd name="T69" fmla="*/ 43 h 696"/>
                    <a:gd name="T70" fmla="*/ 539 w 693"/>
                    <a:gd name="T71" fmla="*/ 376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8" name="Freeform 57"/>
                <p:cNvSpPr>
                  <a:spLocks/>
                </p:cNvSpPr>
                <p:nvPr userDrawn="1"/>
              </p:nvSpPr>
              <p:spPr bwMode="ltGray">
                <a:xfrm>
                  <a:off x="689" y="6"/>
                  <a:ext cx="1386" cy="232"/>
                </a:xfrm>
                <a:custGeom>
                  <a:avLst/>
                  <a:gdLst>
                    <a:gd name="T0" fmla="*/ 1228 w 931"/>
                    <a:gd name="T1" fmla="*/ 0 h 149"/>
                    <a:gd name="T2" fmla="*/ 213 w 931"/>
                    <a:gd name="T3" fmla="*/ 45 h 149"/>
                    <a:gd name="T4" fmla="*/ 135 w 931"/>
                    <a:gd name="T5" fmla="*/ 65 h 149"/>
                    <a:gd name="T6" fmla="*/ 92 w 931"/>
                    <a:gd name="T7" fmla="*/ 65 h 149"/>
                    <a:gd name="T8" fmla="*/ 33 w 931"/>
                    <a:gd name="T9" fmla="*/ 120 h 149"/>
                    <a:gd name="T10" fmla="*/ 0 w 931"/>
                    <a:gd name="T11" fmla="*/ 163 h 149"/>
                    <a:gd name="T12" fmla="*/ 88 w 931"/>
                    <a:gd name="T13" fmla="*/ 179 h 149"/>
                    <a:gd name="T14" fmla="*/ 144 w 931"/>
                    <a:gd name="T15" fmla="*/ 149 h 149"/>
                    <a:gd name="T16" fmla="*/ 161 w 931"/>
                    <a:gd name="T17" fmla="*/ 131 h 149"/>
                    <a:gd name="T18" fmla="*/ 249 w 931"/>
                    <a:gd name="T19" fmla="*/ 81 h 149"/>
                    <a:gd name="T20" fmla="*/ 320 w 931"/>
                    <a:gd name="T21" fmla="*/ 72 h 149"/>
                    <a:gd name="T22" fmla="*/ 353 w 931"/>
                    <a:gd name="T23" fmla="*/ 146 h 149"/>
                    <a:gd name="T24" fmla="*/ 280 w 931"/>
                    <a:gd name="T25" fmla="*/ 170 h 149"/>
                    <a:gd name="T26" fmla="*/ 344 w 931"/>
                    <a:gd name="T27" fmla="*/ 176 h 149"/>
                    <a:gd name="T28" fmla="*/ 372 w 931"/>
                    <a:gd name="T29" fmla="*/ 140 h 149"/>
                    <a:gd name="T30" fmla="*/ 396 w 931"/>
                    <a:gd name="T31" fmla="*/ 143 h 149"/>
                    <a:gd name="T32" fmla="*/ 377 w 931"/>
                    <a:gd name="T33" fmla="*/ 84 h 149"/>
                    <a:gd name="T34" fmla="*/ 396 w 931"/>
                    <a:gd name="T35" fmla="*/ 69 h 149"/>
                    <a:gd name="T36" fmla="*/ 412 w 931"/>
                    <a:gd name="T37" fmla="*/ 137 h 149"/>
                    <a:gd name="T38" fmla="*/ 396 w 931"/>
                    <a:gd name="T39" fmla="*/ 176 h 149"/>
                    <a:gd name="T40" fmla="*/ 441 w 931"/>
                    <a:gd name="T41" fmla="*/ 202 h 149"/>
                    <a:gd name="T42" fmla="*/ 445 w 931"/>
                    <a:gd name="T43" fmla="*/ 143 h 149"/>
                    <a:gd name="T44" fmla="*/ 493 w 931"/>
                    <a:gd name="T45" fmla="*/ 160 h 149"/>
                    <a:gd name="T46" fmla="*/ 569 w 931"/>
                    <a:gd name="T47" fmla="*/ 114 h 149"/>
                    <a:gd name="T48" fmla="*/ 609 w 931"/>
                    <a:gd name="T49" fmla="*/ 78 h 149"/>
                    <a:gd name="T50" fmla="*/ 654 w 931"/>
                    <a:gd name="T51" fmla="*/ 87 h 149"/>
                    <a:gd name="T52" fmla="*/ 677 w 931"/>
                    <a:gd name="T53" fmla="*/ 78 h 149"/>
                    <a:gd name="T54" fmla="*/ 642 w 931"/>
                    <a:gd name="T55" fmla="*/ 69 h 149"/>
                    <a:gd name="T56" fmla="*/ 706 w 931"/>
                    <a:gd name="T57" fmla="*/ 54 h 149"/>
                    <a:gd name="T58" fmla="*/ 810 w 931"/>
                    <a:gd name="T59" fmla="*/ 84 h 149"/>
                    <a:gd name="T60" fmla="*/ 865 w 931"/>
                    <a:gd name="T61" fmla="*/ 65 h 149"/>
                    <a:gd name="T62" fmla="*/ 869 w 931"/>
                    <a:gd name="T63" fmla="*/ 98 h 149"/>
                    <a:gd name="T64" fmla="*/ 846 w 931"/>
                    <a:gd name="T65" fmla="*/ 157 h 149"/>
                    <a:gd name="T66" fmla="*/ 910 w 931"/>
                    <a:gd name="T67" fmla="*/ 137 h 149"/>
                    <a:gd name="T68" fmla="*/ 929 w 931"/>
                    <a:gd name="T69" fmla="*/ 125 h 149"/>
                    <a:gd name="T70" fmla="*/ 965 w 931"/>
                    <a:gd name="T71" fmla="*/ 95 h 149"/>
                    <a:gd name="T72" fmla="*/ 1182 w 931"/>
                    <a:gd name="T73" fmla="*/ 13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9" name="Freeform 58"/>
                <p:cNvSpPr>
                  <a:spLocks/>
                </p:cNvSpPr>
                <p:nvPr userDrawn="1"/>
              </p:nvSpPr>
              <p:spPr bwMode="ltGray">
                <a:xfrm>
                  <a:off x="971" y="91"/>
                  <a:ext cx="30" cy="25"/>
                </a:xfrm>
                <a:custGeom>
                  <a:avLst/>
                  <a:gdLst>
                    <a:gd name="T0" fmla="*/ 3 w 31"/>
                    <a:gd name="T1" fmla="*/ 23 h 30"/>
                    <a:gd name="T2" fmla="*/ 30 w 31"/>
                    <a:gd name="T3" fmla="*/ 0 h 30"/>
                    <a:gd name="T4" fmla="*/ 18 w 31"/>
                    <a:gd name="T5" fmla="*/ 20 h 30"/>
                    <a:gd name="T6" fmla="*/ 3 w 31"/>
                    <a:gd name="T7" fmla="*/ 2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0" name="Freeform 59"/>
                <p:cNvSpPr>
                  <a:spLocks/>
                </p:cNvSpPr>
                <p:nvPr userDrawn="1"/>
              </p:nvSpPr>
              <p:spPr bwMode="ltGray">
                <a:xfrm>
                  <a:off x="935" y="125"/>
                  <a:ext cx="45" cy="27"/>
                </a:xfrm>
                <a:custGeom>
                  <a:avLst/>
                  <a:gdLst>
                    <a:gd name="T0" fmla="*/ 6 w 44"/>
                    <a:gd name="T1" fmla="*/ 27 h 32"/>
                    <a:gd name="T2" fmla="*/ 23 w 44"/>
                    <a:gd name="T3" fmla="*/ 0 h 32"/>
                    <a:gd name="T4" fmla="*/ 39 w 44"/>
                    <a:gd name="T5" fmla="*/ 3 h 32"/>
                    <a:gd name="T6" fmla="*/ 6 w 44"/>
                    <a:gd name="T7" fmla="*/ 27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1" name="Freeform 60"/>
                <p:cNvSpPr>
                  <a:spLocks/>
                </p:cNvSpPr>
                <p:nvPr userDrawn="1"/>
              </p:nvSpPr>
              <p:spPr bwMode="ltGray">
                <a:xfrm>
                  <a:off x="1081" y="226"/>
                  <a:ext cx="75" cy="14"/>
                </a:xfrm>
                <a:custGeom>
                  <a:avLst/>
                  <a:gdLst>
                    <a:gd name="T0" fmla="*/ 37 w 76"/>
                    <a:gd name="T1" fmla="*/ 14 h 18"/>
                    <a:gd name="T2" fmla="*/ 25 w 76"/>
                    <a:gd name="T3" fmla="*/ 2 h 18"/>
                    <a:gd name="T4" fmla="*/ 37 w 76"/>
                    <a:gd name="T5" fmla="*/ 14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2" name="Freeform 61"/>
                <p:cNvSpPr>
                  <a:spLocks/>
                </p:cNvSpPr>
                <p:nvPr userDrawn="1"/>
              </p:nvSpPr>
              <p:spPr bwMode="ltGray">
                <a:xfrm>
                  <a:off x="1210" y="223"/>
                  <a:ext cx="42" cy="37"/>
                </a:xfrm>
                <a:custGeom>
                  <a:avLst/>
                  <a:gdLst>
                    <a:gd name="T0" fmla="*/ 0 w 42"/>
                    <a:gd name="T1" fmla="*/ 18 h 44"/>
                    <a:gd name="T2" fmla="*/ 12 w 42"/>
                    <a:gd name="T3" fmla="*/ 8 h 44"/>
                    <a:gd name="T4" fmla="*/ 0 w 42"/>
                    <a:gd name="T5" fmla="*/ 18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3" name="Freeform 62"/>
                <p:cNvSpPr>
                  <a:spLocks/>
                </p:cNvSpPr>
                <p:nvPr userDrawn="1"/>
              </p:nvSpPr>
              <p:spPr bwMode="ltGray">
                <a:xfrm>
                  <a:off x="865" y="123"/>
                  <a:ext cx="33" cy="24"/>
                </a:xfrm>
                <a:custGeom>
                  <a:avLst/>
                  <a:gdLst>
                    <a:gd name="T0" fmla="*/ 7 w 31"/>
                    <a:gd name="T1" fmla="*/ 18 h 30"/>
                    <a:gd name="T2" fmla="*/ 33 w 31"/>
                    <a:gd name="T3" fmla="*/ 8 h 30"/>
                    <a:gd name="T4" fmla="*/ 7 w 31"/>
                    <a:gd name="T5" fmla="*/ 18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7" name="Picture 91"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12" name="Rectangle 92"/>
          <p:cNvSpPr>
            <a:spLocks noGrp="1" noChangeArrowheads="1"/>
          </p:cNvSpPr>
          <p:nvPr>
            <p:ph type="ctrTitle"/>
          </p:nvPr>
        </p:nvSpPr>
        <p:spPr>
          <a:xfrm>
            <a:off x="1828800" y="1828800"/>
            <a:ext cx="6934200" cy="2362200"/>
          </a:xfrm>
        </p:spPr>
        <p:txBody>
          <a:bodyPr/>
          <a:lstStyle>
            <a:lvl1pPr>
              <a:defRPr b="1"/>
            </a:lvl1pPr>
          </a:lstStyle>
          <a:p>
            <a:r>
              <a:rPr lang="en-US" smtClean="0"/>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smtClean="0"/>
              <a:t>Click to edit Master subtitle style</a:t>
            </a:r>
            <a:endParaRPr lang="en-US"/>
          </a:p>
        </p:txBody>
      </p:sp>
      <p:sp>
        <p:nvSpPr>
          <p:cNvPr id="94" name="Rectangle 94"/>
          <p:cNvSpPr>
            <a:spLocks noGrp="1" noChangeArrowheads="1"/>
          </p:cNvSpPr>
          <p:nvPr>
            <p:ph type="dt" sz="half" idx="10"/>
          </p:nvPr>
        </p:nvSpPr>
        <p:spPr>
          <a:xfrm>
            <a:off x="533400" y="6324600"/>
            <a:ext cx="1905000" cy="457200"/>
          </a:xfrm>
        </p:spPr>
        <p:txBody>
          <a:bodyPr/>
          <a:lstStyle>
            <a:lvl1pPr>
              <a:defRPr/>
            </a:lvl1pPr>
          </a:lstStyle>
          <a:p>
            <a:pPr>
              <a:defRPr/>
            </a:pPr>
            <a:fld id="{58F1E56E-A3F5-421B-88B3-AF9EC6623963}" type="datetime1">
              <a:rPr lang="en-US" smtClean="0"/>
              <a:t>2/3/2014</a:t>
            </a:fld>
            <a:endParaRPr lang="en-US"/>
          </a:p>
        </p:txBody>
      </p:sp>
      <p:sp>
        <p:nvSpPr>
          <p:cNvPr id="95" name="Rectangle 95"/>
          <p:cNvSpPr>
            <a:spLocks noGrp="1" noChangeArrowheads="1"/>
          </p:cNvSpPr>
          <p:nvPr>
            <p:ph type="ftr" sz="quarter" idx="11"/>
          </p:nvPr>
        </p:nvSpPr>
        <p:spPr>
          <a:xfrm>
            <a:off x="1905000" y="6324600"/>
            <a:ext cx="5791200" cy="457200"/>
          </a:xfrm>
        </p:spPr>
        <p:txBody>
          <a:bodyPr/>
          <a:lstStyle>
            <a:lvl1pPr>
              <a:defRPr/>
            </a:lvl1pPr>
          </a:lstStyle>
          <a:p>
            <a:pPr>
              <a:defRPr/>
            </a:pPr>
            <a:r>
              <a:rPr lang="en-CA"/>
              <a:t>Options, Futures, and Other Derivatives, 9th Edition,   Copyright © John C. Hull 2014</a:t>
            </a:r>
            <a:endParaRPr lang="en-US"/>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pPr>
              <a:defRPr/>
            </a:pPr>
            <a:fld id="{CF1E3105-2203-4359-A29F-834407F8DBBA}" type="slidenum">
              <a:rPr lang="en-US"/>
              <a:pPr>
                <a:defRPr/>
              </a:pPr>
              <a:t>‹#›</a:t>
            </a:fld>
            <a:endParaRPr lang="en-US"/>
          </a:p>
        </p:txBody>
      </p:sp>
    </p:spTree>
    <p:extLst>
      <p:ext uri="{BB962C8B-B14F-4D97-AF65-F5344CB8AC3E}">
        <p14:creationId xmlns:p14="http://schemas.microsoft.com/office/powerpoint/2010/main" val="605050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98278919-68B5-44C4-AC57-CBB89588836E}" type="datetime1">
              <a:rPr lang="en-US" smtClean="0"/>
              <a:t>2/3/2014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E0585C-02C6-4F6E-877B-38D006E6783C}" type="slidenum">
              <a:rPr lang="en-US"/>
              <a:pPr>
                <a:defRPr/>
              </a:pPr>
              <a:t>‹#›</a:t>
            </a:fld>
            <a:endParaRPr lang="en-US"/>
          </a:p>
        </p:txBody>
      </p:sp>
    </p:spTree>
    <p:extLst>
      <p:ext uri="{BB962C8B-B14F-4D97-AF65-F5344CB8AC3E}">
        <p14:creationId xmlns:p14="http://schemas.microsoft.com/office/powerpoint/2010/main" val="796033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3" y="930275"/>
            <a:ext cx="2052637" cy="5332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063" y="930275"/>
            <a:ext cx="6007100" cy="5332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B65E44FD-B7ED-40CE-BD07-5B9E7ABE4626}" type="datetime1">
              <a:rPr lang="en-US" smtClean="0"/>
              <a:t>2/3/2014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386760A-F163-438F-82CF-E9EA9FA9D595}" type="slidenum">
              <a:rPr lang="en-US"/>
              <a:pPr>
                <a:defRPr/>
              </a:pPr>
              <a:t>‹#›</a:t>
            </a:fld>
            <a:endParaRPr lang="en-US"/>
          </a:p>
        </p:txBody>
      </p:sp>
    </p:spTree>
    <p:extLst>
      <p:ext uri="{BB962C8B-B14F-4D97-AF65-F5344CB8AC3E}">
        <p14:creationId xmlns:p14="http://schemas.microsoft.com/office/powerpoint/2010/main" val="2052250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F5375E0-74F9-458B-AB76-882EF5CA72CC}" type="datetime1">
              <a:rPr lang="en-US" smtClean="0"/>
              <a:t>2/3/2014</a:t>
            </a:fld>
            <a:endParaRPr lang="en-US"/>
          </a:p>
        </p:txBody>
      </p:sp>
      <p:sp>
        <p:nvSpPr>
          <p:cNvPr id="5" name="Footer Placeholder 4"/>
          <p:cNvSpPr>
            <a:spLocks noGrp="1"/>
          </p:cNvSpPr>
          <p:nvPr>
            <p:ph type="ftr" sz="quarter" idx="11"/>
          </p:nvPr>
        </p:nvSpPr>
        <p:spPr>
          <a:xfrm>
            <a:off x="1600200" y="6248400"/>
            <a:ext cx="5029200" cy="457200"/>
          </a:xfrm>
        </p:spPr>
        <p:txBody>
          <a:bodyPr/>
          <a:lstStyle>
            <a:lvl1pPr>
              <a:defRPr/>
            </a:lvl1pPr>
          </a:lstStyle>
          <a:p>
            <a:pPr>
              <a:defRPr/>
            </a:pPr>
            <a:r>
              <a:rPr lang="en-CA"/>
              <a:t>Options, Futures, and Other Derivatives, 9th Edition,   Copyright © John C. Hull 2014</a:t>
            </a:r>
            <a:endParaRPr lang="en-US"/>
          </a:p>
        </p:txBody>
      </p:sp>
      <p:sp>
        <p:nvSpPr>
          <p:cNvPr id="6" name="Slide Number Placeholder 5"/>
          <p:cNvSpPr>
            <a:spLocks noGrp="1"/>
          </p:cNvSpPr>
          <p:nvPr>
            <p:ph type="sldNum" sz="quarter" idx="12"/>
          </p:nvPr>
        </p:nvSpPr>
        <p:spPr/>
        <p:txBody>
          <a:bodyPr/>
          <a:lstStyle>
            <a:lvl1pPr>
              <a:defRPr/>
            </a:lvl1pPr>
          </a:lstStyle>
          <a:p>
            <a:pPr>
              <a:defRPr/>
            </a:pPr>
            <a:fld id="{85166ADA-DC85-47AB-9AB4-BBCF80ECC6E3}" type="slidenum">
              <a:rPr lang="en-US"/>
              <a:pPr>
                <a:defRPr/>
              </a:pPr>
              <a:t>‹#›</a:t>
            </a:fld>
            <a:endParaRPr lang="en-US"/>
          </a:p>
        </p:txBody>
      </p:sp>
    </p:spTree>
    <p:extLst>
      <p:ext uri="{BB962C8B-B14F-4D97-AF65-F5344CB8AC3E}">
        <p14:creationId xmlns:p14="http://schemas.microsoft.com/office/powerpoint/2010/main" val="68792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44CECE25-A3E5-476D-A8D9-F771CBC1343B}" type="datetime1">
              <a:rPr lang="en-US" smtClean="0"/>
              <a:t>2/3/2014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7696FFC-F979-4794-B37F-EA726D1780EB}" type="slidenum">
              <a:rPr lang="en-US"/>
              <a:pPr>
                <a:defRPr/>
              </a:pPr>
              <a:t>‹#›</a:t>
            </a:fld>
            <a:endParaRPr lang="en-US"/>
          </a:p>
        </p:txBody>
      </p:sp>
    </p:spTree>
    <p:extLst>
      <p:ext uri="{BB962C8B-B14F-4D97-AF65-F5344CB8AC3E}">
        <p14:creationId xmlns:p14="http://schemas.microsoft.com/office/powerpoint/2010/main" val="45734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64403222-1396-45A6-B17A-3804521B28DA}" type="datetime1">
              <a:rPr lang="en-US" smtClean="0"/>
              <a:t>2/3/2014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FA2728E-C2FF-4956-93F6-4C2B89E771B8}" type="slidenum">
              <a:rPr lang="en-US"/>
              <a:pPr>
                <a:defRPr/>
              </a:pPr>
              <a:t>‹#›</a:t>
            </a:fld>
            <a:endParaRPr lang="en-US"/>
          </a:p>
        </p:txBody>
      </p:sp>
    </p:spTree>
    <p:extLst>
      <p:ext uri="{BB962C8B-B14F-4D97-AF65-F5344CB8AC3E}">
        <p14:creationId xmlns:p14="http://schemas.microsoft.com/office/powerpoint/2010/main" val="126166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8F7B2170-9BC7-48C7-AC5D-9E203FA97C92}" type="datetime1">
              <a:rPr lang="en-US" smtClean="0"/>
              <a:t>2/3/2014</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9F47752-C6AD-4BBB-8E9D-385E71C12BB5}" type="slidenum">
              <a:rPr lang="en-US"/>
              <a:pPr>
                <a:defRPr/>
              </a:pPr>
              <a:t>‹#›</a:t>
            </a:fld>
            <a:endParaRPr lang="en-US"/>
          </a:p>
        </p:txBody>
      </p:sp>
    </p:spTree>
    <p:extLst>
      <p:ext uri="{BB962C8B-B14F-4D97-AF65-F5344CB8AC3E}">
        <p14:creationId xmlns:p14="http://schemas.microsoft.com/office/powerpoint/2010/main" val="282740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8F8B63B9-248E-4528-B2E1-8D1FCB94F010}" type="datetime1">
              <a:rPr lang="en-US" smtClean="0"/>
              <a:t>2/3/2014</a:t>
            </a:fld>
            <a:endParaRPr lang="en-US"/>
          </a:p>
        </p:txBody>
      </p:sp>
      <p:sp>
        <p:nvSpPr>
          <p:cNvPr id="4" name="Footer Placeholder 3"/>
          <p:cNvSpPr>
            <a:spLocks noGrp="1"/>
          </p:cNvSpPr>
          <p:nvPr>
            <p:ph type="ftr" sz="quarter" idx="11"/>
          </p:nvPr>
        </p:nvSpPr>
        <p:spPr>
          <a:xfrm>
            <a:off x="2133600" y="6324600"/>
            <a:ext cx="4800600" cy="457200"/>
          </a:xfrm>
        </p:spPr>
        <p:txBody>
          <a:bodyPr/>
          <a:lstStyle>
            <a:lvl1pPr>
              <a:defRPr/>
            </a:lvl1pPr>
          </a:lstStyle>
          <a:p>
            <a:pPr>
              <a:defRPr/>
            </a:pPr>
            <a:r>
              <a:rPr lang="en-CA"/>
              <a:t>Options, Futures, and Other Derivatives, 9th Edition,   Copyright © John C. Hull 2014</a:t>
            </a:r>
            <a:endParaRPr lang="en-US"/>
          </a:p>
        </p:txBody>
      </p:sp>
      <p:sp>
        <p:nvSpPr>
          <p:cNvPr id="5" name="Slide Number Placeholder 4"/>
          <p:cNvSpPr>
            <a:spLocks noGrp="1"/>
          </p:cNvSpPr>
          <p:nvPr>
            <p:ph type="sldNum" sz="quarter" idx="12"/>
          </p:nvPr>
        </p:nvSpPr>
        <p:spPr/>
        <p:txBody>
          <a:bodyPr/>
          <a:lstStyle>
            <a:lvl1pPr>
              <a:defRPr/>
            </a:lvl1pPr>
          </a:lstStyle>
          <a:p>
            <a:pPr>
              <a:defRPr/>
            </a:pPr>
            <a:fld id="{77B8A9EF-82FF-40C3-973F-D858AF279E01}" type="slidenum">
              <a:rPr lang="en-US"/>
              <a:pPr>
                <a:defRPr/>
              </a:pPr>
              <a:t>‹#›</a:t>
            </a:fld>
            <a:endParaRPr lang="en-US"/>
          </a:p>
        </p:txBody>
      </p:sp>
    </p:spTree>
    <p:extLst>
      <p:ext uri="{BB962C8B-B14F-4D97-AF65-F5344CB8AC3E}">
        <p14:creationId xmlns:p14="http://schemas.microsoft.com/office/powerpoint/2010/main" val="9073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A5A8BC6-CB73-4921-A087-A2F6E65566D7}" type="datetime1">
              <a:rPr lang="en-US" smtClean="0"/>
              <a:t>2/3/2014</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86388CF-3262-4850-A5A3-9CF46396BBBB}" type="slidenum">
              <a:rPr lang="en-US"/>
              <a:pPr>
                <a:defRPr/>
              </a:pPr>
              <a:t>‹#›</a:t>
            </a:fld>
            <a:endParaRPr lang="en-US"/>
          </a:p>
        </p:txBody>
      </p:sp>
    </p:spTree>
    <p:extLst>
      <p:ext uri="{BB962C8B-B14F-4D97-AF65-F5344CB8AC3E}">
        <p14:creationId xmlns:p14="http://schemas.microsoft.com/office/powerpoint/2010/main" val="546130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3707446F-3688-4577-A722-48648A53C6EC}" type="datetime1">
              <a:rPr lang="en-US" smtClean="0"/>
              <a:t>2/3/2014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300747F-3D1C-49A1-8AC2-E66F9649B3D0}" type="slidenum">
              <a:rPr lang="en-US"/>
              <a:pPr>
                <a:defRPr/>
              </a:pPr>
              <a:t>‹#›</a:t>
            </a:fld>
            <a:endParaRPr lang="en-US"/>
          </a:p>
        </p:txBody>
      </p:sp>
    </p:spTree>
    <p:extLst>
      <p:ext uri="{BB962C8B-B14F-4D97-AF65-F5344CB8AC3E}">
        <p14:creationId xmlns:p14="http://schemas.microsoft.com/office/powerpoint/2010/main" val="242784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6A3A248-2BD3-4DE0-9C81-8D550A8972AB}" type="datetime1">
              <a:rPr lang="en-US" smtClean="0"/>
              <a:t>2/3/2014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CA"/>
              <a:t>Options, Futures, and Other Derivatives, 9th Edition,   Copyright © John C. Hull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CF57938-35FC-468B-BF49-B0F86867225D}" type="slidenum">
              <a:rPr lang="en-US"/>
              <a:pPr>
                <a:defRPr/>
              </a:pPr>
              <a:t>‹#›</a:t>
            </a:fld>
            <a:endParaRPr lang="en-US"/>
          </a:p>
        </p:txBody>
      </p:sp>
    </p:spTree>
    <p:extLst>
      <p:ext uri="{BB962C8B-B14F-4D97-AF65-F5344CB8AC3E}">
        <p14:creationId xmlns:p14="http://schemas.microsoft.com/office/powerpoint/2010/main" val="265980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fld id="{42A58AF8-365E-4892-8A71-758CA0406131}" type="datetime1">
              <a:rPr lang="en-US" smtClean="0"/>
              <a:t>2/3/2014</a:t>
            </a:fld>
            <a:endParaRPr lang="en-US"/>
          </a:p>
        </p:txBody>
      </p:sp>
      <p:sp>
        <p:nvSpPr>
          <p:cNvPr id="4101" name="Rectangle 5"/>
          <p:cNvSpPr>
            <a:spLocks noGrp="1" noChangeArrowheads="1"/>
          </p:cNvSpPr>
          <p:nvPr>
            <p:ph type="ftr" sz="quarter" idx="3"/>
          </p:nvPr>
        </p:nvSpPr>
        <p:spPr bwMode="auto">
          <a:xfrm>
            <a:off x="1828800" y="63246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r>
              <a:rPr lang="en-CA"/>
              <a:t>Options, Futures, and Other Derivatives, 9th Edition,   Copyright © John C. Hull 2014</a:t>
            </a:r>
            <a:endParaRPr lang="en-US"/>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4C9284B2-FDA3-4EBE-A3A0-6C33AD8E17F9}" type="slidenum">
              <a:rPr lang="en-US"/>
              <a:pPr>
                <a:defRPr/>
              </a:pPr>
              <a:t>‹#›</a:t>
            </a:fld>
            <a:endParaRPr lang="en-US"/>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2 w 15"/>
                      <a:gd name="T1" fmla="*/ 4 h 23"/>
                      <a:gd name="T2" fmla="*/ 7 w 15"/>
                      <a:gd name="T3" fmla="*/ 2 h 23"/>
                      <a:gd name="T4" fmla="*/ 6 w 15"/>
                      <a:gd name="T5" fmla="*/ 6 h 23"/>
                      <a:gd name="T6" fmla="*/ 2 w 15"/>
                      <a:gd name="T7" fmla="*/ 4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9" name="Freeform 13"/>
                  <p:cNvSpPr>
                    <a:spLocks/>
                  </p:cNvSpPr>
                  <p:nvPr/>
                </p:nvSpPr>
                <p:spPr bwMode="ltGray">
                  <a:xfrm>
                    <a:off x="2332" y="660"/>
                    <a:ext cx="9" cy="8"/>
                  </a:xfrm>
                  <a:custGeom>
                    <a:avLst/>
                    <a:gdLst>
                      <a:gd name="T0" fmla="*/ 1 w 20"/>
                      <a:gd name="T1" fmla="*/ 5 h 23"/>
                      <a:gd name="T2" fmla="*/ 5 w 20"/>
                      <a:gd name="T3" fmla="*/ 1 h 23"/>
                      <a:gd name="T4" fmla="*/ 3 w 20"/>
                      <a:gd name="T5" fmla="*/ 7 h 23"/>
                      <a:gd name="T6" fmla="*/ 1 w 20"/>
                      <a:gd name="T7" fmla="*/ 5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0" name="Freeform 14"/>
                  <p:cNvSpPr>
                    <a:spLocks/>
                  </p:cNvSpPr>
                  <p:nvPr/>
                </p:nvSpPr>
                <p:spPr bwMode="ltGray">
                  <a:xfrm>
                    <a:off x="2120" y="616"/>
                    <a:ext cx="13" cy="14"/>
                  </a:xfrm>
                  <a:custGeom>
                    <a:avLst/>
                    <a:gdLst>
                      <a:gd name="T0" fmla="*/ 7 w 30"/>
                      <a:gd name="T1" fmla="*/ 11 h 42"/>
                      <a:gd name="T2" fmla="*/ 3 w 30"/>
                      <a:gd name="T3" fmla="*/ 7 h 42"/>
                      <a:gd name="T4" fmla="*/ 0 w 30"/>
                      <a:gd name="T5" fmla="*/ 3 h 42"/>
                      <a:gd name="T6" fmla="*/ 7 w 30"/>
                      <a:gd name="T7" fmla="*/ 1 h 42"/>
                      <a:gd name="T8" fmla="*/ 13 w 30"/>
                      <a:gd name="T9" fmla="*/ 8 h 42"/>
                      <a:gd name="T10" fmla="*/ 12 w 30"/>
                      <a:gd name="T11" fmla="*/ 10 h 42"/>
                      <a:gd name="T12" fmla="*/ 7 w 30"/>
                      <a:gd name="T13" fmla="*/ 1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1" name="Freeform 15"/>
                  <p:cNvSpPr>
                    <a:spLocks/>
                  </p:cNvSpPr>
                  <p:nvPr/>
                </p:nvSpPr>
                <p:spPr bwMode="ltGray">
                  <a:xfrm>
                    <a:off x="1967" y="629"/>
                    <a:ext cx="11" cy="5"/>
                  </a:xfrm>
                  <a:custGeom>
                    <a:avLst/>
                    <a:gdLst>
                      <a:gd name="T0" fmla="*/ 7 w 25"/>
                      <a:gd name="T1" fmla="*/ 5 h 16"/>
                      <a:gd name="T2" fmla="*/ 1 w 25"/>
                      <a:gd name="T3" fmla="*/ 3 h 16"/>
                      <a:gd name="T4" fmla="*/ 7 w 25"/>
                      <a:gd name="T5" fmla="*/ 0 h 16"/>
                      <a:gd name="T6" fmla="*/ 7 w 25"/>
                      <a:gd name="T7" fmla="*/ 5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2" name="Freeform 16"/>
                  <p:cNvSpPr>
                    <a:spLocks/>
                  </p:cNvSpPr>
                  <p:nvPr/>
                </p:nvSpPr>
                <p:spPr bwMode="ltGray">
                  <a:xfrm>
                    <a:off x="1921" y="635"/>
                    <a:ext cx="28" cy="16"/>
                  </a:xfrm>
                  <a:custGeom>
                    <a:avLst/>
                    <a:gdLst>
                      <a:gd name="T0" fmla="*/ 6 w 65"/>
                      <a:gd name="T1" fmla="*/ 8 h 46"/>
                      <a:gd name="T2" fmla="*/ 13 w 65"/>
                      <a:gd name="T3" fmla="*/ 1 h 46"/>
                      <a:gd name="T4" fmla="*/ 18 w 65"/>
                      <a:gd name="T5" fmla="*/ 0 h 46"/>
                      <a:gd name="T6" fmla="*/ 25 w 65"/>
                      <a:gd name="T7" fmla="*/ 4 h 46"/>
                      <a:gd name="T8" fmla="*/ 14 w 65"/>
                      <a:gd name="T9" fmla="*/ 9 h 46"/>
                      <a:gd name="T10" fmla="*/ 5 w 65"/>
                      <a:gd name="T11" fmla="*/ 16 h 46"/>
                      <a:gd name="T12" fmla="*/ 3 w 65"/>
                      <a:gd name="T13" fmla="*/ 7 h 46"/>
                      <a:gd name="T14" fmla="*/ 5 w 65"/>
                      <a:gd name="T15" fmla="*/ 5 h 46"/>
                      <a:gd name="T16" fmla="*/ 6 w 65"/>
                      <a:gd name="T17" fmla="*/ 8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3" name="Freeform 17"/>
                  <p:cNvSpPr>
                    <a:spLocks/>
                  </p:cNvSpPr>
                  <p:nvPr/>
                </p:nvSpPr>
                <p:spPr bwMode="ltGray">
                  <a:xfrm>
                    <a:off x="1892" y="634"/>
                    <a:ext cx="29" cy="16"/>
                  </a:xfrm>
                  <a:custGeom>
                    <a:avLst/>
                    <a:gdLst>
                      <a:gd name="T0" fmla="*/ 0 w 69"/>
                      <a:gd name="T1" fmla="*/ 11 h 47"/>
                      <a:gd name="T2" fmla="*/ 8 w 69"/>
                      <a:gd name="T3" fmla="*/ 9 h 47"/>
                      <a:gd name="T4" fmla="*/ 22 w 69"/>
                      <a:gd name="T5" fmla="*/ 0 h 47"/>
                      <a:gd name="T6" fmla="*/ 27 w 69"/>
                      <a:gd name="T7" fmla="*/ 1 h 47"/>
                      <a:gd name="T8" fmla="*/ 21 w 69"/>
                      <a:gd name="T9" fmla="*/ 6 h 47"/>
                      <a:gd name="T10" fmla="*/ 12 w 69"/>
                      <a:gd name="T11" fmla="*/ 11 h 47"/>
                      <a:gd name="T12" fmla="*/ 9 w 69"/>
                      <a:gd name="T13" fmla="*/ 16 h 47"/>
                      <a:gd name="T14" fmla="*/ 7 w 69"/>
                      <a:gd name="T15" fmla="*/ 15 h 47"/>
                      <a:gd name="T16" fmla="*/ 5 w 69"/>
                      <a:gd name="T17" fmla="*/ 13 h 47"/>
                      <a:gd name="T18" fmla="*/ 0 w 69"/>
                      <a:gd name="T19" fmla="*/ 12 h 47"/>
                      <a:gd name="T20" fmla="*/ 0 w 69"/>
                      <a:gd name="T21" fmla="*/ 1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4" name="Freeform 18"/>
                  <p:cNvSpPr>
                    <a:spLocks/>
                  </p:cNvSpPr>
                  <p:nvPr/>
                </p:nvSpPr>
                <p:spPr bwMode="ltGray">
                  <a:xfrm>
                    <a:off x="1735" y="547"/>
                    <a:ext cx="151" cy="93"/>
                  </a:xfrm>
                  <a:custGeom>
                    <a:avLst/>
                    <a:gdLst>
                      <a:gd name="T0" fmla="*/ 4 w 355"/>
                      <a:gd name="T1" fmla="*/ 1 h 277"/>
                      <a:gd name="T2" fmla="*/ 15 w 355"/>
                      <a:gd name="T3" fmla="*/ 6 h 277"/>
                      <a:gd name="T4" fmla="*/ 20 w 355"/>
                      <a:gd name="T5" fmla="*/ 10 h 277"/>
                      <a:gd name="T6" fmla="*/ 32 w 355"/>
                      <a:gd name="T7" fmla="*/ 17 h 277"/>
                      <a:gd name="T8" fmla="*/ 39 w 355"/>
                      <a:gd name="T9" fmla="*/ 22 h 277"/>
                      <a:gd name="T10" fmla="*/ 52 w 355"/>
                      <a:gd name="T11" fmla="*/ 33 h 277"/>
                      <a:gd name="T12" fmla="*/ 58 w 355"/>
                      <a:gd name="T13" fmla="*/ 43 h 277"/>
                      <a:gd name="T14" fmla="*/ 63 w 355"/>
                      <a:gd name="T15" fmla="*/ 44 h 277"/>
                      <a:gd name="T16" fmla="*/ 66 w 355"/>
                      <a:gd name="T17" fmla="*/ 50 h 277"/>
                      <a:gd name="T18" fmla="*/ 75 w 355"/>
                      <a:gd name="T19" fmla="*/ 51 h 277"/>
                      <a:gd name="T20" fmla="*/ 72 w 355"/>
                      <a:gd name="T21" fmla="*/ 66 h 277"/>
                      <a:gd name="T22" fmla="*/ 77 w 355"/>
                      <a:gd name="T23" fmla="*/ 75 h 277"/>
                      <a:gd name="T24" fmla="*/ 84 w 355"/>
                      <a:gd name="T25" fmla="*/ 78 h 277"/>
                      <a:gd name="T26" fmla="*/ 92 w 355"/>
                      <a:gd name="T27" fmla="*/ 79 h 277"/>
                      <a:gd name="T28" fmla="*/ 100 w 355"/>
                      <a:gd name="T29" fmla="*/ 81 h 277"/>
                      <a:gd name="T30" fmla="*/ 108 w 355"/>
                      <a:gd name="T31" fmla="*/ 79 h 277"/>
                      <a:gd name="T32" fmla="*/ 116 w 355"/>
                      <a:gd name="T33" fmla="*/ 83 h 277"/>
                      <a:gd name="T34" fmla="*/ 126 w 355"/>
                      <a:gd name="T35" fmla="*/ 86 h 277"/>
                      <a:gd name="T36" fmla="*/ 134 w 355"/>
                      <a:gd name="T37" fmla="*/ 89 h 277"/>
                      <a:gd name="T38" fmla="*/ 150 w 355"/>
                      <a:gd name="T39" fmla="*/ 89 h 277"/>
                      <a:gd name="T40" fmla="*/ 145 w 355"/>
                      <a:gd name="T41" fmla="*/ 92 h 277"/>
                      <a:gd name="T42" fmla="*/ 137 w 355"/>
                      <a:gd name="T43" fmla="*/ 91 h 277"/>
                      <a:gd name="T44" fmla="*/ 128 w 355"/>
                      <a:gd name="T45" fmla="*/ 91 h 277"/>
                      <a:gd name="T46" fmla="*/ 123 w 355"/>
                      <a:gd name="T47" fmla="*/ 89 h 277"/>
                      <a:gd name="T48" fmla="*/ 107 w 355"/>
                      <a:gd name="T49" fmla="*/ 89 h 277"/>
                      <a:gd name="T50" fmla="*/ 100 w 355"/>
                      <a:gd name="T51" fmla="*/ 87 h 277"/>
                      <a:gd name="T52" fmla="*/ 73 w 355"/>
                      <a:gd name="T53" fmla="*/ 81 h 277"/>
                      <a:gd name="T54" fmla="*/ 68 w 355"/>
                      <a:gd name="T55" fmla="*/ 73 h 277"/>
                      <a:gd name="T56" fmla="*/ 54 w 355"/>
                      <a:gd name="T57" fmla="*/ 67 h 277"/>
                      <a:gd name="T58" fmla="*/ 46 w 355"/>
                      <a:gd name="T59" fmla="*/ 62 h 277"/>
                      <a:gd name="T60" fmla="*/ 40 w 355"/>
                      <a:gd name="T61" fmla="*/ 53 h 277"/>
                      <a:gd name="T62" fmla="*/ 29 w 355"/>
                      <a:gd name="T63" fmla="*/ 36 h 277"/>
                      <a:gd name="T64" fmla="*/ 27 w 355"/>
                      <a:gd name="T65" fmla="*/ 34 h 277"/>
                      <a:gd name="T66" fmla="*/ 25 w 355"/>
                      <a:gd name="T67" fmla="*/ 34 h 277"/>
                      <a:gd name="T68" fmla="*/ 23 w 355"/>
                      <a:gd name="T69" fmla="*/ 30 h 277"/>
                      <a:gd name="T70" fmla="*/ 16 w 355"/>
                      <a:gd name="T71" fmla="*/ 19 h 277"/>
                      <a:gd name="T72" fmla="*/ 9 w 355"/>
                      <a:gd name="T73" fmla="*/ 13 h 277"/>
                      <a:gd name="T74" fmla="*/ 2 w 355"/>
                      <a:gd name="T75" fmla="*/ 7 h 277"/>
                      <a:gd name="T76" fmla="*/ 4 w 355"/>
                      <a:gd name="T77" fmla="*/ 1 h 277"/>
                      <a:gd name="T78" fmla="*/ 4 w 355"/>
                      <a:gd name="T79" fmla="*/ 1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5" name="Freeform 19"/>
                  <p:cNvSpPr>
                    <a:spLocks/>
                  </p:cNvSpPr>
                  <p:nvPr/>
                </p:nvSpPr>
                <p:spPr bwMode="ltGray">
                  <a:xfrm>
                    <a:off x="1827" y="541"/>
                    <a:ext cx="67" cy="68"/>
                  </a:xfrm>
                  <a:custGeom>
                    <a:avLst/>
                    <a:gdLst>
                      <a:gd name="T0" fmla="*/ 23 w 156"/>
                      <a:gd name="T1" fmla="*/ 22 h 206"/>
                      <a:gd name="T2" fmla="*/ 28 w 156"/>
                      <a:gd name="T3" fmla="*/ 19 h 206"/>
                      <a:gd name="T4" fmla="*/ 29 w 156"/>
                      <a:gd name="T5" fmla="*/ 17 h 206"/>
                      <a:gd name="T6" fmla="*/ 34 w 156"/>
                      <a:gd name="T7" fmla="*/ 15 h 206"/>
                      <a:gd name="T8" fmla="*/ 46 w 156"/>
                      <a:gd name="T9" fmla="*/ 7 h 206"/>
                      <a:gd name="T10" fmla="*/ 48 w 156"/>
                      <a:gd name="T11" fmla="*/ 1 h 206"/>
                      <a:gd name="T12" fmla="*/ 53 w 156"/>
                      <a:gd name="T13" fmla="*/ 0 h 206"/>
                      <a:gd name="T14" fmla="*/ 64 w 156"/>
                      <a:gd name="T15" fmla="*/ 9 h 206"/>
                      <a:gd name="T16" fmla="*/ 63 w 156"/>
                      <a:gd name="T17" fmla="*/ 15 h 206"/>
                      <a:gd name="T18" fmla="*/ 54 w 156"/>
                      <a:gd name="T19" fmla="*/ 21 h 206"/>
                      <a:gd name="T20" fmla="*/ 57 w 156"/>
                      <a:gd name="T21" fmla="*/ 31 h 206"/>
                      <a:gd name="T22" fmla="*/ 61 w 156"/>
                      <a:gd name="T23" fmla="*/ 36 h 206"/>
                      <a:gd name="T24" fmla="*/ 63 w 156"/>
                      <a:gd name="T25" fmla="*/ 42 h 206"/>
                      <a:gd name="T26" fmla="*/ 55 w 156"/>
                      <a:gd name="T27" fmla="*/ 42 h 206"/>
                      <a:gd name="T28" fmla="*/ 50 w 156"/>
                      <a:gd name="T29" fmla="*/ 48 h 206"/>
                      <a:gd name="T30" fmla="*/ 45 w 156"/>
                      <a:gd name="T31" fmla="*/ 51 h 206"/>
                      <a:gd name="T32" fmla="*/ 43 w 156"/>
                      <a:gd name="T33" fmla="*/ 65 h 206"/>
                      <a:gd name="T34" fmla="*/ 38 w 156"/>
                      <a:gd name="T35" fmla="*/ 67 h 206"/>
                      <a:gd name="T36" fmla="*/ 35 w 156"/>
                      <a:gd name="T37" fmla="*/ 68 h 206"/>
                      <a:gd name="T38" fmla="*/ 33 w 156"/>
                      <a:gd name="T39" fmla="*/ 67 h 206"/>
                      <a:gd name="T40" fmla="*/ 31 w 156"/>
                      <a:gd name="T41" fmla="*/ 63 h 206"/>
                      <a:gd name="T42" fmla="*/ 26 w 156"/>
                      <a:gd name="T43" fmla="*/ 61 h 206"/>
                      <a:gd name="T44" fmla="*/ 18 w 156"/>
                      <a:gd name="T45" fmla="*/ 64 h 206"/>
                      <a:gd name="T46" fmla="*/ 12 w 156"/>
                      <a:gd name="T47" fmla="*/ 61 h 206"/>
                      <a:gd name="T48" fmla="*/ 4 w 156"/>
                      <a:gd name="T49" fmla="*/ 49 h 206"/>
                      <a:gd name="T50" fmla="*/ 2 w 156"/>
                      <a:gd name="T51" fmla="*/ 43 h 206"/>
                      <a:gd name="T52" fmla="*/ 0 w 156"/>
                      <a:gd name="T53" fmla="*/ 39 h 206"/>
                      <a:gd name="T54" fmla="*/ 9 w 156"/>
                      <a:gd name="T55" fmla="*/ 32 h 206"/>
                      <a:gd name="T56" fmla="*/ 14 w 156"/>
                      <a:gd name="T57" fmla="*/ 34 h 206"/>
                      <a:gd name="T58" fmla="*/ 15 w 156"/>
                      <a:gd name="T59" fmla="*/ 26 h 206"/>
                      <a:gd name="T60" fmla="*/ 22 w 156"/>
                      <a:gd name="T61" fmla="*/ 23 h 206"/>
                      <a:gd name="T62" fmla="*/ 23 w 156"/>
                      <a:gd name="T63" fmla="*/ 2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6" name="Freeform 20"/>
                  <p:cNvSpPr>
                    <a:spLocks/>
                  </p:cNvSpPr>
                  <p:nvPr/>
                </p:nvSpPr>
                <p:spPr bwMode="ltGray">
                  <a:xfrm>
                    <a:off x="1892" y="572"/>
                    <a:ext cx="47" cy="13"/>
                  </a:xfrm>
                  <a:custGeom>
                    <a:avLst/>
                    <a:gdLst>
                      <a:gd name="T0" fmla="*/ 2 w 109"/>
                      <a:gd name="T1" fmla="*/ 11 h 38"/>
                      <a:gd name="T2" fmla="*/ 8 w 109"/>
                      <a:gd name="T3" fmla="*/ 3 h 38"/>
                      <a:gd name="T4" fmla="*/ 20 w 109"/>
                      <a:gd name="T5" fmla="*/ 7 h 38"/>
                      <a:gd name="T6" fmla="*/ 31 w 109"/>
                      <a:gd name="T7" fmla="*/ 5 h 38"/>
                      <a:gd name="T8" fmla="*/ 39 w 109"/>
                      <a:gd name="T9" fmla="*/ 0 h 38"/>
                      <a:gd name="T10" fmla="*/ 33 w 109"/>
                      <a:gd name="T11" fmla="*/ 9 h 38"/>
                      <a:gd name="T12" fmla="*/ 26 w 109"/>
                      <a:gd name="T13" fmla="*/ 13 h 38"/>
                      <a:gd name="T14" fmla="*/ 18 w 109"/>
                      <a:gd name="T15" fmla="*/ 11 h 38"/>
                      <a:gd name="T16" fmla="*/ 6 w 109"/>
                      <a:gd name="T17" fmla="*/ 10 h 38"/>
                      <a:gd name="T18" fmla="*/ 2 w 109"/>
                      <a:gd name="T19" fmla="*/ 1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7" name="Freeform 21"/>
                  <p:cNvSpPr>
                    <a:spLocks/>
                  </p:cNvSpPr>
                  <p:nvPr/>
                </p:nvSpPr>
                <p:spPr bwMode="ltGray">
                  <a:xfrm>
                    <a:off x="1890" y="588"/>
                    <a:ext cx="32" cy="34"/>
                  </a:xfrm>
                  <a:custGeom>
                    <a:avLst/>
                    <a:gdLst>
                      <a:gd name="T0" fmla="*/ 3 w 76"/>
                      <a:gd name="T1" fmla="*/ 6 h 104"/>
                      <a:gd name="T2" fmla="*/ 8 w 76"/>
                      <a:gd name="T3" fmla="*/ 0 h 104"/>
                      <a:gd name="T4" fmla="*/ 14 w 76"/>
                      <a:gd name="T5" fmla="*/ 6 h 104"/>
                      <a:gd name="T6" fmla="*/ 26 w 76"/>
                      <a:gd name="T7" fmla="*/ 1 h 104"/>
                      <a:gd name="T8" fmla="*/ 19 w 76"/>
                      <a:gd name="T9" fmla="*/ 11 h 104"/>
                      <a:gd name="T10" fmla="*/ 23 w 76"/>
                      <a:gd name="T11" fmla="*/ 16 h 104"/>
                      <a:gd name="T12" fmla="*/ 24 w 76"/>
                      <a:gd name="T13" fmla="*/ 20 h 104"/>
                      <a:gd name="T14" fmla="*/ 19 w 76"/>
                      <a:gd name="T15" fmla="*/ 24 h 104"/>
                      <a:gd name="T16" fmla="*/ 14 w 76"/>
                      <a:gd name="T17" fmla="*/ 20 h 104"/>
                      <a:gd name="T18" fmla="*/ 9 w 76"/>
                      <a:gd name="T19" fmla="*/ 16 h 104"/>
                      <a:gd name="T20" fmla="*/ 12 w 76"/>
                      <a:gd name="T21" fmla="*/ 22 h 104"/>
                      <a:gd name="T22" fmla="*/ 13 w 76"/>
                      <a:gd name="T23" fmla="*/ 24 h 104"/>
                      <a:gd name="T24" fmla="*/ 8 w 76"/>
                      <a:gd name="T25" fmla="*/ 34 h 104"/>
                      <a:gd name="T26" fmla="*/ 5 w 76"/>
                      <a:gd name="T27" fmla="*/ 33 h 104"/>
                      <a:gd name="T28" fmla="*/ 3 w 76"/>
                      <a:gd name="T29" fmla="*/ 29 h 104"/>
                      <a:gd name="T30" fmla="*/ 0 w 76"/>
                      <a:gd name="T31" fmla="*/ 18 h 104"/>
                      <a:gd name="T32" fmla="*/ 1 w 76"/>
                      <a:gd name="T33" fmla="*/ 10 h 104"/>
                      <a:gd name="T34" fmla="*/ 3 w 76"/>
                      <a:gd name="T35" fmla="*/ 6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8" name="Freeform 22"/>
                  <p:cNvSpPr>
                    <a:spLocks/>
                  </p:cNvSpPr>
                  <p:nvPr/>
                </p:nvSpPr>
                <p:spPr bwMode="ltGray">
                  <a:xfrm>
                    <a:off x="1944" y="569"/>
                    <a:ext cx="16" cy="20"/>
                  </a:xfrm>
                  <a:custGeom>
                    <a:avLst/>
                    <a:gdLst>
                      <a:gd name="T0" fmla="*/ 1 w 37"/>
                      <a:gd name="T1" fmla="*/ 9 h 61"/>
                      <a:gd name="T2" fmla="*/ 6 w 37"/>
                      <a:gd name="T3" fmla="*/ 0 h 61"/>
                      <a:gd name="T4" fmla="*/ 6 w 37"/>
                      <a:gd name="T5" fmla="*/ 9 h 61"/>
                      <a:gd name="T6" fmla="*/ 16 w 37"/>
                      <a:gd name="T7" fmla="*/ 12 h 61"/>
                      <a:gd name="T8" fmla="*/ 8 w 37"/>
                      <a:gd name="T9" fmla="*/ 14 h 61"/>
                      <a:gd name="T10" fmla="*/ 2 w 37"/>
                      <a:gd name="T11" fmla="*/ 19 h 61"/>
                      <a:gd name="T12" fmla="*/ 0 w 37"/>
                      <a:gd name="T13" fmla="*/ 11 h 61"/>
                      <a:gd name="T14" fmla="*/ 1 w 37"/>
                      <a:gd name="T15" fmla="*/ 9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9" name="Freeform 23"/>
                  <p:cNvSpPr>
                    <a:spLocks/>
                  </p:cNvSpPr>
                  <p:nvPr/>
                </p:nvSpPr>
                <p:spPr bwMode="ltGray">
                  <a:xfrm>
                    <a:off x="1948" y="600"/>
                    <a:ext cx="20" cy="10"/>
                  </a:xfrm>
                  <a:custGeom>
                    <a:avLst/>
                    <a:gdLst>
                      <a:gd name="T0" fmla="*/ 3 w 49"/>
                      <a:gd name="T1" fmla="*/ 0 h 29"/>
                      <a:gd name="T2" fmla="*/ 12 w 49"/>
                      <a:gd name="T3" fmla="*/ 0 h 29"/>
                      <a:gd name="T4" fmla="*/ 20 w 49"/>
                      <a:gd name="T5" fmla="*/ 6 h 29"/>
                      <a:gd name="T6" fmla="*/ 14 w 49"/>
                      <a:gd name="T7" fmla="*/ 5 h 29"/>
                      <a:gd name="T8" fmla="*/ 1 w 49"/>
                      <a:gd name="T9" fmla="*/ 6 h 29"/>
                      <a:gd name="T10" fmla="*/ 3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0" name="Freeform 24"/>
                  <p:cNvSpPr>
                    <a:spLocks/>
                  </p:cNvSpPr>
                  <p:nvPr/>
                </p:nvSpPr>
                <p:spPr bwMode="ltGray">
                  <a:xfrm>
                    <a:off x="1969" y="585"/>
                    <a:ext cx="26" cy="17"/>
                  </a:xfrm>
                  <a:custGeom>
                    <a:avLst/>
                    <a:gdLst>
                      <a:gd name="T0" fmla="*/ 9 w 61"/>
                      <a:gd name="T1" fmla="*/ 13 h 48"/>
                      <a:gd name="T2" fmla="*/ 6 w 61"/>
                      <a:gd name="T3" fmla="*/ 9 h 48"/>
                      <a:gd name="T4" fmla="*/ 1 w 61"/>
                      <a:gd name="T5" fmla="*/ 8 h 48"/>
                      <a:gd name="T6" fmla="*/ 6 w 61"/>
                      <a:gd name="T7" fmla="*/ 3 h 48"/>
                      <a:gd name="T8" fmla="*/ 11 w 61"/>
                      <a:gd name="T9" fmla="*/ 0 h 48"/>
                      <a:gd name="T10" fmla="*/ 21 w 61"/>
                      <a:gd name="T11" fmla="*/ 4 h 48"/>
                      <a:gd name="T12" fmla="*/ 23 w 61"/>
                      <a:gd name="T13" fmla="*/ 7 h 48"/>
                      <a:gd name="T14" fmla="*/ 26 w 61"/>
                      <a:gd name="T15" fmla="*/ 11 h 48"/>
                      <a:gd name="T16" fmla="*/ 17 w 61"/>
                      <a:gd name="T17" fmla="*/ 13 h 48"/>
                      <a:gd name="T18" fmla="*/ 10 w 61"/>
                      <a:gd name="T19" fmla="*/ 16 h 48"/>
                      <a:gd name="T20" fmla="*/ 9 w 61"/>
                      <a:gd name="T21" fmla="*/ 1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1" name="Freeform 25"/>
                  <p:cNvSpPr>
                    <a:spLocks/>
                  </p:cNvSpPr>
                  <p:nvPr/>
                </p:nvSpPr>
                <p:spPr bwMode="ltGray">
                  <a:xfrm>
                    <a:off x="1976" y="593"/>
                    <a:ext cx="122" cy="61"/>
                  </a:xfrm>
                  <a:custGeom>
                    <a:avLst/>
                    <a:gdLst>
                      <a:gd name="T0" fmla="*/ 20 w 286"/>
                      <a:gd name="T1" fmla="*/ 9 h 182"/>
                      <a:gd name="T2" fmla="*/ 15 w 286"/>
                      <a:gd name="T3" fmla="*/ 5 h 182"/>
                      <a:gd name="T4" fmla="*/ 11 w 286"/>
                      <a:gd name="T5" fmla="*/ 10 h 182"/>
                      <a:gd name="T6" fmla="*/ 0 w 286"/>
                      <a:gd name="T7" fmla="*/ 8 h 182"/>
                      <a:gd name="T8" fmla="*/ 4 w 286"/>
                      <a:gd name="T9" fmla="*/ 14 h 182"/>
                      <a:gd name="T10" fmla="*/ 7 w 286"/>
                      <a:gd name="T11" fmla="*/ 21 h 182"/>
                      <a:gd name="T12" fmla="*/ 10 w 286"/>
                      <a:gd name="T13" fmla="*/ 16 h 182"/>
                      <a:gd name="T14" fmla="*/ 13 w 286"/>
                      <a:gd name="T15" fmla="*/ 15 h 182"/>
                      <a:gd name="T16" fmla="*/ 20 w 286"/>
                      <a:gd name="T17" fmla="*/ 19 h 182"/>
                      <a:gd name="T18" fmla="*/ 30 w 286"/>
                      <a:gd name="T19" fmla="*/ 21 h 182"/>
                      <a:gd name="T20" fmla="*/ 38 w 286"/>
                      <a:gd name="T21" fmla="*/ 24 h 182"/>
                      <a:gd name="T22" fmla="*/ 45 w 286"/>
                      <a:gd name="T23" fmla="*/ 34 h 182"/>
                      <a:gd name="T24" fmla="*/ 44 w 286"/>
                      <a:gd name="T25" fmla="*/ 41 h 182"/>
                      <a:gd name="T26" fmla="*/ 42 w 286"/>
                      <a:gd name="T27" fmla="*/ 45 h 182"/>
                      <a:gd name="T28" fmla="*/ 52 w 286"/>
                      <a:gd name="T29" fmla="*/ 43 h 182"/>
                      <a:gd name="T30" fmla="*/ 60 w 286"/>
                      <a:gd name="T31" fmla="*/ 47 h 182"/>
                      <a:gd name="T32" fmla="*/ 72 w 286"/>
                      <a:gd name="T33" fmla="*/ 50 h 182"/>
                      <a:gd name="T34" fmla="*/ 74 w 286"/>
                      <a:gd name="T35" fmla="*/ 49 h 182"/>
                      <a:gd name="T36" fmla="*/ 72 w 286"/>
                      <a:gd name="T37" fmla="*/ 45 h 182"/>
                      <a:gd name="T38" fmla="*/ 76 w 286"/>
                      <a:gd name="T39" fmla="*/ 46 h 182"/>
                      <a:gd name="T40" fmla="*/ 79 w 286"/>
                      <a:gd name="T41" fmla="*/ 40 h 182"/>
                      <a:gd name="T42" fmla="*/ 86 w 286"/>
                      <a:gd name="T43" fmla="*/ 41 h 182"/>
                      <a:gd name="T44" fmla="*/ 91 w 286"/>
                      <a:gd name="T45" fmla="*/ 44 h 182"/>
                      <a:gd name="T46" fmla="*/ 104 w 286"/>
                      <a:gd name="T47" fmla="*/ 56 h 182"/>
                      <a:gd name="T48" fmla="*/ 112 w 286"/>
                      <a:gd name="T49" fmla="*/ 60 h 182"/>
                      <a:gd name="T50" fmla="*/ 121 w 286"/>
                      <a:gd name="T51" fmla="*/ 57 h 182"/>
                      <a:gd name="T52" fmla="*/ 114 w 286"/>
                      <a:gd name="T53" fmla="*/ 54 h 182"/>
                      <a:gd name="T54" fmla="*/ 109 w 286"/>
                      <a:gd name="T55" fmla="*/ 46 h 182"/>
                      <a:gd name="T56" fmla="*/ 107 w 286"/>
                      <a:gd name="T57" fmla="*/ 44 h 182"/>
                      <a:gd name="T58" fmla="*/ 106 w 286"/>
                      <a:gd name="T59" fmla="*/ 41 h 182"/>
                      <a:gd name="T60" fmla="*/ 101 w 286"/>
                      <a:gd name="T61" fmla="*/ 39 h 182"/>
                      <a:gd name="T62" fmla="*/ 102 w 286"/>
                      <a:gd name="T63" fmla="*/ 32 h 182"/>
                      <a:gd name="T64" fmla="*/ 94 w 286"/>
                      <a:gd name="T65" fmla="*/ 29 h 182"/>
                      <a:gd name="T66" fmla="*/ 90 w 286"/>
                      <a:gd name="T67" fmla="*/ 23 h 182"/>
                      <a:gd name="T68" fmla="*/ 81 w 286"/>
                      <a:gd name="T69" fmla="*/ 18 h 182"/>
                      <a:gd name="T70" fmla="*/ 72 w 286"/>
                      <a:gd name="T71" fmla="*/ 13 h 182"/>
                      <a:gd name="T72" fmla="*/ 67 w 286"/>
                      <a:gd name="T73" fmla="*/ 11 h 182"/>
                      <a:gd name="T74" fmla="*/ 51 w 286"/>
                      <a:gd name="T75" fmla="*/ 5 h 182"/>
                      <a:gd name="T76" fmla="*/ 44 w 286"/>
                      <a:gd name="T77" fmla="*/ 1 h 182"/>
                      <a:gd name="T78" fmla="*/ 41 w 286"/>
                      <a:gd name="T79" fmla="*/ 0 h 182"/>
                      <a:gd name="T80" fmla="*/ 30 w 286"/>
                      <a:gd name="T81" fmla="*/ 3 h 182"/>
                      <a:gd name="T82" fmla="*/ 24 w 286"/>
                      <a:gd name="T83" fmla="*/ 11 h 182"/>
                      <a:gd name="T84" fmla="*/ 20 w 286"/>
                      <a:gd name="T85" fmla="*/ 9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2" name="Freeform 26"/>
                  <p:cNvSpPr>
                    <a:spLocks/>
                  </p:cNvSpPr>
                  <p:nvPr/>
                </p:nvSpPr>
                <p:spPr bwMode="ltGray">
                  <a:xfrm>
                    <a:off x="2082" y="599"/>
                    <a:ext cx="33" cy="26"/>
                  </a:xfrm>
                  <a:custGeom>
                    <a:avLst/>
                    <a:gdLst>
                      <a:gd name="T0" fmla="*/ 0 w 78"/>
                      <a:gd name="T1" fmla="*/ 19 h 78"/>
                      <a:gd name="T2" fmla="*/ 11 w 78"/>
                      <a:gd name="T3" fmla="*/ 20 h 78"/>
                      <a:gd name="T4" fmla="*/ 19 w 78"/>
                      <a:gd name="T5" fmla="*/ 16 h 78"/>
                      <a:gd name="T6" fmla="*/ 24 w 78"/>
                      <a:gd name="T7" fmla="*/ 10 h 78"/>
                      <a:gd name="T8" fmla="*/ 18 w 78"/>
                      <a:gd name="T9" fmla="*/ 5 h 78"/>
                      <a:gd name="T10" fmla="*/ 18 w 78"/>
                      <a:gd name="T11" fmla="*/ 1 h 78"/>
                      <a:gd name="T12" fmla="*/ 30 w 78"/>
                      <a:gd name="T13" fmla="*/ 9 h 78"/>
                      <a:gd name="T14" fmla="*/ 28 w 78"/>
                      <a:gd name="T15" fmla="*/ 18 h 78"/>
                      <a:gd name="T16" fmla="*/ 14 w 78"/>
                      <a:gd name="T17" fmla="*/ 26 h 78"/>
                      <a:gd name="T18" fmla="*/ 4 w 78"/>
                      <a:gd name="T19" fmla="*/ 22 h 78"/>
                      <a:gd name="T20" fmla="*/ 1 w 78"/>
                      <a:gd name="T21" fmla="*/ 21 h 78"/>
                      <a:gd name="T22" fmla="*/ 0 w 78"/>
                      <a:gd name="T23" fmla="*/ 19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3" name="Freeform 27"/>
                  <p:cNvSpPr>
                    <a:spLocks/>
                  </p:cNvSpPr>
                  <p:nvPr/>
                </p:nvSpPr>
                <p:spPr bwMode="ltGray">
                  <a:xfrm>
                    <a:off x="2152" y="544"/>
                    <a:ext cx="8" cy="6"/>
                  </a:xfrm>
                  <a:custGeom>
                    <a:avLst/>
                    <a:gdLst>
                      <a:gd name="T0" fmla="*/ 1 w 17"/>
                      <a:gd name="T1" fmla="*/ 1 h 18"/>
                      <a:gd name="T2" fmla="*/ 1 w 17"/>
                      <a:gd name="T3" fmla="*/ 5 h 18"/>
                      <a:gd name="T4" fmla="*/ 1 w 17"/>
                      <a:gd name="T5" fmla="*/ 1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4" name="Freeform 28"/>
                  <p:cNvSpPr>
                    <a:spLocks/>
                  </p:cNvSpPr>
                  <p:nvPr/>
                </p:nvSpPr>
                <p:spPr bwMode="ltGray">
                  <a:xfrm>
                    <a:off x="2194" y="584"/>
                    <a:ext cx="11" cy="8"/>
                  </a:xfrm>
                  <a:custGeom>
                    <a:avLst/>
                    <a:gdLst>
                      <a:gd name="T0" fmla="*/ 3 w 26"/>
                      <a:gd name="T1" fmla="*/ 5 h 22"/>
                      <a:gd name="T2" fmla="*/ 6 w 26"/>
                      <a:gd name="T3" fmla="*/ 0 h 22"/>
                      <a:gd name="T4" fmla="*/ 6 w 26"/>
                      <a:gd name="T5" fmla="*/ 8 h 22"/>
                      <a:gd name="T6" fmla="*/ 3 w 26"/>
                      <a:gd name="T7" fmla="*/ 5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5" name="Freeform 29"/>
                  <p:cNvSpPr>
                    <a:spLocks/>
                  </p:cNvSpPr>
                  <p:nvPr/>
                </p:nvSpPr>
                <p:spPr bwMode="ltGray">
                  <a:xfrm>
                    <a:off x="2059" y="494"/>
                    <a:ext cx="8" cy="5"/>
                  </a:xfrm>
                  <a:custGeom>
                    <a:avLst/>
                    <a:gdLst>
                      <a:gd name="T0" fmla="*/ 3 w 20"/>
                      <a:gd name="T1" fmla="*/ 4 h 15"/>
                      <a:gd name="T2" fmla="*/ 7 w 20"/>
                      <a:gd name="T3" fmla="*/ 1 h 15"/>
                      <a:gd name="T4" fmla="*/ 4 w 20"/>
                      <a:gd name="T5" fmla="*/ 4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6" name="Freeform 30"/>
                  <p:cNvSpPr>
                    <a:spLocks/>
                  </p:cNvSpPr>
                  <p:nvPr/>
                </p:nvSpPr>
                <p:spPr bwMode="ltGray">
                  <a:xfrm>
                    <a:off x="1988" y="536"/>
                    <a:ext cx="8" cy="5"/>
                  </a:xfrm>
                  <a:custGeom>
                    <a:avLst/>
                    <a:gdLst>
                      <a:gd name="T0" fmla="*/ 3 w 20"/>
                      <a:gd name="T1" fmla="*/ 4 h 15"/>
                      <a:gd name="T2" fmla="*/ 6 w 20"/>
                      <a:gd name="T3" fmla="*/ 1 h 15"/>
                      <a:gd name="T4" fmla="*/ 6 w 20"/>
                      <a:gd name="T5" fmla="*/ 5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7" name="Freeform 31"/>
                  <p:cNvSpPr>
                    <a:spLocks/>
                  </p:cNvSpPr>
                  <p:nvPr/>
                </p:nvSpPr>
                <p:spPr bwMode="ltGray">
                  <a:xfrm>
                    <a:off x="1910" y="523"/>
                    <a:ext cx="34" cy="27"/>
                  </a:xfrm>
                  <a:custGeom>
                    <a:avLst/>
                    <a:gdLst>
                      <a:gd name="T0" fmla="*/ 0 w 80"/>
                      <a:gd name="T1" fmla="*/ 17 h 80"/>
                      <a:gd name="T2" fmla="*/ 6 w 80"/>
                      <a:gd name="T3" fmla="*/ 8 h 80"/>
                      <a:gd name="T4" fmla="*/ 11 w 80"/>
                      <a:gd name="T5" fmla="*/ 7 h 80"/>
                      <a:gd name="T6" fmla="*/ 20 w 80"/>
                      <a:gd name="T7" fmla="*/ 6 h 80"/>
                      <a:gd name="T8" fmla="*/ 25 w 80"/>
                      <a:gd name="T9" fmla="*/ 0 h 80"/>
                      <a:gd name="T10" fmla="*/ 34 w 80"/>
                      <a:gd name="T11" fmla="*/ 14 h 80"/>
                      <a:gd name="T12" fmla="*/ 30 w 80"/>
                      <a:gd name="T13" fmla="*/ 19 h 80"/>
                      <a:gd name="T14" fmla="*/ 23 w 80"/>
                      <a:gd name="T15" fmla="*/ 21 h 80"/>
                      <a:gd name="T16" fmla="*/ 20 w 80"/>
                      <a:gd name="T17" fmla="*/ 27 h 80"/>
                      <a:gd name="T18" fmla="*/ 14 w 80"/>
                      <a:gd name="T19" fmla="*/ 23 h 80"/>
                      <a:gd name="T20" fmla="*/ 16 w 80"/>
                      <a:gd name="T21" fmla="*/ 18 h 80"/>
                      <a:gd name="T22" fmla="*/ 13 w 80"/>
                      <a:gd name="T23" fmla="*/ 9 h 80"/>
                      <a:gd name="T24" fmla="*/ 9 w 80"/>
                      <a:gd name="T25" fmla="*/ 16 h 80"/>
                      <a:gd name="T26" fmla="*/ 3 w 80"/>
                      <a:gd name="T27" fmla="*/ 19 h 80"/>
                      <a:gd name="T28" fmla="*/ 0 w 80"/>
                      <a:gd name="T29" fmla="*/ 1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8" name="Freeform 32"/>
                  <p:cNvSpPr>
                    <a:spLocks/>
                  </p:cNvSpPr>
                  <p:nvPr/>
                </p:nvSpPr>
                <p:spPr bwMode="ltGray">
                  <a:xfrm>
                    <a:off x="1899" y="466"/>
                    <a:ext cx="40" cy="58"/>
                  </a:xfrm>
                  <a:custGeom>
                    <a:avLst/>
                    <a:gdLst>
                      <a:gd name="T0" fmla="*/ 6 w 94"/>
                      <a:gd name="T1" fmla="*/ 32 h 174"/>
                      <a:gd name="T2" fmla="*/ 11 w 94"/>
                      <a:gd name="T3" fmla="*/ 43 h 174"/>
                      <a:gd name="T4" fmla="*/ 14 w 94"/>
                      <a:gd name="T5" fmla="*/ 36 h 174"/>
                      <a:gd name="T6" fmla="*/ 22 w 94"/>
                      <a:gd name="T7" fmla="*/ 33 h 174"/>
                      <a:gd name="T8" fmla="*/ 20 w 94"/>
                      <a:gd name="T9" fmla="*/ 41 h 174"/>
                      <a:gd name="T10" fmla="*/ 28 w 94"/>
                      <a:gd name="T11" fmla="*/ 42 h 174"/>
                      <a:gd name="T12" fmla="*/ 32 w 94"/>
                      <a:gd name="T13" fmla="*/ 47 h 174"/>
                      <a:gd name="T14" fmla="*/ 25 w 94"/>
                      <a:gd name="T15" fmla="*/ 49 h 174"/>
                      <a:gd name="T16" fmla="*/ 31 w 94"/>
                      <a:gd name="T17" fmla="*/ 58 h 174"/>
                      <a:gd name="T18" fmla="*/ 36 w 94"/>
                      <a:gd name="T19" fmla="*/ 51 h 174"/>
                      <a:gd name="T20" fmla="*/ 35 w 94"/>
                      <a:gd name="T21" fmla="*/ 37 h 174"/>
                      <a:gd name="T22" fmla="*/ 26 w 94"/>
                      <a:gd name="T23" fmla="*/ 35 h 174"/>
                      <a:gd name="T24" fmla="*/ 21 w 94"/>
                      <a:gd name="T25" fmla="*/ 27 h 174"/>
                      <a:gd name="T26" fmla="*/ 14 w 94"/>
                      <a:gd name="T27" fmla="*/ 27 h 174"/>
                      <a:gd name="T28" fmla="*/ 13 w 94"/>
                      <a:gd name="T29" fmla="*/ 23 h 174"/>
                      <a:gd name="T30" fmla="*/ 18 w 94"/>
                      <a:gd name="T31" fmla="*/ 14 h 174"/>
                      <a:gd name="T32" fmla="*/ 13 w 94"/>
                      <a:gd name="T33" fmla="*/ 0 h 174"/>
                      <a:gd name="T34" fmla="*/ 8 w 94"/>
                      <a:gd name="T35" fmla="*/ 7 h 174"/>
                      <a:gd name="T36" fmla="*/ 2 w 94"/>
                      <a:gd name="T37" fmla="*/ 15 h 174"/>
                      <a:gd name="T38" fmla="*/ 6 w 94"/>
                      <a:gd name="T39" fmla="*/ 25 h 174"/>
                      <a:gd name="T40" fmla="*/ 6 w 94"/>
                      <a:gd name="T41" fmla="*/ 32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9" name="Freeform 33"/>
                  <p:cNvSpPr>
                    <a:spLocks/>
                  </p:cNvSpPr>
                  <p:nvPr/>
                </p:nvSpPr>
                <p:spPr bwMode="ltGray">
                  <a:xfrm>
                    <a:off x="1909" y="508"/>
                    <a:ext cx="14" cy="17"/>
                  </a:xfrm>
                  <a:custGeom>
                    <a:avLst/>
                    <a:gdLst>
                      <a:gd name="T0" fmla="*/ 3 w 32"/>
                      <a:gd name="T1" fmla="*/ 8 h 50"/>
                      <a:gd name="T2" fmla="*/ 5 w 32"/>
                      <a:gd name="T3" fmla="*/ 0 h 50"/>
                      <a:gd name="T4" fmla="*/ 9 w 32"/>
                      <a:gd name="T5" fmla="*/ 5 h 50"/>
                      <a:gd name="T6" fmla="*/ 10 w 32"/>
                      <a:gd name="T7" fmla="*/ 8 h 50"/>
                      <a:gd name="T8" fmla="*/ 12 w 32"/>
                      <a:gd name="T9" fmla="*/ 9 h 50"/>
                      <a:gd name="T10" fmla="*/ 14 w 32"/>
                      <a:gd name="T11" fmla="*/ 13 h 50"/>
                      <a:gd name="T12" fmla="*/ 8 w 32"/>
                      <a:gd name="T13" fmla="*/ 17 h 50"/>
                      <a:gd name="T14" fmla="*/ 3 w 32"/>
                      <a:gd name="T15" fmla="*/ 8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0" name="Freeform 34"/>
                  <p:cNvSpPr>
                    <a:spLocks/>
                  </p:cNvSpPr>
                  <p:nvPr/>
                </p:nvSpPr>
                <p:spPr bwMode="ltGray">
                  <a:xfrm>
                    <a:off x="1881" y="512"/>
                    <a:ext cx="19" cy="17"/>
                  </a:xfrm>
                  <a:custGeom>
                    <a:avLst/>
                    <a:gdLst>
                      <a:gd name="T0" fmla="*/ 0 w 43"/>
                      <a:gd name="T1" fmla="*/ 15 h 50"/>
                      <a:gd name="T2" fmla="*/ 10 w 43"/>
                      <a:gd name="T3" fmla="*/ 7 h 50"/>
                      <a:gd name="T4" fmla="*/ 16 w 43"/>
                      <a:gd name="T5" fmla="*/ 0 h 50"/>
                      <a:gd name="T6" fmla="*/ 11 w 43"/>
                      <a:gd name="T7" fmla="*/ 10 h 50"/>
                      <a:gd name="T8" fmla="*/ 1 w 43"/>
                      <a:gd name="T9" fmla="*/ 17 h 50"/>
                      <a:gd name="T10" fmla="*/ 0 w 43"/>
                      <a:gd name="T11" fmla="*/ 1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1" name="Freeform 35"/>
                  <p:cNvSpPr>
                    <a:spLocks/>
                  </p:cNvSpPr>
                  <p:nvPr/>
                </p:nvSpPr>
                <p:spPr bwMode="ltGray">
                  <a:xfrm>
                    <a:off x="2930" y="489"/>
                    <a:ext cx="299" cy="179"/>
                  </a:xfrm>
                  <a:custGeom>
                    <a:avLst/>
                    <a:gdLst>
                      <a:gd name="T0" fmla="*/ 13 w 471"/>
                      <a:gd name="T1" fmla="*/ 178 h 281"/>
                      <a:gd name="T2" fmla="*/ 15 w 471"/>
                      <a:gd name="T3" fmla="*/ 159 h 281"/>
                      <a:gd name="T4" fmla="*/ 14 w 471"/>
                      <a:gd name="T5" fmla="*/ 156 h 281"/>
                      <a:gd name="T6" fmla="*/ 10 w 471"/>
                      <a:gd name="T7" fmla="*/ 139 h 281"/>
                      <a:gd name="T8" fmla="*/ 3 w 471"/>
                      <a:gd name="T9" fmla="*/ 137 h 281"/>
                      <a:gd name="T10" fmla="*/ 0 w 471"/>
                      <a:gd name="T11" fmla="*/ 122 h 281"/>
                      <a:gd name="T12" fmla="*/ 8 w 471"/>
                      <a:gd name="T13" fmla="*/ 115 h 281"/>
                      <a:gd name="T14" fmla="*/ 4 w 471"/>
                      <a:gd name="T15" fmla="*/ 105 h 281"/>
                      <a:gd name="T16" fmla="*/ 1 w 471"/>
                      <a:gd name="T17" fmla="*/ 102 h 281"/>
                      <a:gd name="T18" fmla="*/ 18 w 471"/>
                      <a:gd name="T19" fmla="*/ 76 h 281"/>
                      <a:gd name="T20" fmla="*/ 28 w 471"/>
                      <a:gd name="T21" fmla="*/ 61 h 281"/>
                      <a:gd name="T22" fmla="*/ 27 w 471"/>
                      <a:gd name="T23" fmla="*/ 45 h 281"/>
                      <a:gd name="T24" fmla="*/ 15 w 471"/>
                      <a:gd name="T25" fmla="*/ 27 h 281"/>
                      <a:gd name="T26" fmla="*/ 13 w 471"/>
                      <a:gd name="T27" fmla="*/ 20 h 281"/>
                      <a:gd name="T28" fmla="*/ 17 w 471"/>
                      <a:gd name="T29" fmla="*/ 23 h 281"/>
                      <a:gd name="T30" fmla="*/ 30 w 471"/>
                      <a:gd name="T31" fmla="*/ 22 h 281"/>
                      <a:gd name="T32" fmla="*/ 41 w 471"/>
                      <a:gd name="T33" fmla="*/ 7 h 281"/>
                      <a:gd name="T34" fmla="*/ 52 w 471"/>
                      <a:gd name="T35" fmla="*/ 0 h 281"/>
                      <a:gd name="T36" fmla="*/ 56 w 471"/>
                      <a:gd name="T37" fmla="*/ 1 h 281"/>
                      <a:gd name="T38" fmla="*/ 58 w 471"/>
                      <a:gd name="T39" fmla="*/ 6 h 281"/>
                      <a:gd name="T40" fmla="*/ 62 w 471"/>
                      <a:gd name="T41" fmla="*/ 3 h 281"/>
                      <a:gd name="T42" fmla="*/ 70 w 471"/>
                      <a:gd name="T43" fmla="*/ 5 h 281"/>
                      <a:gd name="T44" fmla="*/ 74 w 471"/>
                      <a:gd name="T45" fmla="*/ 6 h 281"/>
                      <a:gd name="T46" fmla="*/ 90 w 471"/>
                      <a:gd name="T47" fmla="*/ 9 h 281"/>
                      <a:gd name="T48" fmla="*/ 98 w 471"/>
                      <a:gd name="T49" fmla="*/ 15 h 281"/>
                      <a:gd name="T50" fmla="*/ 106 w 471"/>
                      <a:gd name="T51" fmla="*/ 11 h 281"/>
                      <a:gd name="T52" fmla="*/ 110 w 471"/>
                      <a:gd name="T53" fmla="*/ 9 h 281"/>
                      <a:gd name="T54" fmla="*/ 124 w 471"/>
                      <a:gd name="T55" fmla="*/ 9 h 281"/>
                      <a:gd name="T56" fmla="*/ 134 w 471"/>
                      <a:gd name="T57" fmla="*/ 20 h 281"/>
                      <a:gd name="T58" fmla="*/ 147 w 471"/>
                      <a:gd name="T59" fmla="*/ 38 h 281"/>
                      <a:gd name="T60" fmla="*/ 156 w 471"/>
                      <a:gd name="T61" fmla="*/ 45 h 281"/>
                      <a:gd name="T62" fmla="*/ 163 w 471"/>
                      <a:gd name="T63" fmla="*/ 43 h 281"/>
                      <a:gd name="T64" fmla="*/ 171 w 471"/>
                      <a:gd name="T65" fmla="*/ 41 h 281"/>
                      <a:gd name="T66" fmla="*/ 184 w 471"/>
                      <a:gd name="T67" fmla="*/ 45 h 281"/>
                      <a:gd name="T68" fmla="*/ 190 w 471"/>
                      <a:gd name="T69" fmla="*/ 52 h 281"/>
                      <a:gd name="T70" fmla="*/ 196 w 471"/>
                      <a:gd name="T71" fmla="*/ 57 h 281"/>
                      <a:gd name="T72" fmla="*/ 202 w 471"/>
                      <a:gd name="T73" fmla="*/ 71 h 281"/>
                      <a:gd name="T74" fmla="*/ 204 w 471"/>
                      <a:gd name="T75" fmla="*/ 76 h 281"/>
                      <a:gd name="T76" fmla="*/ 206 w 471"/>
                      <a:gd name="T77" fmla="*/ 80 h 281"/>
                      <a:gd name="T78" fmla="*/ 197 w 471"/>
                      <a:gd name="T79" fmla="*/ 90 h 281"/>
                      <a:gd name="T80" fmla="*/ 204 w 471"/>
                      <a:gd name="T81" fmla="*/ 90 h 281"/>
                      <a:gd name="T82" fmla="*/ 217 w 471"/>
                      <a:gd name="T83" fmla="*/ 99 h 281"/>
                      <a:gd name="T84" fmla="*/ 231 w 471"/>
                      <a:gd name="T85" fmla="*/ 100 h 281"/>
                      <a:gd name="T86" fmla="*/ 241 w 471"/>
                      <a:gd name="T87" fmla="*/ 107 h 281"/>
                      <a:gd name="T88" fmla="*/ 243 w 471"/>
                      <a:gd name="T89" fmla="*/ 110 h 281"/>
                      <a:gd name="T90" fmla="*/ 243 w 471"/>
                      <a:gd name="T91" fmla="*/ 112 h 281"/>
                      <a:gd name="T92" fmla="*/ 250 w 471"/>
                      <a:gd name="T93" fmla="*/ 110 h 281"/>
                      <a:gd name="T94" fmla="*/ 254 w 471"/>
                      <a:gd name="T95" fmla="*/ 109 h 281"/>
                      <a:gd name="T96" fmla="*/ 279 w 471"/>
                      <a:gd name="T97" fmla="*/ 118 h 281"/>
                      <a:gd name="T98" fmla="*/ 284 w 471"/>
                      <a:gd name="T99" fmla="*/ 127 h 281"/>
                      <a:gd name="T100" fmla="*/ 295 w 471"/>
                      <a:gd name="T101" fmla="*/ 128 h 281"/>
                      <a:gd name="T102" fmla="*/ 299 w 471"/>
                      <a:gd name="T103" fmla="*/ 137 h 281"/>
                      <a:gd name="T104" fmla="*/ 286 w 471"/>
                      <a:gd name="T105" fmla="*/ 164 h 281"/>
                      <a:gd name="T106" fmla="*/ 276 w 471"/>
                      <a:gd name="T107" fmla="*/ 179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2" name="Freeform 36"/>
                  <p:cNvSpPr>
                    <a:spLocks/>
                  </p:cNvSpPr>
                  <p:nvPr/>
                </p:nvSpPr>
                <p:spPr bwMode="ltGray">
                  <a:xfrm>
                    <a:off x="2534" y="242"/>
                    <a:ext cx="420" cy="283"/>
                  </a:xfrm>
                  <a:custGeom>
                    <a:avLst/>
                    <a:gdLst>
                      <a:gd name="T0" fmla="*/ 173 w 984"/>
                      <a:gd name="T1" fmla="*/ 2 h 844"/>
                      <a:gd name="T2" fmla="*/ 214 w 984"/>
                      <a:gd name="T3" fmla="*/ 11 h 844"/>
                      <a:gd name="T4" fmla="*/ 235 w 984"/>
                      <a:gd name="T5" fmla="*/ 13 h 844"/>
                      <a:gd name="T6" fmla="*/ 247 w 984"/>
                      <a:gd name="T7" fmla="*/ 44 h 844"/>
                      <a:gd name="T8" fmla="*/ 250 w 984"/>
                      <a:gd name="T9" fmla="*/ 30 h 844"/>
                      <a:gd name="T10" fmla="*/ 259 w 984"/>
                      <a:gd name="T11" fmla="*/ 23 h 844"/>
                      <a:gd name="T12" fmla="*/ 274 w 984"/>
                      <a:gd name="T13" fmla="*/ 42 h 844"/>
                      <a:gd name="T14" fmla="*/ 291 w 984"/>
                      <a:gd name="T15" fmla="*/ 33 h 844"/>
                      <a:gd name="T16" fmla="*/ 301 w 984"/>
                      <a:gd name="T17" fmla="*/ 29 h 844"/>
                      <a:gd name="T18" fmla="*/ 325 w 984"/>
                      <a:gd name="T19" fmla="*/ 1 h 844"/>
                      <a:gd name="T20" fmla="*/ 341 w 984"/>
                      <a:gd name="T21" fmla="*/ 23 h 844"/>
                      <a:gd name="T22" fmla="*/ 341 w 984"/>
                      <a:gd name="T23" fmla="*/ 44 h 844"/>
                      <a:gd name="T24" fmla="*/ 337 w 984"/>
                      <a:gd name="T25" fmla="*/ 53 h 844"/>
                      <a:gd name="T26" fmla="*/ 327 w 984"/>
                      <a:gd name="T27" fmla="*/ 54 h 844"/>
                      <a:gd name="T28" fmla="*/ 325 w 984"/>
                      <a:gd name="T29" fmla="*/ 62 h 844"/>
                      <a:gd name="T30" fmla="*/ 342 w 984"/>
                      <a:gd name="T31" fmla="*/ 76 h 844"/>
                      <a:gd name="T32" fmla="*/ 335 w 984"/>
                      <a:gd name="T33" fmla="*/ 108 h 844"/>
                      <a:gd name="T34" fmla="*/ 354 w 984"/>
                      <a:gd name="T35" fmla="*/ 139 h 844"/>
                      <a:gd name="T36" fmla="*/ 365 w 984"/>
                      <a:gd name="T37" fmla="*/ 151 h 844"/>
                      <a:gd name="T38" fmla="*/ 354 w 984"/>
                      <a:gd name="T39" fmla="*/ 151 h 844"/>
                      <a:gd name="T40" fmla="*/ 318 w 984"/>
                      <a:gd name="T41" fmla="*/ 127 h 844"/>
                      <a:gd name="T42" fmla="*/ 289 w 984"/>
                      <a:gd name="T43" fmla="*/ 135 h 844"/>
                      <a:gd name="T44" fmla="*/ 252 w 984"/>
                      <a:gd name="T45" fmla="*/ 148 h 844"/>
                      <a:gd name="T46" fmla="*/ 274 w 984"/>
                      <a:gd name="T47" fmla="*/ 194 h 844"/>
                      <a:gd name="T48" fmla="*/ 303 w 984"/>
                      <a:gd name="T49" fmla="*/ 205 h 844"/>
                      <a:gd name="T50" fmla="*/ 315 w 984"/>
                      <a:gd name="T51" fmla="*/ 184 h 844"/>
                      <a:gd name="T52" fmla="*/ 330 w 984"/>
                      <a:gd name="T53" fmla="*/ 191 h 844"/>
                      <a:gd name="T54" fmla="*/ 327 w 984"/>
                      <a:gd name="T55" fmla="*/ 211 h 844"/>
                      <a:gd name="T56" fmla="*/ 342 w 984"/>
                      <a:gd name="T57" fmla="*/ 225 h 844"/>
                      <a:gd name="T58" fmla="*/ 358 w 984"/>
                      <a:gd name="T59" fmla="*/ 221 h 844"/>
                      <a:gd name="T60" fmla="*/ 394 w 984"/>
                      <a:gd name="T61" fmla="*/ 270 h 844"/>
                      <a:gd name="T62" fmla="*/ 402 w 984"/>
                      <a:gd name="T63" fmla="*/ 277 h 844"/>
                      <a:gd name="T64" fmla="*/ 373 w 984"/>
                      <a:gd name="T65" fmla="*/ 272 h 844"/>
                      <a:gd name="T66" fmla="*/ 354 w 984"/>
                      <a:gd name="T67" fmla="*/ 254 h 844"/>
                      <a:gd name="T68" fmla="*/ 332 w 984"/>
                      <a:gd name="T69" fmla="*/ 238 h 844"/>
                      <a:gd name="T70" fmla="*/ 300 w 984"/>
                      <a:gd name="T71" fmla="*/ 222 h 844"/>
                      <a:gd name="T72" fmla="*/ 262 w 984"/>
                      <a:gd name="T73" fmla="*/ 217 h 844"/>
                      <a:gd name="T74" fmla="*/ 216 w 984"/>
                      <a:gd name="T75" fmla="*/ 199 h 844"/>
                      <a:gd name="T76" fmla="*/ 197 w 984"/>
                      <a:gd name="T77" fmla="*/ 170 h 844"/>
                      <a:gd name="T78" fmla="*/ 184 w 984"/>
                      <a:gd name="T79" fmla="*/ 155 h 844"/>
                      <a:gd name="T80" fmla="*/ 163 w 984"/>
                      <a:gd name="T81" fmla="*/ 144 h 844"/>
                      <a:gd name="T82" fmla="*/ 146 w 984"/>
                      <a:gd name="T83" fmla="*/ 124 h 844"/>
                      <a:gd name="T84" fmla="*/ 151 w 984"/>
                      <a:gd name="T85" fmla="*/ 139 h 844"/>
                      <a:gd name="T86" fmla="*/ 178 w 984"/>
                      <a:gd name="T87" fmla="*/ 166 h 844"/>
                      <a:gd name="T88" fmla="*/ 180 w 984"/>
                      <a:gd name="T89" fmla="*/ 176 h 844"/>
                      <a:gd name="T90" fmla="*/ 168 w 984"/>
                      <a:gd name="T91" fmla="*/ 167 h 844"/>
                      <a:gd name="T92" fmla="*/ 151 w 984"/>
                      <a:gd name="T93" fmla="*/ 156 h 844"/>
                      <a:gd name="T94" fmla="*/ 134 w 984"/>
                      <a:gd name="T95" fmla="*/ 135 h 844"/>
                      <a:gd name="T96" fmla="*/ 114 w 984"/>
                      <a:gd name="T97" fmla="*/ 116 h 844"/>
                      <a:gd name="T98" fmla="*/ 90 w 984"/>
                      <a:gd name="T99" fmla="*/ 105 h 844"/>
                      <a:gd name="T100" fmla="*/ 66 w 984"/>
                      <a:gd name="T101" fmla="*/ 80 h 844"/>
                      <a:gd name="T102" fmla="*/ 28 w 984"/>
                      <a:gd name="T103" fmla="*/ 22 h 844"/>
                      <a:gd name="T104" fmla="*/ 15 w 984"/>
                      <a:gd name="T105" fmla="*/ 13 h 844"/>
                      <a:gd name="T106" fmla="*/ 20 w 984"/>
                      <a:gd name="T107" fmla="*/ 7 h 844"/>
                      <a:gd name="T108" fmla="*/ 44 w 984"/>
                      <a:gd name="T109" fmla="*/ 23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3" name="Freeform 37"/>
                  <p:cNvSpPr>
                    <a:spLocks/>
                  </p:cNvSpPr>
                  <p:nvPr/>
                </p:nvSpPr>
                <p:spPr bwMode="ltGray">
                  <a:xfrm>
                    <a:off x="2405" y="445"/>
                    <a:ext cx="15" cy="16"/>
                  </a:xfrm>
                  <a:custGeom>
                    <a:avLst/>
                    <a:gdLst>
                      <a:gd name="T0" fmla="*/ 3 w 36"/>
                      <a:gd name="T1" fmla="*/ 9 h 48"/>
                      <a:gd name="T2" fmla="*/ 4 w 36"/>
                      <a:gd name="T3" fmla="*/ 16 h 48"/>
                      <a:gd name="T4" fmla="*/ 3 w 36"/>
                      <a:gd name="T5" fmla="*/ 9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4" name="Freeform 38"/>
                  <p:cNvSpPr>
                    <a:spLocks/>
                  </p:cNvSpPr>
                  <p:nvPr/>
                </p:nvSpPr>
                <p:spPr bwMode="ltGray">
                  <a:xfrm>
                    <a:off x="2393" y="439"/>
                    <a:ext cx="16" cy="12"/>
                  </a:xfrm>
                  <a:custGeom>
                    <a:avLst/>
                    <a:gdLst>
                      <a:gd name="T0" fmla="*/ 0 w 36"/>
                      <a:gd name="T1" fmla="*/ 2 h 37"/>
                      <a:gd name="T2" fmla="*/ 5 w 36"/>
                      <a:gd name="T3" fmla="*/ 0 h 37"/>
                      <a:gd name="T4" fmla="*/ 16 w 36"/>
                      <a:gd name="T5" fmla="*/ 6 h 37"/>
                      <a:gd name="T6" fmla="*/ 4 w 36"/>
                      <a:gd name="T7" fmla="*/ 6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5" name="Freeform 39"/>
                  <p:cNvSpPr>
                    <a:spLocks/>
                  </p:cNvSpPr>
                  <p:nvPr/>
                </p:nvSpPr>
                <p:spPr bwMode="ltGray">
                  <a:xfrm>
                    <a:off x="2878" y="406"/>
                    <a:ext cx="73" cy="33"/>
                  </a:xfrm>
                  <a:custGeom>
                    <a:avLst/>
                    <a:gdLst>
                      <a:gd name="T0" fmla="*/ 0 w 170"/>
                      <a:gd name="T1" fmla="*/ 17 h 96"/>
                      <a:gd name="T2" fmla="*/ 12 w 170"/>
                      <a:gd name="T3" fmla="*/ 9 h 96"/>
                      <a:gd name="T4" fmla="*/ 24 w 170"/>
                      <a:gd name="T5" fmla="*/ 7 h 96"/>
                      <a:gd name="T6" fmla="*/ 34 w 170"/>
                      <a:gd name="T7" fmla="*/ 3 h 96"/>
                      <a:gd name="T8" fmla="*/ 27 w 170"/>
                      <a:gd name="T9" fmla="*/ 9 h 96"/>
                      <a:gd name="T10" fmla="*/ 53 w 170"/>
                      <a:gd name="T11" fmla="*/ 17 h 96"/>
                      <a:gd name="T12" fmla="*/ 69 w 170"/>
                      <a:gd name="T13" fmla="*/ 22 h 96"/>
                      <a:gd name="T14" fmla="*/ 50 w 170"/>
                      <a:gd name="T15" fmla="*/ 26 h 96"/>
                      <a:gd name="T16" fmla="*/ 38 w 170"/>
                      <a:gd name="T17" fmla="*/ 20 h 96"/>
                      <a:gd name="T18" fmla="*/ 33 w 170"/>
                      <a:gd name="T19" fmla="*/ 18 h 96"/>
                      <a:gd name="T20" fmla="*/ 10 w 170"/>
                      <a:gd name="T21" fmla="*/ 14 h 96"/>
                      <a:gd name="T22" fmla="*/ 0 w 170"/>
                      <a:gd name="T23" fmla="*/ 17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6" name="Freeform 40"/>
                  <p:cNvSpPr>
                    <a:spLocks/>
                  </p:cNvSpPr>
                  <p:nvPr/>
                </p:nvSpPr>
                <p:spPr bwMode="ltGray">
                  <a:xfrm>
                    <a:off x="2955" y="433"/>
                    <a:ext cx="59" cy="15"/>
                  </a:xfrm>
                  <a:custGeom>
                    <a:avLst/>
                    <a:gdLst>
                      <a:gd name="T0" fmla="*/ 0 w 138"/>
                      <a:gd name="T1" fmla="*/ 0 h 44"/>
                      <a:gd name="T2" fmla="*/ 22 w 138"/>
                      <a:gd name="T3" fmla="*/ 1 h 44"/>
                      <a:gd name="T4" fmla="*/ 38 w 138"/>
                      <a:gd name="T5" fmla="*/ 8 h 44"/>
                      <a:gd name="T6" fmla="*/ 48 w 138"/>
                      <a:gd name="T7" fmla="*/ 7 h 44"/>
                      <a:gd name="T8" fmla="*/ 46 w 138"/>
                      <a:gd name="T9" fmla="*/ 15 h 44"/>
                      <a:gd name="T10" fmla="*/ 27 w 138"/>
                      <a:gd name="T11" fmla="*/ 14 h 44"/>
                      <a:gd name="T12" fmla="*/ 0 w 138"/>
                      <a:gd name="T13" fmla="*/ 12 h 44"/>
                      <a:gd name="T14" fmla="*/ 12 w 138"/>
                      <a:gd name="T15" fmla="*/ 7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7" name="Freeform 41"/>
                  <p:cNvSpPr>
                    <a:spLocks/>
                  </p:cNvSpPr>
                  <p:nvPr/>
                </p:nvSpPr>
                <p:spPr bwMode="ltGray">
                  <a:xfrm>
                    <a:off x="2924" y="441"/>
                    <a:ext cx="24" cy="14"/>
                  </a:xfrm>
                  <a:custGeom>
                    <a:avLst/>
                    <a:gdLst>
                      <a:gd name="T0" fmla="*/ 7 w 57"/>
                      <a:gd name="T1" fmla="*/ 8 h 42"/>
                      <a:gd name="T2" fmla="*/ 16 w 57"/>
                      <a:gd name="T3" fmla="*/ 4 h 42"/>
                      <a:gd name="T4" fmla="*/ 7 w 57"/>
                      <a:gd name="T5" fmla="*/ 8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8" name="Freeform 42"/>
                  <p:cNvSpPr>
                    <a:spLocks/>
                  </p:cNvSpPr>
                  <p:nvPr/>
                </p:nvSpPr>
                <p:spPr bwMode="ltGray">
                  <a:xfrm>
                    <a:off x="2908" y="398"/>
                    <a:ext cx="16" cy="18"/>
                  </a:xfrm>
                  <a:custGeom>
                    <a:avLst/>
                    <a:gdLst>
                      <a:gd name="T0" fmla="*/ 8 w 39"/>
                      <a:gd name="T1" fmla="*/ 11 h 52"/>
                      <a:gd name="T2" fmla="*/ 8 w 39"/>
                      <a:gd name="T3" fmla="*/ 0 h 52"/>
                      <a:gd name="T4" fmla="*/ 8 w 39"/>
                      <a:gd name="T5" fmla="*/ 11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9" name="Freeform 43"/>
                  <p:cNvSpPr>
                    <a:spLocks/>
                  </p:cNvSpPr>
                  <p:nvPr/>
                </p:nvSpPr>
                <p:spPr bwMode="ltGray">
                  <a:xfrm>
                    <a:off x="3035" y="452"/>
                    <a:ext cx="19" cy="27"/>
                  </a:xfrm>
                  <a:custGeom>
                    <a:avLst/>
                    <a:gdLst>
                      <a:gd name="T0" fmla="*/ 2 w 44"/>
                      <a:gd name="T1" fmla="*/ 3 h 80"/>
                      <a:gd name="T2" fmla="*/ 9 w 44"/>
                      <a:gd name="T3" fmla="*/ 11 h 80"/>
                      <a:gd name="T4" fmla="*/ 10 w 44"/>
                      <a:gd name="T5" fmla="*/ 17 h 80"/>
                      <a:gd name="T6" fmla="*/ 16 w 44"/>
                      <a:gd name="T7" fmla="*/ 18 h 80"/>
                      <a:gd name="T8" fmla="*/ 10 w 44"/>
                      <a:gd name="T9" fmla="*/ 25 h 80"/>
                      <a:gd name="T10" fmla="*/ 0 w 44"/>
                      <a:gd name="T11" fmla="*/ 7 h 80"/>
                      <a:gd name="T12" fmla="*/ 2 w 44"/>
                      <a:gd name="T13" fmla="*/ 3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0" name="Freeform 44"/>
                  <p:cNvSpPr>
                    <a:spLocks/>
                  </p:cNvSpPr>
                  <p:nvPr/>
                </p:nvSpPr>
                <p:spPr bwMode="ltGray">
                  <a:xfrm>
                    <a:off x="2696" y="247"/>
                    <a:ext cx="205" cy="41"/>
                  </a:xfrm>
                  <a:custGeom>
                    <a:avLst/>
                    <a:gdLst>
                      <a:gd name="T0" fmla="*/ 140 w 323"/>
                      <a:gd name="T1" fmla="*/ 1 h 64"/>
                      <a:gd name="T2" fmla="*/ 147 w 323"/>
                      <a:gd name="T3" fmla="*/ 5 h 64"/>
                      <a:gd name="T4" fmla="*/ 149 w 323"/>
                      <a:gd name="T5" fmla="*/ 0 h 64"/>
                      <a:gd name="T6" fmla="*/ 168 w 323"/>
                      <a:gd name="T7" fmla="*/ 0 h 64"/>
                      <a:gd name="T8" fmla="*/ 182 w 323"/>
                      <a:gd name="T9" fmla="*/ 11 h 64"/>
                      <a:gd name="T10" fmla="*/ 202 w 323"/>
                      <a:gd name="T11" fmla="*/ 6 h 64"/>
                      <a:gd name="T12" fmla="*/ 199 w 323"/>
                      <a:gd name="T13" fmla="*/ 19 h 64"/>
                      <a:gd name="T14" fmla="*/ 189 w 323"/>
                      <a:gd name="T15" fmla="*/ 29 h 64"/>
                      <a:gd name="T16" fmla="*/ 187 w 323"/>
                      <a:gd name="T17" fmla="*/ 19 h 64"/>
                      <a:gd name="T18" fmla="*/ 182 w 323"/>
                      <a:gd name="T19" fmla="*/ 20 h 64"/>
                      <a:gd name="T20" fmla="*/ 177 w 323"/>
                      <a:gd name="T21" fmla="*/ 19 h 64"/>
                      <a:gd name="T22" fmla="*/ 167 w 323"/>
                      <a:gd name="T23" fmla="*/ 13 h 64"/>
                      <a:gd name="T24" fmla="*/ 145 w 323"/>
                      <a:gd name="T25" fmla="*/ 24 h 64"/>
                      <a:gd name="T26" fmla="*/ 128 w 323"/>
                      <a:gd name="T27" fmla="*/ 28 h 64"/>
                      <a:gd name="T28" fmla="*/ 135 w 323"/>
                      <a:gd name="T29" fmla="*/ 37 h 64"/>
                      <a:gd name="T30" fmla="*/ 119 w 323"/>
                      <a:gd name="T31" fmla="*/ 40 h 64"/>
                      <a:gd name="T32" fmla="*/ 107 w 323"/>
                      <a:gd name="T33" fmla="*/ 39 h 64"/>
                      <a:gd name="T34" fmla="*/ 112 w 323"/>
                      <a:gd name="T35" fmla="*/ 37 h 64"/>
                      <a:gd name="T36" fmla="*/ 109 w 323"/>
                      <a:gd name="T37" fmla="*/ 26 h 64"/>
                      <a:gd name="T38" fmla="*/ 107 w 323"/>
                      <a:gd name="T39" fmla="*/ 20 h 64"/>
                      <a:gd name="T40" fmla="*/ 100 w 323"/>
                      <a:gd name="T41" fmla="*/ 15 h 64"/>
                      <a:gd name="T42" fmla="*/ 90 w 323"/>
                      <a:gd name="T43" fmla="*/ 17 h 64"/>
                      <a:gd name="T44" fmla="*/ 85 w 323"/>
                      <a:gd name="T45" fmla="*/ 17 h 64"/>
                      <a:gd name="T46" fmla="*/ 78 w 323"/>
                      <a:gd name="T47" fmla="*/ 16 h 64"/>
                      <a:gd name="T48" fmla="*/ 53 w 323"/>
                      <a:gd name="T49" fmla="*/ 1 h 64"/>
                      <a:gd name="T50" fmla="*/ 37 w 323"/>
                      <a:gd name="T51" fmla="*/ 9 h 64"/>
                      <a:gd name="T52" fmla="*/ 1 w 323"/>
                      <a:gd name="T53" fmla="*/ 0 h 64"/>
                      <a:gd name="T54" fmla="*/ 140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1" name="Freeform 45"/>
                  <p:cNvSpPr>
                    <a:spLocks/>
                  </p:cNvSpPr>
                  <p:nvPr/>
                </p:nvSpPr>
                <p:spPr bwMode="ltGray">
                  <a:xfrm>
                    <a:off x="2515" y="246"/>
                    <a:ext cx="190" cy="20"/>
                  </a:xfrm>
                  <a:custGeom>
                    <a:avLst/>
                    <a:gdLst>
                      <a:gd name="T0" fmla="*/ 67 w 300"/>
                      <a:gd name="T1" fmla="*/ 20 h 31"/>
                      <a:gd name="T2" fmla="*/ 19 w 300"/>
                      <a:gd name="T3" fmla="*/ 1 h 31"/>
                      <a:gd name="T4" fmla="*/ 181 w 300"/>
                      <a:gd name="T5" fmla="*/ 0 h 31"/>
                      <a:gd name="T6" fmla="*/ 187 w 300"/>
                      <a:gd name="T7" fmla="*/ 9 h 31"/>
                      <a:gd name="T8" fmla="*/ 167 w 300"/>
                      <a:gd name="T9" fmla="*/ 10 h 31"/>
                      <a:gd name="T10" fmla="*/ 67 w 300"/>
                      <a:gd name="T11" fmla="*/ 20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2" name="Freeform 46"/>
                  <p:cNvSpPr>
                    <a:spLocks/>
                  </p:cNvSpPr>
                  <p:nvPr/>
                </p:nvSpPr>
                <p:spPr bwMode="ltGray">
                  <a:xfrm>
                    <a:off x="2096" y="275"/>
                    <a:ext cx="18" cy="10"/>
                  </a:xfrm>
                  <a:custGeom>
                    <a:avLst/>
                    <a:gdLst>
                      <a:gd name="T0" fmla="*/ 0 w 41"/>
                      <a:gd name="T1" fmla="*/ 9 h 29"/>
                      <a:gd name="T2" fmla="*/ 5 w 41"/>
                      <a:gd name="T3" fmla="*/ 10 h 29"/>
                      <a:gd name="T4" fmla="*/ 0 w 41"/>
                      <a:gd name="T5" fmla="*/ 9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4" name="Freeform 48"/>
                  <p:cNvSpPr>
                    <a:spLocks/>
                  </p:cNvSpPr>
                  <p:nvPr/>
                </p:nvSpPr>
                <p:spPr bwMode="ltGray">
                  <a:xfrm>
                    <a:off x="2043" y="241"/>
                    <a:ext cx="20" cy="55"/>
                  </a:xfrm>
                  <a:custGeom>
                    <a:avLst/>
                    <a:gdLst>
                      <a:gd name="T0" fmla="*/ 2 w 47"/>
                      <a:gd name="T1" fmla="*/ 52 h 165"/>
                      <a:gd name="T2" fmla="*/ 6 w 47"/>
                      <a:gd name="T3" fmla="*/ 36 h 165"/>
                      <a:gd name="T4" fmla="*/ 7 w 47"/>
                      <a:gd name="T5" fmla="*/ 23 h 165"/>
                      <a:gd name="T6" fmla="*/ 5 w 47"/>
                      <a:gd name="T7" fmla="*/ 13 h 165"/>
                      <a:gd name="T8" fmla="*/ 7 w 47"/>
                      <a:gd name="T9" fmla="*/ 4 h 165"/>
                      <a:gd name="T10" fmla="*/ 9 w 47"/>
                      <a:gd name="T11" fmla="*/ 0 h 165"/>
                      <a:gd name="T12" fmla="*/ 13 w 47"/>
                      <a:gd name="T13" fmla="*/ 10 h 165"/>
                      <a:gd name="T14" fmla="*/ 20 w 47"/>
                      <a:gd name="T15" fmla="*/ 33 h 165"/>
                      <a:gd name="T16" fmla="*/ 13 w 47"/>
                      <a:gd name="T17" fmla="*/ 36 h 165"/>
                      <a:gd name="T18" fmla="*/ 10 w 47"/>
                      <a:gd name="T19" fmla="*/ 42 h 165"/>
                      <a:gd name="T20" fmla="*/ 9 w 47"/>
                      <a:gd name="T21" fmla="*/ 44 h 165"/>
                      <a:gd name="T22" fmla="*/ 11 w 47"/>
                      <a:gd name="T23" fmla="*/ 45 h 165"/>
                      <a:gd name="T24" fmla="*/ 13 w 47"/>
                      <a:gd name="T25" fmla="*/ 49 h 165"/>
                      <a:gd name="T26" fmla="*/ 6 w 47"/>
                      <a:gd name="T27" fmla="*/ 49 h 165"/>
                      <a:gd name="T28" fmla="*/ 3 w 47"/>
                      <a:gd name="T29" fmla="*/ 53 h 165"/>
                      <a:gd name="T30" fmla="*/ 1 w 47"/>
                      <a:gd name="T31" fmla="*/ 51 h 165"/>
                      <a:gd name="T32" fmla="*/ 2 w 47"/>
                      <a:gd name="T33" fmla="*/ 52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5" name="Freeform 49"/>
                  <p:cNvSpPr>
                    <a:spLocks/>
                  </p:cNvSpPr>
                  <p:nvPr/>
                </p:nvSpPr>
                <p:spPr bwMode="ltGray">
                  <a:xfrm>
                    <a:off x="2031" y="287"/>
                    <a:ext cx="59" cy="34"/>
                  </a:xfrm>
                  <a:custGeom>
                    <a:avLst/>
                    <a:gdLst>
                      <a:gd name="T0" fmla="*/ 11 w 138"/>
                      <a:gd name="T1" fmla="*/ 20 h 103"/>
                      <a:gd name="T2" fmla="*/ 13 w 138"/>
                      <a:gd name="T3" fmla="*/ 14 h 103"/>
                      <a:gd name="T4" fmla="*/ 21 w 138"/>
                      <a:gd name="T5" fmla="*/ 11 h 103"/>
                      <a:gd name="T6" fmla="*/ 23 w 138"/>
                      <a:gd name="T7" fmla="*/ 15 h 103"/>
                      <a:gd name="T8" fmla="*/ 28 w 138"/>
                      <a:gd name="T9" fmla="*/ 16 h 103"/>
                      <a:gd name="T10" fmla="*/ 34 w 138"/>
                      <a:gd name="T11" fmla="*/ 18 h 103"/>
                      <a:gd name="T12" fmla="*/ 50 w 138"/>
                      <a:gd name="T13" fmla="*/ 11 h 103"/>
                      <a:gd name="T14" fmla="*/ 56 w 138"/>
                      <a:gd name="T15" fmla="*/ 6 h 103"/>
                      <a:gd name="T16" fmla="*/ 59 w 138"/>
                      <a:gd name="T17" fmla="*/ 4 h 103"/>
                      <a:gd name="T18" fmla="*/ 45 w 138"/>
                      <a:gd name="T19" fmla="*/ 16 h 103"/>
                      <a:gd name="T20" fmla="*/ 36 w 138"/>
                      <a:gd name="T21" fmla="*/ 22 h 103"/>
                      <a:gd name="T22" fmla="*/ 28 w 138"/>
                      <a:gd name="T23" fmla="*/ 27 h 103"/>
                      <a:gd name="T24" fmla="*/ 21 w 138"/>
                      <a:gd name="T25" fmla="*/ 34 h 103"/>
                      <a:gd name="T26" fmla="*/ 11 w 138"/>
                      <a:gd name="T27" fmla="*/ 29 h 103"/>
                      <a:gd name="T28" fmla="*/ 9 w 138"/>
                      <a:gd name="T29" fmla="*/ 29 h 103"/>
                      <a:gd name="T30" fmla="*/ 9 w 138"/>
                      <a:gd name="T31" fmla="*/ 32 h 103"/>
                      <a:gd name="T32" fmla="*/ 0 w 138"/>
                      <a:gd name="T33" fmla="*/ 32 h 103"/>
                      <a:gd name="T34" fmla="*/ 4 w 138"/>
                      <a:gd name="T35" fmla="*/ 26 h 103"/>
                      <a:gd name="T36" fmla="*/ 11 w 138"/>
                      <a:gd name="T37" fmla="*/ 2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6" name="Freeform 50"/>
                  <p:cNvSpPr>
                    <a:spLocks/>
                  </p:cNvSpPr>
                  <p:nvPr/>
                </p:nvSpPr>
                <p:spPr bwMode="ltGray">
                  <a:xfrm>
                    <a:off x="1968" y="319"/>
                    <a:ext cx="80" cy="72"/>
                  </a:xfrm>
                  <a:custGeom>
                    <a:avLst/>
                    <a:gdLst>
                      <a:gd name="T0" fmla="*/ 67 w 188"/>
                      <a:gd name="T1" fmla="*/ 8 h 214"/>
                      <a:gd name="T2" fmla="*/ 68 w 188"/>
                      <a:gd name="T3" fmla="*/ 2 h 214"/>
                      <a:gd name="T4" fmla="*/ 72 w 188"/>
                      <a:gd name="T5" fmla="*/ 0 h 214"/>
                      <a:gd name="T6" fmla="*/ 77 w 188"/>
                      <a:gd name="T7" fmla="*/ 8 h 214"/>
                      <a:gd name="T8" fmla="*/ 80 w 188"/>
                      <a:gd name="T9" fmla="*/ 14 h 214"/>
                      <a:gd name="T10" fmla="*/ 76 w 188"/>
                      <a:gd name="T11" fmla="*/ 20 h 214"/>
                      <a:gd name="T12" fmla="*/ 72 w 188"/>
                      <a:gd name="T13" fmla="*/ 26 h 214"/>
                      <a:gd name="T14" fmla="*/ 69 w 188"/>
                      <a:gd name="T15" fmla="*/ 42 h 214"/>
                      <a:gd name="T16" fmla="*/ 61 w 188"/>
                      <a:gd name="T17" fmla="*/ 46 h 214"/>
                      <a:gd name="T18" fmla="*/ 51 w 188"/>
                      <a:gd name="T19" fmla="*/ 46 h 214"/>
                      <a:gd name="T20" fmla="*/ 48 w 188"/>
                      <a:gd name="T21" fmla="*/ 42 h 214"/>
                      <a:gd name="T22" fmla="*/ 43 w 188"/>
                      <a:gd name="T23" fmla="*/ 49 h 214"/>
                      <a:gd name="T24" fmla="*/ 38 w 188"/>
                      <a:gd name="T25" fmla="*/ 50 h 214"/>
                      <a:gd name="T26" fmla="*/ 34 w 188"/>
                      <a:gd name="T27" fmla="*/ 44 h 214"/>
                      <a:gd name="T28" fmla="*/ 25 w 188"/>
                      <a:gd name="T29" fmla="*/ 48 h 214"/>
                      <a:gd name="T30" fmla="*/ 32 w 188"/>
                      <a:gd name="T31" fmla="*/ 48 h 214"/>
                      <a:gd name="T32" fmla="*/ 33 w 188"/>
                      <a:gd name="T33" fmla="*/ 54 h 214"/>
                      <a:gd name="T34" fmla="*/ 25 w 188"/>
                      <a:gd name="T35" fmla="*/ 56 h 214"/>
                      <a:gd name="T36" fmla="*/ 14 w 188"/>
                      <a:gd name="T37" fmla="*/ 56 h 214"/>
                      <a:gd name="T38" fmla="*/ 15 w 188"/>
                      <a:gd name="T39" fmla="*/ 52 h 214"/>
                      <a:gd name="T40" fmla="*/ 20 w 188"/>
                      <a:gd name="T41" fmla="*/ 48 h 214"/>
                      <a:gd name="T42" fmla="*/ 14 w 188"/>
                      <a:gd name="T43" fmla="*/ 50 h 214"/>
                      <a:gd name="T44" fmla="*/ 11 w 188"/>
                      <a:gd name="T45" fmla="*/ 56 h 214"/>
                      <a:gd name="T46" fmla="*/ 13 w 188"/>
                      <a:gd name="T47" fmla="*/ 64 h 214"/>
                      <a:gd name="T48" fmla="*/ 6 w 188"/>
                      <a:gd name="T49" fmla="*/ 67 h 214"/>
                      <a:gd name="T50" fmla="*/ 0 w 188"/>
                      <a:gd name="T51" fmla="*/ 72 h 214"/>
                      <a:gd name="T52" fmla="*/ 3 w 188"/>
                      <a:gd name="T53" fmla="*/ 63 h 214"/>
                      <a:gd name="T54" fmla="*/ 0 w 188"/>
                      <a:gd name="T55" fmla="*/ 55 h 214"/>
                      <a:gd name="T56" fmla="*/ 6 w 188"/>
                      <a:gd name="T57" fmla="*/ 51 h 214"/>
                      <a:gd name="T58" fmla="*/ 14 w 188"/>
                      <a:gd name="T59" fmla="*/ 45 h 214"/>
                      <a:gd name="T60" fmla="*/ 19 w 188"/>
                      <a:gd name="T61" fmla="*/ 40 h 214"/>
                      <a:gd name="T62" fmla="*/ 31 w 188"/>
                      <a:gd name="T63" fmla="*/ 39 h 214"/>
                      <a:gd name="T64" fmla="*/ 36 w 188"/>
                      <a:gd name="T65" fmla="*/ 38 h 214"/>
                      <a:gd name="T66" fmla="*/ 49 w 188"/>
                      <a:gd name="T67" fmla="*/ 26 h 214"/>
                      <a:gd name="T68" fmla="*/ 51 w 188"/>
                      <a:gd name="T69" fmla="*/ 31 h 214"/>
                      <a:gd name="T70" fmla="*/ 56 w 188"/>
                      <a:gd name="T71" fmla="*/ 26 h 214"/>
                      <a:gd name="T72" fmla="*/ 64 w 188"/>
                      <a:gd name="T73" fmla="*/ 18 h 214"/>
                      <a:gd name="T74" fmla="*/ 66 w 188"/>
                      <a:gd name="T75" fmla="*/ 14 h 214"/>
                      <a:gd name="T76" fmla="*/ 63 w 188"/>
                      <a:gd name="T77" fmla="*/ 13 h 214"/>
                      <a:gd name="T78" fmla="*/ 65 w 188"/>
                      <a:gd name="T79" fmla="*/ 11 h 214"/>
                      <a:gd name="T80" fmla="*/ 67 w 188"/>
                      <a:gd name="T81" fmla="*/ 8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7" name="Freeform 51"/>
                  <p:cNvSpPr>
                    <a:spLocks/>
                  </p:cNvSpPr>
                  <p:nvPr/>
                </p:nvSpPr>
                <p:spPr bwMode="ltGray">
                  <a:xfrm>
                    <a:off x="2021" y="340"/>
                    <a:ext cx="6" cy="4"/>
                  </a:xfrm>
                  <a:custGeom>
                    <a:avLst/>
                    <a:gdLst>
                      <a:gd name="T0" fmla="*/ 0 w 13"/>
                      <a:gd name="T1" fmla="*/ 3 h 13"/>
                      <a:gd name="T2" fmla="*/ 2 w 13"/>
                      <a:gd name="T3" fmla="*/ 4 h 13"/>
                      <a:gd name="T4" fmla="*/ 0 w 13"/>
                      <a:gd name="T5" fmla="*/ 3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8" name="Freeform 52"/>
                  <p:cNvSpPr>
                    <a:spLocks/>
                  </p:cNvSpPr>
                  <p:nvPr/>
                </p:nvSpPr>
                <p:spPr bwMode="ltGray">
                  <a:xfrm>
                    <a:off x="1573" y="389"/>
                    <a:ext cx="347" cy="189"/>
                  </a:xfrm>
                  <a:custGeom>
                    <a:avLst/>
                    <a:gdLst>
                      <a:gd name="T0" fmla="*/ 347 w 812"/>
                      <a:gd name="T1" fmla="*/ 9 h 564"/>
                      <a:gd name="T2" fmla="*/ 332 w 812"/>
                      <a:gd name="T3" fmla="*/ 26 h 564"/>
                      <a:gd name="T4" fmla="*/ 320 w 812"/>
                      <a:gd name="T5" fmla="*/ 41 h 564"/>
                      <a:gd name="T6" fmla="*/ 309 w 812"/>
                      <a:gd name="T7" fmla="*/ 48 h 564"/>
                      <a:gd name="T8" fmla="*/ 271 w 812"/>
                      <a:gd name="T9" fmla="*/ 60 h 564"/>
                      <a:gd name="T10" fmla="*/ 270 w 812"/>
                      <a:gd name="T11" fmla="*/ 70 h 564"/>
                      <a:gd name="T12" fmla="*/ 258 w 812"/>
                      <a:gd name="T13" fmla="*/ 77 h 564"/>
                      <a:gd name="T14" fmla="*/ 265 w 812"/>
                      <a:gd name="T15" fmla="*/ 60 h 564"/>
                      <a:gd name="T16" fmla="*/ 246 w 812"/>
                      <a:gd name="T17" fmla="*/ 63 h 564"/>
                      <a:gd name="T18" fmla="*/ 238 w 812"/>
                      <a:gd name="T19" fmla="*/ 73 h 564"/>
                      <a:gd name="T20" fmla="*/ 255 w 812"/>
                      <a:gd name="T21" fmla="*/ 94 h 564"/>
                      <a:gd name="T22" fmla="*/ 254 w 812"/>
                      <a:gd name="T23" fmla="*/ 123 h 564"/>
                      <a:gd name="T24" fmla="*/ 232 w 812"/>
                      <a:gd name="T25" fmla="*/ 136 h 564"/>
                      <a:gd name="T26" fmla="*/ 223 w 812"/>
                      <a:gd name="T27" fmla="*/ 129 h 564"/>
                      <a:gd name="T28" fmla="*/ 206 w 812"/>
                      <a:gd name="T29" fmla="*/ 117 h 564"/>
                      <a:gd name="T30" fmla="*/ 197 w 812"/>
                      <a:gd name="T31" fmla="*/ 117 h 564"/>
                      <a:gd name="T32" fmla="*/ 192 w 812"/>
                      <a:gd name="T33" fmla="*/ 132 h 564"/>
                      <a:gd name="T34" fmla="*/ 214 w 812"/>
                      <a:gd name="T35" fmla="*/ 155 h 564"/>
                      <a:gd name="T36" fmla="*/ 218 w 812"/>
                      <a:gd name="T37" fmla="*/ 176 h 564"/>
                      <a:gd name="T38" fmla="*/ 225 w 812"/>
                      <a:gd name="T39" fmla="*/ 188 h 564"/>
                      <a:gd name="T40" fmla="*/ 210 w 812"/>
                      <a:gd name="T41" fmla="*/ 182 h 564"/>
                      <a:gd name="T42" fmla="*/ 201 w 812"/>
                      <a:gd name="T43" fmla="*/ 174 h 564"/>
                      <a:gd name="T44" fmla="*/ 180 w 812"/>
                      <a:gd name="T45" fmla="*/ 142 h 564"/>
                      <a:gd name="T46" fmla="*/ 182 w 812"/>
                      <a:gd name="T47" fmla="*/ 104 h 564"/>
                      <a:gd name="T48" fmla="*/ 180 w 812"/>
                      <a:gd name="T49" fmla="*/ 90 h 564"/>
                      <a:gd name="T50" fmla="*/ 176 w 812"/>
                      <a:gd name="T51" fmla="*/ 92 h 564"/>
                      <a:gd name="T52" fmla="*/ 165 w 812"/>
                      <a:gd name="T53" fmla="*/ 89 h 564"/>
                      <a:gd name="T54" fmla="*/ 154 w 812"/>
                      <a:gd name="T55" fmla="*/ 57 h 564"/>
                      <a:gd name="T56" fmla="*/ 141 w 812"/>
                      <a:gd name="T57" fmla="*/ 56 h 564"/>
                      <a:gd name="T58" fmla="*/ 123 w 812"/>
                      <a:gd name="T59" fmla="*/ 58 h 564"/>
                      <a:gd name="T60" fmla="*/ 103 w 812"/>
                      <a:gd name="T61" fmla="*/ 78 h 564"/>
                      <a:gd name="T62" fmla="*/ 84 w 812"/>
                      <a:gd name="T63" fmla="*/ 90 h 564"/>
                      <a:gd name="T64" fmla="*/ 79 w 812"/>
                      <a:gd name="T65" fmla="*/ 92 h 564"/>
                      <a:gd name="T66" fmla="*/ 68 w 812"/>
                      <a:gd name="T67" fmla="*/ 110 h 564"/>
                      <a:gd name="T68" fmla="*/ 65 w 812"/>
                      <a:gd name="T69" fmla="*/ 119 h 564"/>
                      <a:gd name="T70" fmla="*/ 55 w 812"/>
                      <a:gd name="T71" fmla="*/ 135 h 564"/>
                      <a:gd name="T72" fmla="*/ 40 w 812"/>
                      <a:gd name="T73" fmla="*/ 131 h 564"/>
                      <a:gd name="T74" fmla="*/ 28 w 812"/>
                      <a:gd name="T75" fmla="*/ 86 h 564"/>
                      <a:gd name="T76" fmla="*/ 31 w 812"/>
                      <a:gd name="T77" fmla="*/ 52 h 564"/>
                      <a:gd name="T78" fmla="*/ 19 w 812"/>
                      <a:gd name="T79" fmla="*/ 60 h 564"/>
                      <a:gd name="T80" fmla="*/ 9 w 812"/>
                      <a:gd name="T81" fmla="*/ 50 h 564"/>
                      <a:gd name="T82" fmla="*/ 10 w 812"/>
                      <a:gd name="T83" fmla="*/ 46 h 564"/>
                      <a:gd name="T84" fmla="*/ 0 w 812"/>
                      <a:gd name="T85" fmla="*/ 31 h 564"/>
                      <a:gd name="T86" fmla="*/ 341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9" name="Freeform 53"/>
                  <p:cNvSpPr>
                    <a:spLocks/>
                  </p:cNvSpPr>
                  <p:nvPr/>
                </p:nvSpPr>
                <p:spPr bwMode="ltGray">
                  <a:xfrm>
                    <a:off x="1634" y="519"/>
                    <a:ext cx="19" cy="29"/>
                  </a:xfrm>
                  <a:custGeom>
                    <a:avLst/>
                    <a:gdLst>
                      <a:gd name="T0" fmla="*/ 3 w 43"/>
                      <a:gd name="T1" fmla="*/ 4 h 85"/>
                      <a:gd name="T2" fmla="*/ 8 w 43"/>
                      <a:gd name="T3" fmla="*/ 1 h 85"/>
                      <a:gd name="T4" fmla="*/ 16 w 43"/>
                      <a:gd name="T5" fmla="*/ 11 h 85"/>
                      <a:gd name="T6" fmla="*/ 8 w 43"/>
                      <a:gd name="T7" fmla="*/ 29 h 85"/>
                      <a:gd name="T8" fmla="*/ 0 w 43"/>
                      <a:gd name="T9" fmla="*/ 24 h 85"/>
                      <a:gd name="T10" fmla="*/ 3 w 43"/>
                      <a:gd name="T11" fmla="*/ 4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0" name="Freeform 54"/>
                  <p:cNvSpPr>
                    <a:spLocks/>
                  </p:cNvSpPr>
                  <p:nvPr/>
                </p:nvSpPr>
                <p:spPr bwMode="ltGray">
                  <a:xfrm>
                    <a:off x="1900" y="421"/>
                    <a:ext cx="18" cy="24"/>
                  </a:xfrm>
                  <a:custGeom>
                    <a:avLst/>
                    <a:gdLst>
                      <a:gd name="T0" fmla="*/ 5 w 44"/>
                      <a:gd name="T1" fmla="*/ 9 h 74"/>
                      <a:gd name="T2" fmla="*/ 12 w 44"/>
                      <a:gd name="T3" fmla="*/ 1 h 74"/>
                      <a:gd name="T4" fmla="*/ 18 w 44"/>
                      <a:gd name="T5" fmla="*/ 1 h 74"/>
                      <a:gd name="T6" fmla="*/ 16 w 44"/>
                      <a:gd name="T7" fmla="*/ 8 h 74"/>
                      <a:gd name="T8" fmla="*/ 5 w 44"/>
                      <a:gd name="T9" fmla="*/ 24 h 74"/>
                      <a:gd name="T10" fmla="*/ 3 w 44"/>
                      <a:gd name="T11" fmla="*/ 19 h 74"/>
                      <a:gd name="T12" fmla="*/ 1 w 44"/>
                      <a:gd name="T13" fmla="*/ 12 h 74"/>
                      <a:gd name="T14" fmla="*/ 5 w 44"/>
                      <a:gd name="T15" fmla="*/ 9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1" name="Freeform 55"/>
                  <p:cNvSpPr>
                    <a:spLocks/>
                  </p:cNvSpPr>
                  <p:nvPr/>
                </p:nvSpPr>
                <p:spPr bwMode="ltGray">
                  <a:xfrm>
                    <a:off x="1951" y="409"/>
                    <a:ext cx="9" cy="10"/>
                  </a:xfrm>
                  <a:custGeom>
                    <a:avLst/>
                    <a:gdLst>
                      <a:gd name="T0" fmla="*/ 3 w 20"/>
                      <a:gd name="T1" fmla="*/ 5 h 30"/>
                      <a:gd name="T2" fmla="*/ 2 w 20"/>
                      <a:gd name="T3" fmla="*/ 10 h 30"/>
                      <a:gd name="T4" fmla="*/ 3 w 20"/>
                      <a:gd name="T5" fmla="*/ 5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2" name="Freeform 56"/>
                  <p:cNvSpPr>
                    <a:spLocks/>
                  </p:cNvSpPr>
                  <p:nvPr/>
                </p:nvSpPr>
                <p:spPr bwMode="ltGray">
                  <a:xfrm>
                    <a:off x="1021" y="314"/>
                    <a:ext cx="433" cy="354"/>
                  </a:xfrm>
                  <a:custGeom>
                    <a:avLst/>
                    <a:gdLst>
                      <a:gd name="T0" fmla="*/ 305 w 682"/>
                      <a:gd name="T1" fmla="*/ 295 h 557"/>
                      <a:gd name="T2" fmla="*/ 309 w 682"/>
                      <a:gd name="T3" fmla="*/ 287 h 557"/>
                      <a:gd name="T4" fmla="*/ 317 w 682"/>
                      <a:gd name="T5" fmla="*/ 262 h 557"/>
                      <a:gd name="T6" fmla="*/ 196 w 682"/>
                      <a:gd name="T7" fmla="*/ 182 h 557"/>
                      <a:gd name="T8" fmla="*/ 179 w 682"/>
                      <a:gd name="T9" fmla="*/ 220 h 557"/>
                      <a:gd name="T10" fmla="*/ 192 w 682"/>
                      <a:gd name="T11" fmla="*/ 353 h 557"/>
                      <a:gd name="T12" fmla="*/ 179 w 682"/>
                      <a:gd name="T13" fmla="*/ 314 h 557"/>
                      <a:gd name="T14" fmla="*/ 154 w 682"/>
                      <a:gd name="T15" fmla="*/ 279 h 557"/>
                      <a:gd name="T16" fmla="*/ 156 w 682"/>
                      <a:gd name="T17" fmla="*/ 262 h 557"/>
                      <a:gd name="T18" fmla="*/ 157 w 682"/>
                      <a:gd name="T19" fmla="*/ 250 h 557"/>
                      <a:gd name="T20" fmla="*/ 140 w 682"/>
                      <a:gd name="T21" fmla="*/ 238 h 557"/>
                      <a:gd name="T22" fmla="*/ 123 w 682"/>
                      <a:gd name="T23" fmla="*/ 220 h 557"/>
                      <a:gd name="T24" fmla="*/ 94 w 682"/>
                      <a:gd name="T25" fmla="*/ 225 h 557"/>
                      <a:gd name="T26" fmla="*/ 80 w 682"/>
                      <a:gd name="T27" fmla="*/ 232 h 557"/>
                      <a:gd name="T28" fmla="*/ 50 w 682"/>
                      <a:gd name="T29" fmla="*/ 232 h 557"/>
                      <a:gd name="T30" fmla="*/ 14 w 682"/>
                      <a:gd name="T31" fmla="*/ 198 h 557"/>
                      <a:gd name="T32" fmla="*/ 7 w 682"/>
                      <a:gd name="T33" fmla="*/ 187 h 557"/>
                      <a:gd name="T34" fmla="*/ 0 w 682"/>
                      <a:gd name="T35" fmla="*/ 168 h 557"/>
                      <a:gd name="T36" fmla="*/ 15 w 682"/>
                      <a:gd name="T37" fmla="*/ 135 h 557"/>
                      <a:gd name="T38" fmla="*/ 20 w 682"/>
                      <a:gd name="T39" fmla="*/ 115 h 557"/>
                      <a:gd name="T40" fmla="*/ 32 w 682"/>
                      <a:gd name="T41" fmla="*/ 91 h 557"/>
                      <a:gd name="T42" fmla="*/ 51 w 682"/>
                      <a:gd name="T43" fmla="*/ 74 h 557"/>
                      <a:gd name="T44" fmla="*/ 106 w 682"/>
                      <a:gd name="T45" fmla="*/ 43 h 557"/>
                      <a:gd name="T46" fmla="*/ 140 w 682"/>
                      <a:gd name="T47" fmla="*/ 19 h 557"/>
                      <a:gd name="T48" fmla="*/ 164 w 682"/>
                      <a:gd name="T49" fmla="*/ 4 h 557"/>
                      <a:gd name="T50" fmla="*/ 230 w 682"/>
                      <a:gd name="T51" fmla="*/ 1 h 557"/>
                      <a:gd name="T52" fmla="*/ 253 w 682"/>
                      <a:gd name="T53" fmla="*/ 0 h 557"/>
                      <a:gd name="T54" fmla="*/ 244 w 682"/>
                      <a:gd name="T55" fmla="*/ 22 h 557"/>
                      <a:gd name="T56" fmla="*/ 281 w 682"/>
                      <a:gd name="T57" fmla="*/ 53 h 557"/>
                      <a:gd name="T58" fmla="*/ 316 w 682"/>
                      <a:gd name="T59" fmla="*/ 47 h 557"/>
                      <a:gd name="T60" fmla="*/ 336 w 682"/>
                      <a:gd name="T61" fmla="*/ 52 h 557"/>
                      <a:gd name="T62" fmla="*/ 355 w 682"/>
                      <a:gd name="T63" fmla="*/ 62 h 557"/>
                      <a:gd name="T64" fmla="*/ 363 w 682"/>
                      <a:gd name="T65" fmla="*/ 119 h 557"/>
                      <a:gd name="T66" fmla="*/ 363 w 682"/>
                      <a:gd name="T67" fmla="*/ 153 h 557"/>
                      <a:gd name="T68" fmla="*/ 380 w 682"/>
                      <a:gd name="T69" fmla="*/ 180 h 557"/>
                      <a:gd name="T70" fmla="*/ 410 w 682"/>
                      <a:gd name="T71" fmla="*/ 191 h 557"/>
                      <a:gd name="T72" fmla="*/ 432 w 682"/>
                      <a:gd name="T73" fmla="*/ 187 h 557"/>
                      <a:gd name="T74" fmla="*/ 422 w 682"/>
                      <a:gd name="T75" fmla="*/ 216 h 557"/>
                      <a:gd name="T76" fmla="*/ 380 w 682"/>
                      <a:gd name="T77" fmla="*/ 259 h 557"/>
                      <a:gd name="T78" fmla="*/ 348 w 682"/>
                      <a:gd name="T79" fmla="*/ 308 h 557"/>
                      <a:gd name="T80" fmla="*/ 353 w 682"/>
                      <a:gd name="T81" fmla="*/ 323 h 557"/>
                      <a:gd name="T82" fmla="*/ 276 w 682"/>
                      <a:gd name="T83" fmla="*/ 353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3" name="Freeform 57"/>
                  <p:cNvSpPr>
                    <a:spLocks/>
                  </p:cNvSpPr>
                  <p:nvPr/>
                </p:nvSpPr>
                <p:spPr bwMode="ltGray">
                  <a:xfrm>
                    <a:off x="1189" y="447"/>
                    <a:ext cx="163" cy="221"/>
                  </a:xfrm>
                  <a:custGeom>
                    <a:avLst/>
                    <a:gdLst>
                      <a:gd name="T0" fmla="*/ 154 w 257"/>
                      <a:gd name="T1" fmla="*/ 221 h 347"/>
                      <a:gd name="T2" fmla="*/ 148 w 257"/>
                      <a:gd name="T3" fmla="*/ 192 h 347"/>
                      <a:gd name="T4" fmla="*/ 138 w 257"/>
                      <a:gd name="T5" fmla="*/ 183 h 347"/>
                      <a:gd name="T6" fmla="*/ 136 w 257"/>
                      <a:gd name="T7" fmla="*/ 171 h 347"/>
                      <a:gd name="T8" fmla="*/ 133 w 257"/>
                      <a:gd name="T9" fmla="*/ 162 h 347"/>
                      <a:gd name="T10" fmla="*/ 133 w 257"/>
                      <a:gd name="T11" fmla="*/ 146 h 347"/>
                      <a:gd name="T12" fmla="*/ 131 w 257"/>
                      <a:gd name="T13" fmla="*/ 136 h 347"/>
                      <a:gd name="T14" fmla="*/ 145 w 257"/>
                      <a:gd name="T15" fmla="*/ 129 h 347"/>
                      <a:gd name="T16" fmla="*/ 163 w 257"/>
                      <a:gd name="T17" fmla="*/ 125 h 347"/>
                      <a:gd name="T18" fmla="*/ 163 w 257"/>
                      <a:gd name="T19" fmla="*/ 87 h 347"/>
                      <a:gd name="T20" fmla="*/ 34 w 257"/>
                      <a:gd name="T21" fmla="*/ 61 h 347"/>
                      <a:gd name="T22" fmla="*/ 20 w 257"/>
                      <a:gd name="T23" fmla="*/ 62 h 347"/>
                      <a:gd name="T24" fmla="*/ 10 w 257"/>
                      <a:gd name="T25" fmla="*/ 65 h 347"/>
                      <a:gd name="T26" fmla="*/ 0 w 257"/>
                      <a:gd name="T27" fmla="*/ 95 h 347"/>
                      <a:gd name="T28" fmla="*/ 59 w 257"/>
                      <a:gd name="T29" fmla="*/ 220 h 347"/>
                      <a:gd name="T30" fmla="*/ 154 w 257"/>
                      <a:gd name="T31" fmla="*/ 22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4" name="Freeform 58"/>
                  <p:cNvSpPr>
                    <a:spLocks/>
                  </p:cNvSpPr>
                  <p:nvPr/>
                </p:nvSpPr>
                <p:spPr bwMode="ltGray">
                  <a:xfrm>
                    <a:off x="1476" y="611"/>
                    <a:ext cx="7" cy="12"/>
                  </a:xfrm>
                  <a:custGeom>
                    <a:avLst/>
                    <a:gdLst>
                      <a:gd name="T0" fmla="*/ 3 w 19"/>
                      <a:gd name="T1" fmla="*/ 8 h 37"/>
                      <a:gd name="T2" fmla="*/ 7 w 19"/>
                      <a:gd name="T3" fmla="*/ 7 h 37"/>
                      <a:gd name="T4" fmla="*/ 3 w 19"/>
                      <a:gd name="T5" fmla="*/ 8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5" name="Freeform 59"/>
                  <p:cNvSpPr>
                    <a:spLocks/>
                  </p:cNvSpPr>
                  <p:nvPr/>
                </p:nvSpPr>
                <p:spPr bwMode="ltGray">
                  <a:xfrm>
                    <a:off x="1467" y="497"/>
                    <a:ext cx="9" cy="7"/>
                  </a:xfrm>
                  <a:custGeom>
                    <a:avLst/>
                    <a:gdLst>
                      <a:gd name="T0" fmla="*/ 5 w 22"/>
                      <a:gd name="T1" fmla="*/ 4 h 20"/>
                      <a:gd name="T2" fmla="*/ 7 w 22"/>
                      <a:gd name="T3" fmla="*/ 0 h 20"/>
                      <a:gd name="T4" fmla="*/ 8 w 22"/>
                      <a:gd name="T5" fmla="*/ 4 h 20"/>
                      <a:gd name="T6" fmla="*/ 3 w 22"/>
                      <a:gd name="T7" fmla="*/ 7 h 20"/>
                      <a:gd name="T8" fmla="*/ 5 w 22"/>
                      <a:gd name="T9" fmla="*/ 4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6" name="Freeform 60"/>
                  <p:cNvSpPr>
                    <a:spLocks/>
                  </p:cNvSpPr>
                  <p:nvPr/>
                </p:nvSpPr>
                <p:spPr bwMode="ltGray">
                  <a:xfrm>
                    <a:off x="1072" y="357"/>
                    <a:ext cx="25" cy="10"/>
                  </a:xfrm>
                  <a:custGeom>
                    <a:avLst/>
                    <a:gdLst>
                      <a:gd name="T0" fmla="*/ 11 w 57"/>
                      <a:gd name="T1" fmla="*/ 6 h 30"/>
                      <a:gd name="T2" fmla="*/ 14 w 57"/>
                      <a:gd name="T3" fmla="*/ 2 h 30"/>
                      <a:gd name="T4" fmla="*/ 16 w 57"/>
                      <a:gd name="T5" fmla="*/ 10 h 30"/>
                      <a:gd name="T6" fmla="*/ 11 w 57"/>
                      <a:gd name="T7" fmla="*/ 6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7" name="Freeform 61"/>
                  <p:cNvSpPr>
                    <a:spLocks/>
                  </p:cNvSpPr>
                  <p:nvPr/>
                </p:nvSpPr>
                <p:spPr bwMode="ltGray">
                  <a:xfrm>
                    <a:off x="1374" y="265"/>
                    <a:ext cx="295" cy="233"/>
                  </a:xfrm>
                  <a:custGeom>
                    <a:avLst/>
                    <a:gdLst>
                      <a:gd name="T0" fmla="*/ 201 w 693"/>
                      <a:gd name="T1" fmla="*/ 155 h 696"/>
                      <a:gd name="T2" fmla="*/ 167 w 693"/>
                      <a:gd name="T3" fmla="*/ 151 h 696"/>
                      <a:gd name="T4" fmla="*/ 138 w 693"/>
                      <a:gd name="T5" fmla="*/ 138 h 696"/>
                      <a:gd name="T6" fmla="*/ 113 w 693"/>
                      <a:gd name="T7" fmla="*/ 134 h 696"/>
                      <a:gd name="T8" fmla="*/ 101 w 693"/>
                      <a:gd name="T9" fmla="*/ 139 h 696"/>
                      <a:gd name="T10" fmla="*/ 111 w 693"/>
                      <a:gd name="T11" fmla="*/ 143 h 696"/>
                      <a:gd name="T12" fmla="*/ 125 w 693"/>
                      <a:gd name="T13" fmla="*/ 157 h 696"/>
                      <a:gd name="T14" fmla="*/ 137 w 693"/>
                      <a:gd name="T15" fmla="*/ 159 h 696"/>
                      <a:gd name="T16" fmla="*/ 142 w 693"/>
                      <a:gd name="T17" fmla="*/ 179 h 696"/>
                      <a:gd name="T18" fmla="*/ 133 w 693"/>
                      <a:gd name="T19" fmla="*/ 185 h 696"/>
                      <a:gd name="T20" fmla="*/ 111 w 693"/>
                      <a:gd name="T21" fmla="*/ 206 h 696"/>
                      <a:gd name="T22" fmla="*/ 96 w 693"/>
                      <a:gd name="T23" fmla="*/ 210 h 696"/>
                      <a:gd name="T24" fmla="*/ 41 w 693"/>
                      <a:gd name="T25" fmla="*/ 233 h 696"/>
                      <a:gd name="T26" fmla="*/ 33 w 693"/>
                      <a:gd name="T27" fmla="*/ 206 h 696"/>
                      <a:gd name="T28" fmla="*/ 19 w 693"/>
                      <a:gd name="T29" fmla="*/ 175 h 696"/>
                      <a:gd name="T30" fmla="*/ 14 w 693"/>
                      <a:gd name="T31" fmla="*/ 150 h 696"/>
                      <a:gd name="T32" fmla="*/ 23 w 693"/>
                      <a:gd name="T33" fmla="*/ 115 h 696"/>
                      <a:gd name="T34" fmla="*/ 7 w 693"/>
                      <a:gd name="T35" fmla="*/ 131 h 696"/>
                      <a:gd name="T36" fmla="*/ 34 w 693"/>
                      <a:gd name="T37" fmla="*/ 94 h 696"/>
                      <a:gd name="T38" fmla="*/ 48 w 693"/>
                      <a:gd name="T39" fmla="*/ 68 h 696"/>
                      <a:gd name="T40" fmla="*/ 16 w 693"/>
                      <a:gd name="T41" fmla="*/ 68 h 696"/>
                      <a:gd name="T42" fmla="*/ 0 w 693"/>
                      <a:gd name="T43" fmla="*/ 66 h 696"/>
                      <a:gd name="T44" fmla="*/ 11 w 693"/>
                      <a:gd name="T45" fmla="*/ 47 h 696"/>
                      <a:gd name="T46" fmla="*/ 41 w 693"/>
                      <a:gd name="T47" fmla="*/ 37 h 696"/>
                      <a:gd name="T48" fmla="*/ 94 w 693"/>
                      <a:gd name="T49" fmla="*/ 42 h 696"/>
                      <a:gd name="T50" fmla="*/ 97 w 693"/>
                      <a:gd name="T51" fmla="*/ 21 h 696"/>
                      <a:gd name="T52" fmla="*/ 111 w 693"/>
                      <a:gd name="T53" fmla="*/ 0 h 696"/>
                      <a:gd name="T54" fmla="*/ 152 w 693"/>
                      <a:gd name="T55" fmla="*/ 15 h 696"/>
                      <a:gd name="T56" fmla="*/ 140 w 693"/>
                      <a:gd name="T57" fmla="*/ 29 h 696"/>
                      <a:gd name="T58" fmla="*/ 128 w 693"/>
                      <a:gd name="T59" fmla="*/ 59 h 696"/>
                      <a:gd name="T60" fmla="*/ 154 w 693"/>
                      <a:gd name="T61" fmla="*/ 64 h 696"/>
                      <a:gd name="T62" fmla="*/ 159 w 693"/>
                      <a:gd name="T63" fmla="*/ 46 h 696"/>
                      <a:gd name="T64" fmla="*/ 178 w 693"/>
                      <a:gd name="T65" fmla="*/ 31 h 696"/>
                      <a:gd name="T66" fmla="*/ 212 w 693"/>
                      <a:gd name="T67" fmla="*/ 29 h 696"/>
                      <a:gd name="T68" fmla="*/ 225 w 693"/>
                      <a:gd name="T69" fmla="*/ 17 h 696"/>
                      <a:gd name="T70" fmla="*/ 230 w 693"/>
                      <a:gd name="T71" fmla="*/ 154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8" name="Freeform 62"/>
                  <p:cNvSpPr>
                    <a:spLocks/>
                  </p:cNvSpPr>
                  <p:nvPr/>
                </p:nvSpPr>
                <p:spPr bwMode="ltGray">
                  <a:xfrm>
                    <a:off x="1173" y="247"/>
                    <a:ext cx="591" cy="95"/>
                  </a:xfrm>
                  <a:custGeom>
                    <a:avLst/>
                    <a:gdLst>
                      <a:gd name="T0" fmla="*/ 524 w 931"/>
                      <a:gd name="T1" fmla="*/ 0 h 149"/>
                      <a:gd name="T2" fmla="*/ 91 w 931"/>
                      <a:gd name="T3" fmla="*/ 18 h 149"/>
                      <a:gd name="T4" fmla="*/ 58 w 931"/>
                      <a:gd name="T5" fmla="*/ 27 h 149"/>
                      <a:gd name="T6" fmla="*/ 39 w 931"/>
                      <a:gd name="T7" fmla="*/ 27 h 149"/>
                      <a:gd name="T8" fmla="*/ 14 w 931"/>
                      <a:gd name="T9" fmla="*/ 49 h 149"/>
                      <a:gd name="T10" fmla="*/ 0 w 931"/>
                      <a:gd name="T11" fmla="*/ 67 h 149"/>
                      <a:gd name="T12" fmla="*/ 37 w 931"/>
                      <a:gd name="T13" fmla="*/ 73 h 149"/>
                      <a:gd name="T14" fmla="*/ 62 w 931"/>
                      <a:gd name="T15" fmla="*/ 61 h 149"/>
                      <a:gd name="T16" fmla="*/ 69 w 931"/>
                      <a:gd name="T17" fmla="*/ 54 h 149"/>
                      <a:gd name="T18" fmla="*/ 106 w 931"/>
                      <a:gd name="T19" fmla="*/ 33 h 149"/>
                      <a:gd name="T20" fmla="*/ 136 w 931"/>
                      <a:gd name="T21" fmla="*/ 29 h 149"/>
                      <a:gd name="T22" fmla="*/ 150 w 931"/>
                      <a:gd name="T23" fmla="*/ 60 h 149"/>
                      <a:gd name="T24" fmla="*/ 119 w 931"/>
                      <a:gd name="T25" fmla="*/ 69 h 149"/>
                      <a:gd name="T26" fmla="*/ 147 w 931"/>
                      <a:gd name="T27" fmla="*/ 72 h 149"/>
                      <a:gd name="T28" fmla="*/ 159 w 931"/>
                      <a:gd name="T29" fmla="*/ 57 h 149"/>
                      <a:gd name="T30" fmla="*/ 169 w 931"/>
                      <a:gd name="T31" fmla="*/ 59 h 149"/>
                      <a:gd name="T32" fmla="*/ 161 w 931"/>
                      <a:gd name="T33" fmla="*/ 34 h 149"/>
                      <a:gd name="T34" fmla="*/ 169 w 931"/>
                      <a:gd name="T35" fmla="*/ 28 h 149"/>
                      <a:gd name="T36" fmla="*/ 176 w 931"/>
                      <a:gd name="T37" fmla="*/ 56 h 149"/>
                      <a:gd name="T38" fmla="*/ 169 w 931"/>
                      <a:gd name="T39" fmla="*/ 72 h 149"/>
                      <a:gd name="T40" fmla="*/ 188 w 931"/>
                      <a:gd name="T41" fmla="*/ 83 h 149"/>
                      <a:gd name="T42" fmla="*/ 190 w 931"/>
                      <a:gd name="T43" fmla="*/ 59 h 149"/>
                      <a:gd name="T44" fmla="*/ 210 w 931"/>
                      <a:gd name="T45" fmla="*/ 66 h 149"/>
                      <a:gd name="T46" fmla="*/ 242 w 931"/>
                      <a:gd name="T47" fmla="*/ 47 h 149"/>
                      <a:gd name="T48" fmla="*/ 260 w 931"/>
                      <a:gd name="T49" fmla="*/ 32 h 149"/>
                      <a:gd name="T50" fmla="*/ 279 w 931"/>
                      <a:gd name="T51" fmla="*/ 36 h 149"/>
                      <a:gd name="T52" fmla="*/ 289 w 931"/>
                      <a:gd name="T53" fmla="*/ 32 h 149"/>
                      <a:gd name="T54" fmla="*/ 274 w 931"/>
                      <a:gd name="T55" fmla="*/ 28 h 149"/>
                      <a:gd name="T56" fmla="*/ 301 w 931"/>
                      <a:gd name="T57" fmla="*/ 22 h 149"/>
                      <a:gd name="T58" fmla="*/ 345 w 931"/>
                      <a:gd name="T59" fmla="*/ 34 h 149"/>
                      <a:gd name="T60" fmla="*/ 369 w 931"/>
                      <a:gd name="T61" fmla="*/ 27 h 149"/>
                      <a:gd name="T62" fmla="*/ 371 w 931"/>
                      <a:gd name="T63" fmla="*/ 40 h 149"/>
                      <a:gd name="T64" fmla="*/ 361 w 931"/>
                      <a:gd name="T65" fmla="*/ 64 h 149"/>
                      <a:gd name="T66" fmla="*/ 388 w 931"/>
                      <a:gd name="T67" fmla="*/ 56 h 149"/>
                      <a:gd name="T68" fmla="*/ 396 w 931"/>
                      <a:gd name="T69" fmla="*/ 51 h 149"/>
                      <a:gd name="T70" fmla="*/ 411 w 931"/>
                      <a:gd name="T71" fmla="*/ 39 h 149"/>
                      <a:gd name="T72" fmla="*/ 504 w 931"/>
                      <a:gd name="T73" fmla="*/ 5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9" name="Freeform 63"/>
                  <p:cNvSpPr>
                    <a:spLocks/>
                  </p:cNvSpPr>
                  <p:nvPr/>
                </p:nvSpPr>
                <p:spPr bwMode="ltGray">
                  <a:xfrm>
                    <a:off x="1293" y="282"/>
                    <a:ext cx="13" cy="10"/>
                  </a:xfrm>
                  <a:custGeom>
                    <a:avLst/>
                    <a:gdLst>
                      <a:gd name="T0" fmla="*/ 1 w 31"/>
                      <a:gd name="T1" fmla="*/ 9 h 30"/>
                      <a:gd name="T2" fmla="*/ 13 w 31"/>
                      <a:gd name="T3" fmla="*/ 0 h 30"/>
                      <a:gd name="T4" fmla="*/ 8 w 31"/>
                      <a:gd name="T5" fmla="*/ 8 h 30"/>
                      <a:gd name="T6" fmla="*/ 1 w 31"/>
                      <a:gd name="T7" fmla="*/ 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0" name="Freeform 64"/>
                  <p:cNvSpPr>
                    <a:spLocks/>
                  </p:cNvSpPr>
                  <p:nvPr/>
                </p:nvSpPr>
                <p:spPr bwMode="ltGray">
                  <a:xfrm>
                    <a:off x="1278" y="296"/>
                    <a:ext cx="19" cy="11"/>
                  </a:xfrm>
                  <a:custGeom>
                    <a:avLst/>
                    <a:gdLst>
                      <a:gd name="T0" fmla="*/ 3 w 44"/>
                      <a:gd name="T1" fmla="*/ 11 h 32"/>
                      <a:gd name="T2" fmla="*/ 10 w 44"/>
                      <a:gd name="T3" fmla="*/ 0 h 32"/>
                      <a:gd name="T4" fmla="*/ 16 w 44"/>
                      <a:gd name="T5" fmla="*/ 1 h 32"/>
                      <a:gd name="T6" fmla="*/ 3 w 44"/>
                      <a:gd name="T7" fmla="*/ 1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1" name="Freeform 65"/>
                  <p:cNvSpPr>
                    <a:spLocks/>
                  </p:cNvSpPr>
                  <p:nvPr/>
                </p:nvSpPr>
                <p:spPr bwMode="ltGray">
                  <a:xfrm>
                    <a:off x="1340" y="337"/>
                    <a:ext cx="32" cy="6"/>
                  </a:xfrm>
                  <a:custGeom>
                    <a:avLst/>
                    <a:gdLst>
                      <a:gd name="T0" fmla="*/ 16 w 76"/>
                      <a:gd name="T1" fmla="*/ 6 h 18"/>
                      <a:gd name="T2" fmla="*/ 11 w 76"/>
                      <a:gd name="T3" fmla="*/ 1 h 18"/>
                      <a:gd name="T4" fmla="*/ 16 w 76"/>
                      <a:gd name="T5" fmla="*/ 6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2" name="Freeform 66"/>
                  <p:cNvSpPr>
                    <a:spLocks/>
                  </p:cNvSpPr>
                  <p:nvPr/>
                </p:nvSpPr>
                <p:spPr bwMode="ltGray">
                  <a:xfrm>
                    <a:off x="1395" y="336"/>
                    <a:ext cx="18" cy="15"/>
                  </a:xfrm>
                  <a:custGeom>
                    <a:avLst/>
                    <a:gdLst>
                      <a:gd name="T0" fmla="*/ 0 w 42"/>
                      <a:gd name="T1" fmla="*/ 7 h 44"/>
                      <a:gd name="T2" fmla="*/ 5 w 42"/>
                      <a:gd name="T3" fmla="*/ 3 h 44"/>
                      <a:gd name="T4" fmla="*/ 0 w 42"/>
                      <a:gd name="T5" fmla="*/ 7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3" name="Freeform 67"/>
                  <p:cNvSpPr>
                    <a:spLocks/>
                  </p:cNvSpPr>
                  <p:nvPr/>
                </p:nvSpPr>
                <p:spPr bwMode="ltGray">
                  <a:xfrm>
                    <a:off x="1248" y="295"/>
                    <a:ext cx="14" cy="10"/>
                  </a:xfrm>
                  <a:custGeom>
                    <a:avLst/>
                    <a:gdLst>
                      <a:gd name="T0" fmla="*/ 3 w 31"/>
                      <a:gd name="T1" fmla="*/ 7 h 30"/>
                      <a:gd name="T2" fmla="*/ 14 w 31"/>
                      <a:gd name="T3" fmla="*/ 3 h 30"/>
                      <a:gd name="T4" fmla="*/ 3 w 31"/>
                      <a:gd name="T5" fmla="*/ 7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7 w 30"/>
                      <a:gd name="T1" fmla="*/ 11 h 42"/>
                      <a:gd name="T2" fmla="*/ 3 w 30"/>
                      <a:gd name="T3" fmla="*/ 7 h 42"/>
                      <a:gd name="T4" fmla="*/ 0 w 30"/>
                      <a:gd name="T5" fmla="*/ 3 h 42"/>
                      <a:gd name="T6" fmla="*/ 7 w 30"/>
                      <a:gd name="T7" fmla="*/ 1 h 42"/>
                      <a:gd name="T8" fmla="*/ 13 w 30"/>
                      <a:gd name="T9" fmla="*/ 8 h 42"/>
                      <a:gd name="T10" fmla="*/ 12 w 30"/>
                      <a:gd name="T11" fmla="*/ 10 h 42"/>
                      <a:gd name="T12" fmla="*/ 7 w 30"/>
                      <a:gd name="T13" fmla="*/ 1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7" name="Freeform 70"/>
                  <p:cNvSpPr>
                    <a:spLocks/>
                  </p:cNvSpPr>
                  <p:nvPr/>
                </p:nvSpPr>
                <p:spPr bwMode="ltGray">
                  <a:xfrm>
                    <a:off x="4655" y="629"/>
                    <a:ext cx="11" cy="5"/>
                  </a:xfrm>
                  <a:custGeom>
                    <a:avLst/>
                    <a:gdLst>
                      <a:gd name="T0" fmla="*/ 7 w 25"/>
                      <a:gd name="T1" fmla="*/ 5 h 16"/>
                      <a:gd name="T2" fmla="*/ 1 w 25"/>
                      <a:gd name="T3" fmla="*/ 3 h 16"/>
                      <a:gd name="T4" fmla="*/ 7 w 25"/>
                      <a:gd name="T5" fmla="*/ 0 h 16"/>
                      <a:gd name="T6" fmla="*/ 7 w 25"/>
                      <a:gd name="T7" fmla="*/ 5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8" name="Freeform 71"/>
                  <p:cNvSpPr>
                    <a:spLocks/>
                  </p:cNvSpPr>
                  <p:nvPr/>
                </p:nvSpPr>
                <p:spPr bwMode="ltGray">
                  <a:xfrm>
                    <a:off x="4609" y="635"/>
                    <a:ext cx="28" cy="16"/>
                  </a:xfrm>
                  <a:custGeom>
                    <a:avLst/>
                    <a:gdLst>
                      <a:gd name="T0" fmla="*/ 6 w 65"/>
                      <a:gd name="T1" fmla="*/ 8 h 46"/>
                      <a:gd name="T2" fmla="*/ 13 w 65"/>
                      <a:gd name="T3" fmla="*/ 1 h 46"/>
                      <a:gd name="T4" fmla="*/ 18 w 65"/>
                      <a:gd name="T5" fmla="*/ 0 h 46"/>
                      <a:gd name="T6" fmla="*/ 25 w 65"/>
                      <a:gd name="T7" fmla="*/ 4 h 46"/>
                      <a:gd name="T8" fmla="*/ 14 w 65"/>
                      <a:gd name="T9" fmla="*/ 9 h 46"/>
                      <a:gd name="T10" fmla="*/ 5 w 65"/>
                      <a:gd name="T11" fmla="*/ 16 h 46"/>
                      <a:gd name="T12" fmla="*/ 3 w 65"/>
                      <a:gd name="T13" fmla="*/ 7 h 46"/>
                      <a:gd name="T14" fmla="*/ 5 w 65"/>
                      <a:gd name="T15" fmla="*/ 5 h 46"/>
                      <a:gd name="T16" fmla="*/ 6 w 65"/>
                      <a:gd name="T17" fmla="*/ 8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9" name="Freeform 72"/>
                  <p:cNvSpPr>
                    <a:spLocks/>
                  </p:cNvSpPr>
                  <p:nvPr/>
                </p:nvSpPr>
                <p:spPr bwMode="ltGray">
                  <a:xfrm>
                    <a:off x="4580" y="634"/>
                    <a:ext cx="29" cy="16"/>
                  </a:xfrm>
                  <a:custGeom>
                    <a:avLst/>
                    <a:gdLst>
                      <a:gd name="T0" fmla="*/ 0 w 69"/>
                      <a:gd name="T1" fmla="*/ 11 h 47"/>
                      <a:gd name="T2" fmla="*/ 8 w 69"/>
                      <a:gd name="T3" fmla="*/ 9 h 47"/>
                      <a:gd name="T4" fmla="*/ 22 w 69"/>
                      <a:gd name="T5" fmla="*/ 0 h 47"/>
                      <a:gd name="T6" fmla="*/ 27 w 69"/>
                      <a:gd name="T7" fmla="*/ 1 h 47"/>
                      <a:gd name="T8" fmla="*/ 21 w 69"/>
                      <a:gd name="T9" fmla="*/ 6 h 47"/>
                      <a:gd name="T10" fmla="*/ 12 w 69"/>
                      <a:gd name="T11" fmla="*/ 11 h 47"/>
                      <a:gd name="T12" fmla="*/ 9 w 69"/>
                      <a:gd name="T13" fmla="*/ 16 h 47"/>
                      <a:gd name="T14" fmla="*/ 7 w 69"/>
                      <a:gd name="T15" fmla="*/ 15 h 47"/>
                      <a:gd name="T16" fmla="*/ 5 w 69"/>
                      <a:gd name="T17" fmla="*/ 13 h 47"/>
                      <a:gd name="T18" fmla="*/ 0 w 69"/>
                      <a:gd name="T19" fmla="*/ 12 h 47"/>
                      <a:gd name="T20" fmla="*/ 0 w 69"/>
                      <a:gd name="T21" fmla="*/ 1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0" name="Freeform 73"/>
                  <p:cNvSpPr>
                    <a:spLocks/>
                  </p:cNvSpPr>
                  <p:nvPr/>
                </p:nvSpPr>
                <p:spPr bwMode="ltGray">
                  <a:xfrm>
                    <a:off x="4423" y="547"/>
                    <a:ext cx="151" cy="93"/>
                  </a:xfrm>
                  <a:custGeom>
                    <a:avLst/>
                    <a:gdLst>
                      <a:gd name="T0" fmla="*/ 4 w 355"/>
                      <a:gd name="T1" fmla="*/ 1 h 277"/>
                      <a:gd name="T2" fmla="*/ 15 w 355"/>
                      <a:gd name="T3" fmla="*/ 6 h 277"/>
                      <a:gd name="T4" fmla="*/ 20 w 355"/>
                      <a:gd name="T5" fmla="*/ 10 h 277"/>
                      <a:gd name="T6" fmla="*/ 32 w 355"/>
                      <a:gd name="T7" fmla="*/ 17 h 277"/>
                      <a:gd name="T8" fmla="*/ 39 w 355"/>
                      <a:gd name="T9" fmla="*/ 22 h 277"/>
                      <a:gd name="T10" fmla="*/ 52 w 355"/>
                      <a:gd name="T11" fmla="*/ 33 h 277"/>
                      <a:gd name="T12" fmla="*/ 58 w 355"/>
                      <a:gd name="T13" fmla="*/ 43 h 277"/>
                      <a:gd name="T14" fmla="*/ 63 w 355"/>
                      <a:gd name="T15" fmla="*/ 44 h 277"/>
                      <a:gd name="T16" fmla="*/ 66 w 355"/>
                      <a:gd name="T17" fmla="*/ 50 h 277"/>
                      <a:gd name="T18" fmla="*/ 75 w 355"/>
                      <a:gd name="T19" fmla="*/ 51 h 277"/>
                      <a:gd name="T20" fmla="*/ 72 w 355"/>
                      <a:gd name="T21" fmla="*/ 66 h 277"/>
                      <a:gd name="T22" fmla="*/ 77 w 355"/>
                      <a:gd name="T23" fmla="*/ 75 h 277"/>
                      <a:gd name="T24" fmla="*/ 84 w 355"/>
                      <a:gd name="T25" fmla="*/ 78 h 277"/>
                      <a:gd name="T26" fmla="*/ 92 w 355"/>
                      <a:gd name="T27" fmla="*/ 79 h 277"/>
                      <a:gd name="T28" fmla="*/ 100 w 355"/>
                      <a:gd name="T29" fmla="*/ 81 h 277"/>
                      <a:gd name="T30" fmla="*/ 108 w 355"/>
                      <a:gd name="T31" fmla="*/ 79 h 277"/>
                      <a:gd name="T32" fmla="*/ 116 w 355"/>
                      <a:gd name="T33" fmla="*/ 83 h 277"/>
                      <a:gd name="T34" fmla="*/ 126 w 355"/>
                      <a:gd name="T35" fmla="*/ 86 h 277"/>
                      <a:gd name="T36" fmla="*/ 134 w 355"/>
                      <a:gd name="T37" fmla="*/ 89 h 277"/>
                      <a:gd name="T38" fmla="*/ 150 w 355"/>
                      <a:gd name="T39" fmla="*/ 89 h 277"/>
                      <a:gd name="T40" fmla="*/ 145 w 355"/>
                      <a:gd name="T41" fmla="*/ 92 h 277"/>
                      <a:gd name="T42" fmla="*/ 137 w 355"/>
                      <a:gd name="T43" fmla="*/ 91 h 277"/>
                      <a:gd name="T44" fmla="*/ 128 w 355"/>
                      <a:gd name="T45" fmla="*/ 91 h 277"/>
                      <a:gd name="T46" fmla="*/ 123 w 355"/>
                      <a:gd name="T47" fmla="*/ 89 h 277"/>
                      <a:gd name="T48" fmla="*/ 107 w 355"/>
                      <a:gd name="T49" fmla="*/ 89 h 277"/>
                      <a:gd name="T50" fmla="*/ 100 w 355"/>
                      <a:gd name="T51" fmla="*/ 87 h 277"/>
                      <a:gd name="T52" fmla="*/ 73 w 355"/>
                      <a:gd name="T53" fmla="*/ 81 h 277"/>
                      <a:gd name="T54" fmla="*/ 68 w 355"/>
                      <a:gd name="T55" fmla="*/ 73 h 277"/>
                      <a:gd name="T56" fmla="*/ 54 w 355"/>
                      <a:gd name="T57" fmla="*/ 67 h 277"/>
                      <a:gd name="T58" fmla="*/ 46 w 355"/>
                      <a:gd name="T59" fmla="*/ 62 h 277"/>
                      <a:gd name="T60" fmla="*/ 40 w 355"/>
                      <a:gd name="T61" fmla="*/ 53 h 277"/>
                      <a:gd name="T62" fmla="*/ 29 w 355"/>
                      <a:gd name="T63" fmla="*/ 36 h 277"/>
                      <a:gd name="T64" fmla="*/ 27 w 355"/>
                      <a:gd name="T65" fmla="*/ 34 h 277"/>
                      <a:gd name="T66" fmla="*/ 25 w 355"/>
                      <a:gd name="T67" fmla="*/ 34 h 277"/>
                      <a:gd name="T68" fmla="*/ 23 w 355"/>
                      <a:gd name="T69" fmla="*/ 30 h 277"/>
                      <a:gd name="T70" fmla="*/ 16 w 355"/>
                      <a:gd name="T71" fmla="*/ 19 h 277"/>
                      <a:gd name="T72" fmla="*/ 9 w 355"/>
                      <a:gd name="T73" fmla="*/ 13 h 277"/>
                      <a:gd name="T74" fmla="*/ 2 w 355"/>
                      <a:gd name="T75" fmla="*/ 7 h 277"/>
                      <a:gd name="T76" fmla="*/ 4 w 355"/>
                      <a:gd name="T77" fmla="*/ 1 h 277"/>
                      <a:gd name="T78" fmla="*/ 4 w 355"/>
                      <a:gd name="T79" fmla="*/ 1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1" name="Freeform 74"/>
                  <p:cNvSpPr>
                    <a:spLocks/>
                  </p:cNvSpPr>
                  <p:nvPr/>
                </p:nvSpPr>
                <p:spPr bwMode="ltGray">
                  <a:xfrm>
                    <a:off x="4515" y="541"/>
                    <a:ext cx="67" cy="68"/>
                  </a:xfrm>
                  <a:custGeom>
                    <a:avLst/>
                    <a:gdLst>
                      <a:gd name="T0" fmla="*/ 23 w 156"/>
                      <a:gd name="T1" fmla="*/ 22 h 206"/>
                      <a:gd name="T2" fmla="*/ 28 w 156"/>
                      <a:gd name="T3" fmla="*/ 19 h 206"/>
                      <a:gd name="T4" fmla="*/ 29 w 156"/>
                      <a:gd name="T5" fmla="*/ 17 h 206"/>
                      <a:gd name="T6" fmla="*/ 34 w 156"/>
                      <a:gd name="T7" fmla="*/ 15 h 206"/>
                      <a:gd name="T8" fmla="*/ 46 w 156"/>
                      <a:gd name="T9" fmla="*/ 7 h 206"/>
                      <a:gd name="T10" fmla="*/ 48 w 156"/>
                      <a:gd name="T11" fmla="*/ 1 h 206"/>
                      <a:gd name="T12" fmla="*/ 53 w 156"/>
                      <a:gd name="T13" fmla="*/ 0 h 206"/>
                      <a:gd name="T14" fmla="*/ 64 w 156"/>
                      <a:gd name="T15" fmla="*/ 9 h 206"/>
                      <a:gd name="T16" fmla="*/ 63 w 156"/>
                      <a:gd name="T17" fmla="*/ 15 h 206"/>
                      <a:gd name="T18" fmla="*/ 54 w 156"/>
                      <a:gd name="T19" fmla="*/ 21 h 206"/>
                      <a:gd name="T20" fmla="*/ 57 w 156"/>
                      <a:gd name="T21" fmla="*/ 31 h 206"/>
                      <a:gd name="T22" fmla="*/ 61 w 156"/>
                      <a:gd name="T23" fmla="*/ 36 h 206"/>
                      <a:gd name="T24" fmla="*/ 63 w 156"/>
                      <a:gd name="T25" fmla="*/ 42 h 206"/>
                      <a:gd name="T26" fmla="*/ 55 w 156"/>
                      <a:gd name="T27" fmla="*/ 42 h 206"/>
                      <a:gd name="T28" fmla="*/ 50 w 156"/>
                      <a:gd name="T29" fmla="*/ 48 h 206"/>
                      <a:gd name="T30" fmla="*/ 45 w 156"/>
                      <a:gd name="T31" fmla="*/ 51 h 206"/>
                      <a:gd name="T32" fmla="*/ 43 w 156"/>
                      <a:gd name="T33" fmla="*/ 65 h 206"/>
                      <a:gd name="T34" fmla="*/ 38 w 156"/>
                      <a:gd name="T35" fmla="*/ 67 h 206"/>
                      <a:gd name="T36" fmla="*/ 35 w 156"/>
                      <a:gd name="T37" fmla="*/ 68 h 206"/>
                      <a:gd name="T38" fmla="*/ 33 w 156"/>
                      <a:gd name="T39" fmla="*/ 67 h 206"/>
                      <a:gd name="T40" fmla="*/ 31 w 156"/>
                      <a:gd name="T41" fmla="*/ 63 h 206"/>
                      <a:gd name="T42" fmla="*/ 26 w 156"/>
                      <a:gd name="T43" fmla="*/ 61 h 206"/>
                      <a:gd name="T44" fmla="*/ 18 w 156"/>
                      <a:gd name="T45" fmla="*/ 64 h 206"/>
                      <a:gd name="T46" fmla="*/ 12 w 156"/>
                      <a:gd name="T47" fmla="*/ 61 h 206"/>
                      <a:gd name="T48" fmla="*/ 4 w 156"/>
                      <a:gd name="T49" fmla="*/ 49 h 206"/>
                      <a:gd name="T50" fmla="*/ 2 w 156"/>
                      <a:gd name="T51" fmla="*/ 43 h 206"/>
                      <a:gd name="T52" fmla="*/ 0 w 156"/>
                      <a:gd name="T53" fmla="*/ 39 h 206"/>
                      <a:gd name="T54" fmla="*/ 9 w 156"/>
                      <a:gd name="T55" fmla="*/ 32 h 206"/>
                      <a:gd name="T56" fmla="*/ 14 w 156"/>
                      <a:gd name="T57" fmla="*/ 34 h 206"/>
                      <a:gd name="T58" fmla="*/ 15 w 156"/>
                      <a:gd name="T59" fmla="*/ 26 h 206"/>
                      <a:gd name="T60" fmla="*/ 22 w 156"/>
                      <a:gd name="T61" fmla="*/ 23 h 206"/>
                      <a:gd name="T62" fmla="*/ 23 w 156"/>
                      <a:gd name="T63" fmla="*/ 2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2" name="Freeform 75"/>
                  <p:cNvSpPr>
                    <a:spLocks/>
                  </p:cNvSpPr>
                  <p:nvPr/>
                </p:nvSpPr>
                <p:spPr bwMode="ltGray">
                  <a:xfrm>
                    <a:off x="4580" y="572"/>
                    <a:ext cx="47" cy="13"/>
                  </a:xfrm>
                  <a:custGeom>
                    <a:avLst/>
                    <a:gdLst>
                      <a:gd name="T0" fmla="*/ 2 w 109"/>
                      <a:gd name="T1" fmla="*/ 11 h 38"/>
                      <a:gd name="T2" fmla="*/ 8 w 109"/>
                      <a:gd name="T3" fmla="*/ 3 h 38"/>
                      <a:gd name="T4" fmla="*/ 20 w 109"/>
                      <a:gd name="T5" fmla="*/ 7 h 38"/>
                      <a:gd name="T6" fmla="*/ 31 w 109"/>
                      <a:gd name="T7" fmla="*/ 5 h 38"/>
                      <a:gd name="T8" fmla="*/ 39 w 109"/>
                      <a:gd name="T9" fmla="*/ 0 h 38"/>
                      <a:gd name="T10" fmla="*/ 33 w 109"/>
                      <a:gd name="T11" fmla="*/ 9 h 38"/>
                      <a:gd name="T12" fmla="*/ 26 w 109"/>
                      <a:gd name="T13" fmla="*/ 13 h 38"/>
                      <a:gd name="T14" fmla="*/ 18 w 109"/>
                      <a:gd name="T15" fmla="*/ 11 h 38"/>
                      <a:gd name="T16" fmla="*/ 6 w 109"/>
                      <a:gd name="T17" fmla="*/ 10 h 38"/>
                      <a:gd name="T18" fmla="*/ 2 w 109"/>
                      <a:gd name="T19" fmla="*/ 1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3" name="Freeform 76"/>
                  <p:cNvSpPr>
                    <a:spLocks/>
                  </p:cNvSpPr>
                  <p:nvPr/>
                </p:nvSpPr>
                <p:spPr bwMode="ltGray">
                  <a:xfrm>
                    <a:off x="4578" y="588"/>
                    <a:ext cx="32" cy="34"/>
                  </a:xfrm>
                  <a:custGeom>
                    <a:avLst/>
                    <a:gdLst>
                      <a:gd name="T0" fmla="*/ 3 w 76"/>
                      <a:gd name="T1" fmla="*/ 6 h 104"/>
                      <a:gd name="T2" fmla="*/ 8 w 76"/>
                      <a:gd name="T3" fmla="*/ 0 h 104"/>
                      <a:gd name="T4" fmla="*/ 14 w 76"/>
                      <a:gd name="T5" fmla="*/ 6 h 104"/>
                      <a:gd name="T6" fmla="*/ 26 w 76"/>
                      <a:gd name="T7" fmla="*/ 1 h 104"/>
                      <a:gd name="T8" fmla="*/ 19 w 76"/>
                      <a:gd name="T9" fmla="*/ 11 h 104"/>
                      <a:gd name="T10" fmla="*/ 23 w 76"/>
                      <a:gd name="T11" fmla="*/ 16 h 104"/>
                      <a:gd name="T12" fmla="*/ 24 w 76"/>
                      <a:gd name="T13" fmla="*/ 20 h 104"/>
                      <a:gd name="T14" fmla="*/ 19 w 76"/>
                      <a:gd name="T15" fmla="*/ 24 h 104"/>
                      <a:gd name="T16" fmla="*/ 14 w 76"/>
                      <a:gd name="T17" fmla="*/ 20 h 104"/>
                      <a:gd name="T18" fmla="*/ 9 w 76"/>
                      <a:gd name="T19" fmla="*/ 16 h 104"/>
                      <a:gd name="T20" fmla="*/ 12 w 76"/>
                      <a:gd name="T21" fmla="*/ 22 h 104"/>
                      <a:gd name="T22" fmla="*/ 13 w 76"/>
                      <a:gd name="T23" fmla="*/ 24 h 104"/>
                      <a:gd name="T24" fmla="*/ 8 w 76"/>
                      <a:gd name="T25" fmla="*/ 34 h 104"/>
                      <a:gd name="T26" fmla="*/ 5 w 76"/>
                      <a:gd name="T27" fmla="*/ 33 h 104"/>
                      <a:gd name="T28" fmla="*/ 3 w 76"/>
                      <a:gd name="T29" fmla="*/ 29 h 104"/>
                      <a:gd name="T30" fmla="*/ 0 w 76"/>
                      <a:gd name="T31" fmla="*/ 18 h 104"/>
                      <a:gd name="T32" fmla="*/ 1 w 76"/>
                      <a:gd name="T33" fmla="*/ 10 h 104"/>
                      <a:gd name="T34" fmla="*/ 3 w 76"/>
                      <a:gd name="T35" fmla="*/ 6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4" name="Freeform 77"/>
                  <p:cNvSpPr>
                    <a:spLocks/>
                  </p:cNvSpPr>
                  <p:nvPr/>
                </p:nvSpPr>
                <p:spPr bwMode="ltGray">
                  <a:xfrm>
                    <a:off x="4632" y="569"/>
                    <a:ext cx="16" cy="20"/>
                  </a:xfrm>
                  <a:custGeom>
                    <a:avLst/>
                    <a:gdLst>
                      <a:gd name="T0" fmla="*/ 1 w 37"/>
                      <a:gd name="T1" fmla="*/ 9 h 61"/>
                      <a:gd name="T2" fmla="*/ 6 w 37"/>
                      <a:gd name="T3" fmla="*/ 0 h 61"/>
                      <a:gd name="T4" fmla="*/ 6 w 37"/>
                      <a:gd name="T5" fmla="*/ 9 h 61"/>
                      <a:gd name="T6" fmla="*/ 16 w 37"/>
                      <a:gd name="T7" fmla="*/ 12 h 61"/>
                      <a:gd name="T8" fmla="*/ 8 w 37"/>
                      <a:gd name="T9" fmla="*/ 14 h 61"/>
                      <a:gd name="T10" fmla="*/ 2 w 37"/>
                      <a:gd name="T11" fmla="*/ 19 h 61"/>
                      <a:gd name="T12" fmla="*/ 0 w 37"/>
                      <a:gd name="T13" fmla="*/ 11 h 61"/>
                      <a:gd name="T14" fmla="*/ 1 w 37"/>
                      <a:gd name="T15" fmla="*/ 9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5" name="Freeform 78"/>
                  <p:cNvSpPr>
                    <a:spLocks/>
                  </p:cNvSpPr>
                  <p:nvPr/>
                </p:nvSpPr>
                <p:spPr bwMode="ltGray">
                  <a:xfrm>
                    <a:off x="4636" y="600"/>
                    <a:ext cx="20" cy="10"/>
                  </a:xfrm>
                  <a:custGeom>
                    <a:avLst/>
                    <a:gdLst>
                      <a:gd name="T0" fmla="*/ 3 w 49"/>
                      <a:gd name="T1" fmla="*/ 0 h 29"/>
                      <a:gd name="T2" fmla="*/ 12 w 49"/>
                      <a:gd name="T3" fmla="*/ 0 h 29"/>
                      <a:gd name="T4" fmla="*/ 20 w 49"/>
                      <a:gd name="T5" fmla="*/ 6 h 29"/>
                      <a:gd name="T6" fmla="*/ 14 w 49"/>
                      <a:gd name="T7" fmla="*/ 5 h 29"/>
                      <a:gd name="T8" fmla="*/ 1 w 49"/>
                      <a:gd name="T9" fmla="*/ 6 h 29"/>
                      <a:gd name="T10" fmla="*/ 3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6" name="Freeform 79"/>
                  <p:cNvSpPr>
                    <a:spLocks/>
                  </p:cNvSpPr>
                  <p:nvPr/>
                </p:nvSpPr>
                <p:spPr bwMode="ltGray">
                  <a:xfrm>
                    <a:off x="4657" y="585"/>
                    <a:ext cx="26" cy="17"/>
                  </a:xfrm>
                  <a:custGeom>
                    <a:avLst/>
                    <a:gdLst>
                      <a:gd name="T0" fmla="*/ 9 w 61"/>
                      <a:gd name="T1" fmla="*/ 13 h 48"/>
                      <a:gd name="T2" fmla="*/ 6 w 61"/>
                      <a:gd name="T3" fmla="*/ 9 h 48"/>
                      <a:gd name="T4" fmla="*/ 1 w 61"/>
                      <a:gd name="T5" fmla="*/ 8 h 48"/>
                      <a:gd name="T6" fmla="*/ 6 w 61"/>
                      <a:gd name="T7" fmla="*/ 3 h 48"/>
                      <a:gd name="T8" fmla="*/ 11 w 61"/>
                      <a:gd name="T9" fmla="*/ 0 h 48"/>
                      <a:gd name="T10" fmla="*/ 21 w 61"/>
                      <a:gd name="T11" fmla="*/ 4 h 48"/>
                      <a:gd name="T12" fmla="*/ 23 w 61"/>
                      <a:gd name="T13" fmla="*/ 7 h 48"/>
                      <a:gd name="T14" fmla="*/ 26 w 61"/>
                      <a:gd name="T15" fmla="*/ 11 h 48"/>
                      <a:gd name="T16" fmla="*/ 17 w 61"/>
                      <a:gd name="T17" fmla="*/ 13 h 48"/>
                      <a:gd name="T18" fmla="*/ 10 w 61"/>
                      <a:gd name="T19" fmla="*/ 16 h 48"/>
                      <a:gd name="T20" fmla="*/ 9 w 61"/>
                      <a:gd name="T21" fmla="*/ 1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7" name="Freeform 80"/>
                  <p:cNvSpPr>
                    <a:spLocks/>
                  </p:cNvSpPr>
                  <p:nvPr/>
                </p:nvSpPr>
                <p:spPr bwMode="ltGray">
                  <a:xfrm>
                    <a:off x="4664" y="593"/>
                    <a:ext cx="122" cy="61"/>
                  </a:xfrm>
                  <a:custGeom>
                    <a:avLst/>
                    <a:gdLst>
                      <a:gd name="T0" fmla="*/ 20 w 286"/>
                      <a:gd name="T1" fmla="*/ 9 h 182"/>
                      <a:gd name="T2" fmla="*/ 15 w 286"/>
                      <a:gd name="T3" fmla="*/ 5 h 182"/>
                      <a:gd name="T4" fmla="*/ 11 w 286"/>
                      <a:gd name="T5" fmla="*/ 10 h 182"/>
                      <a:gd name="T6" fmla="*/ 0 w 286"/>
                      <a:gd name="T7" fmla="*/ 8 h 182"/>
                      <a:gd name="T8" fmla="*/ 4 w 286"/>
                      <a:gd name="T9" fmla="*/ 14 h 182"/>
                      <a:gd name="T10" fmla="*/ 7 w 286"/>
                      <a:gd name="T11" fmla="*/ 21 h 182"/>
                      <a:gd name="T12" fmla="*/ 10 w 286"/>
                      <a:gd name="T13" fmla="*/ 16 h 182"/>
                      <a:gd name="T14" fmla="*/ 13 w 286"/>
                      <a:gd name="T15" fmla="*/ 15 h 182"/>
                      <a:gd name="T16" fmla="*/ 20 w 286"/>
                      <a:gd name="T17" fmla="*/ 19 h 182"/>
                      <a:gd name="T18" fmla="*/ 30 w 286"/>
                      <a:gd name="T19" fmla="*/ 21 h 182"/>
                      <a:gd name="T20" fmla="*/ 38 w 286"/>
                      <a:gd name="T21" fmla="*/ 24 h 182"/>
                      <a:gd name="T22" fmla="*/ 45 w 286"/>
                      <a:gd name="T23" fmla="*/ 34 h 182"/>
                      <a:gd name="T24" fmla="*/ 44 w 286"/>
                      <a:gd name="T25" fmla="*/ 41 h 182"/>
                      <a:gd name="T26" fmla="*/ 42 w 286"/>
                      <a:gd name="T27" fmla="*/ 45 h 182"/>
                      <a:gd name="T28" fmla="*/ 52 w 286"/>
                      <a:gd name="T29" fmla="*/ 43 h 182"/>
                      <a:gd name="T30" fmla="*/ 60 w 286"/>
                      <a:gd name="T31" fmla="*/ 47 h 182"/>
                      <a:gd name="T32" fmla="*/ 72 w 286"/>
                      <a:gd name="T33" fmla="*/ 50 h 182"/>
                      <a:gd name="T34" fmla="*/ 74 w 286"/>
                      <a:gd name="T35" fmla="*/ 49 h 182"/>
                      <a:gd name="T36" fmla="*/ 72 w 286"/>
                      <a:gd name="T37" fmla="*/ 45 h 182"/>
                      <a:gd name="T38" fmla="*/ 76 w 286"/>
                      <a:gd name="T39" fmla="*/ 46 h 182"/>
                      <a:gd name="T40" fmla="*/ 79 w 286"/>
                      <a:gd name="T41" fmla="*/ 40 h 182"/>
                      <a:gd name="T42" fmla="*/ 86 w 286"/>
                      <a:gd name="T43" fmla="*/ 41 h 182"/>
                      <a:gd name="T44" fmla="*/ 91 w 286"/>
                      <a:gd name="T45" fmla="*/ 44 h 182"/>
                      <a:gd name="T46" fmla="*/ 104 w 286"/>
                      <a:gd name="T47" fmla="*/ 56 h 182"/>
                      <a:gd name="T48" fmla="*/ 112 w 286"/>
                      <a:gd name="T49" fmla="*/ 60 h 182"/>
                      <a:gd name="T50" fmla="*/ 121 w 286"/>
                      <a:gd name="T51" fmla="*/ 57 h 182"/>
                      <a:gd name="T52" fmla="*/ 114 w 286"/>
                      <a:gd name="T53" fmla="*/ 54 h 182"/>
                      <a:gd name="T54" fmla="*/ 109 w 286"/>
                      <a:gd name="T55" fmla="*/ 46 h 182"/>
                      <a:gd name="T56" fmla="*/ 107 w 286"/>
                      <a:gd name="T57" fmla="*/ 44 h 182"/>
                      <a:gd name="T58" fmla="*/ 106 w 286"/>
                      <a:gd name="T59" fmla="*/ 41 h 182"/>
                      <a:gd name="T60" fmla="*/ 101 w 286"/>
                      <a:gd name="T61" fmla="*/ 39 h 182"/>
                      <a:gd name="T62" fmla="*/ 102 w 286"/>
                      <a:gd name="T63" fmla="*/ 32 h 182"/>
                      <a:gd name="T64" fmla="*/ 94 w 286"/>
                      <a:gd name="T65" fmla="*/ 29 h 182"/>
                      <a:gd name="T66" fmla="*/ 90 w 286"/>
                      <a:gd name="T67" fmla="*/ 23 h 182"/>
                      <a:gd name="T68" fmla="*/ 81 w 286"/>
                      <a:gd name="T69" fmla="*/ 18 h 182"/>
                      <a:gd name="T70" fmla="*/ 72 w 286"/>
                      <a:gd name="T71" fmla="*/ 13 h 182"/>
                      <a:gd name="T72" fmla="*/ 67 w 286"/>
                      <a:gd name="T73" fmla="*/ 11 h 182"/>
                      <a:gd name="T74" fmla="*/ 51 w 286"/>
                      <a:gd name="T75" fmla="*/ 5 h 182"/>
                      <a:gd name="T76" fmla="*/ 44 w 286"/>
                      <a:gd name="T77" fmla="*/ 1 h 182"/>
                      <a:gd name="T78" fmla="*/ 41 w 286"/>
                      <a:gd name="T79" fmla="*/ 0 h 182"/>
                      <a:gd name="T80" fmla="*/ 30 w 286"/>
                      <a:gd name="T81" fmla="*/ 3 h 182"/>
                      <a:gd name="T82" fmla="*/ 24 w 286"/>
                      <a:gd name="T83" fmla="*/ 11 h 182"/>
                      <a:gd name="T84" fmla="*/ 20 w 286"/>
                      <a:gd name="T85" fmla="*/ 9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8" name="Freeform 81"/>
                  <p:cNvSpPr>
                    <a:spLocks/>
                  </p:cNvSpPr>
                  <p:nvPr/>
                </p:nvSpPr>
                <p:spPr bwMode="ltGray">
                  <a:xfrm>
                    <a:off x="4770" y="599"/>
                    <a:ext cx="33" cy="26"/>
                  </a:xfrm>
                  <a:custGeom>
                    <a:avLst/>
                    <a:gdLst>
                      <a:gd name="T0" fmla="*/ 0 w 78"/>
                      <a:gd name="T1" fmla="*/ 19 h 78"/>
                      <a:gd name="T2" fmla="*/ 11 w 78"/>
                      <a:gd name="T3" fmla="*/ 20 h 78"/>
                      <a:gd name="T4" fmla="*/ 19 w 78"/>
                      <a:gd name="T5" fmla="*/ 16 h 78"/>
                      <a:gd name="T6" fmla="*/ 24 w 78"/>
                      <a:gd name="T7" fmla="*/ 10 h 78"/>
                      <a:gd name="T8" fmla="*/ 18 w 78"/>
                      <a:gd name="T9" fmla="*/ 5 h 78"/>
                      <a:gd name="T10" fmla="*/ 18 w 78"/>
                      <a:gd name="T11" fmla="*/ 1 h 78"/>
                      <a:gd name="T12" fmla="*/ 30 w 78"/>
                      <a:gd name="T13" fmla="*/ 9 h 78"/>
                      <a:gd name="T14" fmla="*/ 28 w 78"/>
                      <a:gd name="T15" fmla="*/ 18 h 78"/>
                      <a:gd name="T16" fmla="*/ 14 w 78"/>
                      <a:gd name="T17" fmla="*/ 26 h 78"/>
                      <a:gd name="T18" fmla="*/ 4 w 78"/>
                      <a:gd name="T19" fmla="*/ 22 h 78"/>
                      <a:gd name="T20" fmla="*/ 1 w 78"/>
                      <a:gd name="T21" fmla="*/ 21 h 78"/>
                      <a:gd name="T22" fmla="*/ 0 w 78"/>
                      <a:gd name="T23" fmla="*/ 19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9" name="Freeform 82"/>
                  <p:cNvSpPr>
                    <a:spLocks/>
                  </p:cNvSpPr>
                  <p:nvPr/>
                </p:nvSpPr>
                <p:spPr bwMode="ltGray">
                  <a:xfrm>
                    <a:off x="4840" y="544"/>
                    <a:ext cx="8" cy="6"/>
                  </a:xfrm>
                  <a:custGeom>
                    <a:avLst/>
                    <a:gdLst>
                      <a:gd name="T0" fmla="*/ 1 w 17"/>
                      <a:gd name="T1" fmla="*/ 1 h 18"/>
                      <a:gd name="T2" fmla="*/ 1 w 17"/>
                      <a:gd name="T3" fmla="*/ 5 h 18"/>
                      <a:gd name="T4" fmla="*/ 1 w 17"/>
                      <a:gd name="T5" fmla="*/ 1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0" name="Freeform 83"/>
                  <p:cNvSpPr>
                    <a:spLocks/>
                  </p:cNvSpPr>
                  <p:nvPr/>
                </p:nvSpPr>
                <p:spPr bwMode="ltGray">
                  <a:xfrm>
                    <a:off x="4747" y="494"/>
                    <a:ext cx="8" cy="5"/>
                  </a:xfrm>
                  <a:custGeom>
                    <a:avLst/>
                    <a:gdLst>
                      <a:gd name="T0" fmla="*/ 3 w 20"/>
                      <a:gd name="T1" fmla="*/ 4 h 15"/>
                      <a:gd name="T2" fmla="*/ 7 w 20"/>
                      <a:gd name="T3" fmla="*/ 1 h 15"/>
                      <a:gd name="T4" fmla="*/ 4 w 20"/>
                      <a:gd name="T5" fmla="*/ 4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1" name="Freeform 84"/>
                  <p:cNvSpPr>
                    <a:spLocks/>
                  </p:cNvSpPr>
                  <p:nvPr/>
                </p:nvSpPr>
                <p:spPr bwMode="ltGray">
                  <a:xfrm>
                    <a:off x="4676" y="536"/>
                    <a:ext cx="8" cy="5"/>
                  </a:xfrm>
                  <a:custGeom>
                    <a:avLst/>
                    <a:gdLst>
                      <a:gd name="T0" fmla="*/ 3 w 20"/>
                      <a:gd name="T1" fmla="*/ 4 h 15"/>
                      <a:gd name="T2" fmla="*/ 6 w 20"/>
                      <a:gd name="T3" fmla="*/ 1 h 15"/>
                      <a:gd name="T4" fmla="*/ 6 w 20"/>
                      <a:gd name="T5" fmla="*/ 5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2" name="Freeform 85"/>
                  <p:cNvSpPr>
                    <a:spLocks/>
                  </p:cNvSpPr>
                  <p:nvPr/>
                </p:nvSpPr>
                <p:spPr bwMode="ltGray">
                  <a:xfrm>
                    <a:off x="4598" y="523"/>
                    <a:ext cx="34" cy="27"/>
                  </a:xfrm>
                  <a:custGeom>
                    <a:avLst/>
                    <a:gdLst>
                      <a:gd name="T0" fmla="*/ 0 w 80"/>
                      <a:gd name="T1" fmla="*/ 17 h 80"/>
                      <a:gd name="T2" fmla="*/ 6 w 80"/>
                      <a:gd name="T3" fmla="*/ 8 h 80"/>
                      <a:gd name="T4" fmla="*/ 11 w 80"/>
                      <a:gd name="T5" fmla="*/ 7 h 80"/>
                      <a:gd name="T6" fmla="*/ 20 w 80"/>
                      <a:gd name="T7" fmla="*/ 6 h 80"/>
                      <a:gd name="T8" fmla="*/ 25 w 80"/>
                      <a:gd name="T9" fmla="*/ 0 h 80"/>
                      <a:gd name="T10" fmla="*/ 34 w 80"/>
                      <a:gd name="T11" fmla="*/ 14 h 80"/>
                      <a:gd name="T12" fmla="*/ 30 w 80"/>
                      <a:gd name="T13" fmla="*/ 19 h 80"/>
                      <a:gd name="T14" fmla="*/ 23 w 80"/>
                      <a:gd name="T15" fmla="*/ 21 h 80"/>
                      <a:gd name="T16" fmla="*/ 20 w 80"/>
                      <a:gd name="T17" fmla="*/ 27 h 80"/>
                      <a:gd name="T18" fmla="*/ 14 w 80"/>
                      <a:gd name="T19" fmla="*/ 23 h 80"/>
                      <a:gd name="T20" fmla="*/ 16 w 80"/>
                      <a:gd name="T21" fmla="*/ 18 h 80"/>
                      <a:gd name="T22" fmla="*/ 13 w 80"/>
                      <a:gd name="T23" fmla="*/ 9 h 80"/>
                      <a:gd name="T24" fmla="*/ 9 w 80"/>
                      <a:gd name="T25" fmla="*/ 16 h 80"/>
                      <a:gd name="T26" fmla="*/ 3 w 80"/>
                      <a:gd name="T27" fmla="*/ 19 h 80"/>
                      <a:gd name="T28" fmla="*/ 0 w 80"/>
                      <a:gd name="T29" fmla="*/ 1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3" name="Freeform 86"/>
                  <p:cNvSpPr>
                    <a:spLocks/>
                  </p:cNvSpPr>
                  <p:nvPr/>
                </p:nvSpPr>
                <p:spPr bwMode="ltGray">
                  <a:xfrm>
                    <a:off x="4587" y="466"/>
                    <a:ext cx="40" cy="58"/>
                  </a:xfrm>
                  <a:custGeom>
                    <a:avLst/>
                    <a:gdLst>
                      <a:gd name="T0" fmla="*/ 6 w 94"/>
                      <a:gd name="T1" fmla="*/ 32 h 174"/>
                      <a:gd name="T2" fmla="*/ 11 w 94"/>
                      <a:gd name="T3" fmla="*/ 43 h 174"/>
                      <a:gd name="T4" fmla="*/ 14 w 94"/>
                      <a:gd name="T5" fmla="*/ 36 h 174"/>
                      <a:gd name="T6" fmla="*/ 22 w 94"/>
                      <a:gd name="T7" fmla="*/ 33 h 174"/>
                      <a:gd name="T8" fmla="*/ 20 w 94"/>
                      <a:gd name="T9" fmla="*/ 41 h 174"/>
                      <a:gd name="T10" fmla="*/ 28 w 94"/>
                      <a:gd name="T11" fmla="*/ 42 h 174"/>
                      <a:gd name="T12" fmla="*/ 32 w 94"/>
                      <a:gd name="T13" fmla="*/ 47 h 174"/>
                      <a:gd name="T14" fmla="*/ 25 w 94"/>
                      <a:gd name="T15" fmla="*/ 49 h 174"/>
                      <a:gd name="T16" fmla="*/ 31 w 94"/>
                      <a:gd name="T17" fmla="*/ 58 h 174"/>
                      <a:gd name="T18" fmla="*/ 36 w 94"/>
                      <a:gd name="T19" fmla="*/ 51 h 174"/>
                      <a:gd name="T20" fmla="*/ 35 w 94"/>
                      <a:gd name="T21" fmla="*/ 37 h 174"/>
                      <a:gd name="T22" fmla="*/ 26 w 94"/>
                      <a:gd name="T23" fmla="*/ 35 h 174"/>
                      <a:gd name="T24" fmla="*/ 21 w 94"/>
                      <a:gd name="T25" fmla="*/ 27 h 174"/>
                      <a:gd name="T26" fmla="*/ 14 w 94"/>
                      <a:gd name="T27" fmla="*/ 27 h 174"/>
                      <a:gd name="T28" fmla="*/ 13 w 94"/>
                      <a:gd name="T29" fmla="*/ 23 h 174"/>
                      <a:gd name="T30" fmla="*/ 18 w 94"/>
                      <a:gd name="T31" fmla="*/ 14 h 174"/>
                      <a:gd name="T32" fmla="*/ 13 w 94"/>
                      <a:gd name="T33" fmla="*/ 0 h 174"/>
                      <a:gd name="T34" fmla="*/ 8 w 94"/>
                      <a:gd name="T35" fmla="*/ 7 h 174"/>
                      <a:gd name="T36" fmla="*/ 2 w 94"/>
                      <a:gd name="T37" fmla="*/ 15 h 174"/>
                      <a:gd name="T38" fmla="*/ 6 w 94"/>
                      <a:gd name="T39" fmla="*/ 25 h 174"/>
                      <a:gd name="T40" fmla="*/ 6 w 94"/>
                      <a:gd name="T41" fmla="*/ 32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4" name="Freeform 87"/>
                  <p:cNvSpPr>
                    <a:spLocks/>
                  </p:cNvSpPr>
                  <p:nvPr/>
                </p:nvSpPr>
                <p:spPr bwMode="ltGray">
                  <a:xfrm>
                    <a:off x="4597" y="508"/>
                    <a:ext cx="14" cy="17"/>
                  </a:xfrm>
                  <a:custGeom>
                    <a:avLst/>
                    <a:gdLst>
                      <a:gd name="T0" fmla="*/ 3 w 32"/>
                      <a:gd name="T1" fmla="*/ 8 h 50"/>
                      <a:gd name="T2" fmla="*/ 5 w 32"/>
                      <a:gd name="T3" fmla="*/ 0 h 50"/>
                      <a:gd name="T4" fmla="*/ 9 w 32"/>
                      <a:gd name="T5" fmla="*/ 5 h 50"/>
                      <a:gd name="T6" fmla="*/ 10 w 32"/>
                      <a:gd name="T7" fmla="*/ 8 h 50"/>
                      <a:gd name="T8" fmla="*/ 12 w 32"/>
                      <a:gd name="T9" fmla="*/ 9 h 50"/>
                      <a:gd name="T10" fmla="*/ 14 w 32"/>
                      <a:gd name="T11" fmla="*/ 13 h 50"/>
                      <a:gd name="T12" fmla="*/ 8 w 32"/>
                      <a:gd name="T13" fmla="*/ 17 h 50"/>
                      <a:gd name="T14" fmla="*/ 3 w 32"/>
                      <a:gd name="T15" fmla="*/ 8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5" name="Freeform 88"/>
                  <p:cNvSpPr>
                    <a:spLocks/>
                  </p:cNvSpPr>
                  <p:nvPr/>
                </p:nvSpPr>
                <p:spPr bwMode="ltGray">
                  <a:xfrm>
                    <a:off x="4569" y="512"/>
                    <a:ext cx="19" cy="17"/>
                  </a:xfrm>
                  <a:custGeom>
                    <a:avLst/>
                    <a:gdLst>
                      <a:gd name="T0" fmla="*/ 0 w 43"/>
                      <a:gd name="T1" fmla="*/ 15 h 50"/>
                      <a:gd name="T2" fmla="*/ 10 w 43"/>
                      <a:gd name="T3" fmla="*/ 7 h 50"/>
                      <a:gd name="T4" fmla="*/ 16 w 43"/>
                      <a:gd name="T5" fmla="*/ 0 h 50"/>
                      <a:gd name="T6" fmla="*/ 11 w 43"/>
                      <a:gd name="T7" fmla="*/ 10 h 50"/>
                      <a:gd name="T8" fmla="*/ 1 w 43"/>
                      <a:gd name="T9" fmla="*/ 17 h 50"/>
                      <a:gd name="T10" fmla="*/ 0 w 43"/>
                      <a:gd name="T11" fmla="*/ 1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6" name="Freeform 89"/>
                  <p:cNvSpPr>
                    <a:spLocks/>
                  </p:cNvSpPr>
                  <p:nvPr/>
                </p:nvSpPr>
                <p:spPr bwMode="ltGray">
                  <a:xfrm>
                    <a:off x="4784" y="275"/>
                    <a:ext cx="18" cy="10"/>
                  </a:xfrm>
                  <a:custGeom>
                    <a:avLst/>
                    <a:gdLst>
                      <a:gd name="T0" fmla="*/ 0 w 41"/>
                      <a:gd name="T1" fmla="*/ 9 h 29"/>
                      <a:gd name="T2" fmla="*/ 5 w 41"/>
                      <a:gd name="T3" fmla="*/ 10 h 29"/>
                      <a:gd name="T4" fmla="*/ 0 w 41"/>
                      <a:gd name="T5" fmla="*/ 9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8" name="Freeform 91"/>
                  <p:cNvSpPr>
                    <a:spLocks/>
                  </p:cNvSpPr>
                  <p:nvPr/>
                </p:nvSpPr>
                <p:spPr bwMode="ltGray">
                  <a:xfrm>
                    <a:off x="4731" y="240"/>
                    <a:ext cx="20" cy="55"/>
                  </a:xfrm>
                  <a:custGeom>
                    <a:avLst/>
                    <a:gdLst>
                      <a:gd name="T0" fmla="*/ 2 w 47"/>
                      <a:gd name="T1" fmla="*/ 52 h 165"/>
                      <a:gd name="T2" fmla="*/ 6 w 47"/>
                      <a:gd name="T3" fmla="*/ 36 h 165"/>
                      <a:gd name="T4" fmla="*/ 7 w 47"/>
                      <a:gd name="T5" fmla="*/ 23 h 165"/>
                      <a:gd name="T6" fmla="*/ 5 w 47"/>
                      <a:gd name="T7" fmla="*/ 13 h 165"/>
                      <a:gd name="T8" fmla="*/ 7 w 47"/>
                      <a:gd name="T9" fmla="*/ 4 h 165"/>
                      <a:gd name="T10" fmla="*/ 9 w 47"/>
                      <a:gd name="T11" fmla="*/ 0 h 165"/>
                      <a:gd name="T12" fmla="*/ 13 w 47"/>
                      <a:gd name="T13" fmla="*/ 10 h 165"/>
                      <a:gd name="T14" fmla="*/ 20 w 47"/>
                      <a:gd name="T15" fmla="*/ 33 h 165"/>
                      <a:gd name="T16" fmla="*/ 13 w 47"/>
                      <a:gd name="T17" fmla="*/ 36 h 165"/>
                      <a:gd name="T18" fmla="*/ 10 w 47"/>
                      <a:gd name="T19" fmla="*/ 42 h 165"/>
                      <a:gd name="T20" fmla="*/ 9 w 47"/>
                      <a:gd name="T21" fmla="*/ 44 h 165"/>
                      <a:gd name="T22" fmla="*/ 11 w 47"/>
                      <a:gd name="T23" fmla="*/ 45 h 165"/>
                      <a:gd name="T24" fmla="*/ 13 w 47"/>
                      <a:gd name="T25" fmla="*/ 49 h 165"/>
                      <a:gd name="T26" fmla="*/ 6 w 47"/>
                      <a:gd name="T27" fmla="*/ 49 h 165"/>
                      <a:gd name="T28" fmla="*/ 3 w 47"/>
                      <a:gd name="T29" fmla="*/ 53 h 165"/>
                      <a:gd name="T30" fmla="*/ 1 w 47"/>
                      <a:gd name="T31" fmla="*/ 51 h 165"/>
                      <a:gd name="T32" fmla="*/ 2 w 47"/>
                      <a:gd name="T33" fmla="*/ 52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9" name="Freeform 92"/>
                  <p:cNvSpPr>
                    <a:spLocks/>
                  </p:cNvSpPr>
                  <p:nvPr/>
                </p:nvSpPr>
                <p:spPr bwMode="ltGray">
                  <a:xfrm>
                    <a:off x="4719" y="287"/>
                    <a:ext cx="59" cy="34"/>
                  </a:xfrm>
                  <a:custGeom>
                    <a:avLst/>
                    <a:gdLst>
                      <a:gd name="T0" fmla="*/ 11 w 138"/>
                      <a:gd name="T1" fmla="*/ 20 h 103"/>
                      <a:gd name="T2" fmla="*/ 13 w 138"/>
                      <a:gd name="T3" fmla="*/ 14 h 103"/>
                      <a:gd name="T4" fmla="*/ 21 w 138"/>
                      <a:gd name="T5" fmla="*/ 11 h 103"/>
                      <a:gd name="T6" fmla="*/ 23 w 138"/>
                      <a:gd name="T7" fmla="*/ 15 h 103"/>
                      <a:gd name="T8" fmla="*/ 28 w 138"/>
                      <a:gd name="T9" fmla="*/ 16 h 103"/>
                      <a:gd name="T10" fmla="*/ 34 w 138"/>
                      <a:gd name="T11" fmla="*/ 18 h 103"/>
                      <a:gd name="T12" fmla="*/ 50 w 138"/>
                      <a:gd name="T13" fmla="*/ 11 h 103"/>
                      <a:gd name="T14" fmla="*/ 56 w 138"/>
                      <a:gd name="T15" fmla="*/ 6 h 103"/>
                      <a:gd name="T16" fmla="*/ 59 w 138"/>
                      <a:gd name="T17" fmla="*/ 4 h 103"/>
                      <a:gd name="T18" fmla="*/ 45 w 138"/>
                      <a:gd name="T19" fmla="*/ 16 h 103"/>
                      <a:gd name="T20" fmla="*/ 36 w 138"/>
                      <a:gd name="T21" fmla="*/ 22 h 103"/>
                      <a:gd name="T22" fmla="*/ 28 w 138"/>
                      <a:gd name="T23" fmla="*/ 27 h 103"/>
                      <a:gd name="T24" fmla="*/ 21 w 138"/>
                      <a:gd name="T25" fmla="*/ 34 h 103"/>
                      <a:gd name="T26" fmla="*/ 11 w 138"/>
                      <a:gd name="T27" fmla="*/ 29 h 103"/>
                      <a:gd name="T28" fmla="*/ 9 w 138"/>
                      <a:gd name="T29" fmla="*/ 29 h 103"/>
                      <a:gd name="T30" fmla="*/ 9 w 138"/>
                      <a:gd name="T31" fmla="*/ 32 h 103"/>
                      <a:gd name="T32" fmla="*/ 0 w 138"/>
                      <a:gd name="T33" fmla="*/ 32 h 103"/>
                      <a:gd name="T34" fmla="*/ 4 w 138"/>
                      <a:gd name="T35" fmla="*/ 26 h 103"/>
                      <a:gd name="T36" fmla="*/ 11 w 138"/>
                      <a:gd name="T37" fmla="*/ 2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0" name="Freeform 93"/>
                  <p:cNvSpPr>
                    <a:spLocks/>
                  </p:cNvSpPr>
                  <p:nvPr/>
                </p:nvSpPr>
                <p:spPr bwMode="ltGray">
                  <a:xfrm>
                    <a:off x="4656" y="319"/>
                    <a:ext cx="80" cy="72"/>
                  </a:xfrm>
                  <a:custGeom>
                    <a:avLst/>
                    <a:gdLst>
                      <a:gd name="T0" fmla="*/ 67 w 188"/>
                      <a:gd name="T1" fmla="*/ 8 h 214"/>
                      <a:gd name="T2" fmla="*/ 68 w 188"/>
                      <a:gd name="T3" fmla="*/ 2 h 214"/>
                      <a:gd name="T4" fmla="*/ 72 w 188"/>
                      <a:gd name="T5" fmla="*/ 0 h 214"/>
                      <a:gd name="T6" fmla="*/ 77 w 188"/>
                      <a:gd name="T7" fmla="*/ 8 h 214"/>
                      <a:gd name="T8" fmla="*/ 80 w 188"/>
                      <a:gd name="T9" fmla="*/ 14 h 214"/>
                      <a:gd name="T10" fmla="*/ 76 w 188"/>
                      <a:gd name="T11" fmla="*/ 20 h 214"/>
                      <a:gd name="T12" fmla="*/ 72 w 188"/>
                      <a:gd name="T13" fmla="*/ 26 h 214"/>
                      <a:gd name="T14" fmla="*/ 69 w 188"/>
                      <a:gd name="T15" fmla="*/ 42 h 214"/>
                      <a:gd name="T16" fmla="*/ 61 w 188"/>
                      <a:gd name="T17" fmla="*/ 46 h 214"/>
                      <a:gd name="T18" fmla="*/ 51 w 188"/>
                      <a:gd name="T19" fmla="*/ 46 h 214"/>
                      <a:gd name="T20" fmla="*/ 48 w 188"/>
                      <a:gd name="T21" fmla="*/ 42 h 214"/>
                      <a:gd name="T22" fmla="*/ 43 w 188"/>
                      <a:gd name="T23" fmla="*/ 49 h 214"/>
                      <a:gd name="T24" fmla="*/ 38 w 188"/>
                      <a:gd name="T25" fmla="*/ 50 h 214"/>
                      <a:gd name="T26" fmla="*/ 34 w 188"/>
                      <a:gd name="T27" fmla="*/ 44 h 214"/>
                      <a:gd name="T28" fmla="*/ 25 w 188"/>
                      <a:gd name="T29" fmla="*/ 48 h 214"/>
                      <a:gd name="T30" fmla="*/ 32 w 188"/>
                      <a:gd name="T31" fmla="*/ 48 h 214"/>
                      <a:gd name="T32" fmla="*/ 33 w 188"/>
                      <a:gd name="T33" fmla="*/ 54 h 214"/>
                      <a:gd name="T34" fmla="*/ 25 w 188"/>
                      <a:gd name="T35" fmla="*/ 56 h 214"/>
                      <a:gd name="T36" fmla="*/ 14 w 188"/>
                      <a:gd name="T37" fmla="*/ 56 h 214"/>
                      <a:gd name="T38" fmla="*/ 15 w 188"/>
                      <a:gd name="T39" fmla="*/ 52 h 214"/>
                      <a:gd name="T40" fmla="*/ 20 w 188"/>
                      <a:gd name="T41" fmla="*/ 48 h 214"/>
                      <a:gd name="T42" fmla="*/ 14 w 188"/>
                      <a:gd name="T43" fmla="*/ 50 h 214"/>
                      <a:gd name="T44" fmla="*/ 11 w 188"/>
                      <a:gd name="T45" fmla="*/ 56 h 214"/>
                      <a:gd name="T46" fmla="*/ 13 w 188"/>
                      <a:gd name="T47" fmla="*/ 64 h 214"/>
                      <a:gd name="T48" fmla="*/ 6 w 188"/>
                      <a:gd name="T49" fmla="*/ 67 h 214"/>
                      <a:gd name="T50" fmla="*/ 0 w 188"/>
                      <a:gd name="T51" fmla="*/ 72 h 214"/>
                      <a:gd name="T52" fmla="*/ 3 w 188"/>
                      <a:gd name="T53" fmla="*/ 63 h 214"/>
                      <a:gd name="T54" fmla="*/ 0 w 188"/>
                      <a:gd name="T55" fmla="*/ 55 h 214"/>
                      <a:gd name="T56" fmla="*/ 6 w 188"/>
                      <a:gd name="T57" fmla="*/ 51 h 214"/>
                      <a:gd name="T58" fmla="*/ 14 w 188"/>
                      <a:gd name="T59" fmla="*/ 45 h 214"/>
                      <a:gd name="T60" fmla="*/ 19 w 188"/>
                      <a:gd name="T61" fmla="*/ 40 h 214"/>
                      <a:gd name="T62" fmla="*/ 31 w 188"/>
                      <a:gd name="T63" fmla="*/ 39 h 214"/>
                      <a:gd name="T64" fmla="*/ 36 w 188"/>
                      <a:gd name="T65" fmla="*/ 38 h 214"/>
                      <a:gd name="T66" fmla="*/ 49 w 188"/>
                      <a:gd name="T67" fmla="*/ 26 h 214"/>
                      <a:gd name="T68" fmla="*/ 51 w 188"/>
                      <a:gd name="T69" fmla="*/ 31 h 214"/>
                      <a:gd name="T70" fmla="*/ 56 w 188"/>
                      <a:gd name="T71" fmla="*/ 26 h 214"/>
                      <a:gd name="T72" fmla="*/ 64 w 188"/>
                      <a:gd name="T73" fmla="*/ 18 h 214"/>
                      <a:gd name="T74" fmla="*/ 66 w 188"/>
                      <a:gd name="T75" fmla="*/ 14 h 214"/>
                      <a:gd name="T76" fmla="*/ 63 w 188"/>
                      <a:gd name="T77" fmla="*/ 13 h 214"/>
                      <a:gd name="T78" fmla="*/ 65 w 188"/>
                      <a:gd name="T79" fmla="*/ 11 h 214"/>
                      <a:gd name="T80" fmla="*/ 67 w 188"/>
                      <a:gd name="T81" fmla="*/ 8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1" name="Freeform 94"/>
                  <p:cNvSpPr>
                    <a:spLocks/>
                  </p:cNvSpPr>
                  <p:nvPr/>
                </p:nvSpPr>
                <p:spPr bwMode="ltGray">
                  <a:xfrm>
                    <a:off x="4709" y="340"/>
                    <a:ext cx="6" cy="4"/>
                  </a:xfrm>
                  <a:custGeom>
                    <a:avLst/>
                    <a:gdLst>
                      <a:gd name="T0" fmla="*/ 0 w 13"/>
                      <a:gd name="T1" fmla="*/ 3 h 13"/>
                      <a:gd name="T2" fmla="*/ 2 w 13"/>
                      <a:gd name="T3" fmla="*/ 4 h 13"/>
                      <a:gd name="T4" fmla="*/ 0 w 13"/>
                      <a:gd name="T5" fmla="*/ 3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2" name="Freeform 95"/>
                  <p:cNvSpPr>
                    <a:spLocks/>
                  </p:cNvSpPr>
                  <p:nvPr/>
                </p:nvSpPr>
                <p:spPr bwMode="ltGray">
                  <a:xfrm>
                    <a:off x="4261" y="389"/>
                    <a:ext cx="347" cy="189"/>
                  </a:xfrm>
                  <a:custGeom>
                    <a:avLst/>
                    <a:gdLst>
                      <a:gd name="T0" fmla="*/ 347 w 812"/>
                      <a:gd name="T1" fmla="*/ 9 h 564"/>
                      <a:gd name="T2" fmla="*/ 332 w 812"/>
                      <a:gd name="T3" fmla="*/ 26 h 564"/>
                      <a:gd name="T4" fmla="*/ 320 w 812"/>
                      <a:gd name="T5" fmla="*/ 41 h 564"/>
                      <a:gd name="T6" fmla="*/ 309 w 812"/>
                      <a:gd name="T7" fmla="*/ 48 h 564"/>
                      <a:gd name="T8" fmla="*/ 271 w 812"/>
                      <a:gd name="T9" fmla="*/ 60 h 564"/>
                      <a:gd name="T10" fmla="*/ 270 w 812"/>
                      <a:gd name="T11" fmla="*/ 70 h 564"/>
                      <a:gd name="T12" fmla="*/ 258 w 812"/>
                      <a:gd name="T13" fmla="*/ 77 h 564"/>
                      <a:gd name="T14" fmla="*/ 265 w 812"/>
                      <a:gd name="T15" fmla="*/ 60 h 564"/>
                      <a:gd name="T16" fmla="*/ 246 w 812"/>
                      <a:gd name="T17" fmla="*/ 63 h 564"/>
                      <a:gd name="T18" fmla="*/ 238 w 812"/>
                      <a:gd name="T19" fmla="*/ 73 h 564"/>
                      <a:gd name="T20" fmla="*/ 255 w 812"/>
                      <a:gd name="T21" fmla="*/ 94 h 564"/>
                      <a:gd name="T22" fmla="*/ 254 w 812"/>
                      <a:gd name="T23" fmla="*/ 123 h 564"/>
                      <a:gd name="T24" fmla="*/ 232 w 812"/>
                      <a:gd name="T25" fmla="*/ 136 h 564"/>
                      <a:gd name="T26" fmla="*/ 223 w 812"/>
                      <a:gd name="T27" fmla="*/ 129 h 564"/>
                      <a:gd name="T28" fmla="*/ 206 w 812"/>
                      <a:gd name="T29" fmla="*/ 117 h 564"/>
                      <a:gd name="T30" fmla="*/ 197 w 812"/>
                      <a:gd name="T31" fmla="*/ 117 h 564"/>
                      <a:gd name="T32" fmla="*/ 192 w 812"/>
                      <a:gd name="T33" fmla="*/ 132 h 564"/>
                      <a:gd name="T34" fmla="*/ 214 w 812"/>
                      <a:gd name="T35" fmla="*/ 155 h 564"/>
                      <a:gd name="T36" fmla="*/ 218 w 812"/>
                      <a:gd name="T37" fmla="*/ 176 h 564"/>
                      <a:gd name="T38" fmla="*/ 225 w 812"/>
                      <a:gd name="T39" fmla="*/ 188 h 564"/>
                      <a:gd name="T40" fmla="*/ 210 w 812"/>
                      <a:gd name="T41" fmla="*/ 182 h 564"/>
                      <a:gd name="T42" fmla="*/ 201 w 812"/>
                      <a:gd name="T43" fmla="*/ 174 h 564"/>
                      <a:gd name="T44" fmla="*/ 180 w 812"/>
                      <a:gd name="T45" fmla="*/ 142 h 564"/>
                      <a:gd name="T46" fmla="*/ 182 w 812"/>
                      <a:gd name="T47" fmla="*/ 104 h 564"/>
                      <a:gd name="T48" fmla="*/ 180 w 812"/>
                      <a:gd name="T49" fmla="*/ 90 h 564"/>
                      <a:gd name="T50" fmla="*/ 176 w 812"/>
                      <a:gd name="T51" fmla="*/ 92 h 564"/>
                      <a:gd name="T52" fmla="*/ 165 w 812"/>
                      <a:gd name="T53" fmla="*/ 89 h 564"/>
                      <a:gd name="T54" fmla="*/ 154 w 812"/>
                      <a:gd name="T55" fmla="*/ 57 h 564"/>
                      <a:gd name="T56" fmla="*/ 141 w 812"/>
                      <a:gd name="T57" fmla="*/ 56 h 564"/>
                      <a:gd name="T58" fmla="*/ 123 w 812"/>
                      <a:gd name="T59" fmla="*/ 58 h 564"/>
                      <a:gd name="T60" fmla="*/ 103 w 812"/>
                      <a:gd name="T61" fmla="*/ 78 h 564"/>
                      <a:gd name="T62" fmla="*/ 84 w 812"/>
                      <a:gd name="T63" fmla="*/ 90 h 564"/>
                      <a:gd name="T64" fmla="*/ 79 w 812"/>
                      <a:gd name="T65" fmla="*/ 92 h 564"/>
                      <a:gd name="T66" fmla="*/ 68 w 812"/>
                      <a:gd name="T67" fmla="*/ 110 h 564"/>
                      <a:gd name="T68" fmla="*/ 65 w 812"/>
                      <a:gd name="T69" fmla="*/ 119 h 564"/>
                      <a:gd name="T70" fmla="*/ 55 w 812"/>
                      <a:gd name="T71" fmla="*/ 135 h 564"/>
                      <a:gd name="T72" fmla="*/ 40 w 812"/>
                      <a:gd name="T73" fmla="*/ 131 h 564"/>
                      <a:gd name="T74" fmla="*/ 28 w 812"/>
                      <a:gd name="T75" fmla="*/ 86 h 564"/>
                      <a:gd name="T76" fmla="*/ 31 w 812"/>
                      <a:gd name="T77" fmla="*/ 52 h 564"/>
                      <a:gd name="T78" fmla="*/ 19 w 812"/>
                      <a:gd name="T79" fmla="*/ 60 h 564"/>
                      <a:gd name="T80" fmla="*/ 9 w 812"/>
                      <a:gd name="T81" fmla="*/ 50 h 564"/>
                      <a:gd name="T82" fmla="*/ 10 w 812"/>
                      <a:gd name="T83" fmla="*/ 46 h 564"/>
                      <a:gd name="T84" fmla="*/ 0 w 812"/>
                      <a:gd name="T85" fmla="*/ 31 h 564"/>
                      <a:gd name="T86" fmla="*/ 341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3" name="Freeform 96"/>
                  <p:cNvSpPr>
                    <a:spLocks/>
                  </p:cNvSpPr>
                  <p:nvPr/>
                </p:nvSpPr>
                <p:spPr bwMode="ltGray">
                  <a:xfrm>
                    <a:off x="4322" y="519"/>
                    <a:ext cx="19" cy="29"/>
                  </a:xfrm>
                  <a:custGeom>
                    <a:avLst/>
                    <a:gdLst>
                      <a:gd name="T0" fmla="*/ 3 w 43"/>
                      <a:gd name="T1" fmla="*/ 4 h 85"/>
                      <a:gd name="T2" fmla="*/ 8 w 43"/>
                      <a:gd name="T3" fmla="*/ 1 h 85"/>
                      <a:gd name="T4" fmla="*/ 16 w 43"/>
                      <a:gd name="T5" fmla="*/ 11 h 85"/>
                      <a:gd name="T6" fmla="*/ 8 w 43"/>
                      <a:gd name="T7" fmla="*/ 29 h 85"/>
                      <a:gd name="T8" fmla="*/ 0 w 43"/>
                      <a:gd name="T9" fmla="*/ 24 h 85"/>
                      <a:gd name="T10" fmla="*/ 3 w 43"/>
                      <a:gd name="T11" fmla="*/ 4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4" name="Freeform 97"/>
                  <p:cNvSpPr>
                    <a:spLocks/>
                  </p:cNvSpPr>
                  <p:nvPr/>
                </p:nvSpPr>
                <p:spPr bwMode="ltGray">
                  <a:xfrm>
                    <a:off x="4588" y="421"/>
                    <a:ext cx="18" cy="24"/>
                  </a:xfrm>
                  <a:custGeom>
                    <a:avLst/>
                    <a:gdLst>
                      <a:gd name="T0" fmla="*/ 5 w 44"/>
                      <a:gd name="T1" fmla="*/ 9 h 74"/>
                      <a:gd name="T2" fmla="*/ 12 w 44"/>
                      <a:gd name="T3" fmla="*/ 1 h 74"/>
                      <a:gd name="T4" fmla="*/ 18 w 44"/>
                      <a:gd name="T5" fmla="*/ 1 h 74"/>
                      <a:gd name="T6" fmla="*/ 16 w 44"/>
                      <a:gd name="T7" fmla="*/ 8 h 74"/>
                      <a:gd name="T8" fmla="*/ 5 w 44"/>
                      <a:gd name="T9" fmla="*/ 24 h 74"/>
                      <a:gd name="T10" fmla="*/ 3 w 44"/>
                      <a:gd name="T11" fmla="*/ 19 h 74"/>
                      <a:gd name="T12" fmla="*/ 1 w 44"/>
                      <a:gd name="T13" fmla="*/ 12 h 74"/>
                      <a:gd name="T14" fmla="*/ 5 w 44"/>
                      <a:gd name="T15" fmla="*/ 9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5" name="Freeform 98"/>
                  <p:cNvSpPr>
                    <a:spLocks/>
                  </p:cNvSpPr>
                  <p:nvPr/>
                </p:nvSpPr>
                <p:spPr bwMode="ltGray">
                  <a:xfrm>
                    <a:off x="4639" y="409"/>
                    <a:ext cx="9" cy="10"/>
                  </a:xfrm>
                  <a:custGeom>
                    <a:avLst/>
                    <a:gdLst>
                      <a:gd name="T0" fmla="*/ 3 w 20"/>
                      <a:gd name="T1" fmla="*/ 5 h 30"/>
                      <a:gd name="T2" fmla="*/ 2 w 20"/>
                      <a:gd name="T3" fmla="*/ 10 h 30"/>
                      <a:gd name="T4" fmla="*/ 3 w 20"/>
                      <a:gd name="T5" fmla="*/ 5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6" name="Freeform 99"/>
                  <p:cNvSpPr>
                    <a:spLocks/>
                  </p:cNvSpPr>
                  <p:nvPr/>
                </p:nvSpPr>
                <p:spPr bwMode="ltGray">
                  <a:xfrm>
                    <a:off x="3709" y="315"/>
                    <a:ext cx="433" cy="354"/>
                  </a:xfrm>
                  <a:custGeom>
                    <a:avLst/>
                    <a:gdLst>
                      <a:gd name="T0" fmla="*/ 305 w 682"/>
                      <a:gd name="T1" fmla="*/ 295 h 557"/>
                      <a:gd name="T2" fmla="*/ 309 w 682"/>
                      <a:gd name="T3" fmla="*/ 287 h 557"/>
                      <a:gd name="T4" fmla="*/ 317 w 682"/>
                      <a:gd name="T5" fmla="*/ 262 h 557"/>
                      <a:gd name="T6" fmla="*/ 196 w 682"/>
                      <a:gd name="T7" fmla="*/ 182 h 557"/>
                      <a:gd name="T8" fmla="*/ 179 w 682"/>
                      <a:gd name="T9" fmla="*/ 220 h 557"/>
                      <a:gd name="T10" fmla="*/ 192 w 682"/>
                      <a:gd name="T11" fmla="*/ 353 h 557"/>
                      <a:gd name="T12" fmla="*/ 179 w 682"/>
                      <a:gd name="T13" fmla="*/ 314 h 557"/>
                      <a:gd name="T14" fmla="*/ 154 w 682"/>
                      <a:gd name="T15" fmla="*/ 279 h 557"/>
                      <a:gd name="T16" fmla="*/ 156 w 682"/>
                      <a:gd name="T17" fmla="*/ 262 h 557"/>
                      <a:gd name="T18" fmla="*/ 157 w 682"/>
                      <a:gd name="T19" fmla="*/ 250 h 557"/>
                      <a:gd name="T20" fmla="*/ 140 w 682"/>
                      <a:gd name="T21" fmla="*/ 238 h 557"/>
                      <a:gd name="T22" fmla="*/ 123 w 682"/>
                      <a:gd name="T23" fmla="*/ 220 h 557"/>
                      <a:gd name="T24" fmla="*/ 94 w 682"/>
                      <a:gd name="T25" fmla="*/ 225 h 557"/>
                      <a:gd name="T26" fmla="*/ 80 w 682"/>
                      <a:gd name="T27" fmla="*/ 232 h 557"/>
                      <a:gd name="T28" fmla="*/ 50 w 682"/>
                      <a:gd name="T29" fmla="*/ 232 h 557"/>
                      <a:gd name="T30" fmla="*/ 14 w 682"/>
                      <a:gd name="T31" fmla="*/ 198 h 557"/>
                      <a:gd name="T32" fmla="*/ 7 w 682"/>
                      <a:gd name="T33" fmla="*/ 187 h 557"/>
                      <a:gd name="T34" fmla="*/ 0 w 682"/>
                      <a:gd name="T35" fmla="*/ 168 h 557"/>
                      <a:gd name="T36" fmla="*/ 15 w 682"/>
                      <a:gd name="T37" fmla="*/ 135 h 557"/>
                      <a:gd name="T38" fmla="*/ 20 w 682"/>
                      <a:gd name="T39" fmla="*/ 115 h 557"/>
                      <a:gd name="T40" fmla="*/ 32 w 682"/>
                      <a:gd name="T41" fmla="*/ 91 h 557"/>
                      <a:gd name="T42" fmla="*/ 51 w 682"/>
                      <a:gd name="T43" fmla="*/ 74 h 557"/>
                      <a:gd name="T44" fmla="*/ 106 w 682"/>
                      <a:gd name="T45" fmla="*/ 43 h 557"/>
                      <a:gd name="T46" fmla="*/ 140 w 682"/>
                      <a:gd name="T47" fmla="*/ 19 h 557"/>
                      <a:gd name="T48" fmla="*/ 164 w 682"/>
                      <a:gd name="T49" fmla="*/ 4 h 557"/>
                      <a:gd name="T50" fmla="*/ 230 w 682"/>
                      <a:gd name="T51" fmla="*/ 1 h 557"/>
                      <a:gd name="T52" fmla="*/ 253 w 682"/>
                      <a:gd name="T53" fmla="*/ 0 h 557"/>
                      <a:gd name="T54" fmla="*/ 244 w 682"/>
                      <a:gd name="T55" fmla="*/ 22 h 557"/>
                      <a:gd name="T56" fmla="*/ 281 w 682"/>
                      <a:gd name="T57" fmla="*/ 53 h 557"/>
                      <a:gd name="T58" fmla="*/ 316 w 682"/>
                      <a:gd name="T59" fmla="*/ 47 h 557"/>
                      <a:gd name="T60" fmla="*/ 336 w 682"/>
                      <a:gd name="T61" fmla="*/ 52 h 557"/>
                      <a:gd name="T62" fmla="*/ 355 w 682"/>
                      <a:gd name="T63" fmla="*/ 62 h 557"/>
                      <a:gd name="T64" fmla="*/ 363 w 682"/>
                      <a:gd name="T65" fmla="*/ 119 h 557"/>
                      <a:gd name="T66" fmla="*/ 363 w 682"/>
                      <a:gd name="T67" fmla="*/ 153 h 557"/>
                      <a:gd name="T68" fmla="*/ 380 w 682"/>
                      <a:gd name="T69" fmla="*/ 180 h 557"/>
                      <a:gd name="T70" fmla="*/ 410 w 682"/>
                      <a:gd name="T71" fmla="*/ 191 h 557"/>
                      <a:gd name="T72" fmla="*/ 432 w 682"/>
                      <a:gd name="T73" fmla="*/ 187 h 557"/>
                      <a:gd name="T74" fmla="*/ 422 w 682"/>
                      <a:gd name="T75" fmla="*/ 216 h 557"/>
                      <a:gd name="T76" fmla="*/ 380 w 682"/>
                      <a:gd name="T77" fmla="*/ 259 h 557"/>
                      <a:gd name="T78" fmla="*/ 348 w 682"/>
                      <a:gd name="T79" fmla="*/ 308 h 557"/>
                      <a:gd name="T80" fmla="*/ 353 w 682"/>
                      <a:gd name="T81" fmla="*/ 323 h 557"/>
                      <a:gd name="T82" fmla="*/ 276 w 682"/>
                      <a:gd name="T83" fmla="*/ 353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7" name="Freeform 100"/>
                  <p:cNvSpPr>
                    <a:spLocks/>
                  </p:cNvSpPr>
                  <p:nvPr/>
                </p:nvSpPr>
                <p:spPr bwMode="ltGray">
                  <a:xfrm>
                    <a:off x="3877" y="448"/>
                    <a:ext cx="163" cy="221"/>
                  </a:xfrm>
                  <a:custGeom>
                    <a:avLst/>
                    <a:gdLst>
                      <a:gd name="T0" fmla="*/ 154 w 257"/>
                      <a:gd name="T1" fmla="*/ 221 h 347"/>
                      <a:gd name="T2" fmla="*/ 148 w 257"/>
                      <a:gd name="T3" fmla="*/ 192 h 347"/>
                      <a:gd name="T4" fmla="*/ 138 w 257"/>
                      <a:gd name="T5" fmla="*/ 183 h 347"/>
                      <a:gd name="T6" fmla="*/ 136 w 257"/>
                      <a:gd name="T7" fmla="*/ 171 h 347"/>
                      <a:gd name="T8" fmla="*/ 133 w 257"/>
                      <a:gd name="T9" fmla="*/ 162 h 347"/>
                      <a:gd name="T10" fmla="*/ 133 w 257"/>
                      <a:gd name="T11" fmla="*/ 146 h 347"/>
                      <a:gd name="T12" fmla="*/ 131 w 257"/>
                      <a:gd name="T13" fmla="*/ 136 h 347"/>
                      <a:gd name="T14" fmla="*/ 145 w 257"/>
                      <a:gd name="T15" fmla="*/ 129 h 347"/>
                      <a:gd name="T16" fmla="*/ 163 w 257"/>
                      <a:gd name="T17" fmla="*/ 125 h 347"/>
                      <a:gd name="T18" fmla="*/ 163 w 257"/>
                      <a:gd name="T19" fmla="*/ 87 h 347"/>
                      <a:gd name="T20" fmla="*/ 34 w 257"/>
                      <a:gd name="T21" fmla="*/ 61 h 347"/>
                      <a:gd name="T22" fmla="*/ 20 w 257"/>
                      <a:gd name="T23" fmla="*/ 62 h 347"/>
                      <a:gd name="T24" fmla="*/ 10 w 257"/>
                      <a:gd name="T25" fmla="*/ 65 h 347"/>
                      <a:gd name="T26" fmla="*/ 0 w 257"/>
                      <a:gd name="T27" fmla="*/ 95 h 347"/>
                      <a:gd name="T28" fmla="*/ 59 w 257"/>
                      <a:gd name="T29" fmla="*/ 220 h 347"/>
                      <a:gd name="T30" fmla="*/ 154 w 257"/>
                      <a:gd name="T31" fmla="*/ 22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8" name="Freeform 101"/>
                  <p:cNvSpPr>
                    <a:spLocks/>
                  </p:cNvSpPr>
                  <p:nvPr/>
                </p:nvSpPr>
                <p:spPr bwMode="ltGray">
                  <a:xfrm>
                    <a:off x="4164" y="611"/>
                    <a:ext cx="7" cy="12"/>
                  </a:xfrm>
                  <a:custGeom>
                    <a:avLst/>
                    <a:gdLst>
                      <a:gd name="T0" fmla="*/ 3 w 19"/>
                      <a:gd name="T1" fmla="*/ 8 h 37"/>
                      <a:gd name="T2" fmla="*/ 7 w 19"/>
                      <a:gd name="T3" fmla="*/ 7 h 37"/>
                      <a:gd name="T4" fmla="*/ 3 w 19"/>
                      <a:gd name="T5" fmla="*/ 8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9" name="Freeform 102"/>
                  <p:cNvSpPr>
                    <a:spLocks/>
                  </p:cNvSpPr>
                  <p:nvPr/>
                </p:nvSpPr>
                <p:spPr bwMode="ltGray">
                  <a:xfrm>
                    <a:off x="4155" y="497"/>
                    <a:ext cx="9" cy="7"/>
                  </a:xfrm>
                  <a:custGeom>
                    <a:avLst/>
                    <a:gdLst>
                      <a:gd name="T0" fmla="*/ 5 w 22"/>
                      <a:gd name="T1" fmla="*/ 4 h 20"/>
                      <a:gd name="T2" fmla="*/ 7 w 22"/>
                      <a:gd name="T3" fmla="*/ 0 h 20"/>
                      <a:gd name="T4" fmla="*/ 8 w 22"/>
                      <a:gd name="T5" fmla="*/ 4 h 20"/>
                      <a:gd name="T6" fmla="*/ 3 w 22"/>
                      <a:gd name="T7" fmla="*/ 7 h 20"/>
                      <a:gd name="T8" fmla="*/ 5 w 22"/>
                      <a:gd name="T9" fmla="*/ 4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0" name="Freeform 103"/>
                  <p:cNvSpPr>
                    <a:spLocks/>
                  </p:cNvSpPr>
                  <p:nvPr/>
                </p:nvSpPr>
                <p:spPr bwMode="ltGray">
                  <a:xfrm>
                    <a:off x="3760" y="357"/>
                    <a:ext cx="25" cy="10"/>
                  </a:xfrm>
                  <a:custGeom>
                    <a:avLst/>
                    <a:gdLst>
                      <a:gd name="T0" fmla="*/ 11 w 57"/>
                      <a:gd name="T1" fmla="*/ 6 h 30"/>
                      <a:gd name="T2" fmla="*/ 14 w 57"/>
                      <a:gd name="T3" fmla="*/ 2 h 30"/>
                      <a:gd name="T4" fmla="*/ 16 w 57"/>
                      <a:gd name="T5" fmla="*/ 10 h 30"/>
                      <a:gd name="T6" fmla="*/ 11 w 57"/>
                      <a:gd name="T7" fmla="*/ 6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1" name="Freeform 104"/>
                  <p:cNvSpPr>
                    <a:spLocks/>
                  </p:cNvSpPr>
                  <p:nvPr/>
                </p:nvSpPr>
                <p:spPr bwMode="ltGray">
                  <a:xfrm>
                    <a:off x="4062" y="265"/>
                    <a:ext cx="295" cy="233"/>
                  </a:xfrm>
                  <a:custGeom>
                    <a:avLst/>
                    <a:gdLst>
                      <a:gd name="T0" fmla="*/ 201 w 693"/>
                      <a:gd name="T1" fmla="*/ 155 h 696"/>
                      <a:gd name="T2" fmla="*/ 167 w 693"/>
                      <a:gd name="T3" fmla="*/ 151 h 696"/>
                      <a:gd name="T4" fmla="*/ 138 w 693"/>
                      <a:gd name="T5" fmla="*/ 138 h 696"/>
                      <a:gd name="T6" fmla="*/ 113 w 693"/>
                      <a:gd name="T7" fmla="*/ 134 h 696"/>
                      <a:gd name="T8" fmla="*/ 101 w 693"/>
                      <a:gd name="T9" fmla="*/ 139 h 696"/>
                      <a:gd name="T10" fmla="*/ 111 w 693"/>
                      <a:gd name="T11" fmla="*/ 143 h 696"/>
                      <a:gd name="T12" fmla="*/ 125 w 693"/>
                      <a:gd name="T13" fmla="*/ 157 h 696"/>
                      <a:gd name="T14" fmla="*/ 137 w 693"/>
                      <a:gd name="T15" fmla="*/ 159 h 696"/>
                      <a:gd name="T16" fmla="*/ 142 w 693"/>
                      <a:gd name="T17" fmla="*/ 179 h 696"/>
                      <a:gd name="T18" fmla="*/ 133 w 693"/>
                      <a:gd name="T19" fmla="*/ 185 h 696"/>
                      <a:gd name="T20" fmla="*/ 111 w 693"/>
                      <a:gd name="T21" fmla="*/ 206 h 696"/>
                      <a:gd name="T22" fmla="*/ 96 w 693"/>
                      <a:gd name="T23" fmla="*/ 210 h 696"/>
                      <a:gd name="T24" fmla="*/ 41 w 693"/>
                      <a:gd name="T25" fmla="*/ 233 h 696"/>
                      <a:gd name="T26" fmla="*/ 33 w 693"/>
                      <a:gd name="T27" fmla="*/ 206 h 696"/>
                      <a:gd name="T28" fmla="*/ 19 w 693"/>
                      <a:gd name="T29" fmla="*/ 175 h 696"/>
                      <a:gd name="T30" fmla="*/ 14 w 693"/>
                      <a:gd name="T31" fmla="*/ 150 h 696"/>
                      <a:gd name="T32" fmla="*/ 23 w 693"/>
                      <a:gd name="T33" fmla="*/ 115 h 696"/>
                      <a:gd name="T34" fmla="*/ 7 w 693"/>
                      <a:gd name="T35" fmla="*/ 131 h 696"/>
                      <a:gd name="T36" fmla="*/ 34 w 693"/>
                      <a:gd name="T37" fmla="*/ 94 h 696"/>
                      <a:gd name="T38" fmla="*/ 48 w 693"/>
                      <a:gd name="T39" fmla="*/ 68 h 696"/>
                      <a:gd name="T40" fmla="*/ 16 w 693"/>
                      <a:gd name="T41" fmla="*/ 68 h 696"/>
                      <a:gd name="T42" fmla="*/ 0 w 693"/>
                      <a:gd name="T43" fmla="*/ 66 h 696"/>
                      <a:gd name="T44" fmla="*/ 11 w 693"/>
                      <a:gd name="T45" fmla="*/ 47 h 696"/>
                      <a:gd name="T46" fmla="*/ 41 w 693"/>
                      <a:gd name="T47" fmla="*/ 37 h 696"/>
                      <a:gd name="T48" fmla="*/ 94 w 693"/>
                      <a:gd name="T49" fmla="*/ 42 h 696"/>
                      <a:gd name="T50" fmla="*/ 97 w 693"/>
                      <a:gd name="T51" fmla="*/ 21 h 696"/>
                      <a:gd name="T52" fmla="*/ 111 w 693"/>
                      <a:gd name="T53" fmla="*/ 0 h 696"/>
                      <a:gd name="T54" fmla="*/ 152 w 693"/>
                      <a:gd name="T55" fmla="*/ 15 h 696"/>
                      <a:gd name="T56" fmla="*/ 140 w 693"/>
                      <a:gd name="T57" fmla="*/ 29 h 696"/>
                      <a:gd name="T58" fmla="*/ 128 w 693"/>
                      <a:gd name="T59" fmla="*/ 59 h 696"/>
                      <a:gd name="T60" fmla="*/ 154 w 693"/>
                      <a:gd name="T61" fmla="*/ 64 h 696"/>
                      <a:gd name="T62" fmla="*/ 159 w 693"/>
                      <a:gd name="T63" fmla="*/ 46 h 696"/>
                      <a:gd name="T64" fmla="*/ 178 w 693"/>
                      <a:gd name="T65" fmla="*/ 31 h 696"/>
                      <a:gd name="T66" fmla="*/ 212 w 693"/>
                      <a:gd name="T67" fmla="*/ 29 h 696"/>
                      <a:gd name="T68" fmla="*/ 225 w 693"/>
                      <a:gd name="T69" fmla="*/ 17 h 696"/>
                      <a:gd name="T70" fmla="*/ 230 w 693"/>
                      <a:gd name="T71" fmla="*/ 154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2" name="Freeform 105"/>
                  <p:cNvSpPr>
                    <a:spLocks/>
                  </p:cNvSpPr>
                  <p:nvPr/>
                </p:nvSpPr>
                <p:spPr bwMode="ltGray">
                  <a:xfrm>
                    <a:off x="3861" y="247"/>
                    <a:ext cx="591" cy="95"/>
                  </a:xfrm>
                  <a:custGeom>
                    <a:avLst/>
                    <a:gdLst>
                      <a:gd name="T0" fmla="*/ 524 w 931"/>
                      <a:gd name="T1" fmla="*/ 0 h 149"/>
                      <a:gd name="T2" fmla="*/ 91 w 931"/>
                      <a:gd name="T3" fmla="*/ 18 h 149"/>
                      <a:gd name="T4" fmla="*/ 58 w 931"/>
                      <a:gd name="T5" fmla="*/ 27 h 149"/>
                      <a:gd name="T6" fmla="*/ 39 w 931"/>
                      <a:gd name="T7" fmla="*/ 27 h 149"/>
                      <a:gd name="T8" fmla="*/ 14 w 931"/>
                      <a:gd name="T9" fmla="*/ 49 h 149"/>
                      <a:gd name="T10" fmla="*/ 0 w 931"/>
                      <a:gd name="T11" fmla="*/ 67 h 149"/>
                      <a:gd name="T12" fmla="*/ 37 w 931"/>
                      <a:gd name="T13" fmla="*/ 73 h 149"/>
                      <a:gd name="T14" fmla="*/ 62 w 931"/>
                      <a:gd name="T15" fmla="*/ 61 h 149"/>
                      <a:gd name="T16" fmla="*/ 69 w 931"/>
                      <a:gd name="T17" fmla="*/ 54 h 149"/>
                      <a:gd name="T18" fmla="*/ 106 w 931"/>
                      <a:gd name="T19" fmla="*/ 33 h 149"/>
                      <a:gd name="T20" fmla="*/ 136 w 931"/>
                      <a:gd name="T21" fmla="*/ 29 h 149"/>
                      <a:gd name="T22" fmla="*/ 150 w 931"/>
                      <a:gd name="T23" fmla="*/ 60 h 149"/>
                      <a:gd name="T24" fmla="*/ 119 w 931"/>
                      <a:gd name="T25" fmla="*/ 69 h 149"/>
                      <a:gd name="T26" fmla="*/ 147 w 931"/>
                      <a:gd name="T27" fmla="*/ 72 h 149"/>
                      <a:gd name="T28" fmla="*/ 159 w 931"/>
                      <a:gd name="T29" fmla="*/ 57 h 149"/>
                      <a:gd name="T30" fmla="*/ 169 w 931"/>
                      <a:gd name="T31" fmla="*/ 59 h 149"/>
                      <a:gd name="T32" fmla="*/ 161 w 931"/>
                      <a:gd name="T33" fmla="*/ 34 h 149"/>
                      <a:gd name="T34" fmla="*/ 169 w 931"/>
                      <a:gd name="T35" fmla="*/ 28 h 149"/>
                      <a:gd name="T36" fmla="*/ 176 w 931"/>
                      <a:gd name="T37" fmla="*/ 56 h 149"/>
                      <a:gd name="T38" fmla="*/ 169 w 931"/>
                      <a:gd name="T39" fmla="*/ 72 h 149"/>
                      <a:gd name="T40" fmla="*/ 188 w 931"/>
                      <a:gd name="T41" fmla="*/ 83 h 149"/>
                      <a:gd name="T42" fmla="*/ 190 w 931"/>
                      <a:gd name="T43" fmla="*/ 59 h 149"/>
                      <a:gd name="T44" fmla="*/ 210 w 931"/>
                      <a:gd name="T45" fmla="*/ 66 h 149"/>
                      <a:gd name="T46" fmla="*/ 242 w 931"/>
                      <a:gd name="T47" fmla="*/ 47 h 149"/>
                      <a:gd name="T48" fmla="*/ 260 w 931"/>
                      <a:gd name="T49" fmla="*/ 32 h 149"/>
                      <a:gd name="T50" fmla="*/ 279 w 931"/>
                      <a:gd name="T51" fmla="*/ 36 h 149"/>
                      <a:gd name="T52" fmla="*/ 289 w 931"/>
                      <a:gd name="T53" fmla="*/ 32 h 149"/>
                      <a:gd name="T54" fmla="*/ 274 w 931"/>
                      <a:gd name="T55" fmla="*/ 28 h 149"/>
                      <a:gd name="T56" fmla="*/ 301 w 931"/>
                      <a:gd name="T57" fmla="*/ 22 h 149"/>
                      <a:gd name="T58" fmla="*/ 345 w 931"/>
                      <a:gd name="T59" fmla="*/ 34 h 149"/>
                      <a:gd name="T60" fmla="*/ 369 w 931"/>
                      <a:gd name="T61" fmla="*/ 27 h 149"/>
                      <a:gd name="T62" fmla="*/ 371 w 931"/>
                      <a:gd name="T63" fmla="*/ 40 h 149"/>
                      <a:gd name="T64" fmla="*/ 361 w 931"/>
                      <a:gd name="T65" fmla="*/ 64 h 149"/>
                      <a:gd name="T66" fmla="*/ 388 w 931"/>
                      <a:gd name="T67" fmla="*/ 56 h 149"/>
                      <a:gd name="T68" fmla="*/ 396 w 931"/>
                      <a:gd name="T69" fmla="*/ 51 h 149"/>
                      <a:gd name="T70" fmla="*/ 411 w 931"/>
                      <a:gd name="T71" fmla="*/ 39 h 149"/>
                      <a:gd name="T72" fmla="*/ 504 w 931"/>
                      <a:gd name="T73" fmla="*/ 5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3" name="Freeform 106"/>
                  <p:cNvSpPr>
                    <a:spLocks/>
                  </p:cNvSpPr>
                  <p:nvPr/>
                </p:nvSpPr>
                <p:spPr bwMode="ltGray">
                  <a:xfrm>
                    <a:off x="3981" y="282"/>
                    <a:ext cx="13" cy="10"/>
                  </a:xfrm>
                  <a:custGeom>
                    <a:avLst/>
                    <a:gdLst>
                      <a:gd name="T0" fmla="*/ 1 w 31"/>
                      <a:gd name="T1" fmla="*/ 9 h 30"/>
                      <a:gd name="T2" fmla="*/ 13 w 31"/>
                      <a:gd name="T3" fmla="*/ 0 h 30"/>
                      <a:gd name="T4" fmla="*/ 8 w 31"/>
                      <a:gd name="T5" fmla="*/ 8 h 30"/>
                      <a:gd name="T6" fmla="*/ 1 w 31"/>
                      <a:gd name="T7" fmla="*/ 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4" name="Freeform 107"/>
                  <p:cNvSpPr>
                    <a:spLocks/>
                  </p:cNvSpPr>
                  <p:nvPr/>
                </p:nvSpPr>
                <p:spPr bwMode="ltGray">
                  <a:xfrm>
                    <a:off x="3966" y="296"/>
                    <a:ext cx="19" cy="11"/>
                  </a:xfrm>
                  <a:custGeom>
                    <a:avLst/>
                    <a:gdLst>
                      <a:gd name="T0" fmla="*/ 3 w 44"/>
                      <a:gd name="T1" fmla="*/ 11 h 32"/>
                      <a:gd name="T2" fmla="*/ 10 w 44"/>
                      <a:gd name="T3" fmla="*/ 0 h 32"/>
                      <a:gd name="T4" fmla="*/ 16 w 44"/>
                      <a:gd name="T5" fmla="*/ 1 h 32"/>
                      <a:gd name="T6" fmla="*/ 3 w 44"/>
                      <a:gd name="T7" fmla="*/ 1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5" name="Freeform 108"/>
                  <p:cNvSpPr>
                    <a:spLocks/>
                  </p:cNvSpPr>
                  <p:nvPr/>
                </p:nvSpPr>
                <p:spPr bwMode="ltGray">
                  <a:xfrm>
                    <a:off x="4028" y="337"/>
                    <a:ext cx="32" cy="6"/>
                  </a:xfrm>
                  <a:custGeom>
                    <a:avLst/>
                    <a:gdLst>
                      <a:gd name="T0" fmla="*/ 16 w 76"/>
                      <a:gd name="T1" fmla="*/ 6 h 18"/>
                      <a:gd name="T2" fmla="*/ 11 w 76"/>
                      <a:gd name="T3" fmla="*/ 1 h 18"/>
                      <a:gd name="T4" fmla="*/ 16 w 76"/>
                      <a:gd name="T5" fmla="*/ 6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6" name="Freeform 109"/>
                  <p:cNvSpPr>
                    <a:spLocks/>
                  </p:cNvSpPr>
                  <p:nvPr/>
                </p:nvSpPr>
                <p:spPr bwMode="ltGray">
                  <a:xfrm>
                    <a:off x="4083" y="336"/>
                    <a:ext cx="18" cy="15"/>
                  </a:xfrm>
                  <a:custGeom>
                    <a:avLst/>
                    <a:gdLst>
                      <a:gd name="T0" fmla="*/ 0 w 42"/>
                      <a:gd name="T1" fmla="*/ 7 h 44"/>
                      <a:gd name="T2" fmla="*/ 5 w 42"/>
                      <a:gd name="T3" fmla="*/ 3 h 44"/>
                      <a:gd name="T4" fmla="*/ 0 w 42"/>
                      <a:gd name="T5" fmla="*/ 7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7" name="Freeform 110"/>
                  <p:cNvSpPr>
                    <a:spLocks/>
                  </p:cNvSpPr>
                  <p:nvPr/>
                </p:nvSpPr>
                <p:spPr bwMode="ltGray">
                  <a:xfrm>
                    <a:off x="3936" y="295"/>
                    <a:ext cx="14" cy="10"/>
                  </a:xfrm>
                  <a:custGeom>
                    <a:avLst/>
                    <a:gdLst>
                      <a:gd name="T0" fmla="*/ 3 w 31"/>
                      <a:gd name="T1" fmla="*/ 7 h 30"/>
                      <a:gd name="T2" fmla="*/ 14 w 31"/>
                      <a:gd name="T3" fmla="*/ 3 h 30"/>
                      <a:gd name="T4" fmla="*/ 3 w 31"/>
                      <a:gd name="T5" fmla="*/ 7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1033" name="Picture 159" descr="earth"/>
            <p:cNvPicPr>
              <a:picLocks noChangeAspect="1" noChangeArrowheads="1"/>
            </p:cNvPicPr>
            <p:nvPr userDrawn="1"/>
          </p:nvPicPr>
          <p:blipFill>
            <a:blip r:embed="rId1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932" r:id="rId1"/>
    <p:sldLayoutId id="2147483933" r:id="rId2"/>
    <p:sldLayoutId id="2147483924" r:id="rId3"/>
    <p:sldLayoutId id="2147483925" r:id="rId4"/>
    <p:sldLayoutId id="2147483926" r:id="rId5"/>
    <p:sldLayoutId id="2147483934" r:id="rId6"/>
    <p:sldLayoutId id="2147483927" r:id="rId7"/>
    <p:sldLayoutId id="2147483928" r:id="rId8"/>
    <p:sldLayoutId id="2147483929" r:id="rId9"/>
    <p:sldLayoutId id="2147483930" r:id="rId10"/>
    <p:sldLayoutId id="2147483931" r:id="rId11"/>
  </p:sldLayoutIdLst>
  <p:hf hdr="0" dt="0"/>
  <p:txStyles>
    <p:titleStyle>
      <a:lvl1pPr algn="l" rtl="0" eaLnBrk="0" fontAlgn="base" hangingPunct="0">
        <a:spcBef>
          <a:spcPct val="0"/>
        </a:spcBef>
        <a:spcAft>
          <a:spcPct val="0"/>
        </a:spcAft>
        <a:defRPr sz="4400" b="1" i="1">
          <a:solidFill>
            <a:schemeClr val="tx2"/>
          </a:solidFill>
          <a:latin typeface="+mj-lt"/>
          <a:ea typeface="+mj-ea"/>
          <a:cs typeface="+mj-cs"/>
        </a:defRPr>
      </a:lvl1pPr>
      <a:lvl2pPr algn="l" rtl="0" eaLnBrk="0" fontAlgn="base" hangingPunct="0">
        <a:spcBef>
          <a:spcPct val="0"/>
        </a:spcBef>
        <a:spcAft>
          <a:spcPct val="0"/>
        </a:spcAft>
        <a:defRPr sz="4400" b="1" i="1">
          <a:solidFill>
            <a:schemeClr val="tx2"/>
          </a:solidFill>
          <a:latin typeface="Times New Roman" pitchFamily="18" charset="0"/>
        </a:defRPr>
      </a:lvl2pPr>
      <a:lvl3pPr algn="l" rtl="0" eaLnBrk="0" fontAlgn="base" hangingPunct="0">
        <a:spcBef>
          <a:spcPct val="0"/>
        </a:spcBef>
        <a:spcAft>
          <a:spcPct val="0"/>
        </a:spcAft>
        <a:defRPr sz="4400" b="1" i="1">
          <a:solidFill>
            <a:schemeClr val="tx2"/>
          </a:solidFill>
          <a:latin typeface="Times New Roman" pitchFamily="18" charset="0"/>
        </a:defRPr>
      </a:lvl3pPr>
      <a:lvl4pPr algn="l" rtl="0" eaLnBrk="0" fontAlgn="base" hangingPunct="0">
        <a:spcBef>
          <a:spcPct val="0"/>
        </a:spcBef>
        <a:spcAft>
          <a:spcPct val="0"/>
        </a:spcAft>
        <a:defRPr sz="4400" b="1" i="1">
          <a:solidFill>
            <a:schemeClr val="tx2"/>
          </a:solidFill>
          <a:latin typeface="Times New Roman" pitchFamily="18" charset="0"/>
        </a:defRPr>
      </a:lvl4pPr>
      <a:lvl5pPr algn="l" rtl="0" eaLnBrk="0" fontAlgn="base" hangingPunct="0">
        <a:spcBef>
          <a:spcPct val="0"/>
        </a:spcBef>
        <a:spcAft>
          <a:spcPct val="0"/>
        </a:spcAft>
        <a:defRPr sz="4400" b="1" i="1">
          <a:solidFill>
            <a:schemeClr val="tx2"/>
          </a:solidFill>
          <a:latin typeface="Times New Roman" pitchFamily="18" charset="0"/>
        </a:defRPr>
      </a:lvl5pPr>
      <a:lvl6pPr marL="457200" algn="l" rtl="0" eaLnBrk="1" fontAlgn="base" hangingPunct="1">
        <a:spcBef>
          <a:spcPct val="0"/>
        </a:spcBef>
        <a:spcAft>
          <a:spcPct val="0"/>
        </a:spcAft>
        <a:defRPr sz="4400" i="1">
          <a:solidFill>
            <a:schemeClr val="tx2"/>
          </a:solidFill>
          <a:latin typeface="Times New Roman" pitchFamily="18" charset="0"/>
        </a:defRPr>
      </a:lvl6pPr>
      <a:lvl7pPr marL="914400" algn="l" rtl="0" eaLnBrk="1" fontAlgn="base" hangingPunct="1">
        <a:spcBef>
          <a:spcPct val="0"/>
        </a:spcBef>
        <a:spcAft>
          <a:spcPct val="0"/>
        </a:spcAft>
        <a:defRPr sz="4400" i="1">
          <a:solidFill>
            <a:schemeClr val="tx2"/>
          </a:solidFill>
          <a:latin typeface="Times New Roman" pitchFamily="18" charset="0"/>
        </a:defRPr>
      </a:lvl7pPr>
      <a:lvl8pPr marL="1371600" algn="l" rtl="0" eaLnBrk="1" fontAlgn="base" hangingPunct="1">
        <a:spcBef>
          <a:spcPct val="0"/>
        </a:spcBef>
        <a:spcAft>
          <a:spcPct val="0"/>
        </a:spcAft>
        <a:defRPr sz="4400" i="1">
          <a:solidFill>
            <a:schemeClr val="tx2"/>
          </a:solidFill>
          <a:latin typeface="Times New Roman" pitchFamily="18" charset="0"/>
        </a:defRPr>
      </a:lvl8pPr>
      <a:lvl9pPr marL="1828800" algn="l" rtl="0" eaLnBrk="1" fontAlgn="base" hangingPunct="1">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15"/>
        </a:buBlip>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Char char="–"/>
        <a:defRPr sz="2000">
          <a:solidFill>
            <a:schemeClr val="tx1"/>
          </a:solidFill>
          <a:latin typeface="+mn-lt"/>
        </a:defRPr>
      </a:lvl6pPr>
      <a:lvl7pPr marL="2971800" indent="-228600" algn="l" rtl="0" eaLnBrk="1" fontAlgn="base" hangingPunct="1">
        <a:spcBef>
          <a:spcPct val="20000"/>
        </a:spcBef>
        <a:spcAft>
          <a:spcPct val="0"/>
        </a:spcAft>
        <a:buClr>
          <a:schemeClr val="tx2"/>
        </a:buClr>
        <a:buChar char="–"/>
        <a:defRPr sz="2000">
          <a:solidFill>
            <a:schemeClr val="tx1"/>
          </a:solidFill>
          <a:latin typeface="+mn-lt"/>
        </a:defRPr>
      </a:lvl7pPr>
      <a:lvl8pPr marL="3429000" indent="-228600" algn="l" rtl="0" eaLnBrk="1" fontAlgn="base" hangingPunct="1">
        <a:spcBef>
          <a:spcPct val="20000"/>
        </a:spcBef>
        <a:spcAft>
          <a:spcPct val="0"/>
        </a:spcAft>
        <a:buClr>
          <a:schemeClr val="tx2"/>
        </a:buClr>
        <a:buChar char="–"/>
        <a:defRPr sz="2000">
          <a:solidFill>
            <a:schemeClr val="tx1"/>
          </a:solidFill>
          <a:latin typeface="+mn-lt"/>
        </a:defRPr>
      </a:lvl8pPr>
      <a:lvl9pPr marL="3886200" indent="-228600" algn="l" rtl="0" eaLnBrk="1" fontAlgn="base" hangingPunct="1">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1.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wmf"/></Relationships>
</file>

<file path=ppt/slides/_rels/slide1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2.png"/><Relationship Id="rId7" Type="http://schemas.openxmlformats.org/officeDocument/2006/relationships/oleObject" Target="../embeddings/oleObject6.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0.wmf"/><Relationship Id="rId4" Type="http://schemas.openxmlformats.org/officeDocument/2006/relationships/image" Target="../media/image3.png"/><Relationship Id="rId9"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2.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3.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2971800"/>
            <a:ext cx="6934200" cy="1219200"/>
          </a:xfrm>
        </p:spPr>
        <p:txBody>
          <a:bodyPr/>
          <a:lstStyle/>
          <a:p>
            <a:pPr eaLnBrk="1" fontAlgn="auto" hangingPunct="1">
              <a:spcAft>
                <a:spcPts val="0"/>
              </a:spcAft>
              <a:defRPr/>
            </a:pPr>
            <a:r>
              <a:rPr lang="en-US" dirty="0" smtClean="0">
                <a:solidFill>
                  <a:schemeClr val="tx2">
                    <a:satMod val="130000"/>
                  </a:schemeClr>
                </a:solidFill>
              </a:rPr>
              <a:t>Chapter 3</a:t>
            </a:r>
            <a:br>
              <a:rPr lang="en-US" dirty="0" smtClean="0">
                <a:solidFill>
                  <a:schemeClr val="tx2">
                    <a:satMod val="130000"/>
                  </a:schemeClr>
                </a:solidFill>
              </a:rPr>
            </a:br>
            <a:r>
              <a:rPr lang="en-CA" dirty="0" smtClean="0">
                <a:solidFill>
                  <a:schemeClr val="tx2">
                    <a:satMod val="130000"/>
                  </a:schemeClr>
                </a:solidFill>
              </a:rPr>
              <a:t>Hedging Strategies Using Futures</a:t>
            </a:r>
            <a:endParaRPr lang="en-US" dirty="0">
              <a:solidFill>
                <a:schemeClr val="tx2">
                  <a:satMod val="130000"/>
                </a:schemeClr>
              </a:solidFill>
            </a:endParaRPr>
          </a:p>
        </p:txBody>
      </p:sp>
      <p:sp>
        <p:nvSpPr>
          <p:cNvPr id="5123"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dirty="0" smtClean="0">
                <a:latin typeface="Arial" charset="0"/>
              </a:rPr>
              <a:t>Options, Futures, and Other Derivatives, 9th Edition,  </a:t>
            </a:r>
            <a:endParaRPr lang="en-CA" altLang="en-US" sz="1400" dirty="0" smtClean="0">
              <a:latin typeface="Arial" charset="0"/>
            </a:endParaRPr>
          </a:p>
          <a:p>
            <a:pPr eaLnBrk="1" hangingPunct="1">
              <a:spcBef>
                <a:spcPct val="0"/>
              </a:spcBef>
              <a:buFontTx/>
              <a:buNone/>
            </a:pPr>
            <a:r>
              <a:rPr lang="en-CA" altLang="en-US" sz="1400" dirty="0" smtClean="0">
                <a:latin typeface="Arial" charset="0"/>
              </a:rPr>
              <a:t> </a:t>
            </a:r>
            <a:r>
              <a:rPr lang="en-CA" altLang="en-US" sz="1400" dirty="0" smtClean="0">
                <a:latin typeface="Arial" charset="0"/>
              </a:rPr>
              <a:t>Copyright © John C. Hull 2014</a:t>
            </a:r>
            <a:endParaRPr lang="en-US" altLang="en-US" sz="1400" dirty="0" smtClean="0">
              <a:latin typeface="Arial" charset="0"/>
            </a:endParaRP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417F0E81-75A5-495D-B1BE-1403BDB2BD57}" type="slidenum">
              <a:rPr lang="en-US" altLang="en-US" sz="1400" smtClean="0">
                <a:latin typeface="Arial" charset="0"/>
              </a:rPr>
              <a:pPr eaLnBrk="1" hangingPunct="1">
                <a:spcBef>
                  <a:spcPct val="0"/>
                </a:spcBef>
                <a:buFontTx/>
                <a:buNone/>
              </a:pPr>
              <a:t>1</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CA" altLang="en-US" smtClean="0"/>
              <a:t>Example </a:t>
            </a:r>
            <a:r>
              <a:rPr lang="en-CA" altLang="en-US" sz="2400" smtClean="0"/>
              <a:t>(Page 61)</a:t>
            </a:r>
            <a:endParaRPr lang="en-US" altLang="en-US" sz="2400" smtClean="0"/>
          </a:p>
        </p:txBody>
      </p:sp>
      <p:sp>
        <p:nvSpPr>
          <p:cNvPr id="3" name="Content Placeholder 2"/>
          <p:cNvSpPr>
            <a:spLocks noGrp="1"/>
          </p:cNvSpPr>
          <p:nvPr>
            <p:ph idx="1"/>
          </p:nvPr>
        </p:nvSpPr>
        <p:spPr/>
        <p:txBody>
          <a:bodyPr/>
          <a:lstStyle/>
          <a:p>
            <a:pPr eaLnBrk="1" hangingPunct="1">
              <a:defRPr/>
            </a:pPr>
            <a:r>
              <a:rPr lang="en-CA" dirty="0" smtClean="0"/>
              <a:t>Airline will purchase 2 million gallons of jet fuel in one month and hedges using heating oil futures</a:t>
            </a:r>
          </a:p>
          <a:p>
            <a:pPr eaLnBrk="1" hangingPunct="1">
              <a:defRPr/>
            </a:pPr>
            <a:r>
              <a:rPr lang="en-CA" dirty="0" smtClean="0"/>
              <a:t>From historical data </a:t>
            </a:r>
            <a:r>
              <a:rPr lang="en-CA" dirty="0" err="1" smtClean="0">
                <a:latin typeface="Symbol" pitchFamily="18" charset="2"/>
              </a:rPr>
              <a:t>s</a:t>
            </a:r>
            <a:r>
              <a:rPr lang="en-CA" i="1" baseline="-25000" dirty="0" err="1" smtClean="0">
                <a:latin typeface="+mj-lt"/>
              </a:rPr>
              <a:t>F</a:t>
            </a:r>
            <a:r>
              <a:rPr lang="en-CA" dirty="0" smtClean="0"/>
              <a:t> =0.0313, </a:t>
            </a:r>
            <a:r>
              <a:rPr lang="en-CA" dirty="0" err="1" smtClean="0">
                <a:latin typeface="Symbol" pitchFamily="18" charset="2"/>
              </a:rPr>
              <a:t>s</a:t>
            </a:r>
            <a:r>
              <a:rPr lang="en-CA" i="1" baseline="-25000" dirty="0" err="1" smtClean="0">
                <a:latin typeface="+mj-lt"/>
              </a:rPr>
              <a:t>S</a:t>
            </a:r>
            <a:r>
              <a:rPr lang="en-CA" dirty="0" smtClean="0"/>
              <a:t> =0.0263, and </a:t>
            </a:r>
            <a:r>
              <a:rPr lang="en-CA" dirty="0" smtClean="0">
                <a:latin typeface="Symbol" pitchFamily="18" charset="2"/>
              </a:rPr>
              <a:t>r</a:t>
            </a:r>
            <a:r>
              <a:rPr lang="en-CA" dirty="0" smtClean="0"/>
              <a:t>= 0.928</a:t>
            </a:r>
          </a:p>
          <a:p>
            <a:pPr eaLnBrk="1" hangingPunct="1">
              <a:buFontTx/>
              <a:buNone/>
              <a:defRPr/>
            </a:pPr>
            <a:endParaRPr lang="en-US" dirty="0"/>
          </a:p>
        </p:txBody>
      </p:sp>
      <p:sp>
        <p:nvSpPr>
          <p:cNvPr id="1434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itchFamily="34" charset="0"/>
              </a:defRPr>
            </a:lvl1pPr>
            <a:lvl2pPr marL="742950" indent="-285750" eaLnBrk="0" hangingPunct="0">
              <a:spcBef>
                <a:spcPct val="20000"/>
              </a:spcBef>
              <a:buSzPct val="75000"/>
              <a:buBlip>
                <a:blip r:embed="rId5"/>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1434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itchFamily="34" charset="0"/>
              </a:defRPr>
            </a:lvl1pPr>
            <a:lvl2pPr marL="742950" indent="-285750" eaLnBrk="0" hangingPunct="0">
              <a:spcBef>
                <a:spcPct val="20000"/>
              </a:spcBef>
              <a:buSzPct val="75000"/>
              <a:buBlip>
                <a:blip r:embed="rId5"/>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DB8F037F-0F77-4F5D-9A6B-31AFD2AFF06F}" type="slidenum">
              <a:rPr lang="en-US" altLang="en-US" sz="1400" smtClean="0">
                <a:latin typeface="Arial" charset="0"/>
              </a:rPr>
              <a:pPr eaLnBrk="1" hangingPunct="1">
                <a:spcBef>
                  <a:spcPct val="0"/>
                </a:spcBef>
                <a:buFontTx/>
                <a:buNone/>
              </a:pPr>
              <a:t>10</a:t>
            </a:fld>
            <a:endParaRPr lang="en-US" altLang="en-US" sz="1400" smtClean="0">
              <a:latin typeface="Arial" charset="0"/>
            </a:endParaRPr>
          </a:p>
        </p:txBody>
      </p:sp>
      <p:graphicFrame>
        <p:nvGraphicFramePr>
          <p:cNvPr id="14342" name="Object 3"/>
          <p:cNvGraphicFramePr>
            <a:graphicFrameLocks noChangeAspect="1"/>
          </p:cNvGraphicFramePr>
          <p:nvPr/>
        </p:nvGraphicFramePr>
        <p:xfrm>
          <a:off x="2646363" y="4545013"/>
          <a:ext cx="3673475" cy="881062"/>
        </p:xfrm>
        <a:graphic>
          <a:graphicData uri="http://schemas.openxmlformats.org/presentationml/2006/ole">
            <mc:AlternateContent xmlns:mc="http://schemas.openxmlformats.org/markup-compatibility/2006">
              <mc:Choice xmlns:v="urn:schemas-microsoft-com:vml" Requires="v">
                <p:oleObj spid="_x0000_s14343" name="Equation" r:id="rId6" imgW="1638000" imgH="393480" progId="Equation.DSMT4">
                  <p:embed/>
                </p:oleObj>
              </mc:Choice>
              <mc:Fallback>
                <p:oleObj name="Equation" r:id="rId6" imgW="1638000" imgH="39348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6363" y="4545013"/>
                        <a:ext cx="3673475" cy="88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46063" y="930275"/>
            <a:ext cx="7772400" cy="822325"/>
          </a:xfrm>
        </p:spPr>
        <p:txBody>
          <a:bodyPr/>
          <a:lstStyle/>
          <a:p>
            <a:pPr eaLnBrk="1" hangingPunct="1"/>
            <a:r>
              <a:rPr lang="en-CA" altLang="en-US" smtClean="0"/>
              <a:t>Example </a:t>
            </a:r>
            <a:r>
              <a:rPr lang="en-CA" altLang="en-US" sz="2400" smtClean="0"/>
              <a:t>continued</a:t>
            </a:r>
            <a:endParaRPr lang="en-US" altLang="en-US" sz="2400" smtClean="0"/>
          </a:p>
        </p:txBody>
      </p:sp>
      <p:sp>
        <p:nvSpPr>
          <p:cNvPr id="15363" name="Content Placeholder 5"/>
          <p:cNvSpPr>
            <a:spLocks noGrp="1"/>
          </p:cNvSpPr>
          <p:nvPr>
            <p:ph idx="1"/>
          </p:nvPr>
        </p:nvSpPr>
        <p:spPr>
          <a:xfrm>
            <a:off x="685800" y="1981200"/>
            <a:ext cx="7772400" cy="4343400"/>
          </a:xfrm>
        </p:spPr>
        <p:txBody>
          <a:bodyPr/>
          <a:lstStyle/>
          <a:p>
            <a:pPr eaLnBrk="1" hangingPunct="1"/>
            <a:r>
              <a:rPr lang="en-CA" altLang="en-US" smtClean="0">
                <a:latin typeface="Arial" charset="0"/>
                <a:cs typeface="Arial" charset="0"/>
              </a:rPr>
              <a:t> </a:t>
            </a:r>
            <a:r>
              <a:rPr lang="en-CA" altLang="en-US" sz="2400" smtClean="0">
                <a:latin typeface="Arial" charset="0"/>
                <a:cs typeface="Arial" charset="0"/>
              </a:rPr>
              <a:t>The size of one heating oil contract is 42,000 gallons</a:t>
            </a:r>
          </a:p>
          <a:p>
            <a:pPr eaLnBrk="1" hangingPunct="1"/>
            <a:r>
              <a:rPr lang="en-CA" altLang="en-US" sz="2400" smtClean="0">
                <a:latin typeface="Arial" charset="0"/>
                <a:cs typeface="Arial" charset="0"/>
              </a:rPr>
              <a:t>The spot price is 1.94 and the futures price is 1.99 (both dollars per gallon) so that </a:t>
            </a:r>
          </a:p>
          <a:p>
            <a:pPr eaLnBrk="1" hangingPunct="1">
              <a:buFontTx/>
              <a:buNone/>
            </a:pPr>
            <a:endParaRPr lang="en-CA" altLang="en-US" sz="2400" smtClean="0">
              <a:latin typeface="Arial" charset="0"/>
              <a:cs typeface="Arial" charset="0"/>
            </a:endParaRPr>
          </a:p>
          <a:p>
            <a:pPr eaLnBrk="1" hangingPunct="1"/>
            <a:endParaRPr lang="en-CA" altLang="en-US" sz="2400" smtClean="0">
              <a:latin typeface="Arial" charset="0"/>
              <a:cs typeface="Arial" charset="0"/>
            </a:endParaRPr>
          </a:p>
          <a:p>
            <a:pPr eaLnBrk="1" hangingPunct="1"/>
            <a:r>
              <a:rPr lang="en-CA" altLang="en-US" sz="2400" smtClean="0">
                <a:latin typeface="Arial" charset="0"/>
                <a:cs typeface="Arial" charset="0"/>
              </a:rPr>
              <a:t>Optimal number of contracts is</a:t>
            </a:r>
          </a:p>
          <a:p>
            <a:pPr eaLnBrk="1" hangingPunct="1">
              <a:buFontTx/>
              <a:buNone/>
            </a:pPr>
            <a:endParaRPr lang="en-US" altLang="en-US" smtClean="0">
              <a:latin typeface="Arial" charset="0"/>
              <a:cs typeface="Arial" charset="0"/>
            </a:endParaRPr>
          </a:p>
          <a:p>
            <a:pPr eaLnBrk="1" hangingPunct="1">
              <a:buFontTx/>
              <a:buNone/>
            </a:pPr>
            <a:r>
              <a:rPr lang="en-CA" altLang="en-US" smtClean="0">
                <a:latin typeface="Arial" charset="0"/>
                <a:cs typeface="Arial" charset="0"/>
              </a:rPr>
              <a:t>	which rounds to 37</a:t>
            </a:r>
            <a:endParaRPr lang="en-US" altLang="en-US" smtClean="0">
              <a:latin typeface="Arial" charset="0"/>
              <a:cs typeface="Arial" charset="0"/>
            </a:endParaRPr>
          </a:p>
        </p:txBody>
      </p:sp>
      <p:sp>
        <p:nvSpPr>
          <p:cNvPr id="15364"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itchFamily="34" charset="0"/>
              </a:defRPr>
            </a:lvl1pPr>
            <a:lvl2pPr marL="742950" indent="-285750" eaLnBrk="0" hangingPunct="0">
              <a:spcBef>
                <a:spcPct val="20000"/>
              </a:spcBef>
              <a:buSzPct val="75000"/>
              <a:buBlip>
                <a:blip r:embed="rId5"/>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1536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itchFamily="34" charset="0"/>
              </a:defRPr>
            </a:lvl1pPr>
            <a:lvl2pPr marL="742950" indent="-285750" eaLnBrk="0" hangingPunct="0">
              <a:spcBef>
                <a:spcPct val="20000"/>
              </a:spcBef>
              <a:buSzPct val="75000"/>
              <a:buBlip>
                <a:blip r:embed="rId5"/>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FDA54877-BFE3-4CE0-8320-0E3CDFE86182}" type="slidenum">
              <a:rPr lang="en-US" altLang="en-US" sz="1400" smtClean="0">
                <a:latin typeface="Arial" charset="0"/>
              </a:rPr>
              <a:pPr eaLnBrk="1" hangingPunct="1">
                <a:spcBef>
                  <a:spcPct val="0"/>
                </a:spcBef>
                <a:buFontTx/>
                <a:buNone/>
              </a:pPr>
              <a:t>11</a:t>
            </a:fld>
            <a:endParaRPr lang="en-US" altLang="en-US" sz="1400" smtClean="0">
              <a:latin typeface="Arial" charset="0"/>
            </a:endParaRPr>
          </a:p>
        </p:txBody>
      </p:sp>
      <p:graphicFrame>
        <p:nvGraphicFramePr>
          <p:cNvPr id="15366" name="Object 3"/>
          <p:cNvGraphicFramePr>
            <a:graphicFrameLocks noChangeAspect="1"/>
          </p:cNvGraphicFramePr>
          <p:nvPr/>
        </p:nvGraphicFramePr>
        <p:xfrm>
          <a:off x="2590800" y="4724400"/>
          <a:ext cx="3919538" cy="452438"/>
        </p:xfrm>
        <a:graphic>
          <a:graphicData uri="http://schemas.openxmlformats.org/presentationml/2006/ole">
            <mc:AlternateContent xmlns:mc="http://schemas.openxmlformats.org/markup-compatibility/2006">
              <mc:Choice xmlns:v="urn:schemas-microsoft-com:vml" Requires="v">
                <p:oleObj spid="_x0000_s15368" name="Equation" r:id="rId6" imgW="1688760" imgH="215640" progId="Equation.DSMT4">
                  <p:embed/>
                </p:oleObj>
              </mc:Choice>
              <mc:Fallback>
                <p:oleObj name="Equation" r:id="rId6" imgW="1688760" imgH="21564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4724400"/>
                        <a:ext cx="3919538"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6"/>
          <p:cNvGraphicFramePr>
            <a:graphicFrameLocks noChangeAspect="1"/>
          </p:cNvGraphicFramePr>
          <p:nvPr/>
        </p:nvGraphicFramePr>
        <p:xfrm>
          <a:off x="1066800" y="3276600"/>
          <a:ext cx="5105400" cy="808038"/>
        </p:xfrm>
        <a:graphic>
          <a:graphicData uri="http://schemas.openxmlformats.org/presentationml/2006/ole">
            <mc:AlternateContent xmlns:mc="http://schemas.openxmlformats.org/markup-compatibility/2006">
              <mc:Choice xmlns:v="urn:schemas-microsoft-com:vml" Requires="v">
                <p:oleObj spid="_x0000_s15369" name="Equation" r:id="rId8" imgW="2082800" imgH="368300" progId="Equation.3">
                  <p:embed/>
                </p:oleObj>
              </mc:Choice>
              <mc:Fallback>
                <p:oleObj name="Equation" r:id="rId8" imgW="2082800" imgH="3683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 y="3276600"/>
                        <a:ext cx="51054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28600" y="914400"/>
            <a:ext cx="8229600" cy="1143000"/>
          </a:xfrm>
        </p:spPr>
        <p:txBody>
          <a:bodyPr/>
          <a:lstStyle/>
          <a:p>
            <a:r>
              <a:rPr lang="en-CA" altLang="en-US" smtClean="0"/>
              <a:t>Alternative Definition of Optimal Hedge Ratio</a:t>
            </a:r>
          </a:p>
        </p:txBody>
      </p:sp>
      <p:sp>
        <p:nvSpPr>
          <p:cNvPr id="3" name="Content Placeholder 2"/>
          <p:cNvSpPr>
            <a:spLocks noGrp="1"/>
          </p:cNvSpPr>
          <p:nvPr>
            <p:ph idx="1"/>
          </p:nvPr>
        </p:nvSpPr>
        <p:spPr>
          <a:xfrm>
            <a:off x="762000" y="2133600"/>
            <a:ext cx="7772400" cy="4114800"/>
          </a:xfrm>
        </p:spPr>
        <p:txBody>
          <a:bodyPr/>
          <a:lstStyle/>
          <a:p>
            <a:pPr>
              <a:defRPr/>
            </a:pPr>
            <a:r>
              <a:rPr lang="en-CA" dirty="0" smtClean="0"/>
              <a:t>Optimal hedge ratio is</a:t>
            </a:r>
          </a:p>
          <a:p>
            <a:pPr marL="0" indent="0">
              <a:buFontTx/>
              <a:buNone/>
              <a:defRPr/>
            </a:pPr>
            <a:endParaRPr lang="en-CA" dirty="0" smtClean="0"/>
          </a:p>
          <a:p>
            <a:pPr marL="0" indent="0">
              <a:buFontTx/>
              <a:buNone/>
              <a:defRPr/>
            </a:pPr>
            <a:endParaRPr lang="en-CA" dirty="0" smtClean="0"/>
          </a:p>
          <a:p>
            <a:pPr marL="0" indent="0">
              <a:buFontTx/>
              <a:buNone/>
              <a:defRPr/>
            </a:pPr>
            <a:r>
              <a:rPr lang="en-CA" dirty="0"/>
              <a:t> </a:t>
            </a:r>
            <a:r>
              <a:rPr lang="en-CA" dirty="0" smtClean="0"/>
              <a:t>   where variables are defined as follows</a:t>
            </a:r>
          </a:p>
          <a:p>
            <a:pPr marL="0" indent="0">
              <a:buFontTx/>
              <a:buNone/>
              <a:defRPr/>
            </a:pPr>
            <a:endParaRPr lang="en-CA" dirty="0" smtClean="0"/>
          </a:p>
        </p:txBody>
      </p:sp>
      <p:sp>
        <p:nvSpPr>
          <p:cNvPr id="1638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163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2750BF9F-9F05-487E-89D1-0276A9D0E69E}" type="slidenum">
              <a:rPr lang="en-US" altLang="en-US" sz="1400" smtClean="0">
                <a:latin typeface="Arial" charset="0"/>
              </a:rPr>
              <a:pPr eaLnBrk="1" hangingPunct="1">
                <a:spcBef>
                  <a:spcPct val="0"/>
                </a:spcBef>
                <a:buFontTx/>
                <a:buNone/>
              </a:pPr>
              <a:t>12</a:t>
            </a:fld>
            <a:endParaRPr lang="en-US" altLang="en-US" sz="1400" smtClean="0">
              <a:latin typeface="Arial" charset="0"/>
            </a:endParaRPr>
          </a:p>
        </p:txBody>
      </p:sp>
      <p:graphicFrame>
        <p:nvGraphicFramePr>
          <p:cNvPr id="16390" name="Object 5"/>
          <p:cNvGraphicFramePr>
            <a:graphicFrameLocks noChangeAspect="1"/>
          </p:cNvGraphicFramePr>
          <p:nvPr/>
        </p:nvGraphicFramePr>
        <p:xfrm>
          <a:off x="3352800" y="2743200"/>
          <a:ext cx="1273175" cy="838200"/>
        </p:xfrm>
        <a:graphic>
          <a:graphicData uri="http://schemas.openxmlformats.org/presentationml/2006/ole">
            <mc:AlternateContent xmlns:mc="http://schemas.openxmlformats.org/markup-compatibility/2006">
              <mc:Choice xmlns:v="urn:schemas-microsoft-com:vml" Requires="v">
                <p:oleObj spid="_x0000_s16408" name="Equation" r:id="rId5" imgW="609336" imgH="431613" progId="Equation.DSMT4">
                  <p:embed/>
                </p:oleObj>
              </mc:Choice>
              <mc:Fallback>
                <p:oleObj name="Equation" r:id="rId5" imgW="609336" imgH="431613"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2743200"/>
                        <a:ext cx="127317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nvGraphicFramePr>
        <p:xfrm>
          <a:off x="1295400" y="4343400"/>
          <a:ext cx="6096000" cy="1539875"/>
        </p:xfrm>
        <a:graphic>
          <a:graphicData uri="http://schemas.openxmlformats.org/drawingml/2006/table">
            <a:tbl>
              <a:tblPr firstRow="1" bandRow="1">
                <a:tableStyleId>{5940675A-B579-460E-94D1-54222C63F5DA}</a:tableStyleId>
              </a:tblPr>
              <a:tblGrid>
                <a:gridCol w="762000"/>
                <a:gridCol w="5334000"/>
              </a:tblGrid>
              <a:tr h="640287">
                <a:tc>
                  <a:txBody>
                    <a:bodyPr/>
                    <a:lstStyle/>
                    <a:p>
                      <a:endParaRPr lang="en-CA" sz="1800" dirty="0"/>
                    </a:p>
                  </a:txBody>
                  <a:tcPr marT="45757" marB="45757"/>
                </a:tc>
                <a:tc>
                  <a:txBody>
                    <a:bodyPr/>
                    <a:lstStyle/>
                    <a:p>
                      <a:r>
                        <a:rPr lang="en-CA" sz="1800" dirty="0" smtClean="0"/>
                        <a:t>Correlation between percentage daily changes for spot and futures</a:t>
                      </a:r>
                      <a:endParaRPr lang="en-CA" sz="1800" dirty="0"/>
                    </a:p>
                  </a:txBody>
                  <a:tcPr marT="45757" marB="45757"/>
                </a:tc>
              </a:tr>
              <a:tr h="457311">
                <a:tc>
                  <a:txBody>
                    <a:bodyPr/>
                    <a:lstStyle/>
                    <a:p>
                      <a:endParaRPr lang="en-CA" sz="1800" dirty="0"/>
                    </a:p>
                  </a:txBody>
                  <a:tcPr marT="45757" marB="45757"/>
                </a:tc>
                <a:tc>
                  <a:txBody>
                    <a:bodyPr/>
                    <a:lstStyle/>
                    <a:p>
                      <a:r>
                        <a:rPr lang="en-CA" sz="1800" dirty="0" smtClean="0"/>
                        <a:t>SD</a:t>
                      </a:r>
                      <a:r>
                        <a:rPr lang="en-CA" sz="1800" baseline="0" dirty="0" smtClean="0"/>
                        <a:t> of percentage daily changes in spot</a:t>
                      </a:r>
                      <a:endParaRPr lang="en-CA" sz="1800" dirty="0"/>
                    </a:p>
                  </a:txBody>
                  <a:tcPr marT="45757" marB="45757"/>
                </a:tc>
              </a:tr>
              <a:tr h="442277">
                <a:tc>
                  <a:txBody>
                    <a:bodyPr/>
                    <a:lstStyle/>
                    <a:p>
                      <a:endParaRPr lang="en-CA" sz="1800" dirty="0"/>
                    </a:p>
                  </a:txBody>
                  <a:tcPr marT="45757" marB="45757"/>
                </a:tc>
                <a:tc>
                  <a:txBody>
                    <a:bodyPr/>
                    <a:lstStyle/>
                    <a:p>
                      <a:r>
                        <a:rPr lang="en-CA" sz="1800" dirty="0" smtClean="0"/>
                        <a:t>SD of percentage daily changes in futures</a:t>
                      </a:r>
                      <a:endParaRPr lang="en-CA" sz="1800" dirty="0"/>
                    </a:p>
                  </a:txBody>
                  <a:tcPr marT="45757" marB="45757"/>
                </a:tc>
              </a:tr>
            </a:tbl>
          </a:graphicData>
        </a:graphic>
      </p:graphicFrame>
      <p:graphicFrame>
        <p:nvGraphicFramePr>
          <p:cNvPr id="16405" name="Object 8"/>
          <p:cNvGraphicFramePr>
            <a:graphicFrameLocks noChangeAspect="1"/>
          </p:cNvGraphicFramePr>
          <p:nvPr/>
        </p:nvGraphicFramePr>
        <p:xfrm>
          <a:off x="1447800" y="4419600"/>
          <a:ext cx="735013" cy="520700"/>
        </p:xfrm>
        <a:graphic>
          <a:graphicData uri="http://schemas.openxmlformats.org/presentationml/2006/ole">
            <mc:AlternateContent xmlns:mc="http://schemas.openxmlformats.org/markup-compatibility/2006">
              <mc:Choice xmlns:v="urn:schemas-microsoft-com:vml" Requires="v">
                <p:oleObj spid="_x0000_s16409" name="Equation" r:id="rId7" imgW="152268" imgH="215713" progId="Equation.DSMT4">
                  <p:embed/>
                </p:oleObj>
              </mc:Choice>
              <mc:Fallback>
                <p:oleObj name="Equation" r:id="rId7" imgW="152268" imgH="215713"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4419600"/>
                        <a:ext cx="7350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6" name="Object 9"/>
          <p:cNvGraphicFramePr>
            <a:graphicFrameLocks noChangeAspect="1"/>
          </p:cNvGraphicFramePr>
          <p:nvPr/>
        </p:nvGraphicFramePr>
        <p:xfrm>
          <a:off x="1524000" y="4953000"/>
          <a:ext cx="427038" cy="552450"/>
        </p:xfrm>
        <a:graphic>
          <a:graphicData uri="http://schemas.openxmlformats.org/presentationml/2006/ole">
            <mc:AlternateContent xmlns:mc="http://schemas.openxmlformats.org/markup-compatibility/2006">
              <mc:Choice xmlns:v="urn:schemas-microsoft-com:vml" Requires="v">
                <p:oleObj spid="_x0000_s16410" name="Equation" r:id="rId9" imgW="203112" imgH="228501" progId="Equation.DSMT4">
                  <p:embed/>
                </p:oleObj>
              </mc:Choice>
              <mc:Fallback>
                <p:oleObj name="Equation" r:id="rId9" imgW="203112" imgH="228501"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4953000"/>
                        <a:ext cx="4270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7" name="Object 1"/>
          <p:cNvGraphicFramePr>
            <a:graphicFrameLocks noChangeAspect="1"/>
          </p:cNvGraphicFramePr>
          <p:nvPr/>
        </p:nvGraphicFramePr>
        <p:xfrm>
          <a:off x="1524000" y="5410200"/>
          <a:ext cx="454025" cy="552450"/>
        </p:xfrm>
        <a:graphic>
          <a:graphicData uri="http://schemas.openxmlformats.org/presentationml/2006/ole">
            <mc:AlternateContent xmlns:mc="http://schemas.openxmlformats.org/markup-compatibility/2006">
              <mc:Choice xmlns:v="urn:schemas-microsoft-com:vml" Requires="v">
                <p:oleObj spid="_x0000_s16411" name="Equation" r:id="rId11" imgW="215640" imgH="228600" progId="Equation.DSMT4">
                  <p:embed/>
                </p:oleObj>
              </mc:Choice>
              <mc:Fallback>
                <p:oleObj name="Equation" r:id="rId11" imgW="215640" imgH="228600" progId="Equation.DSMT4">
                  <p:embed/>
                  <p:pic>
                    <p:nvPicPr>
                      <p:cNvPr id="0" name="Object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5410200"/>
                        <a:ext cx="4540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CA" altLang="en-US" smtClean="0"/>
              <a:t>Optimal Number of Contracts</a:t>
            </a:r>
            <a:endParaRPr lang="en-US" altLang="en-US" smtClean="0"/>
          </a:p>
        </p:txBody>
      </p:sp>
      <p:graphicFrame>
        <p:nvGraphicFramePr>
          <p:cNvPr id="6" name="Content Placeholder 5"/>
          <p:cNvGraphicFramePr>
            <a:graphicFrameLocks noGrp="1"/>
          </p:cNvGraphicFramePr>
          <p:nvPr>
            <p:ph idx="1"/>
          </p:nvPr>
        </p:nvGraphicFramePr>
        <p:xfrm>
          <a:off x="685800" y="2147888"/>
          <a:ext cx="7772400" cy="1482724"/>
        </p:xfrm>
        <a:graphic>
          <a:graphicData uri="http://schemas.openxmlformats.org/drawingml/2006/table">
            <a:tbl>
              <a:tblPr firstRow="1" bandRow="1">
                <a:tableStyleId>{2D5ABB26-0587-4C30-8999-92F81FD0307C}</a:tableStyleId>
              </a:tblPr>
              <a:tblGrid>
                <a:gridCol w="1219200"/>
                <a:gridCol w="6553200"/>
              </a:tblGrid>
              <a:tr h="370681">
                <a:tc>
                  <a:txBody>
                    <a:bodyPr/>
                    <a:lstStyle/>
                    <a:p>
                      <a:r>
                        <a:rPr lang="en-CA" sz="1800" i="1" dirty="0" smtClean="0">
                          <a:latin typeface="Times New Roman" pitchFamily="18" charset="0"/>
                          <a:cs typeface="Times New Roman" pitchFamily="18" charset="0"/>
                        </a:rPr>
                        <a:t>Q</a:t>
                      </a:r>
                      <a:r>
                        <a:rPr lang="en-CA" sz="1800" i="1" baseline="-25000" dirty="0" smtClean="0">
                          <a:latin typeface="Times New Roman" pitchFamily="18" charset="0"/>
                          <a:cs typeface="Times New Roman" pitchFamily="18" charset="0"/>
                        </a:rPr>
                        <a:t>A </a:t>
                      </a:r>
                      <a:endParaRPr lang="en-US" sz="1800" i="1" dirty="0">
                        <a:latin typeface="Times New Roman" pitchFamily="18" charset="0"/>
                        <a:cs typeface="Times New Roman" pitchFamily="18" charset="0"/>
                      </a:endParaRPr>
                    </a:p>
                  </a:txBody>
                  <a:tcPr marT="45700" marB="45700"/>
                </a:tc>
                <a:tc>
                  <a:txBody>
                    <a:bodyPr/>
                    <a:lstStyle/>
                    <a:p>
                      <a:r>
                        <a:rPr lang="en-CA" sz="1800" dirty="0" smtClean="0"/>
                        <a:t>Size of position being hedged (units)</a:t>
                      </a:r>
                      <a:endParaRPr lang="en-US" sz="1800" dirty="0"/>
                    </a:p>
                  </a:txBody>
                  <a:tcPr marT="45700" marB="45700"/>
                </a:tc>
              </a:tr>
              <a:tr h="370681">
                <a:tc>
                  <a:txBody>
                    <a:bodyPr/>
                    <a:lstStyle/>
                    <a:p>
                      <a:r>
                        <a:rPr lang="en-CA" sz="1800" i="1" dirty="0" smtClean="0">
                          <a:latin typeface="Times New Roman" pitchFamily="18" charset="0"/>
                          <a:cs typeface="Times New Roman" pitchFamily="18" charset="0"/>
                        </a:rPr>
                        <a:t>Q</a:t>
                      </a:r>
                      <a:r>
                        <a:rPr lang="en-CA" sz="1800" i="1" baseline="-25000" dirty="0" smtClean="0">
                          <a:latin typeface="Times New Roman" pitchFamily="18" charset="0"/>
                          <a:cs typeface="Times New Roman" pitchFamily="18" charset="0"/>
                        </a:rPr>
                        <a:t>F</a:t>
                      </a:r>
                      <a:endParaRPr lang="en-US" sz="1800" i="1" dirty="0">
                        <a:latin typeface="Times New Roman" pitchFamily="18" charset="0"/>
                        <a:cs typeface="Times New Roman" pitchFamily="18" charset="0"/>
                      </a:endParaRPr>
                    </a:p>
                  </a:txBody>
                  <a:tcPr marT="45700" marB="45700"/>
                </a:tc>
                <a:tc>
                  <a:txBody>
                    <a:bodyPr/>
                    <a:lstStyle/>
                    <a:p>
                      <a:r>
                        <a:rPr lang="en-CA" sz="1800" dirty="0" smtClean="0"/>
                        <a:t>Size of one futures contract  (units)</a:t>
                      </a:r>
                      <a:endParaRPr lang="en-US" sz="1800" dirty="0"/>
                    </a:p>
                  </a:txBody>
                  <a:tcPr marT="45700" marB="45700"/>
                </a:tc>
              </a:tr>
              <a:tr h="370681">
                <a:tc>
                  <a:txBody>
                    <a:bodyPr/>
                    <a:lstStyle/>
                    <a:p>
                      <a:r>
                        <a:rPr lang="en-CA" sz="1800" i="1" dirty="0" smtClean="0">
                          <a:latin typeface="Times New Roman" pitchFamily="18" charset="0"/>
                          <a:cs typeface="Times New Roman" pitchFamily="18" charset="0"/>
                        </a:rPr>
                        <a:t>V</a:t>
                      </a:r>
                      <a:r>
                        <a:rPr lang="en-CA" sz="1800" i="1" baseline="-25000" dirty="0" smtClean="0">
                          <a:latin typeface="Times New Roman" pitchFamily="18" charset="0"/>
                          <a:cs typeface="Times New Roman" pitchFamily="18" charset="0"/>
                        </a:rPr>
                        <a:t>A</a:t>
                      </a:r>
                      <a:endParaRPr lang="en-US" sz="1800" i="1" dirty="0">
                        <a:latin typeface="Times New Roman" pitchFamily="18" charset="0"/>
                        <a:cs typeface="Times New Roman" pitchFamily="18" charset="0"/>
                      </a:endParaRPr>
                    </a:p>
                  </a:txBody>
                  <a:tcPr marT="45700" marB="45700"/>
                </a:tc>
                <a:tc>
                  <a:txBody>
                    <a:bodyPr/>
                    <a:lstStyle/>
                    <a:p>
                      <a:r>
                        <a:rPr lang="en-CA" sz="1800" dirty="0" smtClean="0"/>
                        <a:t>Value of position being hedged (=spot price  time </a:t>
                      </a:r>
                      <a:r>
                        <a:rPr lang="en-CA" sz="1800" i="1" dirty="0" smtClean="0">
                          <a:latin typeface="+mj-lt"/>
                        </a:rPr>
                        <a:t>Q</a:t>
                      </a:r>
                      <a:r>
                        <a:rPr lang="en-CA" sz="1800" i="1" baseline="-25000" dirty="0" smtClean="0">
                          <a:latin typeface="+mj-lt"/>
                        </a:rPr>
                        <a:t>A</a:t>
                      </a:r>
                      <a:r>
                        <a:rPr lang="en-CA" sz="1800" i="1" dirty="0" smtClean="0"/>
                        <a:t>)</a:t>
                      </a:r>
                      <a:endParaRPr lang="en-US" sz="1800" i="1" dirty="0"/>
                    </a:p>
                  </a:txBody>
                  <a:tcPr marT="45700" marB="45700"/>
                </a:tc>
              </a:tr>
              <a:tr h="370681">
                <a:tc>
                  <a:txBody>
                    <a:bodyPr/>
                    <a:lstStyle/>
                    <a:p>
                      <a:r>
                        <a:rPr lang="en-CA" sz="1800" i="1" dirty="0" smtClean="0">
                          <a:latin typeface="Times New Roman" pitchFamily="18" charset="0"/>
                          <a:cs typeface="Times New Roman" pitchFamily="18" charset="0"/>
                        </a:rPr>
                        <a:t>V</a:t>
                      </a:r>
                      <a:r>
                        <a:rPr lang="en-CA" sz="1800" i="1" baseline="-25000" dirty="0" smtClean="0">
                          <a:latin typeface="Times New Roman" pitchFamily="18" charset="0"/>
                          <a:cs typeface="Times New Roman" pitchFamily="18" charset="0"/>
                        </a:rPr>
                        <a:t>F</a:t>
                      </a:r>
                      <a:endParaRPr lang="en-US" sz="1800" i="1" dirty="0">
                        <a:latin typeface="Times New Roman" pitchFamily="18" charset="0"/>
                        <a:cs typeface="Times New Roman" pitchFamily="18" charset="0"/>
                      </a:endParaRPr>
                    </a:p>
                  </a:txBody>
                  <a:tcPr marT="45700" marB="45700"/>
                </a:tc>
                <a:tc>
                  <a:txBody>
                    <a:bodyPr/>
                    <a:lstStyle/>
                    <a:p>
                      <a:r>
                        <a:rPr lang="en-CA" sz="1800" dirty="0" smtClean="0"/>
                        <a:t>Value of one futures contract  (=futures price times </a:t>
                      </a:r>
                      <a:r>
                        <a:rPr lang="en-CA" sz="1800" i="1" dirty="0" smtClean="0">
                          <a:latin typeface="+mj-lt"/>
                        </a:rPr>
                        <a:t>Q</a:t>
                      </a:r>
                      <a:r>
                        <a:rPr lang="en-CA" sz="1800" i="1" baseline="-25000" dirty="0" smtClean="0">
                          <a:latin typeface="+mj-lt"/>
                        </a:rPr>
                        <a:t>F</a:t>
                      </a:r>
                      <a:r>
                        <a:rPr lang="en-CA" sz="1800" i="1" dirty="0" smtClean="0">
                          <a:latin typeface="+mj-lt"/>
                        </a:rPr>
                        <a:t>)</a:t>
                      </a:r>
                    </a:p>
                  </a:txBody>
                  <a:tcPr marT="45700" marB="45700"/>
                </a:tc>
              </a:tr>
            </a:tbl>
          </a:graphicData>
        </a:graphic>
      </p:graphicFrame>
      <p:sp>
        <p:nvSpPr>
          <p:cNvPr id="1742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itchFamily="34" charset="0"/>
              </a:defRPr>
            </a:lvl1pPr>
            <a:lvl2pPr marL="742950" indent="-285750" eaLnBrk="0" hangingPunct="0">
              <a:spcBef>
                <a:spcPct val="20000"/>
              </a:spcBef>
              <a:buSzPct val="75000"/>
              <a:buBlip>
                <a:blip r:embed="rId5"/>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174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itchFamily="34" charset="0"/>
              </a:defRPr>
            </a:lvl1pPr>
            <a:lvl2pPr marL="742950" indent="-285750" eaLnBrk="0" hangingPunct="0">
              <a:spcBef>
                <a:spcPct val="20000"/>
              </a:spcBef>
              <a:buSzPct val="75000"/>
              <a:buBlip>
                <a:blip r:embed="rId5"/>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ECAAB44E-1B28-43D1-801E-93A555D44AC6}" type="slidenum">
              <a:rPr lang="en-US" altLang="en-US" sz="1400" smtClean="0">
                <a:latin typeface="Arial" charset="0"/>
              </a:rPr>
              <a:pPr eaLnBrk="1" hangingPunct="1">
                <a:spcBef>
                  <a:spcPct val="0"/>
                </a:spcBef>
                <a:buFontTx/>
                <a:buNone/>
              </a:pPr>
              <a:t>13</a:t>
            </a:fld>
            <a:endParaRPr lang="en-US" altLang="en-US" sz="1400" smtClean="0">
              <a:latin typeface="Arial" charset="0"/>
            </a:endParaRPr>
          </a:p>
        </p:txBody>
      </p:sp>
      <p:sp>
        <p:nvSpPr>
          <p:cNvPr id="17422" name="TextBox 6"/>
          <p:cNvSpPr txBox="1">
            <a:spLocks noChangeArrowheads="1"/>
          </p:cNvSpPr>
          <p:nvPr/>
        </p:nvSpPr>
        <p:spPr bwMode="auto">
          <a:xfrm>
            <a:off x="381000" y="4114800"/>
            <a:ext cx="3581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4"/>
              </a:buBlip>
              <a:defRPr sz="3200">
                <a:solidFill>
                  <a:schemeClr val="tx1"/>
                </a:solidFill>
                <a:latin typeface="Tahoma" pitchFamily="34" charset="0"/>
              </a:defRPr>
            </a:lvl1pPr>
            <a:lvl2pPr marL="742950" indent="-285750" eaLnBrk="0" hangingPunct="0">
              <a:spcBef>
                <a:spcPct val="20000"/>
              </a:spcBef>
              <a:buSzPct val="75000"/>
              <a:buBlip>
                <a:blip r:embed="rId5"/>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800">
                <a:latin typeface="Arial" charset="0"/>
              </a:rPr>
              <a:t>Optimal  number of contracts if adjustment for daily settlement</a:t>
            </a:r>
          </a:p>
          <a:p>
            <a:pPr eaLnBrk="1" hangingPunct="1">
              <a:spcBef>
                <a:spcPct val="0"/>
              </a:spcBef>
              <a:buFontTx/>
              <a:buNone/>
            </a:pPr>
            <a:endParaRPr lang="en-CA" altLang="en-US" sz="1800">
              <a:latin typeface="Arial" charset="0"/>
            </a:endParaRPr>
          </a:p>
          <a:p>
            <a:pPr eaLnBrk="1" hangingPunct="1">
              <a:spcBef>
                <a:spcPct val="0"/>
              </a:spcBef>
              <a:buFontTx/>
              <a:buNone/>
            </a:pPr>
            <a:endParaRPr lang="en-CA" altLang="en-US" sz="1800">
              <a:latin typeface="Arial" charset="0"/>
            </a:endParaRPr>
          </a:p>
          <a:p>
            <a:pPr eaLnBrk="1" hangingPunct="1">
              <a:spcBef>
                <a:spcPct val="0"/>
              </a:spcBef>
              <a:buFontTx/>
              <a:buNone/>
            </a:pPr>
            <a:endParaRPr lang="en-CA" altLang="en-US" sz="1800">
              <a:latin typeface="Arial" charset="0"/>
            </a:endParaRPr>
          </a:p>
          <a:p>
            <a:pPr eaLnBrk="1" hangingPunct="1">
              <a:spcBef>
                <a:spcPct val="0"/>
              </a:spcBef>
              <a:buFontTx/>
              <a:buNone/>
            </a:pPr>
            <a:endParaRPr lang="en-CA" altLang="en-US" sz="1800">
              <a:latin typeface="Arial" charset="0"/>
            </a:endParaRPr>
          </a:p>
          <a:p>
            <a:pPr eaLnBrk="1" hangingPunct="1">
              <a:spcBef>
                <a:spcPct val="0"/>
              </a:spcBef>
              <a:buFontTx/>
              <a:buNone/>
            </a:pPr>
            <a:endParaRPr lang="en-US" altLang="en-US" sz="1800">
              <a:latin typeface="Arial" charset="0"/>
            </a:endParaRPr>
          </a:p>
        </p:txBody>
      </p:sp>
      <p:graphicFrame>
        <p:nvGraphicFramePr>
          <p:cNvPr id="17423" name="Object 2"/>
          <p:cNvGraphicFramePr>
            <a:graphicFrameLocks noChangeAspect="1"/>
          </p:cNvGraphicFramePr>
          <p:nvPr/>
        </p:nvGraphicFramePr>
        <p:xfrm>
          <a:off x="1131888" y="4876800"/>
          <a:ext cx="1049337" cy="914400"/>
        </p:xfrm>
        <a:graphic>
          <a:graphicData uri="http://schemas.openxmlformats.org/presentationml/2006/ole">
            <mc:AlternateContent xmlns:mc="http://schemas.openxmlformats.org/markup-compatibility/2006">
              <mc:Choice xmlns:v="urn:schemas-microsoft-com:vml" Requires="v">
                <p:oleObj spid="_x0000_s17426" name="Equation" r:id="rId6" imgW="495085" imgH="431613" progId="Equation.3">
                  <p:embed/>
                </p:oleObj>
              </mc:Choice>
              <mc:Fallback>
                <p:oleObj name="Equation" r:id="rId6" imgW="495085" imgH="431613"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1888" y="4876800"/>
                        <a:ext cx="104933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4" name="TextBox 8"/>
          <p:cNvSpPr txBox="1">
            <a:spLocks noChangeArrowheads="1"/>
          </p:cNvSpPr>
          <p:nvPr/>
        </p:nvSpPr>
        <p:spPr bwMode="auto">
          <a:xfrm>
            <a:off x="4953000" y="3886200"/>
            <a:ext cx="3429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4"/>
              </a:buBlip>
              <a:defRPr sz="3200">
                <a:solidFill>
                  <a:schemeClr val="tx1"/>
                </a:solidFill>
                <a:latin typeface="Tahoma" pitchFamily="34" charset="0"/>
              </a:defRPr>
            </a:lvl1pPr>
            <a:lvl2pPr marL="742950" indent="-285750" eaLnBrk="0" hangingPunct="0">
              <a:spcBef>
                <a:spcPct val="20000"/>
              </a:spcBef>
              <a:buSzPct val="75000"/>
              <a:buBlip>
                <a:blip r:embed="rId5"/>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800">
                <a:latin typeface="Arial" charset="0"/>
              </a:rPr>
              <a:t>Optimal number of contracts after “tailing adjustment” to allow or daily settlement of futures</a:t>
            </a:r>
            <a:endParaRPr lang="en-US" altLang="en-US" sz="1800">
              <a:latin typeface="Arial" charset="0"/>
            </a:endParaRPr>
          </a:p>
        </p:txBody>
      </p:sp>
      <p:graphicFrame>
        <p:nvGraphicFramePr>
          <p:cNvPr id="17425" name="Object 3"/>
          <p:cNvGraphicFramePr>
            <a:graphicFrameLocks noChangeAspect="1"/>
          </p:cNvGraphicFramePr>
          <p:nvPr/>
        </p:nvGraphicFramePr>
        <p:xfrm>
          <a:off x="6138863" y="4987925"/>
          <a:ext cx="960437" cy="1044575"/>
        </p:xfrm>
        <a:graphic>
          <a:graphicData uri="http://schemas.openxmlformats.org/presentationml/2006/ole">
            <mc:AlternateContent xmlns:mc="http://schemas.openxmlformats.org/markup-compatibility/2006">
              <mc:Choice xmlns:v="urn:schemas-microsoft-com:vml" Requires="v">
                <p:oleObj spid="_x0000_s17427" name="Equation" r:id="rId8" imgW="431640" imgH="469800" progId="Equation.DSMT4">
                  <p:embed/>
                </p:oleObj>
              </mc:Choice>
              <mc:Fallback>
                <p:oleObj name="Equation" r:id="rId8" imgW="431640" imgH="469800" progId="Equation.DSMT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38863" y="4987925"/>
                        <a:ext cx="960437"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Hedging Using Index Futures</a:t>
            </a:r>
            <a:br>
              <a:rPr lang="en-US" altLang="en-US" smtClean="0"/>
            </a:br>
            <a:r>
              <a:rPr lang="en-US" altLang="en-US" sz="2200" smtClean="0"/>
              <a:t>(Page 64)</a:t>
            </a:r>
            <a:endParaRPr lang="en-US" altLang="en-US" smtClean="0"/>
          </a:p>
        </p:txBody>
      </p:sp>
      <p:sp>
        <p:nvSpPr>
          <p:cNvPr id="2052" name="Rectangle 3"/>
          <p:cNvSpPr>
            <a:spLocks noGrp="1" noChangeArrowheads="1"/>
          </p:cNvSpPr>
          <p:nvPr>
            <p:ph idx="1"/>
          </p:nvPr>
        </p:nvSpPr>
        <p:spPr>
          <a:xfrm>
            <a:off x="685800" y="2057400"/>
            <a:ext cx="7010400" cy="4411663"/>
          </a:xfrm>
        </p:spPr>
        <p:txBody>
          <a:bodyPr/>
          <a:lstStyle/>
          <a:p>
            <a:pPr eaLnBrk="1" hangingPunct="1">
              <a:buFont typeface="Wingdings" pitchFamily="2" charset="2"/>
              <a:buNone/>
              <a:defRPr/>
            </a:pPr>
            <a:r>
              <a:rPr lang="en-US" dirty="0" smtClean="0">
                <a:latin typeface="Arial" charset="0"/>
                <a:cs typeface="Arial" charset="0"/>
              </a:rPr>
              <a:t>	</a:t>
            </a:r>
          </a:p>
          <a:p>
            <a:pPr eaLnBrk="1" hangingPunct="1">
              <a:buFont typeface="Wingdings" pitchFamily="2" charset="2"/>
              <a:buNone/>
              <a:defRPr/>
            </a:pPr>
            <a:r>
              <a:rPr lang="en-US" dirty="0" smtClean="0">
                <a:latin typeface="Arial" charset="0"/>
                <a:cs typeface="Arial" charset="0"/>
              </a:rPr>
              <a:t>	To hedge the risk in a portfolio the number of contracts that should be shorted is</a:t>
            </a:r>
          </a:p>
          <a:p>
            <a:pPr eaLnBrk="1" hangingPunct="1">
              <a:buFont typeface="Wingdings 2" pitchFamily="18" charset="2"/>
              <a:buNone/>
              <a:defRPr/>
            </a:pPr>
            <a:endParaRPr lang="en-US" dirty="0" smtClean="0">
              <a:latin typeface="Arial" charset="0"/>
              <a:cs typeface="Arial" charset="0"/>
            </a:endParaRPr>
          </a:p>
          <a:p>
            <a:pPr eaLnBrk="1" hangingPunct="1">
              <a:buFont typeface="Wingdings" pitchFamily="2" charset="2"/>
              <a:buNone/>
              <a:defRPr/>
            </a:pPr>
            <a:r>
              <a:rPr lang="en-US" dirty="0" smtClean="0">
                <a:latin typeface="Arial" charset="0"/>
                <a:cs typeface="Arial" charset="0"/>
              </a:rPr>
              <a:t>	where </a:t>
            </a:r>
            <a:r>
              <a:rPr lang="en-US" i="1" dirty="0" smtClean="0">
                <a:latin typeface="Times New Roman" pitchFamily="18" charset="0"/>
                <a:cs typeface="Times New Roman" pitchFamily="18" charset="0"/>
              </a:rPr>
              <a:t>V</a:t>
            </a:r>
            <a:r>
              <a:rPr lang="en-US" i="1" baseline="-25000" dirty="0" smtClean="0">
                <a:latin typeface="Times New Roman" pitchFamily="18" charset="0"/>
                <a:cs typeface="Times New Roman" pitchFamily="18" charset="0"/>
              </a:rPr>
              <a:t>A</a:t>
            </a:r>
            <a:r>
              <a:rPr lang="en-US" dirty="0" smtClean="0">
                <a:latin typeface="Arial" charset="0"/>
                <a:cs typeface="Arial" charset="0"/>
              </a:rPr>
              <a:t> is the value of the portfolio, </a:t>
            </a:r>
            <a:r>
              <a:rPr lang="en-US" dirty="0" smtClean="0">
                <a:latin typeface="Symbol" pitchFamily="18" charset="2"/>
                <a:cs typeface="Arial" charset="0"/>
              </a:rPr>
              <a:t>b </a:t>
            </a:r>
            <a:r>
              <a:rPr lang="en-US" dirty="0" smtClean="0">
                <a:latin typeface="Arial" charset="0"/>
                <a:cs typeface="Arial" charset="0"/>
              </a:rPr>
              <a:t>is its beta, and </a:t>
            </a:r>
            <a:r>
              <a:rPr lang="en-US" i="1" dirty="0" smtClean="0">
                <a:latin typeface="+mj-lt"/>
                <a:cs typeface="Arial" charset="0"/>
              </a:rPr>
              <a:t>V</a:t>
            </a:r>
            <a:r>
              <a:rPr lang="en-US" i="1" baseline="-25000" dirty="0" smtClean="0">
                <a:latin typeface="+mj-lt"/>
                <a:cs typeface="Arial" charset="0"/>
              </a:rPr>
              <a:t>F</a:t>
            </a:r>
            <a:r>
              <a:rPr lang="en-US" dirty="0" smtClean="0">
                <a:latin typeface="Arial" charset="0"/>
                <a:cs typeface="Arial" charset="0"/>
              </a:rPr>
              <a:t> is the value of one futures contract</a:t>
            </a:r>
          </a:p>
        </p:txBody>
      </p:sp>
      <p:sp>
        <p:nvSpPr>
          <p:cNvPr id="18436"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itchFamily="34" charset="0"/>
              </a:defRPr>
            </a:lvl1pPr>
            <a:lvl2pPr marL="742950" indent="-285750" eaLnBrk="0" hangingPunct="0">
              <a:spcBef>
                <a:spcPct val="20000"/>
              </a:spcBef>
              <a:buSzPct val="75000"/>
              <a:buBlip>
                <a:blip r:embed="rId5"/>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184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itchFamily="34" charset="0"/>
              </a:defRPr>
            </a:lvl1pPr>
            <a:lvl2pPr marL="742950" indent="-285750" eaLnBrk="0" hangingPunct="0">
              <a:spcBef>
                <a:spcPct val="20000"/>
              </a:spcBef>
              <a:buSzPct val="75000"/>
              <a:buBlip>
                <a:blip r:embed="rId5"/>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328E3273-AF87-46F2-A3E4-592564A05D2C}" type="slidenum">
              <a:rPr lang="en-US" altLang="en-US" sz="1400" smtClean="0">
                <a:latin typeface="Arial" charset="0"/>
              </a:rPr>
              <a:pPr eaLnBrk="1" hangingPunct="1">
                <a:spcBef>
                  <a:spcPct val="0"/>
                </a:spcBef>
                <a:buFontTx/>
                <a:buNone/>
              </a:pPr>
              <a:t>14</a:t>
            </a:fld>
            <a:endParaRPr lang="en-US" altLang="en-US" sz="1400" smtClean="0">
              <a:latin typeface="Arial" charset="0"/>
            </a:endParaRPr>
          </a:p>
        </p:txBody>
      </p:sp>
      <p:graphicFrame>
        <p:nvGraphicFramePr>
          <p:cNvPr id="18438" name="Object 4"/>
          <p:cNvGraphicFramePr>
            <a:graphicFrameLocks noChangeAspect="1"/>
          </p:cNvGraphicFramePr>
          <p:nvPr/>
        </p:nvGraphicFramePr>
        <p:xfrm>
          <a:off x="2895600" y="3657600"/>
          <a:ext cx="685800" cy="776288"/>
        </p:xfrm>
        <a:graphic>
          <a:graphicData uri="http://schemas.openxmlformats.org/presentationml/2006/ole">
            <mc:AlternateContent xmlns:mc="http://schemas.openxmlformats.org/markup-compatibility/2006">
              <mc:Choice xmlns:v="urn:schemas-microsoft-com:vml" Requires="v">
                <p:oleObj spid="_x0000_s18439" name="Equation" r:id="rId6" imgW="330057" imgH="406224" progId="Equation.3">
                  <p:embed/>
                </p:oleObj>
              </mc:Choice>
              <mc:Fallback>
                <p:oleObj name="Equation" r:id="rId6" imgW="330057" imgH="406224"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3657600"/>
                        <a:ext cx="685800" cy="77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p:txBody>
          <a:bodyPr/>
          <a:lstStyle/>
          <a:p>
            <a:pPr eaLnBrk="1" hangingPunct="1"/>
            <a:r>
              <a:rPr lang="en-US" altLang="en-US" smtClean="0"/>
              <a:t>Example</a:t>
            </a:r>
          </a:p>
        </p:txBody>
      </p:sp>
      <p:sp>
        <p:nvSpPr>
          <p:cNvPr id="19459" name="Rectangle 1027"/>
          <p:cNvSpPr>
            <a:spLocks noGrp="1" noChangeArrowheads="1"/>
          </p:cNvSpPr>
          <p:nvPr>
            <p:ph idx="1"/>
          </p:nvPr>
        </p:nvSpPr>
        <p:spPr/>
        <p:txBody>
          <a:bodyPr/>
          <a:lstStyle/>
          <a:p>
            <a:pPr eaLnBrk="1" hangingPunct="1">
              <a:buFont typeface="Wingdings" pitchFamily="2" charset="2"/>
              <a:buNone/>
            </a:pPr>
            <a:r>
              <a:rPr lang="en-US" altLang="en-US" smtClean="0">
                <a:latin typeface="Arial" charset="0"/>
                <a:cs typeface="Arial" charset="0"/>
              </a:rPr>
              <a:t>	S&amp;P 500 futures price is 1,000</a:t>
            </a:r>
          </a:p>
          <a:p>
            <a:pPr eaLnBrk="1" hangingPunct="1">
              <a:buFont typeface="Wingdings" pitchFamily="2" charset="2"/>
              <a:buNone/>
            </a:pPr>
            <a:r>
              <a:rPr lang="en-US" altLang="en-US" smtClean="0">
                <a:latin typeface="Arial" charset="0"/>
                <a:cs typeface="Arial" charset="0"/>
              </a:rPr>
              <a:t>	Value of Portfolio is $5 million</a:t>
            </a:r>
          </a:p>
          <a:p>
            <a:pPr eaLnBrk="1" hangingPunct="1">
              <a:buFont typeface="Wingdings" pitchFamily="2" charset="2"/>
              <a:buNone/>
            </a:pPr>
            <a:r>
              <a:rPr lang="en-US" altLang="en-US" smtClean="0">
                <a:latin typeface="Arial" charset="0"/>
                <a:cs typeface="Arial" charset="0"/>
              </a:rPr>
              <a:t>	Beta of portfolio is 1.5</a:t>
            </a:r>
          </a:p>
          <a:p>
            <a:pPr eaLnBrk="1" hangingPunct="1">
              <a:buFont typeface="Wingdings" pitchFamily="2" charset="2"/>
              <a:buNone/>
            </a:pPr>
            <a:endParaRPr lang="en-US" altLang="en-US" smtClean="0">
              <a:latin typeface="Arial" charset="0"/>
              <a:cs typeface="Arial" charset="0"/>
            </a:endParaRPr>
          </a:p>
          <a:p>
            <a:pPr eaLnBrk="1" hangingPunct="1">
              <a:buFont typeface="Wingdings" pitchFamily="2" charset="2"/>
              <a:buNone/>
            </a:pPr>
            <a:r>
              <a:rPr lang="en-US" altLang="en-US" smtClean="0">
                <a:latin typeface="Arial" charset="0"/>
                <a:cs typeface="Arial" charset="0"/>
              </a:rPr>
              <a:t>	What position in futures contracts on the S&amp;P 500 is necessary to hedge the portfolio?</a:t>
            </a:r>
          </a:p>
        </p:txBody>
      </p:sp>
      <p:sp>
        <p:nvSpPr>
          <p:cNvPr id="1946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194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902C7B5D-801F-49B9-AD62-24FA7E063E26}" type="slidenum">
              <a:rPr lang="en-US" altLang="en-US" sz="1400" smtClean="0">
                <a:latin typeface="Arial" charset="0"/>
              </a:rPr>
              <a:pPr eaLnBrk="1" hangingPunct="1">
                <a:spcBef>
                  <a:spcPct val="0"/>
                </a:spcBef>
                <a:buFontTx/>
                <a:buNone/>
              </a:pPr>
              <a:t>15</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Changing Beta</a:t>
            </a:r>
          </a:p>
        </p:txBody>
      </p:sp>
      <p:sp>
        <p:nvSpPr>
          <p:cNvPr id="20483" name="Rectangle 3"/>
          <p:cNvSpPr>
            <a:spLocks noGrp="1" noChangeArrowheads="1"/>
          </p:cNvSpPr>
          <p:nvPr>
            <p:ph idx="1"/>
          </p:nvPr>
        </p:nvSpPr>
        <p:spPr>
          <a:xfrm>
            <a:off x="990600" y="2209800"/>
            <a:ext cx="6781800" cy="3997325"/>
          </a:xfrm>
        </p:spPr>
        <p:txBody>
          <a:bodyPr/>
          <a:lstStyle/>
          <a:p>
            <a:pPr eaLnBrk="1" hangingPunct="1"/>
            <a:r>
              <a:rPr lang="en-US" altLang="en-US" smtClean="0">
                <a:latin typeface="Arial" charset="0"/>
                <a:cs typeface="Arial" charset="0"/>
              </a:rPr>
              <a:t>What position is necessary to reduce the beta of the portfolio to 0.75?</a:t>
            </a:r>
          </a:p>
          <a:p>
            <a:pPr eaLnBrk="1" hangingPunct="1"/>
            <a:r>
              <a:rPr lang="en-US" altLang="en-US" smtClean="0">
                <a:latin typeface="Arial" charset="0"/>
                <a:cs typeface="Arial" charset="0"/>
              </a:rPr>
              <a:t>What position is necessary to increase the beta of the portfolio to 2.0?</a:t>
            </a:r>
          </a:p>
        </p:txBody>
      </p:sp>
      <p:sp>
        <p:nvSpPr>
          <p:cNvPr id="2048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204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E6DECD74-BA7D-42EB-ACE6-AA0F93D0B31C}" type="slidenum">
              <a:rPr lang="en-US" altLang="en-US" sz="1400" smtClean="0">
                <a:latin typeface="Arial" charset="0"/>
              </a:rPr>
              <a:pPr eaLnBrk="1" hangingPunct="1">
                <a:spcBef>
                  <a:spcPct val="0"/>
                </a:spcBef>
                <a:buFontTx/>
                <a:buNone/>
              </a:pPr>
              <a:t>16</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4800" y="685800"/>
            <a:ext cx="7772400" cy="1143000"/>
          </a:xfrm>
        </p:spPr>
        <p:txBody>
          <a:bodyPr/>
          <a:lstStyle/>
          <a:p>
            <a:pPr eaLnBrk="1" hangingPunct="1"/>
            <a:r>
              <a:rPr lang="en-US" altLang="en-US" smtClean="0"/>
              <a:t>Why Hedge Equity Returns</a:t>
            </a:r>
          </a:p>
        </p:txBody>
      </p:sp>
      <p:sp>
        <p:nvSpPr>
          <p:cNvPr id="21507" name="Rectangle 3"/>
          <p:cNvSpPr>
            <a:spLocks noGrp="1" noChangeArrowheads="1"/>
          </p:cNvSpPr>
          <p:nvPr>
            <p:ph idx="1"/>
          </p:nvPr>
        </p:nvSpPr>
        <p:spPr>
          <a:xfrm>
            <a:off x="762000" y="1905000"/>
            <a:ext cx="7772400" cy="4114800"/>
          </a:xfrm>
        </p:spPr>
        <p:txBody>
          <a:bodyPr/>
          <a:lstStyle/>
          <a:p>
            <a:pPr eaLnBrk="1" hangingPunct="1">
              <a:lnSpc>
                <a:spcPct val="90000"/>
              </a:lnSpc>
            </a:pPr>
            <a:r>
              <a:rPr lang="en-US" altLang="en-US" smtClean="0">
                <a:latin typeface="Arial" charset="0"/>
                <a:cs typeface="Arial" charset="0"/>
              </a:rPr>
              <a:t>May want to be out of the market for a while. Hedging avoids the costs of selling and repurchasing the portfolio</a:t>
            </a:r>
          </a:p>
          <a:p>
            <a:pPr eaLnBrk="1" hangingPunct="1">
              <a:lnSpc>
                <a:spcPct val="90000"/>
              </a:lnSpc>
            </a:pPr>
            <a:r>
              <a:rPr lang="en-US" altLang="en-US" smtClean="0">
                <a:latin typeface="Arial" charset="0"/>
                <a:cs typeface="Arial" charset="0"/>
              </a:rPr>
              <a:t>Suppose stocks in your portfolio have an average beta of 1.0, but you feel they have been chosen well and will outperform the market in both good and bad times. Hedging ensures that the return you earn is the risk-free return plus the excess return of your portfolio over the market.</a:t>
            </a:r>
          </a:p>
        </p:txBody>
      </p:sp>
      <p:sp>
        <p:nvSpPr>
          <p:cNvPr id="2150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215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08BFD728-E75E-442E-9731-B6694C228930}" type="slidenum">
              <a:rPr lang="en-US" altLang="en-US" sz="1400" smtClean="0">
                <a:latin typeface="Arial" charset="0"/>
              </a:rPr>
              <a:pPr eaLnBrk="1" hangingPunct="1">
                <a:spcBef>
                  <a:spcPct val="0"/>
                </a:spcBef>
                <a:buFontTx/>
                <a:buNone/>
              </a:pPr>
              <a:t>17</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14400" y="914400"/>
            <a:ext cx="7086600" cy="990600"/>
          </a:xfrm>
        </p:spPr>
        <p:txBody>
          <a:bodyPr lIns="90488" tIns="44450" rIns="90488" bIns="44450"/>
          <a:lstStyle/>
          <a:p>
            <a:pPr eaLnBrk="1" hangingPunct="1"/>
            <a:r>
              <a:rPr lang="en-US" altLang="en-US" sz="4000" smtClean="0"/>
              <a:t>Stack and Roll </a:t>
            </a:r>
            <a:r>
              <a:rPr lang="en-US" altLang="en-US" sz="2200" smtClean="0"/>
              <a:t>(page 68-69)</a:t>
            </a:r>
          </a:p>
        </p:txBody>
      </p:sp>
      <p:sp>
        <p:nvSpPr>
          <p:cNvPr id="22531" name="Rectangle 3"/>
          <p:cNvSpPr>
            <a:spLocks noGrp="1" noChangeArrowheads="1"/>
          </p:cNvSpPr>
          <p:nvPr>
            <p:ph idx="1"/>
          </p:nvPr>
        </p:nvSpPr>
        <p:spPr>
          <a:xfrm>
            <a:off x="1295400" y="2286000"/>
            <a:ext cx="7297738" cy="3746500"/>
          </a:xfrm>
        </p:spPr>
        <p:txBody>
          <a:bodyPr lIns="90488" tIns="44450" rIns="90488" bIns="44450"/>
          <a:lstStyle/>
          <a:p>
            <a:pPr eaLnBrk="1" hangingPunct="1"/>
            <a:r>
              <a:rPr lang="en-US" altLang="en-US" smtClean="0">
                <a:latin typeface="Arial" charset="0"/>
                <a:cs typeface="Arial" charset="0"/>
              </a:rPr>
              <a:t>We can roll futures contracts forward to hedge future exposures</a:t>
            </a:r>
          </a:p>
          <a:p>
            <a:pPr eaLnBrk="1" hangingPunct="1"/>
            <a:r>
              <a:rPr lang="en-CA" altLang="en-US" smtClean="0">
                <a:latin typeface="Arial" charset="0"/>
                <a:cs typeface="Arial" charset="0"/>
              </a:rPr>
              <a:t>Initially we enter into futures contracts to hedge exposures up to a time horizon</a:t>
            </a:r>
          </a:p>
          <a:p>
            <a:pPr eaLnBrk="1" hangingPunct="1"/>
            <a:r>
              <a:rPr lang="en-CA" altLang="en-US" smtClean="0">
                <a:latin typeface="Arial" charset="0"/>
                <a:cs typeface="Arial" charset="0"/>
              </a:rPr>
              <a:t>Just before maturity we close them out an replace them with new contract reflect the new exposure</a:t>
            </a:r>
          </a:p>
          <a:p>
            <a:pPr eaLnBrk="1" hangingPunct="1"/>
            <a:r>
              <a:rPr lang="en-CA" altLang="en-US" smtClean="0">
                <a:latin typeface="Arial" charset="0"/>
                <a:cs typeface="Arial" charset="0"/>
              </a:rPr>
              <a:t>etc</a:t>
            </a:r>
          </a:p>
          <a:p>
            <a:pPr eaLnBrk="1" hangingPunct="1"/>
            <a:endParaRPr lang="en-US" altLang="en-US" smtClean="0">
              <a:latin typeface="Arial" charset="0"/>
              <a:cs typeface="Arial" charset="0"/>
            </a:endParaRPr>
          </a:p>
        </p:txBody>
      </p:sp>
      <p:sp>
        <p:nvSpPr>
          <p:cNvPr id="2253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225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816DC57A-81B2-49BF-8712-784BE96EDF65}" type="slidenum">
              <a:rPr lang="en-US" altLang="en-US" sz="1400" smtClean="0">
                <a:latin typeface="Arial" charset="0"/>
              </a:rPr>
              <a:pPr eaLnBrk="1" hangingPunct="1">
                <a:spcBef>
                  <a:spcPct val="0"/>
                </a:spcBef>
                <a:buFontTx/>
                <a:buNone/>
              </a:pPr>
              <a:t>18</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46063" y="930275"/>
            <a:ext cx="7772400" cy="1050925"/>
          </a:xfrm>
        </p:spPr>
        <p:txBody>
          <a:bodyPr/>
          <a:lstStyle/>
          <a:p>
            <a:pPr eaLnBrk="1" hangingPunct="1"/>
            <a:r>
              <a:rPr lang="en-CA" altLang="en-US" smtClean="0"/>
              <a:t>Liquidity Issues </a:t>
            </a:r>
            <a:r>
              <a:rPr lang="en-CA" altLang="en-US" sz="2400" smtClean="0"/>
              <a:t>(See Business Snapshot 3.2)</a:t>
            </a:r>
            <a:endParaRPr lang="en-US" altLang="en-US" sz="2400" smtClean="0"/>
          </a:p>
        </p:txBody>
      </p:sp>
      <p:sp>
        <p:nvSpPr>
          <p:cNvPr id="23555" name="Content Placeholder 2"/>
          <p:cNvSpPr>
            <a:spLocks noGrp="1"/>
          </p:cNvSpPr>
          <p:nvPr>
            <p:ph idx="1"/>
          </p:nvPr>
        </p:nvSpPr>
        <p:spPr>
          <a:xfrm>
            <a:off x="685800" y="1905000"/>
            <a:ext cx="7772400" cy="4357688"/>
          </a:xfrm>
        </p:spPr>
        <p:txBody>
          <a:bodyPr/>
          <a:lstStyle/>
          <a:p>
            <a:pPr eaLnBrk="1" hangingPunct="1"/>
            <a:r>
              <a:rPr lang="en-CA" altLang="en-US" smtClean="0">
                <a:latin typeface="Arial" charset="0"/>
                <a:cs typeface="Arial" charset="0"/>
              </a:rPr>
              <a:t>In any hedging situation there is a danger that losses will be realized on the hedge while the gains on the underlying exposure are unrealized</a:t>
            </a:r>
          </a:p>
          <a:p>
            <a:pPr eaLnBrk="1" hangingPunct="1"/>
            <a:r>
              <a:rPr lang="en-CA" altLang="en-US" smtClean="0">
                <a:latin typeface="Arial" charset="0"/>
                <a:cs typeface="Arial" charset="0"/>
              </a:rPr>
              <a:t>This can create liquidity problems</a:t>
            </a:r>
          </a:p>
          <a:p>
            <a:pPr eaLnBrk="1" hangingPunct="1"/>
            <a:r>
              <a:rPr lang="en-CA" altLang="en-US" smtClean="0">
                <a:latin typeface="Arial" charset="0"/>
                <a:cs typeface="Arial" charset="0"/>
              </a:rPr>
              <a:t>One example is Metallgesellschaft which sold long term fixed-price contracts on heating oil and gasoline and hedged using stack and roll</a:t>
            </a:r>
          </a:p>
          <a:p>
            <a:pPr eaLnBrk="1" hangingPunct="1"/>
            <a:r>
              <a:rPr lang="en-CA" altLang="en-US" smtClean="0">
                <a:latin typeface="Arial" charset="0"/>
                <a:cs typeface="Arial" charset="0"/>
              </a:rPr>
              <a:t>The price of oil fell.....</a:t>
            </a:r>
            <a:endParaRPr lang="en-US" altLang="en-US" smtClean="0">
              <a:latin typeface="Arial" charset="0"/>
              <a:cs typeface="Arial" charset="0"/>
            </a:endParaRPr>
          </a:p>
        </p:txBody>
      </p:sp>
      <p:sp>
        <p:nvSpPr>
          <p:cNvPr id="2355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2355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C363977A-50B6-4461-9360-DD048189A952}" type="slidenum">
              <a:rPr lang="en-US" altLang="en-US" sz="1400" smtClean="0">
                <a:latin typeface="Arial" charset="0"/>
              </a:rPr>
              <a:pPr eaLnBrk="1" hangingPunct="1">
                <a:spcBef>
                  <a:spcPct val="0"/>
                </a:spcBef>
                <a:buFontTx/>
                <a:buNone/>
              </a:pPr>
              <a:t>19</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lIns="90488" tIns="44450" rIns="90488" bIns="44450"/>
          <a:lstStyle/>
          <a:p>
            <a:pPr eaLnBrk="1" hangingPunct="1"/>
            <a:r>
              <a:rPr lang="en-US" altLang="en-US" smtClean="0"/>
              <a:t>Long &amp; Short Hedges</a:t>
            </a:r>
            <a:br>
              <a:rPr lang="en-US" altLang="en-US" smtClean="0"/>
            </a:br>
            <a:endParaRPr lang="en-US" altLang="en-US" smtClean="0"/>
          </a:p>
        </p:txBody>
      </p:sp>
      <p:sp>
        <p:nvSpPr>
          <p:cNvPr id="6147" name="Rectangle 3"/>
          <p:cNvSpPr>
            <a:spLocks noGrp="1" noChangeArrowheads="1"/>
          </p:cNvSpPr>
          <p:nvPr>
            <p:ph idx="1"/>
          </p:nvPr>
        </p:nvSpPr>
        <p:spPr>
          <a:xfrm>
            <a:off x="1447800" y="1828800"/>
            <a:ext cx="7102475" cy="4302125"/>
          </a:xfrm>
        </p:spPr>
        <p:txBody>
          <a:bodyPr lIns="90488" tIns="44450" rIns="90488" bIns="44450"/>
          <a:lstStyle/>
          <a:p>
            <a:pPr eaLnBrk="1" hangingPunct="1"/>
            <a:r>
              <a:rPr lang="en-US" altLang="en-US" smtClean="0">
                <a:latin typeface="Arial" charset="0"/>
                <a:cs typeface="Arial" charset="0"/>
              </a:rPr>
              <a:t>A long futures hedge is appropriate when you know you will purchase an asset in the future and want to lock in the price</a:t>
            </a:r>
          </a:p>
          <a:p>
            <a:pPr eaLnBrk="1" hangingPunct="1"/>
            <a:r>
              <a:rPr lang="en-US" altLang="en-US" smtClean="0">
                <a:latin typeface="Arial" charset="0"/>
                <a:cs typeface="Arial" charset="0"/>
              </a:rPr>
              <a:t>A short futures hedge is appropriate when you know you will sell an asset in the future and want to lock in the price</a:t>
            </a:r>
          </a:p>
        </p:txBody>
      </p:sp>
      <p:sp>
        <p:nvSpPr>
          <p:cNvPr id="614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61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5700E297-4676-4734-8FB1-C97AAB24CB66}" type="slidenum">
              <a:rPr lang="en-US" altLang="en-US" sz="1400" smtClean="0">
                <a:latin typeface="Arial" charset="0"/>
              </a:rPr>
              <a:pPr eaLnBrk="1" hangingPunct="1">
                <a:spcBef>
                  <a:spcPct val="0"/>
                </a:spcBef>
                <a:buFontTx/>
                <a:buNone/>
              </a:pPr>
              <a:t>2</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lIns="90488" tIns="44450" rIns="90488" bIns="44450"/>
          <a:lstStyle/>
          <a:p>
            <a:pPr eaLnBrk="1" hangingPunct="1"/>
            <a:r>
              <a:rPr lang="en-US" altLang="en-US" smtClean="0"/>
              <a:t>Arguments in Favor of Hedging</a:t>
            </a:r>
          </a:p>
        </p:txBody>
      </p:sp>
      <p:sp>
        <p:nvSpPr>
          <p:cNvPr id="7171"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E006448C-F605-434C-90D0-B04FF0932050}" type="slidenum">
              <a:rPr lang="en-US" altLang="en-US" sz="1400" smtClean="0">
                <a:latin typeface="Arial" charset="0"/>
              </a:rPr>
              <a:pPr eaLnBrk="1" hangingPunct="1">
                <a:spcBef>
                  <a:spcPct val="0"/>
                </a:spcBef>
                <a:buFontTx/>
                <a:buNone/>
              </a:pPr>
              <a:t>3</a:t>
            </a:fld>
            <a:endParaRPr lang="en-US" altLang="en-US" sz="1400" smtClean="0">
              <a:latin typeface="Arial" charset="0"/>
            </a:endParaRPr>
          </a:p>
        </p:txBody>
      </p:sp>
      <p:sp>
        <p:nvSpPr>
          <p:cNvPr id="7173" name="Content Placeholder 5"/>
          <p:cNvSpPr>
            <a:spLocks noGrp="1"/>
          </p:cNvSpPr>
          <p:nvPr>
            <p:ph idx="1"/>
          </p:nvPr>
        </p:nvSpPr>
        <p:spPr/>
        <p:txBody>
          <a:bodyPr/>
          <a:lstStyle/>
          <a:p>
            <a:pPr eaLnBrk="1" hangingPunct="1"/>
            <a:r>
              <a:rPr lang="en-US" altLang="en-US" smtClean="0">
                <a:latin typeface="Arial" charset="0"/>
                <a:cs typeface="Arial" charset="0"/>
              </a:rPr>
              <a:t>Companies should focus on the main business they are in and take steps to minimize risks arising from interest rates, exchange rates, and other market variables</a:t>
            </a:r>
          </a:p>
          <a:p>
            <a:pPr eaLnBrk="1" hangingPunct="1">
              <a:buFontTx/>
              <a:buNone/>
            </a:pPr>
            <a:endParaRPr lang="en-US" altLang="en-US" smtClean="0">
              <a:latin typeface="Arial" charset="0"/>
              <a:cs typeface="Arial"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lIns="90488" tIns="44450" rIns="90488" bIns="44450"/>
          <a:lstStyle/>
          <a:p>
            <a:pPr eaLnBrk="1" hangingPunct="1"/>
            <a:r>
              <a:rPr lang="en-US" altLang="en-US" smtClean="0"/>
              <a:t>Arguments against Hedging</a:t>
            </a:r>
          </a:p>
        </p:txBody>
      </p:sp>
      <p:sp>
        <p:nvSpPr>
          <p:cNvPr id="8195" name="Rectangle 3"/>
          <p:cNvSpPr>
            <a:spLocks noGrp="1" noChangeArrowheads="1"/>
          </p:cNvSpPr>
          <p:nvPr>
            <p:ph idx="1"/>
          </p:nvPr>
        </p:nvSpPr>
        <p:spPr/>
        <p:txBody>
          <a:bodyPr lIns="90488" tIns="44450" rIns="90488" bIns="44450"/>
          <a:lstStyle/>
          <a:p>
            <a:pPr eaLnBrk="1" hangingPunct="1"/>
            <a:r>
              <a:rPr lang="en-US" altLang="en-US" smtClean="0">
                <a:latin typeface="Arial" charset="0"/>
                <a:cs typeface="Arial" charset="0"/>
              </a:rPr>
              <a:t>Shareholders are usually well diversified and can make their own hedging decisions</a:t>
            </a:r>
          </a:p>
          <a:p>
            <a:pPr eaLnBrk="1" hangingPunct="1"/>
            <a:r>
              <a:rPr lang="en-US" altLang="en-US" smtClean="0">
                <a:latin typeface="Arial" charset="0"/>
                <a:cs typeface="Arial" charset="0"/>
              </a:rPr>
              <a:t>It may increase risk to hedge when competitors do not</a:t>
            </a:r>
          </a:p>
          <a:p>
            <a:pPr eaLnBrk="1" hangingPunct="1"/>
            <a:r>
              <a:rPr lang="en-US" altLang="en-US" smtClean="0">
                <a:latin typeface="Arial" charset="0"/>
                <a:cs typeface="Arial" charset="0"/>
              </a:rPr>
              <a:t>Explaining a situation where there is a loss on the hedge and a gain on the underlying can be difficult</a:t>
            </a:r>
          </a:p>
        </p:txBody>
      </p:sp>
      <p:sp>
        <p:nvSpPr>
          <p:cNvPr id="819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81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0702C9F3-744D-4413-8AB1-66D0EEEB0E84}" type="slidenum">
              <a:rPr lang="en-US" altLang="en-US" sz="1400" smtClean="0">
                <a:latin typeface="Arial" charset="0"/>
              </a:rPr>
              <a:pPr eaLnBrk="1" hangingPunct="1">
                <a:spcBef>
                  <a:spcPct val="0"/>
                </a:spcBef>
                <a:buFontTx/>
                <a:buNone/>
              </a:pPr>
              <a:t>4</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lIns="90488" tIns="44450" rIns="90488" bIns="44450"/>
          <a:lstStyle/>
          <a:p>
            <a:pPr eaLnBrk="1" hangingPunct="1"/>
            <a:r>
              <a:rPr lang="en-US" altLang="en-US" smtClean="0"/>
              <a:t>Basis Risk</a:t>
            </a:r>
          </a:p>
        </p:txBody>
      </p:sp>
      <p:sp>
        <p:nvSpPr>
          <p:cNvPr id="9219" name="Rectangle 3"/>
          <p:cNvSpPr>
            <a:spLocks noGrp="1" noChangeArrowheads="1"/>
          </p:cNvSpPr>
          <p:nvPr>
            <p:ph idx="1"/>
          </p:nvPr>
        </p:nvSpPr>
        <p:spPr>
          <a:xfrm>
            <a:off x="1455738" y="2057400"/>
            <a:ext cx="6232525" cy="4073525"/>
          </a:xfrm>
        </p:spPr>
        <p:txBody>
          <a:bodyPr lIns="90488" tIns="44450" rIns="90488" bIns="44450"/>
          <a:lstStyle/>
          <a:p>
            <a:pPr eaLnBrk="1" hangingPunct="1"/>
            <a:r>
              <a:rPr lang="en-US" altLang="en-US" smtClean="0">
                <a:latin typeface="Arial" charset="0"/>
                <a:cs typeface="Arial" charset="0"/>
              </a:rPr>
              <a:t>Basis is usually defined as the spot price minus the futures price</a:t>
            </a:r>
          </a:p>
          <a:p>
            <a:pPr eaLnBrk="1" hangingPunct="1"/>
            <a:r>
              <a:rPr lang="en-US" altLang="en-US" smtClean="0">
                <a:latin typeface="Arial" charset="0"/>
                <a:cs typeface="Arial" charset="0"/>
              </a:rPr>
              <a:t>Basis risk arises because of the uncertainty about the basis when the hedge is closed out</a:t>
            </a:r>
          </a:p>
        </p:txBody>
      </p:sp>
      <p:sp>
        <p:nvSpPr>
          <p:cNvPr id="922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92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20BF7307-1BAF-4746-BB7C-4703D5B0F489}" type="slidenum">
              <a:rPr lang="en-US" altLang="en-US" sz="1400" smtClean="0">
                <a:latin typeface="Arial" charset="0"/>
              </a:rPr>
              <a:pPr eaLnBrk="1" hangingPunct="1">
                <a:spcBef>
                  <a:spcPct val="0"/>
                </a:spcBef>
                <a:buFontTx/>
                <a:buNone/>
              </a:pPr>
              <a:t>5</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46063" y="930275"/>
            <a:ext cx="7772400" cy="746125"/>
          </a:xfrm>
        </p:spPr>
        <p:txBody>
          <a:bodyPr lIns="90488" tIns="44450" rIns="90488" bIns="44450"/>
          <a:lstStyle/>
          <a:p>
            <a:pPr eaLnBrk="1" hangingPunct="1"/>
            <a:r>
              <a:rPr lang="en-US" altLang="en-US" sz="3600" smtClean="0"/>
              <a:t>Long Hedge for Purchase of an Asset </a:t>
            </a:r>
          </a:p>
        </p:txBody>
      </p:sp>
      <p:sp>
        <p:nvSpPr>
          <p:cNvPr id="16388" name="Rectangle 3"/>
          <p:cNvSpPr>
            <a:spLocks noGrp="1" noChangeArrowheads="1"/>
          </p:cNvSpPr>
          <p:nvPr>
            <p:ph idx="1"/>
          </p:nvPr>
        </p:nvSpPr>
        <p:spPr>
          <a:xfrm>
            <a:off x="533400" y="1828800"/>
            <a:ext cx="7947025" cy="3970338"/>
          </a:xfrm>
        </p:spPr>
        <p:txBody>
          <a:bodyPr lIns="90488" tIns="44450" rIns="90488" bIns="44450"/>
          <a:lstStyle/>
          <a:p>
            <a:pPr eaLnBrk="1" hangingPunct="1">
              <a:lnSpc>
                <a:spcPct val="90000"/>
              </a:lnSpc>
              <a:defRPr/>
            </a:pPr>
            <a:r>
              <a:rPr lang="en-CA" sz="2400" dirty="0" smtClean="0"/>
              <a:t>Define</a:t>
            </a:r>
            <a:endParaRPr lang="en-US" sz="2400" dirty="0" smtClean="0"/>
          </a:p>
          <a:p>
            <a:pPr lvl="2" eaLnBrk="1" hangingPunct="1">
              <a:lnSpc>
                <a:spcPct val="90000"/>
              </a:lnSpc>
              <a:buFont typeface="Wingdings" pitchFamily="2" charset="2"/>
              <a:buNone/>
              <a:defRPr/>
            </a:pPr>
            <a:r>
              <a:rPr lang="en-US" i="1" dirty="0" smtClean="0">
                <a:latin typeface="+mj-lt"/>
              </a:rPr>
              <a:t>F</a:t>
            </a:r>
            <a:r>
              <a:rPr lang="en-US" baseline="-25000" dirty="0" smtClean="0"/>
              <a:t>1</a:t>
            </a:r>
            <a:r>
              <a:rPr lang="en-US" i="1" baseline="-25000" dirty="0" smtClean="0"/>
              <a:t> </a:t>
            </a:r>
            <a:r>
              <a:rPr lang="en-US" dirty="0" smtClean="0"/>
              <a:t>: </a:t>
            </a:r>
            <a:r>
              <a:rPr lang="en-US" i="1" dirty="0" smtClean="0"/>
              <a:t> </a:t>
            </a:r>
            <a:r>
              <a:rPr lang="en-US" dirty="0" smtClean="0"/>
              <a:t>Futures price at time hedge is set up</a:t>
            </a:r>
          </a:p>
          <a:p>
            <a:pPr lvl="2" eaLnBrk="1" hangingPunct="1">
              <a:lnSpc>
                <a:spcPct val="90000"/>
              </a:lnSpc>
              <a:buFont typeface="Wingdings" pitchFamily="2" charset="2"/>
              <a:buNone/>
              <a:defRPr/>
            </a:pPr>
            <a:r>
              <a:rPr lang="en-US" i="1" dirty="0" smtClean="0">
                <a:latin typeface="+mj-lt"/>
              </a:rPr>
              <a:t>F</a:t>
            </a:r>
            <a:r>
              <a:rPr lang="en-US" baseline="-25000" dirty="0" smtClean="0"/>
              <a:t>2</a:t>
            </a:r>
            <a:r>
              <a:rPr lang="en-US" i="1" dirty="0" smtClean="0"/>
              <a:t> </a:t>
            </a:r>
            <a:r>
              <a:rPr lang="en-US" dirty="0" smtClean="0"/>
              <a:t>: </a:t>
            </a:r>
            <a:r>
              <a:rPr lang="en-US" i="1" dirty="0" smtClean="0"/>
              <a:t> </a:t>
            </a:r>
            <a:r>
              <a:rPr lang="en-US" dirty="0" smtClean="0"/>
              <a:t>Futures price at time asset is purchased</a:t>
            </a:r>
          </a:p>
          <a:p>
            <a:pPr lvl="2" eaLnBrk="1" hangingPunct="1">
              <a:lnSpc>
                <a:spcPct val="90000"/>
              </a:lnSpc>
              <a:buFont typeface="Wingdings" pitchFamily="2" charset="2"/>
              <a:buNone/>
              <a:defRPr/>
            </a:pPr>
            <a:r>
              <a:rPr lang="en-US" i="1" dirty="0" smtClean="0">
                <a:latin typeface="+mj-lt"/>
              </a:rPr>
              <a:t>S</a:t>
            </a:r>
            <a:r>
              <a:rPr lang="en-US" baseline="-25000" dirty="0" smtClean="0"/>
              <a:t>2</a:t>
            </a:r>
            <a:r>
              <a:rPr lang="en-US" i="1" baseline="-25000" dirty="0" smtClean="0"/>
              <a:t> </a:t>
            </a:r>
            <a:r>
              <a:rPr lang="en-US" i="1" dirty="0" smtClean="0"/>
              <a:t> </a:t>
            </a:r>
            <a:r>
              <a:rPr lang="en-US" dirty="0" smtClean="0"/>
              <a:t>: </a:t>
            </a:r>
            <a:r>
              <a:rPr lang="en-US" i="1" dirty="0" smtClean="0"/>
              <a:t> </a:t>
            </a:r>
            <a:r>
              <a:rPr lang="en-US" dirty="0" smtClean="0"/>
              <a:t>Asset price at time of purchase</a:t>
            </a:r>
          </a:p>
          <a:p>
            <a:pPr lvl="2" eaLnBrk="1" hangingPunct="1">
              <a:lnSpc>
                <a:spcPct val="90000"/>
              </a:lnSpc>
              <a:buFont typeface="Wingdings" pitchFamily="2" charset="2"/>
              <a:buNone/>
              <a:defRPr/>
            </a:pPr>
            <a:r>
              <a:rPr lang="en-CA" i="1" dirty="0" smtClean="0">
                <a:latin typeface="Times New Roman" pitchFamily="18" charset="0"/>
                <a:cs typeface="Times New Roman" pitchFamily="18" charset="0"/>
              </a:rPr>
              <a:t>b</a:t>
            </a:r>
            <a:r>
              <a:rPr lang="en-CA" i="1" baseline="-25000" dirty="0" smtClean="0">
                <a:latin typeface="Times New Roman" pitchFamily="18" charset="0"/>
                <a:cs typeface="Times New Roman" pitchFamily="18" charset="0"/>
              </a:rPr>
              <a:t>2</a:t>
            </a:r>
            <a:r>
              <a:rPr lang="en-CA" i="1" dirty="0" smtClean="0">
                <a:latin typeface="Times New Roman" pitchFamily="18" charset="0"/>
                <a:cs typeface="Times New Roman" pitchFamily="18" charset="0"/>
              </a:rPr>
              <a:t> </a:t>
            </a:r>
            <a:r>
              <a:rPr lang="en-CA" dirty="0" smtClean="0"/>
              <a:t>  :  Basis at time of purchase</a:t>
            </a:r>
            <a:endParaRPr lang="en-US" dirty="0" smtClean="0"/>
          </a:p>
          <a:p>
            <a:pPr lvl="2" eaLnBrk="1" hangingPunct="1">
              <a:lnSpc>
                <a:spcPct val="90000"/>
              </a:lnSpc>
              <a:buFont typeface="Wingdings" pitchFamily="2" charset="2"/>
              <a:buNone/>
              <a:defRPr/>
            </a:pPr>
            <a:endParaRPr lang="en-US" dirty="0" smtClean="0"/>
          </a:p>
          <a:p>
            <a:pPr lvl="2" eaLnBrk="1" hangingPunct="1">
              <a:lnSpc>
                <a:spcPct val="90000"/>
              </a:lnSpc>
              <a:buFont typeface="Wingdings" pitchFamily="2" charset="2"/>
              <a:buNone/>
              <a:defRPr/>
            </a:pPr>
            <a:endParaRPr lang="en-US" sz="2800" dirty="0" smtClean="0"/>
          </a:p>
          <a:p>
            <a:pPr lvl="2" eaLnBrk="1" hangingPunct="1">
              <a:lnSpc>
                <a:spcPct val="90000"/>
              </a:lnSpc>
              <a:buFont typeface="Wingdings" pitchFamily="2" charset="2"/>
              <a:buNone/>
              <a:defRPr/>
            </a:pPr>
            <a:endParaRPr lang="en-US" sz="2800" dirty="0" smtClean="0"/>
          </a:p>
        </p:txBody>
      </p:sp>
      <p:sp>
        <p:nvSpPr>
          <p:cNvPr id="1024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102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54D7A110-53B0-45A0-911D-70879D266BD5}" type="slidenum">
              <a:rPr lang="en-US" altLang="en-US" sz="1400" smtClean="0">
                <a:latin typeface="Arial" charset="0"/>
              </a:rPr>
              <a:pPr eaLnBrk="1" hangingPunct="1">
                <a:spcBef>
                  <a:spcPct val="0"/>
                </a:spcBef>
                <a:buFontTx/>
                <a:buNone/>
              </a:pPr>
              <a:t>6</a:t>
            </a:fld>
            <a:endParaRPr lang="en-US" altLang="en-US" sz="1400" smtClean="0">
              <a:latin typeface="Arial" charset="0"/>
            </a:endParaRPr>
          </a:p>
        </p:txBody>
      </p:sp>
      <p:graphicFrame>
        <p:nvGraphicFramePr>
          <p:cNvPr id="6" name="Table 5"/>
          <p:cNvGraphicFramePr>
            <a:graphicFrameLocks noGrp="1"/>
          </p:cNvGraphicFramePr>
          <p:nvPr/>
        </p:nvGraphicFramePr>
        <p:xfrm>
          <a:off x="1295400" y="4267200"/>
          <a:ext cx="6096000" cy="1412875"/>
        </p:xfrm>
        <a:graphic>
          <a:graphicData uri="http://schemas.openxmlformats.org/drawingml/2006/table">
            <a:tbl>
              <a:tblPr firstRow="1" bandRow="1">
                <a:tableStyleId>{5940675A-B579-460E-94D1-54222C63F5DA}</a:tableStyleId>
              </a:tblPr>
              <a:tblGrid>
                <a:gridCol w="3048000"/>
                <a:gridCol w="3048000"/>
              </a:tblGrid>
              <a:tr h="406583">
                <a:tc>
                  <a:txBody>
                    <a:bodyPr/>
                    <a:lstStyle/>
                    <a:p>
                      <a:r>
                        <a:rPr lang="en-CA" sz="1800" dirty="0" smtClean="0"/>
                        <a:t>Cost of asset</a:t>
                      </a:r>
                      <a:endParaRPr lang="en-US" sz="1800" dirty="0"/>
                    </a:p>
                  </a:txBody>
                  <a:tcPr marT="45741" marB="45741"/>
                </a:tc>
                <a:tc>
                  <a:txBody>
                    <a:bodyPr/>
                    <a:lstStyle/>
                    <a:p>
                      <a:r>
                        <a:rPr lang="en-CA" sz="1800" i="1" dirty="0" smtClean="0">
                          <a:latin typeface="Times New Roman" pitchFamily="18" charset="0"/>
                          <a:cs typeface="Times New Roman" pitchFamily="18" charset="0"/>
                        </a:rPr>
                        <a:t>S</a:t>
                      </a:r>
                      <a:r>
                        <a:rPr lang="en-CA" sz="1800" baseline="-25000" dirty="0" smtClean="0"/>
                        <a:t>2</a:t>
                      </a:r>
                      <a:endParaRPr lang="en-US" sz="1800" dirty="0"/>
                    </a:p>
                  </a:txBody>
                  <a:tcPr marT="45741" marB="45741"/>
                </a:tc>
              </a:tr>
              <a:tr h="365924">
                <a:tc>
                  <a:txBody>
                    <a:bodyPr/>
                    <a:lstStyle/>
                    <a:p>
                      <a:r>
                        <a:rPr lang="en-CA" sz="1800" dirty="0" smtClean="0"/>
                        <a:t>Gain on Futures</a:t>
                      </a:r>
                      <a:endParaRPr lang="en-US" sz="1800" dirty="0"/>
                    </a:p>
                  </a:txBody>
                  <a:tcPr marT="45741" marB="45741"/>
                </a:tc>
                <a:tc>
                  <a:txBody>
                    <a:bodyPr/>
                    <a:lstStyle/>
                    <a:p>
                      <a:r>
                        <a:rPr lang="en-CA" sz="1800" i="1" baseline="0" dirty="0" smtClean="0">
                          <a:latin typeface="Times New Roman" pitchFamily="18" charset="0"/>
                          <a:cs typeface="Times New Roman" pitchFamily="18" charset="0"/>
                        </a:rPr>
                        <a:t>F</a:t>
                      </a:r>
                      <a:r>
                        <a:rPr lang="en-CA" sz="1800" baseline="-25000" dirty="0" smtClean="0"/>
                        <a:t>2</a:t>
                      </a:r>
                      <a:r>
                        <a:rPr lang="en-CA" sz="1800" baseline="0" dirty="0" smtClean="0"/>
                        <a:t> −</a:t>
                      </a:r>
                      <a:r>
                        <a:rPr lang="en-CA" sz="1800" i="1" baseline="0" dirty="0" smtClean="0">
                          <a:latin typeface="Times New Roman" pitchFamily="18" charset="0"/>
                          <a:cs typeface="Times New Roman" pitchFamily="18" charset="0"/>
                        </a:rPr>
                        <a:t>F</a:t>
                      </a:r>
                      <a:r>
                        <a:rPr lang="en-CA" sz="1800" baseline="-25000" dirty="0" smtClean="0"/>
                        <a:t>1</a:t>
                      </a:r>
                      <a:r>
                        <a:rPr lang="en-CA" sz="1800" dirty="0" smtClean="0"/>
                        <a:t> </a:t>
                      </a:r>
                      <a:endParaRPr lang="en-US" sz="1800" dirty="0"/>
                    </a:p>
                  </a:txBody>
                  <a:tcPr marT="45741" marB="45741"/>
                </a:tc>
              </a:tr>
              <a:tr h="640368">
                <a:tc>
                  <a:txBody>
                    <a:bodyPr/>
                    <a:lstStyle/>
                    <a:p>
                      <a:r>
                        <a:rPr lang="en-CA" sz="1800" dirty="0" smtClean="0"/>
                        <a:t>Net </a:t>
                      </a:r>
                      <a:r>
                        <a:rPr lang="en-CA" sz="1800" baseline="0" dirty="0" smtClean="0"/>
                        <a:t> amount paid</a:t>
                      </a:r>
                      <a:endParaRPr lang="en-US" sz="1800" dirty="0"/>
                    </a:p>
                  </a:txBody>
                  <a:tcPr marT="45741" marB="457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800" i="1" dirty="0" smtClean="0">
                          <a:latin typeface="Times New Roman" pitchFamily="18" charset="0"/>
                          <a:cs typeface="Times New Roman" pitchFamily="18" charset="0"/>
                        </a:rPr>
                        <a:t>S</a:t>
                      </a:r>
                      <a:r>
                        <a:rPr lang="en-CA" sz="1800" baseline="-25000" dirty="0" smtClean="0"/>
                        <a:t>2  </a:t>
                      </a:r>
                      <a:r>
                        <a:rPr lang="en-CA" sz="1800" baseline="0" dirty="0" smtClean="0"/>
                        <a:t>−</a:t>
                      </a:r>
                      <a:r>
                        <a:rPr lang="en-CA" sz="1800" baseline="-25000" dirty="0" smtClean="0"/>
                        <a:t>  </a:t>
                      </a:r>
                      <a:r>
                        <a:rPr lang="en-CA" sz="1800" baseline="0" dirty="0" smtClean="0"/>
                        <a:t>(</a:t>
                      </a:r>
                      <a:r>
                        <a:rPr lang="en-CA" sz="1800" i="1" baseline="0" dirty="0" smtClean="0">
                          <a:latin typeface="Times New Roman" pitchFamily="18" charset="0"/>
                          <a:cs typeface="Times New Roman" pitchFamily="18" charset="0"/>
                        </a:rPr>
                        <a:t>F</a:t>
                      </a:r>
                      <a:r>
                        <a:rPr lang="en-CA" sz="1800" baseline="-25000" dirty="0" smtClean="0"/>
                        <a:t>2</a:t>
                      </a:r>
                      <a:r>
                        <a:rPr lang="en-CA" sz="1800" baseline="0" dirty="0" smtClean="0"/>
                        <a:t> −</a:t>
                      </a:r>
                      <a:r>
                        <a:rPr lang="en-CA" sz="1800" i="1" baseline="0" dirty="0" smtClean="0">
                          <a:latin typeface="Times New Roman" pitchFamily="18" charset="0"/>
                          <a:cs typeface="Times New Roman" pitchFamily="18" charset="0"/>
                        </a:rPr>
                        <a:t>F</a:t>
                      </a:r>
                      <a:r>
                        <a:rPr lang="en-CA" sz="1800" baseline="-25000" dirty="0" smtClean="0"/>
                        <a:t>1</a:t>
                      </a:r>
                      <a:r>
                        <a:rPr lang="en-CA" sz="1800" baseline="0" dirty="0" smtClean="0"/>
                        <a:t>)</a:t>
                      </a:r>
                      <a:r>
                        <a:rPr lang="en-CA" sz="1800" dirty="0" smtClean="0"/>
                        <a:t> =</a:t>
                      </a:r>
                      <a:r>
                        <a:rPr lang="en-CA" sz="1800" i="1" dirty="0" smtClean="0">
                          <a:latin typeface="Times New Roman" pitchFamily="18" charset="0"/>
                          <a:cs typeface="Times New Roman" pitchFamily="18" charset="0"/>
                        </a:rPr>
                        <a:t>F</a:t>
                      </a:r>
                      <a:r>
                        <a:rPr lang="en-CA" sz="1800" i="0" baseline="-25000" dirty="0" smtClean="0">
                          <a:latin typeface="+mn-lt"/>
                          <a:cs typeface="+mn-cs"/>
                        </a:rPr>
                        <a:t>1</a:t>
                      </a:r>
                      <a:r>
                        <a:rPr lang="en-CA" sz="1800" dirty="0" smtClean="0"/>
                        <a:t> + </a:t>
                      </a:r>
                      <a:r>
                        <a:rPr lang="en-CA" sz="1800" i="1" dirty="0" smtClean="0">
                          <a:latin typeface="Times New Roman" pitchFamily="18" charset="0"/>
                          <a:cs typeface="Times New Roman" pitchFamily="18" charset="0"/>
                        </a:rPr>
                        <a:t>b</a:t>
                      </a:r>
                      <a:r>
                        <a:rPr lang="en-CA" sz="1800" i="1" baseline="-25000" dirty="0" smtClean="0">
                          <a:latin typeface="Times New Roman" pitchFamily="18" charset="0"/>
                          <a:cs typeface="Times New Roman" pitchFamily="18" charset="0"/>
                        </a:rPr>
                        <a:t>2</a:t>
                      </a:r>
                      <a:endParaRPr lang="en-US" sz="1800" i="1" dirty="0" smtClean="0">
                        <a:latin typeface="Times New Roman" pitchFamily="18" charset="0"/>
                        <a:cs typeface="Times New Roman" pitchFamily="18" charset="0"/>
                      </a:endParaRPr>
                    </a:p>
                    <a:p>
                      <a:endParaRPr lang="en-US" sz="1800" dirty="0"/>
                    </a:p>
                  </a:txBody>
                  <a:tcPr marT="45741" marB="45741"/>
                </a:tc>
              </a:tr>
            </a:tbl>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sz="3600" smtClean="0"/>
              <a:t>Short Hedge for Sale of an Asset </a:t>
            </a:r>
          </a:p>
        </p:txBody>
      </p:sp>
      <p:sp>
        <p:nvSpPr>
          <p:cNvPr id="1126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112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58D83106-1B37-45CF-8BD8-4244C8DE5DCD}" type="slidenum">
              <a:rPr lang="en-US" altLang="en-US" sz="1400" smtClean="0">
                <a:latin typeface="Arial" charset="0"/>
              </a:rPr>
              <a:pPr eaLnBrk="1" hangingPunct="1">
                <a:spcBef>
                  <a:spcPct val="0"/>
                </a:spcBef>
                <a:buFontTx/>
                <a:buNone/>
              </a:pPr>
              <a:t>7</a:t>
            </a:fld>
            <a:endParaRPr lang="en-US" altLang="en-US" sz="1400" smtClean="0">
              <a:latin typeface="Arial" charset="0"/>
            </a:endParaRPr>
          </a:p>
        </p:txBody>
      </p:sp>
      <p:sp>
        <p:nvSpPr>
          <p:cNvPr id="5" name="Rectangle 3"/>
          <p:cNvSpPr txBox="1">
            <a:spLocks noChangeArrowheads="1"/>
          </p:cNvSpPr>
          <p:nvPr/>
        </p:nvSpPr>
        <p:spPr>
          <a:xfrm>
            <a:off x="533400" y="2057400"/>
            <a:ext cx="7947025" cy="3741738"/>
          </a:xfrm>
          <a:prstGeom prst="rect">
            <a:avLst/>
          </a:prstGeom>
        </p:spPr>
        <p:txBody>
          <a:bodyPr lIns="90488" tIns="44450" rIns="90488" bIns="44450"/>
          <a:lstStyle/>
          <a:p>
            <a:pPr marL="342900" indent="-342900">
              <a:lnSpc>
                <a:spcPct val="90000"/>
              </a:lnSpc>
              <a:spcBef>
                <a:spcPct val="20000"/>
              </a:spcBef>
              <a:buFontTx/>
              <a:buBlip>
                <a:blip r:embed="rId3"/>
              </a:buBlip>
              <a:defRPr/>
            </a:pPr>
            <a:r>
              <a:rPr lang="en-CA" sz="2400" kern="0" dirty="0">
                <a:latin typeface="+mn-lt"/>
              </a:rPr>
              <a:t>Define</a:t>
            </a:r>
            <a:endParaRPr lang="en-US" sz="2400" kern="0" dirty="0">
              <a:latin typeface="+mn-lt"/>
            </a:endParaRPr>
          </a:p>
          <a:p>
            <a:pPr marL="1143000" lvl="2" indent="-228600">
              <a:lnSpc>
                <a:spcPct val="90000"/>
              </a:lnSpc>
              <a:spcBef>
                <a:spcPct val="20000"/>
              </a:spcBef>
              <a:buFont typeface="Wingdings" pitchFamily="2" charset="2"/>
              <a:buNone/>
              <a:defRPr/>
            </a:pPr>
            <a:r>
              <a:rPr lang="en-US" sz="2400" i="1" kern="0" dirty="0">
                <a:latin typeface="+mj-lt"/>
              </a:rPr>
              <a:t>F</a:t>
            </a:r>
            <a:r>
              <a:rPr lang="en-US" sz="2400" kern="0" baseline="-25000" dirty="0">
                <a:latin typeface="+mn-lt"/>
              </a:rPr>
              <a:t>1</a:t>
            </a:r>
            <a:r>
              <a:rPr lang="en-US" sz="2400" i="1" kern="0" baseline="-25000" dirty="0">
                <a:latin typeface="+mn-lt"/>
              </a:rPr>
              <a:t> </a:t>
            </a:r>
            <a:r>
              <a:rPr lang="en-US" sz="2400" kern="0" dirty="0">
                <a:latin typeface="+mn-lt"/>
              </a:rPr>
              <a:t>: </a:t>
            </a:r>
            <a:r>
              <a:rPr lang="en-US" sz="2400" i="1" kern="0" dirty="0">
                <a:latin typeface="+mn-lt"/>
              </a:rPr>
              <a:t> </a:t>
            </a:r>
            <a:r>
              <a:rPr lang="en-US" sz="2400" kern="0" dirty="0">
                <a:latin typeface="+mn-lt"/>
              </a:rPr>
              <a:t>Futures price at time hedge is set up</a:t>
            </a:r>
          </a:p>
          <a:p>
            <a:pPr marL="1143000" lvl="2" indent="-228600">
              <a:lnSpc>
                <a:spcPct val="90000"/>
              </a:lnSpc>
              <a:spcBef>
                <a:spcPct val="20000"/>
              </a:spcBef>
              <a:buFont typeface="Wingdings" pitchFamily="2" charset="2"/>
              <a:buNone/>
              <a:defRPr/>
            </a:pPr>
            <a:r>
              <a:rPr lang="en-US" sz="2400" i="1" kern="0" dirty="0">
                <a:latin typeface="+mj-lt"/>
              </a:rPr>
              <a:t>F</a:t>
            </a:r>
            <a:r>
              <a:rPr lang="en-US" sz="2400" kern="0" baseline="-25000" dirty="0">
                <a:latin typeface="+mn-lt"/>
              </a:rPr>
              <a:t>2</a:t>
            </a:r>
            <a:r>
              <a:rPr lang="en-US" sz="2400" i="1" kern="0" dirty="0">
                <a:latin typeface="+mn-lt"/>
              </a:rPr>
              <a:t> </a:t>
            </a:r>
            <a:r>
              <a:rPr lang="en-US" sz="2400" kern="0" dirty="0">
                <a:latin typeface="+mn-lt"/>
              </a:rPr>
              <a:t>: </a:t>
            </a:r>
            <a:r>
              <a:rPr lang="en-US" sz="2400" i="1" kern="0" dirty="0">
                <a:latin typeface="+mn-lt"/>
              </a:rPr>
              <a:t> </a:t>
            </a:r>
            <a:r>
              <a:rPr lang="en-US" sz="2400" kern="0" dirty="0">
                <a:latin typeface="+mn-lt"/>
              </a:rPr>
              <a:t>Futures price at time asset is sold</a:t>
            </a:r>
          </a:p>
          <a:p>
            <a:pPr marL="1143000" lvl="2" indent="-228600">
              <a:lnSpc>
                <a:spcPct val="90000"/>
              </a:lnSpc>
              <a:spcBef>
                <a:spcPct val="20000"/>
              </a:spcBef>
              <a:buFont typeface="Wingdings" pitchFamily="2" charset="2"/>
              <a:buNone/>
              <a:defRPr/>
            </a:pPr>
            <a:r>
              <a:rPr lang="en-US" sz="2400" i="1" kern="0" dirty="0">
                <a:latin typeface="+mj-lt"/>
              </a:rPr>
              <a:t>S</a:t>
            </a:r>
            <a:r>
              <a:rPr lang="en-US" sz="2400" kern="0" baseline="-25000" dirty="0">
                <a:latin typeface="+mn-lt"/>
              </a:rPr>
              <a:t>2</a:t>
            </a:r>
            <a:r>
              <a:rPr lang="en-US" sz="2400" i="1" kern="0" baseline="-25000" dirty="0">
                <a:latin typeface="+mn-lt"/>
              </a:rPr>
              <a:t> </a:t>
            </a:r>
            <a:r>
              <a:rPr lang="en-US" sz="2400" i="1" kern="0" dirty="0">
                <a:latin typeface="+mn-lt"/>
              </a:rPr>
              <a:t> </a:t>
            </a:r>
            <a:r>
              <a:rPr lang="en-US" sz="2400" kern="0" dirty="0">
                <a:latin typeface="+mn-lt"/>
              </a:rPr>
              <a:t>: </a:t>
            </a:r>
            <a:r>
              <a:rPr lang="en-US" sz="2400" i="1" kern="0" dirty="0">
                <a:latin typeface="+mn-lt"/>
              </a:rPr>
              <a:t> </a:t>
            </a:r>
            <a:r>
              <a:rPr lang="en-US" sz="2400" kern="0" dirty="0">
                <a:latin typeface="+mn-lt"/>
              </a:rPr>
              <a:t>Asset price at time of sale</a:t>
            </a:r>
          </a:p>
          <a:p>
            <a:pPr marL="1143000" lvl="2" indent="-228600">
              <a:lnSpc>
                <a:spcPct val="90000"/>
              </a:lnSpc>
              <a:spcBef>
                <a:spcPct val="20000"/>
              </a:spcBef>
              <a:buFont typeface="Wingdings" pitchFamily="2" charset="2"/>
              <a:buNone/>
              <a:defRPr/>
            </a:pPr>
            <a:r>
              <a:rPr lang="en-CA" sz="2400" i="1" kern="0" dirty="0">
                <a:latin typeface="Times New Roman" pitchFamily="18" charset="0"/>
                <a:cs typeface="Times New Roman" pitchFamily="18" charset="0"/>
              </a:rPr>
              <a:t>b</a:t>
            </a:r>
            <a:r>
              <a:rPr lang="en-CA" sz="2400" i="1" kern="0" baseline="-25000" dirty="0">
                <a:latin typeface="Times New Roman" pitchFamily="18" charset="0"/>
                <a:cs typeface="Times New Roman" pitchFamily="18" charset="0"/>
              </a:rPr>
              <a:t>2</a:t>
            </a:r>
            <a:r>
              <a:rPr lang="en-CA" sz="2400" i="1" kern="0" dirty="0">
                <a:latin typeface="Times New Roman" pitchFamily="18" charset="0"/>
                <a:cs typeface="Times New Roman" pitchFamily="18" charset="0"/>
              </a:rPr>
              <a:t> </a:t>
            </a:r>
            <a:r>
              <a:rPr lang="en-CA" sz="2400" kern="0" dirty="0">
                <a:latin typeface="+mn-lt"/>
              </a:rPr>
              <a:t> :  Basis at time of sale</a:t>
            </a:r>
            <a:endParaRPr lang="en-US" sz="2400" kern="0" dirty="0">
              <a:latin typeface="+mn-lt"/>
            </a:endParaRPr>
          </a:p>
          <a:p>
            <a:pPr marL="1143000" lvl="2" indent="-228600">
              <a:lnSpc>
                <a:spcPct val="90000"/>
              </a:lnSpc>
              <a:spcBef>
                <a:spcPct val="20000"/>
              </a:spcBef>
              <a:buFont typeface="Wingdings" pitchFamily="2" charset="2"/>
              <a:buNone/>
              <a:defRPr/>
            </a:pPr>
            <a:endParaRPr lang="en-US" sz="2400" kern="0" dirty="0">
              <a:latin typeface="+mn-lt"/>
            </a:endParaRPr>
          </a:p>
          <a:p>
            <a:pPr marL="1143000" lvl="2" indent="-228600">
              <a:lnSpc>
                <a:spcPct val="90000"/>
              </a:lnSpc>
              <a:spcBef>
                <a:spcPct val="20000"/>
              </a:spcBef>
              <a:buFont typeface="Wingdings" pitchFamily="2" charset="2"/>
              <a:buNone/>
              <a:defRPr/>
            </a:pPr>
            <a:endParaRPr lang="en-US" sz="2800" kern="0" dirty="0">
              <a:latin typeface="+mn-lt"/>
            </a:endParaRPr>
          </a:p>
          <a:p>
            <a:pPr marL="1143000" lvl="2" indent="-228600">
              <a:lnSpc>
                <a:spcPct val="90000"/>
              </a:lnSpc>
              <a:spcBef>
                <a:spcPct val="20000"/>
              </a:spcBef>
              <a:buFont typeface="Wingdings" pitchFamily="2" charset="2"/>
              <a:buNone/>
              <a:defRPr/>
            </a:pPr>
            <a:endParaRPr lang="en-US" sz="2800" kern="0" dirty="0">
              <a:latin typeface="+mn-lt"/>
            </a:endParaRPr>
          </a:p>
        </p:txBody>
      </p:sp>
      <p:graphicFrame>
        <p:nvGraphicFramePr>
          <p:cNvPr id="7" name="Table 6"/>
          <p:cNvGraphicFramePr>
            <a:graphicFrameLocks noGrp="1"/>
          </p:cNvGraphicFramePr>
          <p:nvPr/>
        </p:nvGraphicFramePr>
        <p:xfrm>
          <a:off x="1295400" y="4419600"/>
          <a:ext cx="6096000" cy="1412875"/>
        </p:xfrm>
        <a:graphic>
          <a:graphicData uri="http://schemas.openxmlformats.org/drawingml/2006/table">
            <a:tbl>
              <a:tblPr firstRow="1" bandRow="1">
                <a:tableStyleId>{5940675A-B579-460E-94D1-54222C63F5DA}</a:tableStyleId>
              </a:tblPr>
              <a:tblGrid>
                <a:gridCol w="3048000"/>
                <a:gridCol w="3048000"/>
              </a:tblGrid>
              <a:tr h="406583">
                <a:tc>
                  <a:txBody>
                    <a:bodyPr/>
                    <a:lstStyle/>
                    <a:p>
                      <a:r>
                        <a:rPr lang="en-CA" sz="1800" dirty="0" smtClean="0"/>
                        <a:t>Price</a:t>
                      </a:r>
                      <a:r>
                        <a:rPr lang="en-CA" sz="1800" baseline="0" dirty="0" smtClean="0"/>
                        <a:t> </a:t>
                      </a:r>
                      <a:r>
                        <a:rPr lang="en-CA" sz="1800" dirty="0" smtClean="0"/>
                        <a:t>of asset</a:t>
                      </a:r>
                      <a:endParaRPr lang="en-US" sz="1800" dirty="0"/>
                    </a:p>
                  </a:txBody>
                  <a:tcPr marT="45741" marB="45741"/>
                </a:tc>
                <a:tc>
                  <a:txBody>
                    <a:bodyPr/>
                    <a:lstStyle/>
                    <a:p>
                      <a:r>
                        <a:rPr lang="en-CA" sz="1800" i="1" dirty="0" smtClean="0">
                          <a:latin typeface="Times New Roman" pitchFamily="18" charset="0"/>
                          <a:cs typeface="Times New Roman" pitchFamily="18" charset="0"/>
                        </a:rPr>
                        <a:t>S</a:t>
                      </a:r>
                      <a:r>
                        <a:rPr lang="en-CA" sz="1800" baseline="-25000" dirty="0" smtClean="0"/>
                        <a:t>2</a:t>
                      </a:r>
                      <a:endParaRPr lang="en-US" sz="1800" dirty="0"/>
                    </a:p>
                  </a:txBody>
                  <a:tcPr marT="45741" marB="45741"/>
                </a:tc>
              </a:tr>
              <a:tr h="365924">
                <a:tc>
                  <a:txBody>
                    <a:bodyPr/>
                    <a:lstStyle/>
                    <a:p>
                      <a:r>
                        <a:rPr lang="en-CA" sz="1800" dirty="0" smtClean="0"/>
                        <a:t>Gain on Futures</a:t>
                      </a:r>
                      <a:endParaRPr lang="en-US" sz="1800" dirty="0"/>
                    </a:p>
                  </a:txBody>
                  <a:tcPr marT="45741" marB="45741"/>
                </a:tc>
                <a:tc>
                  <a:txBody>
                    <a:bodyPr/>
                    <a:lstStyle/>
                    <a:p>
                      <a:r>
                        <a:rPr lang="en-CA" sz="1800" i="1" baseline="0" dirty="0" smtClean="0">
                          <a:latin typeface="Times New Roman" pitchFamily="18" charset="0"/>
                          <a:cs typeface="Times New Roman" pitchFamily="18" charset="0"/>
                        </a:rPr>
                        <a:t>F</a:t>
                      </a:r>
                      <a:r>
                        <a:rPr lang="en-CA" sz="1800" i="0" baseline="-25000" dirty="0" smtClean="0">
                          <a:latin typeface="+mn-lt"/>
                          <a:cs typeface="+mn-cs"/>
                        </a:rPr>
                        <a:t>1</a:t>
                      </a:r>
                      <a:r>
                        <a:rPr lang="en-CA" sz="1800" baseline="0" dirty="0" smtClean="0"/>
                        <a:t> −</a:t>
                      </a:r>
                      <a:r>
                        <a:rPr lang="en-CA" sz="1800" i="1" baseline="0" dirty="0" smtClean="0">
                          <a:latin typeface="Times New Roman" pitchFamily="18" charset="0"/>
                          <a:cs typeface="Times New Roman" pitchFamily="18" charset="0"/>
                        </a:rPr>
                        <a:t>F</a:t>
                      </a:r>
                      <a:r>
                        <a:rPr lang="en-CA" sz="1800" i="0" baseline="-25000" dirty="0" smtClean="0">
                          <a:latin typeface="+mn-lt"/>
                          <a:cs typeface="+mn-cs"/>
                        </a:rPr>
                        <a:t>2</a:t>
                      </a:r>
                      <a:r>
                        <a:rPr lang="en-CA" sz="1800" dirty="0" smtClean="0"/>
                        <a:t> </a:t>
                      </a:r>
                      <a:endParaRPr lang="en-US" sz="1800" dirty="0"/>
                    </a:p>
                  </a:txBody>
                  <a:tcPr marT="45741" marB="45741"/>
                </a:tc>
              </a:tr>
              <a:tr h="640368">
                <a:tc>
                  <a:txBody>
                    <a:bodyPr/>
                    <a:lstStyle/>
                    <a:p>
                      <a:r>
                        <a:rPr lang="en-CA" sz="1800" dirty="0" smtClean="0"/>
                        <a:t>Net amount</a:t>
                      </a:r>
                      <a:r>
                        <a:rPr lang="en-CA" sz="1800" baseline="0" dirty="0" smtClean="0"/>
                        <a:t> received</a:t>
                      </a:r>
                      <a:endParaRPr lang="en-US" sz="1800" dirty="0"/>
                    </a:p>
                  </a:txBody>
                  <a:tcPr marT="45741" marB="457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800" i="1" dirty="0" smtClean="0">
                          <a:latin typeface="Times New Roman" pitchFamily="18" charset="0"/>
                          <a:cs typeface="Times New Roman" pitchFamily="18" charset="0"/>
                        </a:rPr>
                        <a:t>S</a:t>
                      </a:r>
                      <a:r>
                        <a:rPr lang="en-CA" sz="1800" baseline="-25000" dirty="0" smtClean="0"/>
                        <a:t>2  </a:t>
                      </a:r>
                      <a:r>
                        <a:rPr lang="en-CA" sz="1800" baseline="0" dirty="0" smtClean="0"/>
                        <a:t>+</a:t>
                      </a:r>
                      <a:r>
                        <a:rPr lang="en-CA" sz="1800" baseline="-25000" dirty="0" smtClean="0"/>
                        <a:t>  </a:t>
                      </a:r>
                      <a:r>
                        <a:rPr lang="en-CA" sz="1800" baseline="0" dirty="0" smtClean="0"/>
                        <a:t>(</a:t>
                      </a:r>
                      <a:r>
                        <a:rPr lang="en-CA" sz="1800" i="1" baseline="0" dirty="0" smtClean="0">
                          <a:latin typeface="Times New Roman" pitchFamily="18" charset="0"/>
                          <a:cs typeface="Times New Roman" pitchFamily="18" charset="0"/>
                        </a:rPr>
                        <a:t>F</a:t>
                      </a:r>
                      <a:r>
                        <a:rPr lang="en-CA" sz="1800" i="0" baseline="-25000" dirty="0" smtClean="0">
                          <a:latin typeface="+mn-lt"/>
                          <a:cs typeface="+mn-cs"/>
                        </a:rPr>
                        <a:t>1</a:t>
                      </a:r>
                      <a:r>
                        <a:rPr lang="en-CA" sz="1800" baseline="0" dirty="0" smtClean="0"/>
                        <a:t> −</a:t>
                      </a:r>
                      <a:r>
                        <a:rPr lang="en-CA" sz="1800" i="1" baseline="0" dirty="0" smtClean="0">
                          <a:latin typeface="Times New Roman" pitchFamily="18" charset="0"/>
                          <a:cs typeface="Times New Roman" pitchFamily="18" charset="0"/>
                        </a:rPr>
                        <a:t>F</a:t>
                      </a:r>
                      <a:r>
                        <a:rPr lang="en-CA" sz="1800" i="0" baseline="-25000" dirty="0" smtClean="0">
                          <a:latin typeface="+mn-lt"/>
                          <a:cs typeface="+mn-cs"/>
                        </a:rPr>
                        <a:t>2</a:t>
                      </a:r>
                      <a:r>
                        <a:rPr lang="en-CA" sz="1800" baseline="0" dirty="0" smtClean="0"/>
                        <a:t>)</a:t>
                      </a:r>
                      <a:r>
                        <a:rPr lang="en-CA" sz="1800" dirty="0" smtClean="0"/>
                        <a:t> =</a:t>
                      </a:r>
                      <a:r>
                        <a:rPr lang="en-CA" sz="1800" i="1" dirty="0" smtClean="0">
                          <a:latin typeface="Times New Roman" pitchFamily="18" charset="0"/>
                          <a:cs typeface="Times New Roman" pitchFamily="18" charset="0"/>
                        </a:rPr>
                        <a:t>F</a:t>
                      </a:r>
                      <a:r>
                        <a:rPr lang="en-CA" sz="1800" i="0" baseline="-25000" dirty="0" smtClean="0">
                          <a:latin typeface="+mn-lt"/>
                          <a:cs typeface="+mn-cs"/>
                        </a:rPr>
                        <a:t>1</a:t>
                      </a:r>
                      <a:r>
                        <a:rPr lang="en-CA" sz="1800" dirty="0" smtClean="0"/>
                        <a:t> + </a:t>
                      </a:r>
                      <a:r>
                        <a:rPr lang="en-CA" sz="1800" i="1" dirty="0" smtClean="0">
                          <a:latin typeface="Times New Roman" pitchFamily="18" charset="0"/>
                          <a:cs typeface="Times New Roman" pitchFamily="18" charset="0"/>
                        </a:rPr>
                        <a:t>b</a:t>
                      </a:r>
                      <a:r>
                        <a:rPr lang="en-CA" sz="1800" i="1" baseline="-25000" dirty="0" smtClean="0">
                          <a:latin typeface="Times New Roman" pitchFamily="18" charset="0"/>
                          <a:cs typeface="Times New Roman" pitchFamily="18" charset="0"/>
                        </a:rPr>
                        <a:t>2</a:t>
                      </a:r>
                      <a:endParaRPr lang="en-US" sz="1800" i="1" dirty="0" smtClean="0">
                        <a:latin typeface="Times New Roman" pitchFamily="18" charset="0"/>
                        <a:cs typeface="Times New Roman" pitchFamily="18" charset="0"/>
                      </a:endParaRPr>
                    </a:p>
                    <a:p>
                      <a:endParaRPr lang="en-US" sz="1800" dirty="0"/>
                    </a:p>
                  </a:txBody>
                  <a:tcPr marT="45741" marB="45741"/>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lIns="90488" tIns="44450" rIns="90488" bIns="44450"/>
          <a:lstStyle/>
          <a:p>
            <a:pPr eaLnBrk="1" hangingPunct="1"/>
            <a:r>
              <a:rPr lang="en-US" altLang="en-US" smtClean="0"/>
              <a:t>Choice of Contract</a:t>
            </a:r>
          </a:p>
        </p:txBody>
      </p:sp>
      <p:sp>
        <p:nvSpPr>
          <p:cNvPr id="12291" name="Rectangle 3"/>
          <p:cNvSpPr>
            <a:spLocks noGrp="1" noChangeArrowheads="1"/>
          </p:cNvSpPr>
          <p:nvPr>
            <p:ph idx="1"/>
          </p:nvPr>
        </p:nvSpPr>
        <p:spPr/>
        <p:txBody>
          <a:bodyPr lIns="90488" tIns="44450" rIns="90488" bIns="44450"/>
          <a:lstStyle/>
          <a:p>
            <a:pPr eaLnBrk="1" hangingPunct="1"/>
            <a:r>
              <a:rPr lang="en-US" altLang="en-US" smtClean="0">
                <a:latin typeface="Arial" charset="0"/>
                <a:cs typeface="Arial" charset="0"/>
              </a:rPr>
              <a:t>Choose a delivery month that is as close as possible to, but later than, the end of the life of the hedge</a:t>
            </a:r>
          </a:p>
          <a:p>
            <a:pPr eaLnBrk="1" hangingPunct="1"/>
            <a:r>
              <a:rPr lang="en-US" altLang="en-US" smtClean="0">
                <a:latin typeface="Arial" charset="0"/>
                <a:cs typeface="Arial" charset="0"/>
              </a:rPr>
              <a:t>When there is no futures contract on the asset being hedged, choose the contract whose futures price is most highly correlated with the asset price. This is known as cross hedging.</a:t>
            </a:r>
          </a:p>
        </p:txBody>
      </p:sp>
      <p:sp>
        <p:nvSpPr>
          <p:cNvPr id="1229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122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80DFC896-F0FF-4173-A020-13B1B2D32888}" type="slidenum">
              <a:rPr lang="en-US" altLang="en-US" sz="1400" smtClean="0">
                <a:latin typeface="Arial" charset="0"/>
              </a:rPr>
              <a:pPr eaLnBrk="1" hangingPunct="1">
                <a:spcBef>
                  <a:spcPct val="0"/>
                </a:spcBef>
                <a:buFontTx/>
                <a:buNone/>
              </a:pPr>
              <a:t>8</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lIns="92075" tIns="46038" rIns="92075" bIns="46038"/>
          <a:lstStyle/>
          <a:p>
            <a:pPr eaLnBrk="1" hangingPunct="1"/>
            <a:r>
              <a:rPr lang="en-US" altLang="en-US" smtClean="0"/>
              <a:t>Optimal Hedge Ratio </a:t>
            </a:r>
            <a:r>
              <a:rPr lang="en-US" altLang="en-US" sz="2700" smtClean="0"/>
              <a:t>(page 59)</a:t>
            </a:r>
          </a:p>
        </p:txBody>
      </p:sp>
      <p:sp>
        <p:nvSpPr>
          <p:cNvPr id="1028" name="Rectangle 3"/>
          <p:cNvSpPr>
            <a:spLocks noGrp="1" noChangeArrowheads="1"/>
          </p:cNvSpPr>
          <p:nvPr>
            <p:ph idx="1"/>
          </p:nvPr>
        </p:nvSpPr>
        <p:spPr>
          <a:xfrm>
            <a:off x="685800" y="2057400"/>
            <a:ext cx="7848600" cy="3733800"/>
          </a:xfrm>
        </p:spPr>
        <p:txBody>
          <a:bodyPr lIns="92075" tIns="46038" rIns="92075" bIns="46038"/>
          <a:lstStyle/>
          <a:p>
            <a:pPr eaLnBrk="1" hangingPunct="1">
              <a:buFont typeface="Wingdings" pitchFamily="2" charset="2"/>
              <a:buNone/>
              <a:defRPr/>
            </a:pPr>
            <a:r>
              <a:rPr lang="en-US" sz="2400" dirty="0" smtClean="0">
                <a:latin typeface="Arial" charset="0"/>
                <a:cs typeface="Arial" charset="0"/>
              </a:rPr>
              <a:t>	Proportion of the exposure that should optimally be hedged is											</a:t>
            </a:r>
          </a:p>
          <a:p>
            <a:pPr eaLnBrk="1" hangingPunct="1">
              <a:buFont typeface="Wingdings" pitchFamily="2" charset="2"/>
              <a:buNone/>
              <a:defRPr/>
            </a:pPr>
            <a:r>
              <a:rPr lang="en-US" sz="2400" dirty="0" smtClean="0">
                <a:latin typeface="Arial" charset="0"/>
                <a:cs typeface="Arial" charset="0"/>
              </a:rPr>
              <a:t>	where </a:t>
            </a:r>
          </a:p>
          <a:p>
            <a:pPr eaLnBrk="1" hangingPunct="1">
              <a:buFont typeface="Wingdings" pitchFamily="2" charset="2"/>
              <a:buNone/>
              <a:defRPr/>
            </a:pPr>
            <a:r>
              <a:rPr lang="en-US" sz="2400" dirty="0" smtClean="0">
                <a:latin typeface="Symbol" pitchFamily="18" charset="2"/>
                <a:cs typeface="Arial" charset="0"/>
              </a:rPr>
              <a:t>	</a:t>
            </a:r>
            <a:r>
              <a:rPr lang="en-US" sz="2400" dirty="0" err="1" smtClean="0">
                <a:latin typeface="Symbol" pitchFamily="18" charset="2"/>
                <a:cs typeface="Arial" charset="0"/>
              </a:rPr>
              <a:t>s</a:t>
            </a:r>
            <a:r>
              <a:rPr lang="en-US" sz="2400" i="1" baseline="-25000" dirty="0" err="1" smtClean="0">
                <a:latin typeface="+mj-lt"/>
                <a:cs typeface="Arial" charset="0"/>
              </a:rPr>
              <a:t>S</a:t>
            </a:r>
            <a:r>
              <a:rPr lang="en-US" sz="2400" dirty="0" smtClean="0">
                <a:latin typeface="Arial" charset="0"/>
                <a:cs typeface="Arial" charset="0"/>
              </a:rPr>
              <a:t> is the standard deviation of </a:t>
            </a:r>
            <a:r>
              <a:rPr lang="en-US" sz="2400" dirty="0" smtClean="0">
                <a:latin typeface="Symbol" pitchFamily="18" charset="2"/>
                <a:cs typeface="Arial" charset="0"/>
              </a:rPr>
              <a:t>D</a:t>
            </a:r>
            <a:r>
              <a:rPr lang="en-US" sz="2400" i="1" dirty="0" smtClean="0">
                <a:latin typeface="+mj-lt"/>
                <a:cs typeface="Arial" charset="0"/>
              </a:rPr>
              <a:t>S</a:t>
            </a:r>
            <a:r>
              <a:rPr lang="en-US" sz="2400" dirty="0" smtClean="0">
                <a:latin typeface="Arial" charset="0"/>
                <a:cs typeface="Arial" charset="0"/>
              </a:rPr>
              <a:t>, the change in the spot price during the hedging period, </a:t>
            </a:r>
          </a:p>
          <a:p>
            <a:pPr eaLnBrk="1" hangingPunct="1">
              <a:buFont typeface="Wingdings" pitchFamily="2" charset="2"/>
              <a:buNone/>
              <a:defRPr/>
            </a:pPr>
            <a:r>
              <a:rPr lang="en-US" sz="2400" dirty="0" smtClean="0">
                <a:latin typeface="Arial" charset="0"/>
                <a:cs typeface="Arial" charset="0"/>
              </a:rPr>
              <a:t>	</a:t>
            </a:r>
            <a:r>
              <a:rPr lang="en-US" sz="2400" dirty="0" err="1" smtClean="0">
                <a:latin typeface="Symbol" pitchFamily="18" charset="2"/>
                <a:cs typeface="Arial" charset="0"/>
              </a:rPr>
              <a:t>s</a:t>
            </a:r>
            <a:r>
              <a:rPr lang="en-US" sz="2400" i="1" baseline="-25000" dirty="0" err="1" smtClean="0">
                <a:latin typeface="+mj-lt"/>
                <a:cs typeface="Arial" charset="0"/>
              </a:rPr>
              <a:t>F</a:t>
            </a:r>
            <a:r>
              <a:rPr lang="en-US" sz="2400" dirty="0" smtClean="0">
                <a:latin typeface="Arial" charset="0"/>
                <a:cs typeface="Arial" charset="0"/>
              </a:rPr>
              <a:t> is the standard deviation of </a:t>
            </a:r>
            <a:r>
              <a:rPr lang="en-US" sz="2400" dirty="0" smtClean="0">
                <a:latin typeface="Symbol" pitchFamily="18" charset="2"/>
                <a:cs typeface="Arial" charset="0"/>
              </a:rPr>
              <a:t>D</a:t>
            </a:r>
            <a:r>
              <a:rPr lang="en-US" sz="2400" i="1" dirty="0" smtClean="0">
                <a:latin typeface="+mj-lt"/>
                <a:cs typeface="Arial" charset="0"/>
              </a:rPr>
              <a:t>F</a:t>
            </a:r>
            <a:r>
              <a:rPr lang="en-US" sz="2400" dirty="0" smtClean="0">
                <a:latin typeface="Arial" charset="0"/>
                <a:cs typeface="Arial" charset="0"/>
              </a:rPr>
              <a:t>, the change in the futures price during the hedging period</a:t>
            </a:r>
          </a:p>
          <a:p>
            <a:pPr eaLnBrk="1" hangingPunct="1">
              <a:buFont typeface="Wingdings" pitchFamily="2" charset="2"/>
              <a:buNone/>
              <a:defRPr/>
            </a:pPr>
            <a:r>
              <a:rPr lang="en-US" sz="2400" dirty="0" smtClean="0">
                <a:latin typeface="Arial" charset="0"/>
                <a:cs typeface="Arial" charset="0"/>
              </a:rPr>
              <a:t>	</a:t>
            </a:r>
            <a:r>
              <a:rPr lang="en-US" sz="2400" dirty="0" smtClean="0">
                <a:latin typeface="Symbol" pitchFamily="18" charset="2"/>
                <a:cs typeface="Arial" charset="0"/>
              </a:rPr>
              <a:t>r</a:t>
            </a:r>
            <a:r>
              <a:rPr lang="en-US" sz="2400" dirty="0" smtClean="0">
                <a:latin typeface="Arial" charset="0"/>
                <a:cs typeface="Arial" charset="0"/>
              </a:rPr>
              <a:t> is the coefficient of correlation between </a:t>
            </a:r>
            <a:r>
              <a:rPr lang="en-US" sz="2400" dirty="0" smtClean="0">
                <a:latin typeface="Symbol" pitchFamily="18" charset="2"/>
                <a:cs typeface="Arial" charset="0"/>
              </a:rPr>
              <a:t>D</a:t>
            </a:r>
            <a:r>
              <a:rPr lang="en-US" sz="2400" i="1" dirty="0" smtClean="0">
                <a:latin typeface="+mj-lt"/>
                <a:cs typeface="Arial" charset="0"/>
              </a:rPr>
              <a:t>S</a:t>
            </a:r>
            <a:r>
              <a:rPr lang="en-US" sz="2400" dirty="0" smtClean="0">
                <a:latin typeface="Arial" charset="0"/>
                <a:cs typeface="Arial" charset="0"/>
              </a:rPr>
              <a:t> and </a:t>
            </a:r>
            <a:r>
              <a:rPr lang="en-US" sz="2400" dirty="0" smtClean="0">
                <a:latin typeface="Symbol" pitchFamily="18" charset="2"/>
                <a:cs typeface="Arial" charset="0"/>
              </a:rPr>
              <a:t>D</a:t>
            </a:r>
            <a:r>
              <a:rPr lang="en-US" sz="2400" i="1" dirty="0" smtClean="0">
                <a:latin typeface="+mj-lt"/>
                <a:cs typeface="Arial" charset="0"/>
              </a:rPr>
              <a:t>F</a:t>
            </a:r>
            <a:r>
              <a:rPr lang="en-US" sz="2400" dirty="0" smtClean="0">
                <a:latin typeface="Arial" charset="0"/>
                <a:cs typeface="Arial" charset="0"/>
              </a:rPr>
              <a:t>.</a:t>
            </a:r>
          </a:p>
          <a:p>
            <a:pPr eaLnBrk="1" hangingPunct="1">
              <a:buFont typeface="Wingdings" pitchFamily="2" charset="2"/>
              <a:buNone/>
              <a:defRPr/>
            </a:pPr>
            <a:r>
              <a:rPr lang="en-US" sz="2400" i="1" dirty="0" smtClean="0">
                <a:latin typeface="Arial" charset="0"/>
                <a:cs typeface="Arial" charset="0"/>
              </a:rPr>
              <a:t>	</a:t>
            </a:r>
          </a:p>
        </p:txBody>
      </p:sp>
      <p:sp>
        <p:nvSpPr>
          <p:cNvPr id="13316"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itchFamily="34" charset="0"/>
              </a:defRPr>
            </a:lvl1pPr>
            <a:lvl2pPr marL="742950" indent="-285750" eaLnBrk="0" hangingPunct="0">
              <a:spcBef>
                <a:spcPct val="20000"/>
              </a:spcBef>
              <a:buSzPct val="75000"/>
              <a:buBlip>
                <a:blip r:embed="rId5"/>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400" smtClean="0">
                <a:latin typeface="Arial" charset="0"/>
              </a:rPr>
              <a:t>Options, Futures, and Other Derivatives, 9th Edition,   Copyright © John C. Hull 2014</a:t>
            </a:r>
            <a:endParaRPr lang="en-US" altLang="en-US" sz="1400" smtClean="0">
              <a:latin typeface="Arial" charset="0"/>
            </a:endParaRPr>
          </a:p>
        </p:txBody>
      </p:sp>
      <p:sp>
        <p:nvSpPr>
          <p:cNvPr id="133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itchFamily="34" charset="0"/>
              </a:defRPr>
            </a:lvl1pPr>
            <a:lvl2pPr marL="742950" indent="-285750" eaLnBrk="0" hangingPunct="0">
              <a:spcBef>
                <a:spcPct val="20000"/>
              </a:spcBef>
              <a:buSzPct val="75000"/>
              <a:buBlip>
                <a:blip r:embed="rId5"/>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B4E23F10-4411-45D5-8827-B8FBC212DDBD}" type="slidenum">
              <a:rPr lang="en-US" altLang="en-US" sz="1400" smtClean="0">
                <a:latin typeface="Arial" charset="0"/>
              </a:rPr>
              <a:pPr eaLnBrk="1" hangingPunct="1">
                <a:spcBef>
                  <a:spcPct val="0"/>
                </a:spcBef>
                <a:buFontTx/>
                <a:buNone/>
              </a:pPr>
              <a:t>9</a:t>
            </a:fld>
            <a:endParaRPr lang="en-US" altLang="en-US" sz="1400" smtClean="0">
              <a:latin typeface="Arial" charset="0"/>
            </a:endParaRPr>
          </a:p>
        </p:txBody>
      </p:sp>
      <p:graphicFrame>
        <p:nvGraphicFramePr>
          <p:cNvPr id="13318" name="Object 4"/>
          <p:cNvGraphicFramePr>
            <a:graphicFrameLocks noChangeAspect="1"/>
          </p:cNvGraphicFramePr>
          <p:nvPr/>
        </p:nvGraphicFramePr>
        <p:xfrm>
          <a:off x="3252788" y="2538413"/>
          <a:ext cx="1300162" cy="788987"/>
        </p:xfrm>
        <a:graphic>
          <a:graphicData uri="http://schemas.openxmlformats.org/presentationml/2006/ole">
            <mc:AlternateContent xmlns:mc="http://schemas.openxmlformats.org/markup-compatibility/2006">
              <mc:Choice xmlns:v="urn:schemas-microsoft-com:vml" Requires="v">
                <p:oleObj spid="_x0000_s13319" name="Equation" r:id="rId6" imgW="622030" imgH="406224" progId="Equation.3">
                  <p:embed/>
                </p:oleObj>
              </mc:Choice>
              <mc:Fallback>
                <p:oleObj name="Equation" r:id="rId6" imgW="622030" imgH="406224"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2788" y="2538413"/>
                        <a:ext cx="1300162"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Global">
  <a:themeElements>
    <a:clrScheme name="Custom 5">
      <a:dk1>
        <a:srgbClr val="000000"/>
      </a:dk1>
      <a:lt1>
        <a:srgbClr val="FFFFFF"/>
      </a:lt1>
      <a:dk2>
        <a:srgbClr val="3A3015"/>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Ch02HullOFOD8thlEdition</Template>
  <TotalTime>289</TotalTime>
  <Words>1145</Words>
  <Application>Microsoft Office PowerPoint</Application>
  <PresentationFormat>On-screen Show (4:3)</PresentationFormat>
  <Paragraphs>154</Paragraphs>
  <Slides>19</Slides>
  <Notes>18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9" baseType="lpstr">
      <vt:lpstr>Arial</vt:lpstr>
      <vt:lpstr>Times New Roman</vt:lpstr>
      <vt:lpstr>Tahoma</vt:lpstr>
      <vt:lpstr>Calibri</vt:lpstr>
      <vt:lpstr>Wingdings</vt:lpstr>
      <vt:lpstr>Symbol</vt:lpstr>
      <vt:lpstr>Wingdings 2</vt:lpstr>
      <vt:lpstr>Global</vt:lpstr>
      <vt:lpstr>Microsoft Equation 3.0</vt:lpstr>
      <vt:lpstr>MathType 6.0 Equation</vt:lpstr>
      <vt:lpstr>Chapter 3 Hedging Strategies Using Futures</vt:lpstr>
      <vt:lpstr>Long &amp; Short Hedges </vt:lpstr>
      <vt:lpstr>Arguments in Favor of Hedging</vt:lpstr>
      <vt:lpstr>Arguments against Hedging</vt:lpstr>
      <vt:lpstr>Basis Risk</vt:lpstr>
      <vt:lpstr>Long Hedge for Purchase of an Asset </vt:lpstr>
      <vt:lpstr>Short Hedge for Sale of an Asset </vt:lpstr>
      <vt:lpstr>Choice of Contract</vt:lpstr>
      <vt:lpstr>Optimal Hedge Ratio (page 59)</vt:lpstr>
      <vt:lpstr>Example (Page 61)</vt:lpstr>
      <vt:lpstr>Example continued</vt:lpstr>
      <vt:lpstr>Alternative Definition of Optimal Hedge Ratio</vt:lpstr>
      <vt:lpstr>Optimal Number of Contracts</vt:lpstr>
      <vt:lpstr>Hedging Using Index Futures (Page 64)</vt:lpstr>
      <vt:lpstr>Example</vt:lpstr>
      <vt:lpstr>Changing Beta</vt:lpstr>
      <vt:lpstr>Why Hedge Equity Returns</vt:lpstr>
      <vt:lpstr>Stack and Roll (page 68-69)</vt:lpstr>
      <vt:lpstr>Liquidity Issues (See Business Snapshot 3.2)</vt:lpstr>
    </vt:vector>
  </TitlesOfParts>
  <Company>Joseph L. Rotman School of Management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Hedging Strategies Using Futures</dc:title>
  <dc:subject>Options, Futures, and Other Derivatives, 9e</dc:subject>
  <dc:creator>John C. Hull</dc:creator>
  <cp:keywords>Chapter 3</cp:keywords>
  <dc:description>Copyright 2014 by John C. Hull. All Rights Reserved. Published 2014</dc:description>
  <cp:lastModifiedBy>Hull</cp:lastModifiedBy>
  <cp:revision>33</cp:revision>
  <dcterms:created xsi:type="dcterms:W3CDTF">2008-05-29T16:38:10Z</dcterms:created>
  <dcterms:modified xsi:type="dcterms:W3CDTF">2014-02-03T22:30:00Z</dcterms:modified>
</cp:coreProperties>
</file>