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5" r:id="rId10"/>
    <p:sldId id="281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77" r:id="rId23"/>
    <p:sldId id="278" r:id="rId24"/>
    <p:sldId id="282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C6FFD-49CB-4FCF-B040-B274B46F49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456E9-1F23-40F4-A0C0-599690028A05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1000 units of foreign currency (time zero)</a:t>
          </a:r>
          <a:endParaRPr lang="en-US" dirty="0"/>
        </a:p>
      </dgm:t>
    </dgm:pt>
    <dgm:pt modelId="{B9A75C34-70B7-46CF-B742-A34CEB72E1CF}" type="parTrans" cxnId="{5FB7D5DC-F211-4F20-B7F7-DB7D7B6BB7FF}">
      <dgm:prSet/>
      <dgm:spPr/>
      <dgm:t>
        <a:bodyPr/>
        <a:lstStyle/>
        <a:p>
          <a:endParaRPr lang="en-US"/>
        </a:p>
      </dgm:t>
    </dgm:pt>
    <dgm:pt modelId="{6773B266-F471-41E9-A9DC-17A1C73A1A8B}" type="sibTrans" cxnId="{5FB7D5DC-F211-4F20-B7F7-DB7D7B6BB7FF}">
      <dgm:prSet/>
      <dgm:spPr/>
      <dgm:t>
        <a:bodyPr/>
        <a:lstStyle/>
        <a:p>
          <a:endParaRPr lang="en-US"/>
        </a:p>
      </dgm:t>
    </dgm:pt>
    <dgm:pt modelId="{2DCBC973-8623-4751-B772-FA192AC79386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 dirty="0"/>
        </a:p>
      </dgm:t>
    </dgm:pt>
    <dgm:pt modelId="{1BDDCF26-D63B-4315-8914-E8642DB9638C}" type="parTrans" cxnId="{4FE7EAEF-8F16-4138-A7D5-206CC72C6961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7C7A247F-BFF2-46F8-8090-FE61A89F65AD}" type="sibTrans" cxnId="{4FE7EAEF-8F16-4138-A7D5-206CC72C6961}">
      <dgm:prSet/>
      <dgm:spPr/>
      <dgm:t>
        <a:bodyPr/>
        <a:lstStyle/>
        <a:p>
          <a:endParaRPr lang="en-US"/>
        </a:p>
      </dgm:t>
    </dgm:pt>
    <dgm:pt modelId="{54555BFF-855B-4B48-9FBC-29221C7AFBF1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 </a:t>
          </a:r>
          <a:endParaRPr lang="en-US" dirty="0"/>
        </a:p>
      </dgm:t>
    </dgm:pt>
    <dgm:pt modelId="{980C2506-D51D-4E58-A56E-D8A031B6E2B9}" type="parTrans" cxnId="{2787F356-C59D-4F0F-817E-3695793F105F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4C29C622-8892-4E6E-94F5-E10FAEF94BEE}" type="sibTrans" cxnId="{2787F356-C59D-4F0F-817E-3695793F105F}">
      <dgm:prSet/>
      <dgm:spPr/>
      <dgm:t>
        <a:bodyPr/>
        <a:lstStyle/>
        <a:p>
          <a:endParaRPr lang="en-US"/>
        </a:p>
      </dgm:t>
    </dgm:pt>
    <dgm:pt modelId="{06A78CF3-B914-4C4F-B24C-4E260251E08E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1000</a:t>
          </a:r>
          <a:r>
            <a:rPr lang="en-CA" i="1" dirty="0" smtClean="0">
              <a:latin typeface="+mj-lt"/>
            </a:rPr>
            <a:t>S</a:t>
          </a:r>
          <a:r>
            <a:rPr lang="en-CA" baseline="-25000" dirty="0" smtClean="0"/>
            <a:t>0</a:t>
          </a:r>
          <a:r>
            <a:rPr lang="en-CA" dirty="0" smtClean="0"/>
            <a:t> dollars at time zero</a:t>
          </a:r>
          <a:endParaRPr lang="en-US" i="1" dirty="0">
            <a:latin typeface="+mj-lt"/>
          </a:endParaRPr>
        </a:p>
      </dgm:t>
    </dgm:pt>
    <dgm:pt modelId="{F9D10819-3AEA-46B1-AD5D-93B2F04914DE}" type="parTrans" cxnId="{82DCF431-20BD-4887-8661-AB6B0AF31AF8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95E775FF-B3B1-43A8-AEA3-2AF08F7B28D7}" type="sibTrans" cxnId="{82DCF431-20BD-4887-8661-AB6B0AF31AF8}">
      <dgm:prSet/>
      <dgm:spPr/>
      <dgm:t>
        <a:bodyPr/>
        <a:lstStyle/>
        <a:p>
          <a:endParaRPr lang="en-US"/>
        </a:p>
      </dgm:t>
    </dgm:pt>
    <dgm:pt modelId="{CC7EC4A1-42C3-4EB3-B2D8-A1BEC6616CD2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1000</a:t>
          </a:r>
          <a:r>
            <a:rPr lang="en-CA" i="1" dirty="0" smtClean="0">
              <a:latin typeface="+mj-lt"/>
            </a:rPr>
            <a:t>S</a:t>
          </a:r>
          <a:r>
            <a:rPr lang="en-CA" baseline="-25000" dirty="0" smtClean="0"/>
            <a:t>0</a:t>
          </a:r>
          <a:r>
            <a:rPr lang="en-CA" i="1" dirty="0" smtClean="0">
              <a:latin typeface="Times New Roman" pitchFamily="18" charset="0"/>
              <a:cs typeface="Times New Roman" pitchFamily="18" charset="0"/>
            </a:rPr>
            <a:t>e</a:t>
          </a:r>
          <a:r>
            <a:rPr lang="en-CA" i="1" baseline="30000" dirty="0" smtClean="0">
              <a:latin typeface="Times New Roman" pitchFamily="18" charset="0"/>
              <a:cs typeface="Times New Roman" pitchFamily="18" charset="0"/>
            </a:rPr>
            <a:t>rT</a:t>
          </a:r>
          <a:r>
            <a:rPr lang="en-CA" i="1" baseline="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en-CA" baseline="0" dirty="0" smtClean="0"/>
            <a:t>dollars at time </a:t>
          </a:r>
          <a:r>
            <a:rPr lang="en-CA" i="1" baseline="0" dirty="0" smtClean="0">
              <a:latin typeface="+mj-lt"/>
            </a:rPr>
            <a:t>T</a:t>
          </a:r>
          <a:endParaRPr lang="en-US" i="1" dirty="0">
            <a:latin typeface="+mj-lt"/>
          </a:endParaRPr>
        </a:p>
      </dgm:t>
    </dgm:pt>
    <dgm:pt modelId="{C40CC0B4-96BE-4672-8BC0-E957054803B5}" type="parTrans" cxnId="{ECB3F0CA-2079-4B79-A890-282D4AD1491D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C9E6C97A-B963-4927-BFA0-424AAAB46066}" type="sibTrans" cxnId="{ECB3F0CA-2079-4B79-A890-282D4AD1491D}">
      <dgm:prSet/>
      <dgm:spPr/>
      <dgm:t>
        <a:bodyPr/>
        <a:lstStyle/>
        <a:p>
          <a:endParaRPr lang="en-US"/>
        </a:p>
      </dgm:t>
    </dgm:pt>
    <dgm:pt modelId="{6CBCDC4A-8E68-46F8-A51E-784F18D80C87}" type="pres">
      <dgm:prSet presAssocID="{1EAC6FFD-49CB-4FCF-B040-B274B46F49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E63824-9501-4916-BBA8-9FD972DAE79F}" type="pres">
      <dgm:prSet presAssocID="{D2C456E9-1F23-40F4-A0C0-599690028A05}" presName="hierRoot1" presStyleCnt="0"/>
      <dgm:spPr/>
    </dgm:pt>
    <dgm:pt modelId="{86054DA5-F047-469B-9436-C60918A63B85}" type="pres">
      <dgm:prSet presAssocID="{D2C456E9-1F23-40F4-A0C0-599690028A05}" presName="composite" presStyleCnt="0"/>
      <dgm:spPr/>
    </dgm:pt>
    <dgm:pt modelId="{5B5CA966-9C88-40B8-AD4A-90D9FE46EFA7}" type="pres">
      <dgm:prSet presAssocID="{D2C456E9-1F23-40F4-A0C0-599690028A05}" presName="background" presStyleLbl="node0" presStyleIdx="0" presStyleCnt="1"/>
      <dgm:spPr/>
    </dgm:pt>
    <dgm:pt modelId="{C691C0BF-90A1-4085-AD15-A86AF65CB255}" type="pres">
      <dgm:prSet presAssocID="{D2C456E9-1F23-40F4-A0C0-599690028A05}" presName="text" presStyleLbl="fgAcc0" presStyleIdx="0" presStyleCnt="1" custScaleX="189363" custScaleY="167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5BEC-7E4D-4052-A14A-365531E5AC3B}" type="pres">
      <dgm:prSet presAssocID="{D2C456E9-1F23-40F4-A0C0-599690028A05}" presName="hierChild2" presStyleCnt="0"/>
      <dgm:spPr/>
    </dgm:pt>
    <dgm:pt modelId="{843F1A89-D2B5-4E29-8688-0A03FE61D59E}" type="pres">
      <dgm:prSet presAssocID="{1BDDCF26-D63B-4315-8914-E8642DB9638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C6B28DC-1DFC-426F-8ED5-62167D80AF4B}" type="pres">
      <dgm:prSet presAssocID="{2DCBC973-8623-4751-B772-FA192AC79386}" presName="hierRoot2" presStyleCnt="0"/>
      <dgm:spPr/>
    </dgm:pt>
    <dgm:pt modelId="{FAE60C67-E8B9-4B60-87E5-214F6C3DBC82}" type="pres">
      <dgm:prSet presAssocID="{2DCBC973-8623-4751-B772-FA192AC79386}" presName="composite2" presStyleCnt="0"/>
      <dgm:spPr/>
    </dgm:pt>
    <dgm:pt modelId="{84CD3C78-E1E5-4B69-82C8-0D9149C36219}" type="pres">
      <dgm:prSet presAssocID="{2DCBC973-8623-4751-B772-FA192AC79386}" presName="background2" presStyleLbl="node2" presStyleIdx="0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8DB52308-AFE0-47F3-A13D-ABB029B2DEF4}" type="pres">
      <dgm:prSet presAssocID="{2DCBC973-8623-4751-B772-FA192AC79386}" presName="text2" presStyleLbl="fgAcc2" presStyleIdx="0" presStyleCnt="2" custScaleX="193138" custScaleY="194331" custLinFactNeighborX="-60847" custLinFactNeighborY="-35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93AA9-4B77-45BB-9E7C-527328D4F107}" type="pres">
      <dgm:prSet presAssocID="{2DCBC973-8623-4751-B772-FA192AC79386}" presName="hierChild3" presStyleCnt="0"/>
      <dgm:spPr/>
    </dgm:pt>
    <dgm:pt modelId="{C1B75C27-9234-425E-871B-5086738E090F}" type="pres">
      <dgm:prSet presAssocID="{980C2506-D51D-4E58-A56E-D8A031B6E2B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FDF23A5-4F6F-41A0-9F28-1CBACB9ED708}" type="pres">
      <dgm:prSet presAssocID="{54555BFF-855B-4B48-9FBC-29221C7AFBF1}" presName="hierRoot3" presStyleCnt="0"/>
      <dgm:spPr/>
    </dgm:pt>
    <dgm:pt modelId="{0AFB7CB4-3860-4DA6-9BF7-64C26547A752}" type="pres">
      <dgm:prSet presAssocID="{54555BFF-855B-4B48-9FBC-29221C7AFBF1}" presName="composite3" presStyleCnt="0"/>
      <dgm:spPr/>
    </dgm:pt>
    <dgm:pt modelId="{1BF95AC8-1A06-4900-AAE7-5C0CB96DF5B2}" type="pres">
      <dgm:prSet presAssocID="{54555BFF-855B-4B48-9FBC-29221C7AFBF1}" presName="background3" presStyleLbl="node3" presStyleIdx="0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D7F14F16-6FC3-4325-B853-BB28EB65472F}" type="pres">
      <dgm:prSet presAssocID="{54555BFF-855B-4B48-9FBC-29221C7AFBF1}" presName="text3" presStyleLbl="fgAcc3" presStyleIdx="0" presStyleCnt="2" custScaleX="202358" custScaleY="161852" custLinFactNeighborX="-67584" custLinFactNeighborY="75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BDC2D-4BB2-42C5-9CDD-E6D828FF5D59}" type="pres">
      <dgm:prSet presAssocID="{54555BFF-855B-4B48-9FBC-29221C7AFBF1}" presName="hierChild4" presStyleCnt="0"/>
      <dgm:spPr/>
    </dgm:pt>
    <dgm:pt modelId="{7704705F-136D-4A2D-9361-F8ABBFB86B8C}" type="pres">
      <dgm:prSet presAssocID="{F9D10819-3AEA-46B1-AD5D-93B2F04914D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2B20463-0CB7-4EA8-9B1A-6F52506F7736}" type="pres">
      <dgm:prSet presAssocID="{06A78CF3-B914-4C4F-B24C-4E260251E08E}" presName="hierRoot2" presStyleCnt="0"/>
      <dgm:spPr/>
    </dgm:pt>
    <dgm:pt modelId="{409CB35B-C9DE-444F-944F-88CE317F31F9}" type="pres">
      <dgm:prSet presAssocID="{06A78CF3-B914-4C4F-B24C-4E260251E08E}" presName="composite2" presStyleCnt="0"/>
      <dgm:spPr/>
    </dgm:pt>
    <dgm:pt modelId="{6870CD66-325E-4424-9464-17A094022F50}" type="pres">
      <dgm:prSet presAssocID="{06A78CF3-B914-4C4F-B24C-4E260251E08E}" presName="background2" presStyleLbl="node2" presStyleIdx="1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7B7953CF-ECAE-46B9-9472-A1C15636114E}" type="pres">
      <dgm:prSet presAssocID="{06A78CF3-B914-4C4F-B24C-4E260251E08E}" presName="text2" presStyleLbl="fgAcc2" presStyleIdx="1" presStyleCnt="2" custScaleX="175631" custScaleY="186618" custLinFactNeighborX="39595" custLinFactNeighborY="-43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8AE814-C2AE-4905-A3FE-C5D47004D8C1}" type="pres">
      <dgm:prSet presAssocID="{06A78CF3-B914-4C4F-B24C-4E260251E08E}" presName="hierChild3" presStyleCnt="0"/>
      <dgm:spPr/>
    </dgm:pt>
    <dgm:pt modelId="{52C6099C-BC9C-4626-BF10-FAD8323AC4C1}" type="pres">
      <dgm:prSet presAssocID="{C40CC0B4-96BE-4672-8BC0-E957054803B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0CBF9522-D792-489F-BB3B-0F52074ADC4A}" type="pres">
      <dgm:prSet presAssocID="{CC7EC4A1-42C3-4EB3-B2D8-A1BEC6616CD2}" presName="hierRoot3" presStyleCnt="0"/>
      <dgm:spPr/>
    </dgm:pt>
    <dgm:pt modelId="{02472670-9FBC-43FA-87A3-CF7A9E4C3B41}" type="pres">
      <dgm:prSet presAssocID="{CC7EC4A1-42C3-4EB3-B2D8-A1BEC6616CD2}" presName="composite3" presStyleCnt="0"/>
      <dgm:spPr/>
    </dgm:pt>
    <dgm:pt modelId="{14681F12-D849-427C-A0CF-AE0C4FE7FDD1}" type="pres">
      <dgm:prSet presAssocID="{CC7EC4A1-42C3-4EB3-B2D8-A1BEC6616CD2}" presName="background3" presStyleLbl="node3" presStyleIdx="1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C71732E4-EE4E-42E9-95BF-515D9FA8BA9D}" type="pres">
      <dgm:prSet presAssocID="{CC7EC4A1-42C3-4EB3-B2D8-A1BEC6616CD2}" presName="text3" presStyleLbl="fgAcc3" presStyleIdx="1" presStyleCnt="2" custScaleX="200693" custScaleY="171223" custLinFactNeighborX="50050" custLinFactNeighborY="3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FFAE6-2B7E-43AC-B3FC-1EED5F749642}" type="pres">
      <dgm:prSet presAssocID="{CC7EC4A1-42C3-4EB3-B2D8-A1BEC6616CD2}" presName="hierChild4" presStyleCnt="0"/>
      <dgm:spPr/>
    </dgm:pt>
  </dgm:ptLst>
  <dgm:cxnLst>
    <dgm:cxn modelId="{0AC92BBB-AD70-4F50-90F9-23126750085D}" type="presOf" srcId="{54555BFF-855B-4B48-9FBC-29221C7AFBF1}" destId="{D7F14F16-6FC3-4325-B853-BB28EB65472F}" srcOrd="0" destOrd="0" presId="urn:microsoft.com/office/officeart/2005/8/layout/hierarchy1"/>
    <dgm:cxn modelId="{544AFB72-9126-48E9-B48A-7ED75927699E}" type="presOf" srcId="{980C2506-D51D-4E58-A56E-D8A031B6E2B9}" destId="{C1B75C27-9234-425E-871B-5086738E090F}" srcOrd="0" destOrd="0" presId="urn:microsoft.com/office/officeart/2005/8/layout/hierarchy1"/>
    <dgm:cxn modelId="{4FE7EAEF-8F16-4138-A7D5-206CC72C6961}" srcId="{D2C456E9-1F23-40F4-A0C0-599690028A05}" destId="{2DCBC973-8623-4751-B772-FA192AC79386}" srcOrd="0" destOrd="0" parTransId="{1BDDCF26-D63B-4315-8914-E8642DB9638C}" sibTransId="{7C7A247F-BFF2-46F8-8090-FE61A89F65AD}"/>
    <dgm:cxn modelId="{667215FA-6053-47FE-B32A-8CB69614A92D}" type="presOf" srcId="{F9D10819-3AEA-46B1-AD5D-93B2F04914DE}" destId="{7704705F-136D-4A2D-9361-F8ABBFB86B8C}" srcOrd="0" destOrd="0" presId="urn:microsoft.com/office/officeart/2005/8/layout/hierarchy1"/>
    <dgm:cxn modelId="{5FB7D5DC-F211-4F20-B7F7-DB7D7B6BB7FF}" srcId="{1EAC6FFD-49CB-4FCF-B040-B274B46F493D}" destId="{D2C456E9-1F23-40F4-A0C0-599690028A05}" srcOrd="0" destOrd="0" parTransId="{B9A75C34-70B7-46CF-B742-A34CEB72E1CF}" sibTransId="{6773B266-F471-41E9-A9DC-17A1C73A1A8B}"/>
    <dgm:cxn modelId="{94AE2112-E62F-4776-9C50-7325E343949B}" type="presOf" srcId="{D2C456E9-1F23-40F4-A0C0-599690028A05}" destId="{C691C0BF-90A1-4085-AD15-A86AF65CB255}" srcOrd="0" destOrd="0" presId="urn:microsoft.com/office/officeart/2005/8/layout/hierarchy1"/>
    <dgm:cxn modelId="{ECB3F0CA-2079-4B79-A890-282D4AD1491D}" srcId="{06A78CF3-B914-4C4F-B24C-4E260251E08E}" destId="{CC7EC4A1-42C3-4EB3-B2D8-A1BEC6616CD2}" srcOrd="0" destOrd="0" parTransId="{C40CC0B4-96BE-4672-8BC0-E957054803B5}" sibTransId="{C9E6C97A-B963-4927-BFA0-424AAAB46066}"/>
    <dgm:cxn modelId="{B5B904AF-268F-4346-A80C-371D35B559BF}" type="presOf" srcId="{C40CC0B4-96BE-4672-8BC0-E957054803B5}" destId="{52C6099C-BC9C-4626-BF10-FAD8323AC4C1}" srcOrd="0" destOrd="0" presId="urn:microsoft.com/office/officeart/2005/8/layout/hierarchy1"/>
    <dgm:cxn modelId="{ADAD93D1-EF9B-4F32-BA52-B7C2A1BAE5D3}" type="presOf" srcId="{06A78CF3-B914-4C4F-B24C-4E260251E08E}" destId="{7B7953CF-ECAE-46B9-9472-A1C15636114E}" srcOrd="0" destOrd="0" presId="urn:microsoft.com/office/officeart/2005/8/layout/hierarchy1"/>
    <dgm:cxn modelId="{6CA93747-3354-45D3-AB5B-31E5D81B039E}" type="presOf" srcId="{CC7EC4A1-42C3-4EB3-B2D8-A1BEC6616CD2}" destId="{C71732E4-EE4E-42E9-95BF-515D9FA8BA9D}" srcOrd="0" destOrd="0" presId="urn:microsoft.com/office/officeart/2005/8/layout/hierarchy1"/>
    <dgm:cxn modelId="{2A559766-23BD-4D5B-BB77-C0441EDD0B39}" type="presOf" srcId="{2DCBC973-8623-4751-B772-FA192AC79386}" destId="{8DB52308-AFE0-47F3-A13D-ABB029B2DEF4}" srcOrd="0" destOrd="0" presId="urn:microsoft.com/office/officeart/2005/8/layout/hierarchy1"/>
    <dgm:cxn modelId="{5CE3D745-421E-4DCE-95C7-B57FAE1D2362}" type="presOf" srcId="{1EAC6FFD-49CB-4FCF-B040-B274B46F493D}" destId="{6CBCDC4A-8E68-46F8-A51E-784F18D80C87}" srcOrd="0" destOrd="0" presId="urn:microsoft.com/office/officeart/2005/8/layout/hierarchy1"/>
    <dgm:cxn modelId="{CCA8EB3D-811D-455E-B694-DA5455D9AD64}" type="presOf" srcId="{1BDDCF26-D63B-4315-8914-E8642DB9638C}" destId="{843F1A89-D2B5-4E29-8688-0A03FE61D59E}" srcOrd="0" destOrd="0" presId="urn:microsoft.com/office/officeart/2005/8/layout/hierarchy1"/>
    <dgm:cxn modelId="{2787F356-C59D-4F0F-817E-3695793F105F}" srcId="{2DCBC973-8623-4751-B772-FA192AC79386}" destId="{54555BFF-855B-4B48-9FBC-29221C7AFBF1}" srcOrd="0" destOrd="0" parTransId="{980C2506-D51D-4E58-A56E-D8A031B6E2B9}" sibTransId="{4C29C622-8892-4E6E-94F5-E10FAEF94BEE}"/>
    <dgm:cxn modelId="{82DCF431-20BD-4887-8661-AB6B0AF31AF8}" srcId="{D2C456E9-1F23-40F4-A0C0-599690028A05}" destId="{06A78CF3-B914-4C4F-B24C-4E260251E08E}" srcOrd="1" destOrd="0" parTransId="{F9D10819-3AEA-46B1-AD5D-93B2F04914DE}" sibTransId="{95E775FF-B3B1-43A8-AEA3-2AF08F7B28D7}"/>
    <dgm:cxn modelId="{BB940558-BAE6-40A9-9130-DCEF9F5D315C}" type="presParOf" srcId="{6CBCDC4A-8E68-46F8-A51E-784F18D80C87}" destId="{EAE63824-9501-4916-BBA8-9FD972DAE79F}" srcOrd="0" destOrd="0" presId="urn:microsoft.com/office/officeart/2005/8/layout/hierarchy1"/>
    <dgm:cxn modelId="{EEA0CA7E-F3AA-4847-AFCA-09308B1DA3A6}" type="presParOf" srcId="{EAE63824-9501-4916-BBA8-9FD972DAE79F}" destId="{86054DA5-F047-469B-9436-C60918A63B85}" srcOrd="0" destOrd="0" presId="urn:microsoft.com/office/officeart/2005/8/layout/hierarchy1"/>
    <dgm:cxn modelId="{FBD7E726-0F15-405F-9405-C048FF3BCBF6}" type="presParOf" srcId="{86054DA5-F047-469B-9436-C60918A63B85}" destId="{5B5CA966-9C88-40B8-AD4A-90D9FE46EFA7}" srcOrd="0" destOrd="0" presId="urn:microsoft.com/office/officeart/2005/8/layout/hierarchy1"/>
    <dgm:cxn modelId="{CF4B230F-7DF1-45A0-9CC7-795B6DA5CB21}" type="presParOf" srcId="{86054DA5-F047-469B-9436-C60918A63B85}" destId="{C691C0BF-90A1-4085-AD15-A86AF65CB255}" srcOrd="1" destOrd="0" presId="urn:microsoft.com/office/officeart/2005/8/layout/hierarchy1"/>
    <dgm:cxn modelId="{D2A9974B-D37C-4732-A651-F9B9B2403532}" type="presParOf" srcId="{EAE63824-9501-4916-BBA8-9FD972DAE79F}" destId="{2D485BEC-7E4D-4052-A14A-365531E5AC3B}" srcOrd="1" destOrd="0" presId="urn:microsoft.com/office/officeart/2005/8/layout/hierarchy1"/>
    <dgm:cxn modelId="{E60C7919-EF4A-4818-B355-A23A386B480C}" type="presParOf" srcId="{2D485BEC-7E4D-4052-A14A-365531E5AC3B}" destId="{843F1A89-D2B5-4E29-8688-0A03FE61D59E}" srcOrd="0" destOrd="0" presId="urn:microsoft.com/office/officeart/2005/8/layout/hierarchy1"/>
    <dgm:cxn modelId="{D7EDA826-80E8-4D36-A0FE-2C9D8BD300BF}" type="presParOf" srcId="{2D485BEC-7E4D-4052-A14A-365531E5AC3B}" destId="{EC6B28DC-1DFC-426F-8ED5-62167D80AF4B}" srcOrd="1" destOrd="0" presId="urn:microsoft.com/office/officeart/2005/8/layout/hierarchy1"/>
    <dgm:cxn modelId="{380269D5-5548-40C2-AFC7-A4DF7D040F71}" type="presParOf" srcId="{EC6B28DC-1DFC-426F-8ED5-62167D80AF4B}" destId="{FAE60C67-E8B9-4B60-87E5-214F6C3DBC82}" srcOrd="0" destOrd="0" presId="urn:microsoft.com/office/officeart/2005/8/layout/hierarchy1"/>
    <dgm:cxn modelId="{5D89D1F5-C890-4BC7-826D-794E29F66222}" type="presParOf" srcId="{FAE60C67-E8B9-4B60-87E5-214F6C3DBC82}" destId="{84CD3C78-E1E5-4B69-82C8-0D9149C36219}" srcOrd="0" destOrd="0" presId="urn:microsoft.com/office/officeart/2005/8/layout/hierarchy1"/>
    <dgm:cxn modelId="{0EDCAC8D-D465-4F03-A426-FBFE1E0C1B47}" type="presParOf" srcId="{FAE60C67-E8B9-4B60-87E5-214F6C3DBC82}" destId="{8DB52308-AFE0-47F3-A13D-ABB029B2DEF4}" srcOrd="1" destOrd="0" presId="urn:microsoft.com/office/officeart/2005/8/layout/hierarchy1"/>
    <dgm:cxn modelId="{FF8B8359-98A5-4468-8934-6E654C0CD74F}" type="presParOf" srcId="{EC6B28DC-1DFC-426F-8ED5-62167D80AF4B}" destId="{72293AA9-4B77-45BB-9E7C-527328D4F107}" srcOrd="1" destOrd="0" presId="urn:microsoft.com/office/officeart/2005/8/layout/hierarchy1"/>
    <dgm:cxn modelId="{AAD0FB7E-1851-47C1-BC68-EED718AC34C6}" type="presParOf" srcId="{72293AA9-4B77-45BB-9E7C-527328D4F107}" destId="{C1B75C27-9234-425E-871B-5086738E090F}" srcOrd="0" destOrd="0" presId="urn:microsoft.com/office/officeart/2005/8/layout/hierarchy1"/>
    <dgm:cxn modelId="{EAEAA412-341C-4FB6-B9F0-982EFB86094B}" type="presParOf" srcId="{72293AA9-4B77-45BB-9E7C-527328D4F107}" destId="{3FDF23A5-4F6F-41A0-9F28-1CBACB9ED708}" srcOrd="1" destOrd="0" presId="urn:microsoft.com/office/officeart/2005/8/layout/hierarchy1"/>
    <dgm:cxn modelId="{6817F68D-6152-44EB-BB2E-8097B55E5DEE}" type="presParOf" srcId="{3FDF23A5-4F6F-41A0-9F28-1CBACB9ED708}" destId="{0AFB7CB4-3860-4DA6-9BF7-64C26547A752}" srcOrd="0" destOrd="0" presId="urn:microsoft.com/office/officeart/2005/8/layout/hierarchy1"/>
    <dgm:cxn modelId="{67EA8784-3B7A-49D0-8881-F8E3EA6F245D}" type="presParOf" srcId="{0AFB7CB4-3860-4DA6-9BF7-64C26547A752}" destId="{1BF95AC8-1A06-4900-AAE7-5C0CB96DF5B2}" srcOrd="0" destOrd="0" presId="urn:microsoft.com/office/officeart/2005/8/layout/hierarchy1"/>
    <dgm:cxn modelId="{4B9A638A-9EB6-41D7-A263-7ABD246852EC}" type="presParOf" srcId="{0AFB7CB4-3860-4DA6-9BF7-64C26547A752}" destId="{D7F14F16-6FC3-4325-B853-BB28EB65472F}" srcOrd="1" destOrd="0" presId="urn:microsoft.com/office/officeart/2005/8/layout/hierarchy1"/>
    <dgm:cxn modelId="{3B264717-B57A-4E96-9103-7F76FC0A93C2}" type="presParOf" srcId="{3FDF23A5-4F6F-41A0-9F28-1CBACB9ED708}" destId="{27CBDC2D-4BB2-42C5-9CDD-E6D828FF5D59}" srcOrd="1" destOrd="0" presId="urn:microsoft.com/office/officeart/2005/8/layout/hierarchy1"/>
    <dgm:cxn modelId="{7DF0372D-4116-4934-BB93-858A697D3EC2}" type="presParOf" srcId="{2D485BEC-7E4D-4052-A14A-365531E5AC3B}" destId="{7704705F-136D-4A2D-9361-F8ABBFB86B8C}" srcOrd="2" destOrd="0" presId="urn:microsoft.com/office/officeart/2005/8/layout/hierarchy1"/>
    <dgm:cxn modelId="{B6431024-7871-442C-878C-3C457E39DE4E}" type="presParOf" srcId="{2D485BEC-7E4D-4052-A14A-365531E5AC3B}" destId="{32B20463-0CB7-4EA8-9B1A-6F52506F7736}" srcOrd="3" destOrd="0" presId="urn:microsoft.com/office/officeart/2005/8/layout/hierarchy1"/>
    <dgm:cxn modelId="{2DFB1A3F-36CE-4F0B-94BC-2D55157C0F76}" type="presParOf" srcId="{32B20463-0CB7-4EA8-9B1A-6F52506F7736}" destId="{409CB35B-C9DE-444F-944F-88CE317F31F9}" srcOrd="0" destOrd="0" presId="urn:microsoft.com/office/officeart/2005/8/layout/hierarchy1"/>
    <dgm:cxn modelId="{DFF96208-35A4-4609-9A7D-87DCD9C808EF}" type="presParOf" srcId="{409CB35B-C9DE-444F-944F-88CE317F31F9}" destId="{6870CD66-325E-4424-9464-17A094022F50}" srcOrd="0" destOrd="0" presId="urn:microsoft.com/office/officeart/2005/8/layout/hierarchy1"/>
    <dgm:cxn modelId="{6BD71E50-0AE0-45D2-BE45-C701ED783E1B}" type="presParOf" srcId="{409CB35B-C9DE-444F-944F-88CE317F31F9}" destId="{7B7953CF-ECAE-46B9-9472-A1C15636114E}" srcOrd="1" destOrd="0" presId="urn:microsoft.com/office/officeart/2005/8/layout/hierarchy1"/>
    <dgm:cxn modelId="{4F81327C-634F-47AF-B1AF-63CCEA4B5D02}" type="presParOf" srcId="{32B20463-0CB7-4EA8-9B1A-6F52506F7736}" destId="{FA8AE814-C2AE-4905-A3FE-C5D47004D8C1}" srcOrd="1" destOrd="0" presId="urn:microsoft.com/office/officeart/2005/8/layout/hierarchy1"/>
    <dgm:cxn modelId="{63113261-C013-4A61-A7BA-9ACE0DDDDF0E}" type="presParOf" srcId="{FA8AE814-C2AE-4905-A3FE-C5D47004D8C1}" destId="{52C6099C-BC9C-4626-BF10-FAD8323AC4C1}" srcOrd="0" destOrd="0" presId="urn:microsoft.com/office/officeart/2005/8/layout/hierarchy1"/>
    <dgm:cxn modelId="{379A76E0-8AF9-45A6-ADB1-B4475254EA59}" type="presParOf" srcId="{FA8AE814-C2AE-4905-A3FE-C5D47004D8C1}" destId="{0CBF9522-D792-489F-BB3B-0F52074ADC4A}" srcOrd="1" destOrd="0" presId="urn:microsoft.com/office/officeart/2005/8/layout/hierarchy1"/>
    <dgm:cxn modelId="{2C5BA596-F7CF-447D-AB15-915B199B9A66}" type="presParOf" srcId="{0CBF9522-D792-489F-BB3B-0F52074ADC4A}" destId="{02472670-9FBC-43FA-87A3-CF7A9E4C3B41}" srcOrd="0" destOrd="0" presId="urn:microsoft.com/office/officeart/2005/8/layout/hierarchy1"/>
    <dgm:cxn modelId="{DADFB99C-6FE3-4AB8-8888-A0E7BB978988}" type="presParOf" srcId="{02472670-9FBC-43FA-87A3-CF7A9E4C3B41}" destId="{14681F12-D849-427C-A0CF-AE0C4FE7FDD1}" srcOrd="0" destOrd="0" presId="urn:microsoft.com/office/officeart/2005/8/layout/hierarchy1"/>
    <dgm:cxn modelId="{A8A13E04-44F5-4408-BC61-3C09ACD37445}" type="presParOf" srcId="{02472670-9FBC-43FA-87A3-CF7A9E4C3B41}" destId="{C71732E4-EE4E-42E9-95BF-515D9FA8BA9D}" srcOrd="1" destOrd="0" presId="urn:microsoft.com/office/officeart/2005/8/layout/hierarchy1"/>
    <dgm:cxn modelId="{C7B614B6-DE9B-450E-8D77-CA52B5FF7CAF}" type="presParOf" srcId="{0CBF9522-D792-489F-BB3B-0F52074ADC4A}" destId="{A00FFAE6-2B7E-43AC-B3FC-1EED5F749642}" srcOrd="1" destOrd="0" presId="urn:microsoft.com/office/officeart/2005/8/layout/hierarchy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6099C-BC9C-4626-BF10-FAD8323AC4C1}">
      <dsp:nvSpPr>
        <dsp:cNvPr id="0" name=""/>
        <dsp:cNvSpPr/>
      </dsp:nvSpPr>
      <dsp:spPr>
        <a:xfrm>
          <a:off x="3987560" y="2266170"/>
          <a:ext cx="94351" cy="28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57"/>
              </a:lnTo>
              <a:lnTo>
                <a:pt x="94351" y="205957"/>
              </a:lnTo>
              <a:lnTo>
                <a:pt x="94351" y="289560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705F-136D-4A2D-9361-F8ABBFB86B8C}">
      <dsp:nvSpPr>
        <dsp:cNvPr id="0" name=""/>
        <dsp:cNvSpPr/>
      </dsp:nvSpPr>
      <dsp:spPr>
        <a:xfrm>
          <a:off x="2581121" y="959217"/>
          <a:ext cx="1406438" cy="23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16"/>
              </a:lnTo>
              <a:lnTo>
                <a:pt x="1406438" y="153916"/>
              </a:lnTo>
              <a:lnTo>
                <a:pt x="1406438" y="237519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C27-9234-425E-871B-5086738E090F}">
      <dsp:nvSpPr>
        <dsp:cNvPr id="0" name=""/>
        <dsp:cNvSpPr/>
      </dsp:nvSpPr>
      <dsp:spPr>
        <a:xfrm>
          <a:off x="955370" y="2314994"/>
          <a:ext cx="91440" cy="294437"/>
        </a:xfrm>
        <a:custGeom>
          <a:avLst/>
          <a:gdLst/>
          <a:ahLst/>
          <a:cxnLst/>
          <a:rect l="0" t="0" r="0" b="0"/>
          <a:pathLst>
            <a:path>
              <a:moveTo>
                <a:pt x="106518" y="0"/>
              </a:moveTo>
              <a:lnTo>
                <a:pt x="106518" y="210834"/>
              </a:lnTo>
              <a:lnTo>
                <a:pt x="45720" y="210834"/>
              </a:lnTo>
              <a:lnTo>
                <a:pt x="45720" y="29443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F1A89-D2B5-4E29-8688-0A03FE61D59E}">
      <dsp:nvSpPr>
        <dsp:cNvPr id="0" name=""/>
        <dsp:cNvSpPr/>
      </dsp:nvSpPr>
      <dsp:spPr>
        <a:xfrm>
          <a:off x="1061889" y="959217"/>
          <a:ext cx="1519232" cy="242143"/>
        </a:xfrm>
        <a:custGeom>
          <a:avLst/>
          <a:gdLst/>
          <a:ahLst/>
          <a:cxnLst/>
          <a:rect l="0" t="0" r="0" b="0"/>
          <a:pathLst>
            <a:path>
              <a:moveTo>
                <a:pt x="1519232" y="0"/>
              </a:moveTo>
              <a:lnTo>
                <a:pt x="1519232" y="158541"/>
              </a:lnTo>
              <a:lnTo>
                <a:pt x="0" y="158541"/>
              </a:lnTo>
              <a:lnTo>
                <a:pt x="0" y="242143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CA966-9C88-40B8-AD4A-90D9FE46EFA7}">
      <dsp:nvSpPr>
        <dsp:cNvPr id="0" name=""/>
        <dsp:cNvSpPr/>
      </dsp:nvSpPr>
      <dsp:spPr>
        <a:xfrm>
          <a:off x="1726662" y="2150"/>
          <a:ext cx="1708918" cy="957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1C0BF-90A1-4085-AD15-A86AF65CB255}">
      <dsp:nvSpPr>
        <dsp:cNvPr id="0" name=""/>
        <dsp:cNvSpPr/>
      </dsp:nvSpPr>
      <dsp:spPr>
        <a:xfrm>
          <a:off x="1826935" y="97409"/>
          <a:ext cx="1708918" cy="95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1000 units of foreign currency (time zero)</a:t>
          </a:r>
          <a:endParaRPr lang="en-US" sz="1600" kern="1200" dirty="0"/>
        </a:p>
      </dsp:txBody>
      <dsp:txXfrm>
        <a:off x="1854967" y="125441"/>
        <a:ext cx="1652854" cy="901003"/>
      </dsp:txXfrm>
    </dsp:sp>
    <dsp:sp modelId="{84CD3C78-E1E5-4B69-82C8-0D9149C36219}">
      <dsp:nvSpPr>
        <dsp:cNvPr id="0" name=""/>
        <dsp:cNvSpPr/>
      </dsp:nvSpPr>
      <dsp:spPr>
        <a:xfrm>
          <a:off x="190396" y="1201361"/>
          <a:ext cx="1742986" cy="1113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52308-AFE0-47F3-A13D-ABB029B2DEF4}">
      <dsp:nvSpPr>
        <dsp:cNvPr id="0" name=""/>
        <dsp:cNvSpPr/>
      </dsp:nvSpPr>
      <dsp:spPr>
        <a:xfrm>
          <a:off x="290668" y="1296620"/>
          <a:ext cx="1742986" cy="1113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23285" y="1329237"/>
        <a:ext cx="1677752" cy="1048399"/>
      </dsp:txXfrm>
    </dsp:sp>
    <dsp:sp modelId="{1BF95AC8-1A06-4900-AAE7-5C0CB96DF5B2}">
      <dsp:nvSpPr>
        <dsp:cNvPr id="0" name=""/>
        <dsp:cNvSpPr/>
      </dsp:nvSpPr>
      <dsp:spPr>
        <a:xfrm>
          <a:off x="87994" y="2609431"/>
          <a:ext cx="1826193" cy="927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14F16-6FC3-4325-B853-BB28EB65472F}">
      <dsp:nvSpPr>
        <dsp:cNvPr id="0" name=""/>
        <dsp:cNvSpPr/>
      </dsp:nvSpPr>
      <dsp:spPr>
        <a:xfrm>
          <a:off x="188267" y="2704691"/>
          <a:ext cx="1826193" cy="927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 </a:t>
          </a:r>
          <a:endParaRPr lang="en-US" sz="1600" kern="1200" dirty="0"/>
        </a:p>
      </dsp:txBody>
      <dsp:txXfrm>
        <a:off x="215433" y="2731857"/>
        <a:ext cx="1771861" cy="873176"/>
      </dsp:txXfrm>
    </dsp:sp>
    <dsp:sp modelId="{6870CD66-325E-4424-9464-17A094022F50}">
      <dsp:nvSpPr>
        <dsp:cNvPr id="0" name=""/>
        <dsp:cNvSpPr/>
      </dsp:nvSpPr>
      <dsp:spPr>
        <a:xfrm>
          <a:off x="3195063" y="1196737"/>
          <a:ext cx="1584993" cy="1069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53CF-ECAE-46B9-9472-A1C15636114E}">
      <dsp:nvSpPr>
        <dsp:cNvPr id="0" name=""/>
        <dsp:cNvSpPr/>
      </dsp:nvSpPr>
      <dsp:spPr>
        <a:xfrm>
          <a:off x="3295336" y="1291996"/>
          <a:ext cx="1584993" cy="1069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1000</a:t>
          </a:r>
          <a:r>
            <a:rPr lang="en-CA" sz="1600" i="1" kern="1200" dirty="0" smtClean="0">
              <a:latin typeface="+mj-lt"/>
            </a:rPr>
            <a:t>S</a:t>
          </a:r>
          <a:r>
            <a:rPr lang="en-CA" sz="1600" kern="1200" baseline="-25000" dirty="0" smtClean="0"/>
            <a:t>0</a:t>
          </a:r>
          <a:r>
            <a:rPr lang="en-CA" sz="1600" kern="1200" dirty="0" smtClean="0"/>
            <a:t> dollars at time zero</a:t>
          </a:r>
          <a:endParaRPr lang="en-US" sz="1600" i="1" kern="1200" dirty="0">
            <a:latin typeface="+mj-lt"/>
          </a:endParaRPr>
        </a:p>
      </dsp:txBody>
      <dsp:txXfrm>
        <a:off x="3326659" y="1323319"/>
        <a:ext cx="1522347" cy="1006786"/>
      </dsp:txXfrm>
    </dsp:sp>
    <dsp:sp modelId="{14681F12-D849-427C-A0CF-AE0C4FE7FDD1}">
      <dsp:nvSpPr>
        <dsp:cNvPr id="0" name=""/>
        <dsp:cNvSpPr/>
      </dsp:nvSpPr>
      <dsp:spPr>
        <a:xfrm>
          <a:off x="3176328" y="2555730"/>
          <a:ext cx="1811167" cy="98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732E4-EE4E-42E9-95BF-515D9FA8BA9D}">
      <dsp:nvSpPr>
        <dsp:cNvPr id="0" name=""/>
        <dsp:cNvSpPr/>
      </dsp:nvSpPr>
      <dsp:spPr>
        <a:xfrm>
          <a:off x="3276601" y="2650989"/>
          <a:ext cx="1811167" cy="98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1000</a:t>
          </a:r>
          <a:r>
            <a:rPr lang="en-CA" sz="1600" i="1" kern="1200" dirty="0" smtClean="0">
              <a:latin typeface="+mj-lt"/>
            </a:rPr>
            <a:t>S</a:t>
          </a:r>
          <a:r>
            <a:rPr lang="en-CA" sz="1600" kern="1200" baseline="-25000" dirty="0" smtClean="0"/>
            <a:t>0</a:t>
          </a:r>
          <a:r>
            <a:rPr lang="en-CA" sz="1600" i="1" kern="1200" dirty="0" smtClean="0">
              <a:latin typeface="Times New Roman" pitchFamily="18" charset="0"/>
              <a:cs typeface="Times New Roman" pitchFamily="18" charset="0"/>
            </a:rPr>
            <a:t>e</a:t>
          </a:r>
          <a:r>
            <a:rPr lang="en-CA" sz="1600" i="1" kern="1200" baseline="30000" dirty="0" smtClean="0">
              <a:latin typeface="Times New Roman" pitchFamily="18" charset="0"/>
              <a:cs typeface="Times New Roman" pitchFamily="18" charset="0"/>
            </a:rPr>
            <a:t>rT</a:t>
          </a:r>
          <a:r>
            <a:rPr lang="en-CA" sz="1600" i="1" kern="1200" baseline="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baseline="0" dirty="0" smtClean="0"/>
            <a:t>dollars at time </a:t>
          </a:r>
          <a:r>
            <a:rPr lang="en-CA" sz="1600" i="1" kern="1200" baseline="0" dirty="0" smtClean="0">
              <a:latin typeface="+mj-lt"/>
            </a:rPr>
            <a:t>T</a:t>
          </a:r>
          <a:endParaRPr lang="en-US" sz="1600" i="1" kern="1200" dirty="0">
            <a:latin typeface="+mj-lt"/>
          </a:endParaRPr>
        </a:p>
      </dsp:txBody>
      <dsp:txXfrm>
        <a:off x="3305340" y="2679728"/>
        <a:ext cx="1753689" cy="92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AE0B6C-7511-40FB-99FC-B7E7F9ACC02C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9B548E-90FE-4378-AC86-3D061920D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F50E6-D663-4746-8CBC-1AFC0FF46E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07AFBB-C4E7-460B-ABFD-8FAB06BF37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60420-CEA3-4033-8AF4-6FAE7D1BB4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F1F80-272A-4F88-BFBF-A6591134A7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36251E-5242-44D9-935E-71F71B8ABD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0C6ECB-4D3C-4F63-BE1F-3A4BD51124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itchFamily="18" charset="0"/>
              </a:rPr>
              <a:t>18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itchFamily="18" charset="0"/>
              </a:rPr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itchFamily="18" charset="0"/>
              </a:rPr>
              <a:t>20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5BFA05-D609-4664-84C5-160B2BC140CB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74CD-B24C-435E-A99E-10B834769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7C608-ABC8-4810-B1CA-97FD775156C3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120F-391B-4800-B0A8-3C8D7F25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81F3-3456-4547-9AB8-2AB94FC6381C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602B-8654-4FE6-A145-88F1EE3E3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07F077-AD48-4ABC-B0E9-16E16D24A63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2099-E9DF-4D76-862E-0D1071EC8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B9CA1-7C2B-4A79-A919-07C0B123A35B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47B69-F15C-49D5-A49C-C3EDFE1B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B822F-097A-4E05-A4EA-32A2AE34A9E1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9CAB9-BACF-45B1-BAF6-26A853A5F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80C6-5A3E-4F85-817C-63A03D4EFE85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38D8-D1AA-414F-97B2-593F35C9C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163EFA-0CD2-432D-BF97-140D0340DAD2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E4A4-0F9E-498F-9FD8-919D79A42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EDCDF-D5A7-4FD1-BF2F-DDDEDDC71CDC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383C4-86CC-434E-A518-26B5E278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D24-F37F-428E-8957-F1E1E8A3FAA2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E29D4-62DF-4274-A976-25E210A03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8F9DC-03F7-4F25-A59F-88FDC50550BE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49D6-887A-43ED-9F55-95F78EC0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2320CA44-983D-4841-B8DD-3B964305E182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0BB7AB-F558-4543-95FE-BB098F073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896" r:id="rId3"/>
    <p:sldLayoutId id="2147483897" r:id="rId4"/>
    <p:sldLayoutId id="2147483898" r:id="rId5"/>
    <p:sldLayoutId id="2147483906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1.xml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28800" y="2667000"/>
            <a:ext cx="6934200" cy="16764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Chapter 5</a:t>
            </a:r>
            <a:br>
              <a:rPr lang="en-US" altLang="en-US" sz="4000" dirty="0" smtClean="0"/>
            </a:br>
            <a:r>
              <a:rPr lang="en-US" altLang="en-US" sz="4000" dirty="0" smtClean="0"/>
              <a:t>Determination of Forward and Futures Prices</a:t>
            </a:r>
            <a:endParaRPr lang="en-US" altLang="en-US" dirty="0" smtClean="0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D8D646-7C97-4462-B87C-E3E9AF1680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If Short Sales Are Not Possible..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Formula still works for an investment asset because investors who hold the asset will sell it and buy forward contracts when the forward price is too low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DDD805-1538-44E9-B96C-ED7DD4A96B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143000"/>
            <a:ext cx="7239000" cy="12192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an Investment Asset Provides a </a:t>
            </a:r>
            <a:r>
              <a:rPr lang="en-US" dirty="0" smtClean="0"/>
              <a:t>Known </a:t>
            </a:r>
            <a:r>
              <a:rPr lang="en-US" dirty="0"/>
              <a:t>Income </a:t>
            </a:r>
            <a:r>
              <a:rPr lang="en-US" sz="2700" dirty="0"/>
              <a:t>(page </a:t>
            </a:r>
            <a:r>
              <a:rPr lang="en-US" sz="2700" dirty="0" smtClean="0"/>
              <a:t>110, </a:t>
            </a:r>
            <a:r>
              <a:rPr lang="en-US" sz="2700" dirty="0"/>
              <a:t>equation 5.2)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941388" y="3200400"/>
            <a:ext cx="7516812" cy="1828800"/>
          </a:xfrm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3600" i="1" smtClean="0">
                <a:latin typeface="Times New Roman" pitchFamily="18" charset="0"/>
                <a:cs typeface="Arial" charset="0"/>
              </a:rPr>
              <a:t>   F</a:t>
            </a:r>
            <a:r>
              <a:rPr lang="en-US" altLang="en-US" sz="36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= (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36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– 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)e</a:t>
            </a:r>
            <a:r>
              <a:rPr lang="en-US" altLang="en-US" sz="3600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baseline="30000" smtClean="0">
                <a:latin typeface="Arial" charset="0"/>
                <a:cs typeface="Arial" charset="0"/>
              </a:rPr>
              <a:t>    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mtClean="0">
                <a:latin typeface="Arial" charset="0"/>
                <a:cs typeface="Arial" charset="0"/>
              </a:rPr>
              <a:t>is the present value of the income during life of forward contract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EAD8BE-D726-4E95-AEC9-E252D2DD0BC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924800" cy="16002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When an Investment Asset Provides a Known Yield 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/>
              <a:t>Page </a:t>
            </a:r>
            <a:r>
              <a:rPr lang="en-US" sz="2700" dirty="0" smtClean="0"/>
              <a:t>112, </a:t>
            </a:r>
            <a:r>
              <a:rPr lang="en-US" sz="2700" dirty="0"/>
              <a:t>equation 5.3)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219200" y="2565400"/>
            <a:ext cx="7497763" cy="2768600"/>
          </a:xfrm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 = S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sz="40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4000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q </a:t>
            </a:r>
            <a:r>
              <a:rPr lang="en-US" altLang="en-US" sz="40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30000" smtClean="0">
                <a:latin typeface="Arial" charset="0"/>
                <a:cs typeface="Arial" charset="0"/>
              </a:rPr>
              <a:t>      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is the average yield during the life of the contract (expressed with continuous compounding)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06D27A-4171-4FCC-B675-27A4C2C9B7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Valuing a Forward Contract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A forward contract is worth zero (except for bid-offer spread effects) when it is first negotiated</a:t>
            </a:r>
          </a:p>
          <a:p>
            <a:pPr eaLnBrk="1" hangingPunct="1">
              <a:defRPr/>
            </a:pPr>
            <a:r>
              <a:rPr lang="en-CA" dirty="0" smtClean="0"/>
              <a:t>Later it may have a positive or negative value</a:t>
            </a:r>
          </a:p>
          <a:p>
            <a:pPr eaLnBrk="1" hangingPunct="1">
              <a:defRPr/>
            </a:pPr>
            <a:r>
              <a:rPr lang="en-CA" dirty="0" smtClean="0"/>
              <a:t>Suppose that </a:t>
            </a:r>
            <a:r>
              <a:rPr lang="en-CA" i="1" dirty="0" smtClean="0">
                <a:latin typeface="+mj-lt"/>
              </a:rPr>
              <a:t>K</a:t>
            </a:r>
            <a:r>
              <a:rPr lang="en-CA" dirty="0" smtClean="0"/>
              <a:t> is the delivery price and </a:t>
            </a:r>
            <a:r>
              <a:rPr lang="en-CA" i="1" dirty="0" smtClean="0">
                <a:latin typeface="+mj-lt"/>
              </a:rPr>
              <a:t>F</a:t>
            </a:r>
            <a:r>
              <a:rPr lang="en-CA" baseline="-25000" dirty="0" smtClean="0"/>
              <a:t>0</a:t>
            </a:r>
            <a:r>
              <a:rPr lang="en-CA" dirty="0" smtClean="0"/>
              <a:t> is the forward price for a contract  that would be negotiated today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E5DCE0-6CD1-4621-A172-79F93E3F39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1066800"/>
            <a:ext cx="6965950" cy="762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a Forward Contract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sz="2700" dirty="0" smtClean="0"/>
              <a:t>pages 112-114)</a:t>
            </a:r>
            <a:endParaRPr lang="en-US" sz="2700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785100" cy="36115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dirty="0" smtClean="0">
                <a:latin typeface="Arial" charset="0"/>
                <a:cs typeface="Arial" charset="0"/>
              </a:rPr>
              <a:t>By considering the difference between a contract with delivery price </a:t>
            </a:r>
            <a:r>
              <a:rPr lang="en-CA" i="1" dirty="0" smtClean="0">
                <a:latin typeface="+mj-lt"/>
                <a:cs typeface="Arial" charset="0"/>
              </a:rPr>
              <a:t>K</a:t>
            </a:r>
            <a:r>
              <a:rPr lang="en-CA" dirty="0" smtClean="0">
                <a:latin typeface="Arial" charset="0"/>
                <a:cs typeface="Arial" charset="0"/>
              </a:rPr>
              <a:t> and a contract with delivery price </a:t>
            </a:r>
            <a:r>
              <a:rPr lang="en-CA" i="1" dirty="0" smtClean="0">
                <a:latin typeface="+mj-lt"/>
                <a:cs typeface="Arial" charset="0"/>
              </a:rPr>
              <a:t>F</a:t>
            </a:r>
            <a:r>
              <a:rPr lang="en-CA" baseline="-25000" dirty="0" smtClean="0">
                <a:latin typeface="Arial" charset="0"/>
                <a:cs typeface="Arial" charset="0"/>
              </a:rPr>
              <a:t>0</a:t>
            </a:r>
            <a:r>
              <a:rPr lang="en-CA" dirty="0" smtClean="0">
                <a:latin typeface="Arial" charset="0"/>
                <a:cs typeface="Arial" charset="0"/>
              </a:rPr>
              <a:t> we can deduce that: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value of a long forward contract is 		                                  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– 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baseline="30000" dirty="0" smtClean="0">
                <a:latin typeface="Arial" charset="0"/>
                <a:cs typeface="Arial" charset="0"/>
              </a:rPr>
              <a:t>        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value of a short forward contract is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			(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K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–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sz="2400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sz="2400" i="1" baseline="30000" dirty="0" err="1" smtClean="0">
                <a:latin typeface="Times New Roman" pitchFamily="18" charset="0"/>
                <a:cs typeface="Arial" charset="0"/>
              </a:rPr>
              <a:t>rT</a:t>
            </a:r>
            <a:endParaRPr lang="en-US" sz="2400" baseline="300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32C7F5-2947-4847-8C41-080CC0B7E1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Forward vs Futures Prices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272463" cy="3657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When the maturity and asset price are the same, forward and futures prices are usually assumed to be equal. (Eurodollar futures are an exception)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In theory, when interest rates are uncertain, they are slightly different:</a:t>
            </a:r>
          </a:p>
          <a:p>
            <a:pPr lvl="1" eaLnBrk="1" hangingPunct="1"/>
            <a:r>
              <a:rPr lang="en-US" altLang="en-US" sz="2000" smtClean="0">
                <a:latin typeface="Arial" charset="0"/>
                <a:cs typeface="Arial" charset="0"/>
              </a:rPr>
              <a:t>A strong positive correlation between interest rates and the asset price implies the futures price is slightly higher than the forward price</a:t>
            </a:r>
          </a:p>
          <a:p>
            <a:pPr lvl="1" eaLnBrk="1" hangingPunct="1"/>
            <a:r>
              <a:rPr lang="en-US" altLang="en-US" sz="2000" smtClean="0">
                <a:latin typeface="Arial" charset="0"/>
                <a:cs typeface="Arial" charset="0"/>
              </a:rPr>
              <a:t>A strong negative correlation implies the reverse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F17010-D3BB-40E2-85FF-A93E4BEF586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02525" cy="129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Stock Index </a:t>
            </a:r>
            <a:r>
              <a:rPr lang="en-US" altLang="en-US" sz="2200" smtClean="0"/>
              <a:t>(Page 115-117)</a:t>
            </a:r>
            <a:endParaRPr lang="en-US" altLang="en-US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385445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Can be viewed as an investment asset paying a dividend yield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futures price and spot price relationship is therefore 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i="1" smtClean="0">
                <a:latin typeface="Arial" charset="0"/>
                <a:cs typeface="Arial" charset="0"/>
              </a:rPr>
              <a:t>              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q 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   </a:t>
            </a: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is the average dividend yield on the portfolio represented by the index during life of contract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A83375-0178-443B-8B43-907B0FDCE21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930275"/>
            <a:ext cx="7027863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Stock Index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924800" cy="39417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For the formula to be true it is important that the index represent an investment asset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In other words, changes in the index must correspond to changes in the value of a tradable portfolio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Nikkei index viewed as a dollar number does not represent an investment asset (See Business Snapshot 5.3, page 116)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97B938-41BD-4AC2-BFF8-46772A206B9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Index Arbitrage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&gt;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r-q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300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 arbitrageur buys the stocks underlying the index and sells futures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&lt;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r-q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300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 arbitrageur buys futures and shorts or sells the stocks underlying the index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83B035-30F5-4C2A-9BE3-194D608411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Index Arbitrage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1130300" y="2209800"/>
            <a:ext cx="6883400" cy="37814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Index arbitrage involves simultaneous trades in futures and many different stocks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Very often a computer is used to generate the trades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Occasionally simultaneous trades are not possible and the theoretical no-arbitrage relationship between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does not hold (see Business Snapshot 5.4 on page 117)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4AE6AA-130C-41DC-B5AE-FA3E8941B9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Consumption vs Investment Assets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Investment assets are assets held by significant numbers of people purely for investment purposes (Examples: gold, silver)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Consumption assets are assets held primarily for consumption (Examples: copper, oil)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24ED84-BE07-43D6-8E35-2A2631D5C49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Futures and Forwards on Currencies </a:t>
            </a:r>
            <a:r>
              <a:rPr lang="en-US" sz="2200" dirty="0"/>
              <a:t>(Page </a:t>
            </a:r>
            <a:r>
              <a:rPr lang="en-US" sz="2200" dirty="0" smtClean="0"/>
              <a:t>117-120)</a:t>
            </a:r>
            <a:endParaRPr lang="en-US" dirty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2286000"/>
            <a:ext cx="7258050" cy="30908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foreign currency is analogous to a security providing a yield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yield is the foreign risk-free interest rate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follows that 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i="1" baseline="-25000" smtClean="0">
                <a:latin typeface="Arial" charset="0"/>
                <a:cs typeface="Arial" charset="0"/>
              </a:rPr>
              <a:t>  </a:t>
            </a:r>
            <a:r>
              <a:rPr lang="en-US" altLang="en-US" smtClean="0">
                <a:latin typeface="Arial" charset="0"/>
                <a:cs typeface="Arial" charset="0"/>
              </a:rPr>
              <a:t>is the foreign risk-free interest rate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  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9211D6-C9EB-40AE-AF4B-94395A684FF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3505200" y="5029200"/>
          <a:ext cx="2857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6" imgW="876300" imgH="241300" progId="Equation.2">
                  <p:embed/>
                </p:oleObj>
              </mc:Choice>
              <mc:Fallback>
                <p:oleObj name="Equation" r:id="rId6" imgW="876300" imgH="241300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0"/>
                        <a:ext cx="2857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000" smtClean="0"/>
              <a:t>Explanation of the Relationship Between Spot and Forward </a:t>
            </a:r>
            <a:r>
              <a:rPr lang="en-CA" altLang="en-US" sz="2400" smtClean="0"/>
              <a:t>(Figure 5.1)</a:t>
            </a:r>
            <a:endParaRPr lang="en-US" altLang="en-US" sz="2400" smtClean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5C6F1A-382E-4D15-A754-924518EE1BC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2362200"/>
          <a:ext cx="5334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1676400" y="3733800"/>
          <a:ext cx="1698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1" imgW="1053643" imgH="545863" progId="Equation.3">
                  <p:embed/>
                </p:oleObj>
              </mc:Choice>
              <mc:Fallback>
                <p:oleObj name="Equation" r:id="rId11" imgW="1053643" imgH="5458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1698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1600200" y="5149850"/>
          <a:ext cx="17446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3" imgW="1028700" imgH="381000" progId="Equation.3">
                  <p:embed/>
                </p:oleObj>
              </mc:Choice>
              <mc:Fallback>
                <p:oleObj name="Equation" r:id="rId13" imgW="10287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49850"/>
                        <a:ext cx="174466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7227888" cy="762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Consumption Assets: Storage is Negative Income</a:t>
            </a:r>
            <a:endParaRPr lang="en-US" dirty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559675" cy="4038600"/>
          </a:xfrm>
        </p:spPr>
        <p:txBody>
          <a:bodyPr lIns="90488" tIns="44450" rIns="90488" bIns="44450"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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r+u 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Arial" charset="0"/>
                <a:cs typeface="Arial" charset="0"/>
              </a:rPr>
              <a:t> is the storage cost per unit time as a percent of the asset value.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Alternatively,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i="1" smtClean="0">
                <a:latin typeface="Arial" charset="0"/>
                <a:cs typeface="Arial" charset="0"/>
              </a:rPr>
              <a:t>            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Symbol" pitchFamily="18" charset="2"/>
                <a:cs typeface="Arial" charset="0"/>
              </a:rPr>
              <a:t>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+U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Arial" charset="0"/>
                <a:cs typeface="Arial" charset="0"/>
              </a:rPr>
              <a:t> is the present value of the storage costs.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4B8498-B8C6-4C49-9EC9-BA864C32768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Cost of Carry </a:t>
            </a:r>
            <a:r>
              <a:rPr lang="en-US" altLang="en-US" sz="2200" smtClean="0"/>
              <a:t>(Page 123)</a:t>
            </a:r>
            <a:endParaRPr lang="en-US" altLang="en-US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29550" cy="364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cost of carry,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, is the storage cost plus the interest costs less the income earned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an investment asset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=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cT</a:t>
            </a:r>
            <a:r>
              <a:rPr lang="en-US" altLang="en-US" smtClean="0">
                <a:latin typeface="Arial" charset="0"/>
                <a:cs typeface="Arial" charset="0"/>
              </a:rPr>
              <a:t>  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consumption asset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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cT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convenience yield on the consumption asset,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, is defined so that 				                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y 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endParaRPr lang="en-US" altLang="en-US" sz="1800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352168-6EAF-466E-A99D-282655BE7F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Futures Prices &amp; Expected Future Spot Prices </a:t>
            </a:r>
            <a:r>
              <a:rPr lang="en-US" sz="2200" dirty="0" smtClean="0"/>
              <a:t>(Page 124-126)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Suppose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smtClean="0">
                <a:latin typeface="Arial" charset="0"/>
                <a:cs typeface="Arial" charset="0"/>
              </a:rPr>
              <a:t> is the expected return required by investors in an asset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can invest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–r T </a:t>
            </a:r>
            <a:r>
              <a:rPr lang="en-US" altLang="en-US" sz="2400" smtClean="0">
                <a:latin typeface="Arial" charset="0"/>
                <a:cs typeface="Arial" charset="0"/>
              </a:rPr>
              <a:t>at the risk-free rate and enter into a long futures contract to create a cash inflow of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at maturity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shows that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04A3AC-1B07-4ECC-9BE2-9652FDA56C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1219200" y="4495800"/>
          <a:ext cx="2667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8" imgW="1129810" imgH="710891" progId="Equation.3">
                  <p:embed/>
                </p:oleObj>
              </mc:Choice>
              <mc:Fallback>
                <p:oleObj name="Equation" r:id="rId8" imgW="1129810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2667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Futures Prices &amp; Future Spot Prices (continued) </a:t>
            </a:r>
            <a:br>
              <a:rPr lang="en-US" dirty="0"/>
            </a:br>
            <a:endParaRPr lang="en-US"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621200-F79B-4C1D-A0E3-3979B691FFD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2819400"/>
          <a:ext cx="7086600" cy="157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  <a:gridCol w="1467802"/>
                <a:gridCol w="2037398"/>
              </a:tblGrid>
              <a:tr h="523346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No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dirty="0" smtClean="0"/>
                        <a:t>Systematic Risk</a:t>
                      </a:r>
                      <a:endParaRPr lang="en-US" sz="24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 = 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F</a:t>
                      </a:r>
                      <a:r>
                        <a:rPr lang="en-CA" sz="2400" baseline="-25000" dirty="0" smtClean="0"/>
                        <a:t>0 </a:t>
                      </a:r>
                      <a:r>
                        <a:rPr lang="en-CA" sz="2400" dirty="0" smtClean="0"/>
                        <a:t>= </a:t>
                      </a:r>
                      <a:r>
                        <a:rPr lang="en-CA" sz="2400" b="0" i="1" dirty="0" smtClean="0">
                          <a:latin typeface="+mj-lt"/>
                        </a:rPr>
                        <a:t>E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400" dirty="0" smtClean="0"/>
                        <a:t>)</a:t>
                      </a:r>
                      <a:endParaRPr lang="en-US" sz="2400" dirty="0"/>
                    </a:p>
                  </a:txBody>
                  <a:tcPr marT="45729" marB="45729"/>
                </a:tc>
              </a:tr>
              <a:tr h="523346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Positive Systematic</a:t>
                      </a:r>
                      <a:r>
                        <a:rPr lang="en-CA" sz="2400" baseline="0" dirty="0" smtClean="0"/>
                        <a:t> Risk</a:t>
                      </a:r>
                      <a:endParaRPr lang="en-US" sz="24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 &gt; 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1" dirty="0" smtClean="0">
                          <a:latin typeface="+mj-lt"/>
                        </a:rPr>
                        <a:t>F</a:t>
                      </a:r>
                      <a:r>
                        <a:rPr lang="en-CA" sz="2400" baseline="-25000" dirty="0" smtClean="0"/>
                        <a:t>0 </a:t>
                      </a:r>
                      <a:r>
                        <a:rPr lang="en-CA" sz="2400" dirty="0" smtClean="0"/>
                        <a:t>&lt; </a:t>
                      </a:r>
                      <a:r>
                        <a:rPr lang="en-CA" sz="2400" i="1" dirty="0" smtClean="0">
                          <a:latin typeface="+mj-lt"/>
                        </a:rPr>
                        <a:t>E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marT="45729" marB="45729"/>
                </a:tc>
              </a:tr>
              <a:tr h="523346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Negative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dirty="0" smtClean="0"/>
                        <a:t>Systematic</a:t>
                      </a:r>
                      <a:r>
                        <a:rPr lang="en-CA" sz="2400" baseline="0" dirty="0" smtClean="0"/>
                        <a:t> Risk</a:t>
                      </a:r>
                      <a:endParaRPr lang="en-US" sz="24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 &lt; 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1" dirty="0" smtClean="0">
                          <a:latin typeface="+mj-lt"/>
                        </a:rPr>
                        <a:t>F</a:t>
                      </a:r>
                      <a:r>
                        <a:rPr lang="en-CA" sz="2400" baseline="-25000" dirty="0" smtClean="0"/>
                        <a:t>0 </a:t>
                      </a:r>
                      <a:r>
                        <a:rPr lang="en-CA" sz="2400" baseline="0" dirty="0" smtClean="0"/>
                        <a:t>&gt; </a:t>
                      </a:r>
                      <a:r>
                        <a:rPr lang="en-CA" sz="2400" i="1" dirty="0" smtClean="0">
                          <a:latin typeface="+mj-lt"/>
                        </a:rPr>
                        <a:t>E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9721" name="TextBox 7"/>
          <p:cNvSpPr txBox="1">
            <a:spLocks noChangeArrowheads="1"/>
          </p:cNvSpPr>
          <p:nvPr/>
        </p:nvSpPr>
        <p:spPr bwMode="auto">
          <a:xfrm>
            <a:off x="1295400" y="4953000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Positive systematic risk: stock indices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Negative systematic risk: gold (at least for some periods) 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Short Selling </a:t>
            </a:r>
            <a:r>
              <a:rPr lang="en-US" altLang="en-US" sz="2200" smtClean="0"/>
              <a:t>(Page 105-106)</a:t>
            </a:r>
            <a:endParaRPr lang="en-US" altLang="en-US" smtClean="0"/>
          </a:p>
        </p:txBody>
      </p:sp>
      <p:sp>
        <p:nvSpPr>
          <p:cNvPr id="7171" name="Rectangle 1029"/>
          <p:cNvSpPr>
            <a:spLocks noGrp="1" noChangeArrowheads="1"/>
          </p:cNvSpPr>
          <p:nvPr>
            <p:ph idx="1"/>
          </p:nvPr>
        </p:nvSpPr>
        <p:spPr>
          <a:xfrm>
            <a:off x="1274763" y="1981200"/>
            <a:ext cx="6594475" cy="37861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Short selling involves selling securities you do not own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Your broker borrows the securities from another client and sells them in the market in the usual way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FFF52B-7FF5-4521-B0A2-E15FF6BCBC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7174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7175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Short Selling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086600" cy="40735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At some stage you must buy the securities so they can be replaced in the account of the client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You must pay dividends and other benefits the owner of the securities receives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There may be a small fee for borrowing the securities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C1504B-9A22-4C78-8EFA-61321DF0B29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You short 100 shares when the price is $100 and close out the short position three months later when the price is $90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During the three months a dividend of $3 per share is paid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What is your profit?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What would be your loss if you had bought 100 shares?</a:t>
            </a:r>
          </a:p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8D419C-E869-41DF-9A72-A654D5BAD5A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Notation for Valuing Futures and Forward Contracts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75F8EC-3DA0-4891-A38E-46AE1A30E9D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3402" name="Group 154"/>
          <p:cNvGraphicFramePr>
            <a:graphicFrameLocks noGrp="1"/>
          </p:cNvGraphicFramePr>
          <p:nvPr/>
        </p:nvGraphicFramePr>
        <p:xfrm>
          <a:off x="838200" y="2438400"/>
          <a:ext cx="6096000" cy="3219451"/>
        </p:xfrm>
        <a:graphic>
          <a:graphicData uri="http://schemas.openxmlformats.org/drawingml/2006/table">
            <a:tbl>
              <a:tblPr/>
              <a:tblGrid>
                <a:gridCol w="838200"/>
                <a:gridCol w="5257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Spot price today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Futures or forward price today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until delivery date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9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Risk-free interest rate for maturity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30275"/>
            <a:ext cx="7561263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An Arbitrage Opportunity?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050925" y="2057400"/>
            <a:ext cx="7077075" cy="38274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spot price of a non-dividend-paying stock is $40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3-month forward price is $43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3-month US$ interest rate is 5% per annum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Is there an arbitrage opportunity?                                             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A64E4E-800C-4947-B222-7A6E7ADB38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30275"/>
            <a:ext cx="7332663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Another </a:t>
            </a:r>
            <a:r>
              <a:rPr lang="en-US" dirty="0"/>
              <a:t>Arbitrage Opportunity?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>
          <a:xfrm>
            <a:off x="1152525" y="2057400"/>
            <a:ext cx="6840538" cy="377507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spot price of nondividend-paying stock is $40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3-month forward price is US$39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1-year US$ interest rate is 5% per annum (continuously compounded)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Is there an arbitrage opportunity?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DB0B68-DC08-472F-A07A-3A7E2C2697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7551738" y="2536825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81888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Forward Price 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10563" cy="442595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If the spot price of an investment asset is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and the futures price for a contract deliverable in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 years is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, then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= 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rT</a:t>
            </a: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where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cs typeface="Arial" charset="0"/>
              </a:rPr>
              <a:t> is the </a:t>
            </a:r>
            <a:r>
              <a:rPr lang="en-US" i="1" dirty="0" smtClean="0">
                <a:latin typeface="+mj-lt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-year risk-free rate of interest.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In our examples,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=40,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=0.25,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cs typeface="Arial" charset="0"/>
              </a:rPr>
              <a:t>=0.05 so that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Arial" charset="0"/>
                <a:cs typeface="Arial" charset="0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= 40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30000" dirty="0" smtClean="0">
                <a:latin typeface="Arial" charset="0"/>
                <a:cs typeface="Arial" charset="0"/>
              </a:rPr>
              <a:t>0.05×0.25</a:t>
            </a:r>
            <a:r>
              <a:rPr lang="en-US" dirty="0" smtClean="0">
                <a:latin typeface="Arial" charset="0"/>
                <a:cs typeface="Arial" charset="0"/>
              </a:rPr>
              <a:t> = 40.50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2E17D6-DC3A-42C8-A541-C9EDF3C6758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Ch04HullOFOD8thEdition</Template>
  <TotalTime>266</TotalTime>
  <Words>1493</Words>
  <Application>Microsoft Office PowerPoint</Application>
  <PresentationFormat>On-screen Show (4:3)</PresentationFormat>
  <Paragraphs>181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Global</vt:lpstr>
      <vt:lpstr>Equation</vt:lpstr>
      <vt:lpstr>Chapter 5 Determination of Forward and Futures Prices</vt:lpstr>
      <vt:lpstr>Consumption vs Investment Assets</vt:lpstr>
      <vt:lpstr>Short Selling (Page 105-106)</vt:lpstr>
      <vt:lpstr>Short Selling (continued)</vt:lpstr>
      <vt:lpstr>Example</vt:lpstr>
      <vt:lpstr>Notation for Valuing Futures and Forward Contracts</vt:lpstr>
      <vt:lpstr>An Arbitrage Opportunity?</vt:lpstr>
      <vt:lpstr>Another Arbitrage Opportunity?</vt:lpstr>
      <vt:lpstr>The Forward Price </vt:lpstr>
      <vt:lpstr>If Short Sales Are Not Possible..</vt:lpstr>
      <vt:lpstr> When an Investment Asset Provides a Known Income (page 110, equation 5.2)  </vt:lpstr>
      <vt:lpstr>When an Investment Asset Provides a Known Yield  (Page 112, equation 5.3)</vt:lpstr>
      <vt:lpstr>Valuing a Forward Contract</vt:lpstr>
      <vt:lpstr>Valuing a Forward Contract (pages 112-114)</vt:lpstr>
      <vt:lpstr>Forward vs Futures Prices</vt:lpstr>
      <vt:lpstr>Stock Index (Page 115-117)</vt:lpstr>
      <vt:lpstr>Stock Index (continued)</vt:lpstr>
      <vt:lpstr>Index Arbitrage</vt:lpstr>
      <vt:lpstr>Index Arbitrage (continued)</vt:lpstr>
      <vt:lpstr>Futures and Forwards on Currencies (Page 117-120)</vt:lpstr>
      <vt:lpstr>Explanation of the Relationship Between Spot and Forward (Figure 5.1)</vt:lpstr>
      <vt:lpstr>Consumption Assets: Storage is Negative Income</vt:lpstr>
      <vt:lpstr>The Cost of Carry (Page 123)</vt:lpstr>
      <vt:lpstr>Futures Prices &amp; Expected Future Spot Prices (Page 124-126)</vt:lpstr>
      <vt:lpstr>Futures Prices &amp; Future Spot Prices (continued)  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Forward and Futures Prices</dc:title>
  <dc:subject>Options, Futures, and Other Derivatives, 9e</dc:subject>
  <dc:creator>John C. Hull</dc:creator>
  <cp:keywords>Chapter 5</cp:keywords>
  <dc:description>Copyright 2014 by John C. Hull. All Rights Reserved. Published 2014</dc:description>
  <cp:lastModifiedBy>Hull</cp:lastModifiedBy>
  <cp:revision>41</cp:revision>
  <dcterms:created xsi:type="dcterms:W3CDTF">2008-05-29T16:38:10Z</dcterms:created>
  <dcterms:modified xsi:type="dcterms:W3CDTF">2014-02-03T22:42:26Z</dcterms:modified>
</cp:coreProperties>
</file>