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259" r:id="rId4"/>
    <p:sldId id="299" r:id="rId5"/>
    <p:sldId id="261" r:id="rId6"/>
    <p:sldId id="262" r:id="rId7"/>
    <p:sldId id="263" r:id="rId8"/>
    <p:sldId id="264" r:id="rId9"/>
    <p:sldId id="265" r:id="rId10"/>
    <p:sldId id="266" r:id="rId11"/>
    <p:sldId id="292" r:id="rId12"/>
    <p:sldId id="293" r:id="rId13"/>
    <p:sldId id="267" r:id="rId14"/>
    <p:sldId id="268" r:id="rId15"/>
    <p:sldId id="269" r:id="rId16"/>
    <p:sldId id="270" r:id="rId17"/>
    <p:sldId id="271" r:id="rId18"/>
    <p:sldId id="300" r:id="rId19"/>
    <p:sldId id="272" r:id="rId20"/>
    <p:sldId id="294" r:id="rId21"/>
    <p:sldId id="273" r:id="rId22"/>
    <p:sldId id="274" r:id="rId23"/>
    <p:sldId id="295" r:id="rId24"/>
    <p:sldId id="287" r:id="rId25"/>
    <p:sldId id="286" r:id="rId26"/>
    <p:sldId id="275" r:id="rId27"/>
    <p:sldId id="288" r:id="rId28"/>
    <p:sldId id="276" r:id="rId29"/>
    <p:sldId id="277" r:id="rId30"/>
    <p:sldId id="278" r:id="rId31"/>
    <p:sldId id="279" r:id="rId32"/>
    <p:sldId id="298" r:id="rId33"/>
    <p:sldId id="281" r:id="rId34"/>
    <p:sldId id="289" r:id="rId35"/>
    <p:sldId id="290" r:id="rId36"/>
    <p:sldId id="291" r:id="rId37"/>
    <p:sldId id="282" r:id="rId38"/>
    <p:sldId id="284" r:id="rId39"/>
    <p:sldId id="285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6C8C9E9-9004-494F-A5AD-C7C334A74F81}" type="datetimeFigureOut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A88B0C-8F72-49A8-B41F-B7D97D38F5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826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45E03F8-9098-477A-A3C8-5C336F695A47}" type="datetimeFigureOut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CE8A7DE-3F7D-468A-96CA-6A045F901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439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3F892E1-AEAF-4113-8548-3B8667F76BAC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37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547822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B65EF9-C50D-4A38-BE4A-8E7E004D958D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298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63C746-A0DE-41A5-AC93-28E2CA28FA8E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709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  <p:sp>
        <p:nvSpPr>
          <p:cNvPr id="59395" name="Rectangle 3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385453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627705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762600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147470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997936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0546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D48B27-9674-4034-985A-AFF13836D078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078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866494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953953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604123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4106777-A3F0-4FBA-97B1-1368C0221F02}" type="slidenum">
              <a:rPr lang="en-US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1458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B53ED1-42D1-4475-8DD0-A473FA8736BB}" type="slidenum">
              <a:rPr lang="en-US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845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6767193-F69D-4111-8AFA-90393AC24503}" type="slidenum">
              <a:rPr lang="en-US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408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9044830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31E580-AADD-406F-9AAE-BA80A0444C81}" type="slidenum">
              <a:rPr lang="en-US" altLang="en-US"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358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1827393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396238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678436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4722770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1446844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A9D218-DF3A-44BF-BBD8-9AFECC5B300B}" type="slidenum">
              <a:rPr lang="en-US" altLang="en-US">
                <a:latin typeface="Calibri" panose="020F0502020204030204" pitchFamily="34" charset="0"/>
              </a:rPr>
              <a:pPr eaLnBrk="1" hangingPunct="1"/>
              <a:t>32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1677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5143719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C39E5D-6775-4166-B060-BC95F7FC90E5}" type="slidenum">
              <a:rPr lang="en-US" altLang="en-US">
                <a:latin typeface="Calibri" panose="020F0502020204030204" pitchFamily="34" charset="0"/>
              </a:rPr>
              <a:pPr eaLnBrk="1" hangingPunct="1"/>
              <a:t>34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2185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8D5FBF4-C96E-46FF-B672-6F102DF988AF}" type="slidenum">
              <a:rPr lang="en-US" altLang="en-US">
                <a:latin typeface="Calibri" panose="020F0502020204030204" pitchFamily="34" charset="0"/>
              </a:rPr>
              <a:pPr eaLnBrk="1" hangingPunct="1"/>
              <a:t>35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2467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50D9BAC-12B4-41A1-BB22-571152196331}" type="slidenum">
              <a:rPr lang="en-US" altLang="en-US">
                <a:latin typeface="Calibri" panose="020F0502020204030204" pitchFamily="34" charset="0"/>
              </a:rPr>
              <a:pPr eaLnBrk="1" hangingPunct="1"/>
              <a:t>36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359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055514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3674996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03302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C0A833-B197-4C9B-B292-570AA5567A47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751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  <p:sp>
        <p:nvSpPr>
          <p:cNvPr id="51203" name="Rectangle 3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632706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943461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334933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006612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965793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5760 w 4848"/>
                  <a:gd name="T1" fmla="*/ 1032 h 432"/>
                  <a:gd name="T2" fmla="*/ 0 w 4848"/>
                  <a:gd name="T3" fmla="*/ 1032 h 432"/>
                  <a:gd name="T4" fmla="*/ 0 w 4848"/>
                  <a:gd name="T5" fmla="*/ 0 h 432"/>
                  <a:gd name="T6" fmla="*/ 5760 w 4848"/>
                  <a:gd name="T7" fmla="*/ 0 h 432"/>
                  <a:gd name="T8" fmla="*/ 5760 w 4848"/>
                  <a:gd name="T9" fmla="*/ 10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6 w 15"/>
                    <a:gd name="T1" fmla="*/ 10 h 23"/>
                    <a:gd name="T2" fmla="*/ 17 w 15"/>
                    <a:gd name="T3" fmla="*/ 4 h 23"/>
                    <a:gd name="T4" fmla="*/ 15 w 15"/>
                    <a:gd name="T5" fmla="*/ 15 h 23"/>
                    <a:gd name="T6" fmla="*/ 6 w 15"/>
                    <a:gd name="T7" fmla="*/ 10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1 h 23"/>
                    <a:gd name="T2" fmla="*/ 12 w 20"/>
                    <a:gd name="T3" fmla="*/ 3 h 23"/>
                    <a:gd name="T4" fmla="*/ 7 w 20"/>
                    <a:gd name="T5" fmla="*/ 17 h 23"/>
                    <a:gd name="T6" fmla="*/ 3 w 20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7 w 30"/>
                    <a:gd name="T1" fmla="*/ 27 h 42"/>
                    <a:gd name="T2" fmla="*/ 8 w 30"/>
                    <a:gd name="T3" fmla="*/ 17 h 42"/>
                    <a:gd name="T4" fmla="*/ 0 w 30"/>
                    <a:gd name="T5" fmla="*/ 7 h 42"/>
                    <a:gd name="T6" fmla="*/ 17 w 30"/>
                    <a:gd name="T7" fmla="*/ 2 h 42"/>
                    <a:gd name="T8" fmla="*/ 31 w 30"/>
                    <a:gd name="T9" fmla="*/ 19 h 42"/>
                    <a:gd name="T10" fmla="*/ 29 w 30"/>
                    <a:gd name="T11" fmla="*/ 25 h 42"/>
                    <a:gd name="T12" fmla="*/ 17 w 30"/>
                    <a:gd name="T13" fmla="*/ 27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2 h 16"/>
                    <a:gd name="T2" fmla="*/ 3 w 25"/>
                    <a:gd name="T3" fmla="*/ 6 h 16"/>
                    <a:gd name="T4" fmla="*/ 15 w 25"/>
                    <a:gd name="T5" fmla="*/ 0 h 16"/>
                    <a:gd name="T6" fmla="*/ 15 w 25"/>
                    <a:gd name="T7" fmla="*/ 12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0 h 46"/>
                    <a:gd name="T2" fmla="*/ 30 w 65"/>
                    <a:gd name="T3" fmla="*/ 3 h 46"/>
                    <a:gd name="T4" fmla="*/ 42 w 65"/>
                    <a:gd name="T5" fmla="*/ 0 h 46"/>
                    <a:gd name="T6" fmla="*/ 58 w 65"/>
                    <a:gd name="T7" fmla="*/ 10 h 46"/>
                    <a:gd name="T8" fmla="*/ 32 w 65"/>
                    <a:gd name="T9" fmla="*/ 22 h 46"/>
                    <a:gd name="T10" fmla="*/ 12 w 65"/>
                    <a:gd name="T11" fmla="*/ 39 h 46"/>
                    <a:gd name="T12" fmla="*/ 8 w 65"/>
                    <a:gd name="T13" fmla="*/ 17 h 46"/>
                    <a:gd name="T14" fmla="*/ 12 w 65"/>
                    <a:gd name="T15" fmla="*/ 12 h 46"/>
                    <a:gd name="T16" fmla="*/ 14 w 65"/>
                    <a:gd name="T17" fmla="*/ 20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26 h 47"/>
                    <a:gd name="T2" fmla="*/ 18 w 69"/>
                    <a:gd name="T3" fmla="*/ 21 h 47"/>
                    <a:gd name="T4" fmla="*/ 51 w 69"/>
                    <a:gd name="T5" fmla="*/ 1 h 47"/>
                    <a:gd name="T6" fmla="*/ 63 w 69"/>
                    <a:gd name="T7" fmla="*/ 2 h 47"/>
                    <a:gd name="T8" fmla="*/ 49 w 69"/>
                    <a:gd name="T9" fmla="*/ 16 h 47"/>
                    <a:gd name="T10" fmla="*/ 28 w 69"/>
                    <a:gd name="T11" fmla="*/ 27 h 47"/>
                    <a:gd name="T12" fmla="*/ 22 w 69"/>
                    <a:gd name="T13" fmla="*/ 39 h 47"/>
                    <a:gd name="T14" fmla="*/ 16 w 69"/>
                    <a:gd name="T15" fmla="*/ 37 h 47"/>
                    <a:gd name="T16" fmla="*/ 12 w 69"/>
                    <a:gd name="T17" fmla="*/ 32 h 47"/>
                    <a:gd name="T18" fmla="*/ 0 w 69"/>
                    <a:gd name="T19" fmla="*/ 29 h 47"/>
                    <a:gd name="T20" fmla="*/ 0 w 69"/>
                    <a:gd name="T21" fmla="*/ 26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3 h 277"/>
                    <a:gd name="T2" fmla="*/ 36 w 355"/>
                    <a:gd name="T3" fmla="*/ 15 h 277"/>
                    <a:gd name="T4" fmla="*/ 46 w 355"/>
                    <a:gd name="T5" fmla="*/ 25 h 277"/>
                    <a:gd name="T6" fmla="*/ 76 w 355"/>
                    <a:gd name="T7" fmla="*/ 43 h 277"/>
                    <a:gd name="T8" fmla="*/ 92 w 355"/>
                    <a:gd name="T9" fmla="*/ 54 h 277"/>
                    <a:gd name="T10" fmla="*/ 122 w 355"/>
                    <a:gd name="T11" fmla="*/ 81 h 277"/>
                    <a:gd name="T12" fmla="*/ 136 w 355"/>
                    <a:gd name="T13" fmla="*/ 105 h 277"/>
                    <a:gd name="T14" fmla="*/ 148 w 355"/>
                    <a:gd name="T15" fmla="*/ 109 h 277"/>
                    <a:gd name="T16" fmla="*/ 154 w 355"/>
                    <a:gd name="T17" fmla="*/ 123 h 277"/>
                    <a:gd name="T18" fmla="*/ 176 w 355"/>
                    <a:gd name="T19" fmla="*/ 125 h 277"/>
                    <a:gd name="T20" fmla="*/ 170 w 355"/>
                    <a:gd name="T21" fmla="*/ 161 h 277"/>
                    <a:gd name="T22" fmla="*/ 179 w 355"/>
                    <a:gd name="T23" fmla="*/ 184 h 277"/>
                    <a:gd name="T24" fmla="*/ 197 w 355"/>
                    <a:gd name="T25" fmla="*/ 191 h 277"/>
                    <a:gd name="T26" fmla="*/ 215 w 355"/>
                    <a:gd name="T27" fmla="*/ 193 h 277"/>
                    <a:gd name="T28" fmla="*/ 235 w 355"/>
                    <a:gd name="T29" fmla="*/ 199 h 277"/>
                    <a:gd name="T30" fmla="*/ 253 w 355"/>
                    <a:gd name="T31" fmla="*/ 194 h 277"/>
                    <a:gd name="T32" fmla="*/ 271 w 355"/>
                    <a:gd name="T33" fmla="*/ 204 h 277"/>
                    <a:gd name="T34" fmla="*/ 295 w 355"/>
                    <a:gd name="T35" fmla="*/ 211 h 277"/>
                    <a:gd name="T36" fmla="*/ 313 w 355"/>
                    <a:gd name="T37" fmla="*/ 217 h 277"/>
                    <a:gd name="T38" fmla="*/ 351 w 355"/>
                    <a:gd name="T39" fmla="*/ 219 h 277"/>
                    <a:gd name="T40" fmla="*/ 341 w 355"/>
                    <a:gd name="T41" fmla="*/ 226 h 277"/>
                    <a:gd name="T42" fmla="*/ 321 w 355"/>
                    <a:gd name="T43" fmla="*/ 224 h 277"/>
                    <a:gd name="T44" fmla="*/ 299 w 355"/>
                    <a:gd name="T45" fmla="*/ 222 h 277"/>
                    <a:gd name="T46" fmla="*/ 287 w 355"/>
                    <a:gd name="T47" fmla="*/ 219 h 277"/>
                    <a:gd name="T48" fmla="*/ 251 w 355"/>
                    <a:gd name="T49" fmla="*/ 217 h 277"/>
                    <a:gd name="T50" fmla="*/ 233 w 355"/>
                    <a:gd name="T51" fmla="*/ 214 h 277"/>
                    <a:gd name="T52" fmla="*/ 172 w 355"/>
                    <a:gd name="T53" fmla="*/ 199 h 277"/>
                    <a:gd name="T54" fmla="*/ 160 w 355"/>
                    <a:gd name="T55" fmla="*/ 178 h 277"/>
                    <a:gd name="T56" fmla="*/ 126 w 355"/>
                    <a:gd name="T57" fmla="*/ 165 h 277"/>
                    <a:gd name="T58" fmla="*/ 108 w 355"/>
                    <a:gd name="T59" fmla="*/ 153 h 277"/>
                    <a:gd name="T60" fmla="*/ 94 w 355"/>
                    <a:gd name="T61" fmla="*/ 130 h 277"/>
                    <a:gd name="T62" fmla="*/ 68 w 355"/>
                    <a:gd name="T63" fmla="*/ 89 h 277"/>
                    <a:gd name="T64" fmla="*/ 64 w 355"/>
                    <a:gd name="T65" fmla="*/ 84 h 277"/>
                    <a:gd name="T66" fmla="*/ 58 w 355"/>
                    <a:gd name="T67" fmla="*/ 82 h 277"/>
                    <a:gd name="T68" fmla="*/ 54 w 355"/>
                    <a:gd name="T69" fmla="*/ 72 h 277"/>
                    <a:gd name="T70" fmla="*/ 38 w 355"/>
                    <a:gd name="T71" fmla="*/ 48 h 277"/>
                    <a:gd name="T72" fmla="*/ 20 w 355"/>
                    <a:gd name="T73" fmla="*/ 33 h 277"/>
                    <a:gd name="T74" fmla="*/ 4 w 355"/>
                    <a:gd name="T75" fmla="*/ 18 h 277"/>
                    <a:gd name="T76" fmla="*/ 10 w 355"/>
                    <a:gd name="T77" fmla="*/ 2 h 277"/>
                    <a:gd name="T78" fmla="*/ 10 w 355"/>
                    <a:gd name="T79" fmla="*/ 3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54 h 206"/>
                    <a:gd name="T2" fmla="*/ 66 w 156"/>
                    <a:gd name="T3" fmla="*/ 47 h 206"/>
                    <a:gd name="T4" fmla="*/ 68 w 156"/>
                    <a:gd name="T5" fmla="*/ 42 h 206"/>
                    <a:gd name="T6" fmla="*/ 81 w 156"/>
                    <a:gd name="T7" fmla="*/ 36 h 206"/>
                    <a:gd name="T8" fmla="*/ 107 w 156"/>
                    <a:gd name="T9" fmla="*/ 18 h 206"/>
                    <a:gd name="T10" fmla="*/ 113 w 156"/>
                    <a:gd name="T11" fmla="*/ 3 h 206"/>
                    <a:gd name="T12" fmla="*/ 125 w 156"/>
                    <a:gd name="T13" fmla="*/ 0 h 206"/>
                    <a:gd name="T14" fmla="*/ 151 w 156"/>
                    <a:gd name="T15" fmla="*/ 23 h 206"/>
                    <a:gd name="T16" fmla="*/ 147 w 156"/>
                    <a:gd name="T17" fmla="*/ 36 h 206"/>
                    <a:gd name="T18" fmla="*/ 127 w 156"/>
                    <a:gd name="T19" fmla="*/ 52 h 206"/>
                    <a:gd name="T20" fmla="*/ 133 w 156"/>
                    <a:gd name="T21" fmla="*/ 76 h 206"/>
                    <a:gd name="T22" fmla="*/ 143 w 156"/>
                    <a:gd name="T23" fmla="*/ 89 h 206"/>
                    <a:gd name="T24" fmla="*/ 147 w 156"/>
                    <a:gd name="T25" fmla="*/ 104 h 206"/>
                    <a:gd name="T26" fmla="*/ 129 w 156"/>
                    <a:gd name="T27" fmla="*/ 104 h 206"/>
                    <a:gd name="T28" fmla="*/ 117 w 156"/>
                    <a:gd name="T29" fmla="*/ 118 h 206"/>
                    <a:gd name="T30" fmla="*/ 105 w 156"/>
                    <a:gd name="T31" fmla="*/ 126 h 206"/>
                    <a:gd name="T32" fmla="*/ 101 w 156"/>
                    <a:gd name="T33" fmla="*/ 161 h 206"/>
                    <a:gd name="T34" fmla="*/ 89 w 156"/>
                    <a:gd name="T35" fmla="*/ 164 h 206"/>
                    <a:gd name="T36" fmla="*/ 83 w 156"/>
                    <a:gd name="T37" fmla="*/ 167 h 206"/>
                    <a:gd name="T38" fmla="*/ 76 w 156"/>
                    <a:gd name="T39" fmla="*/ 164 h 206"/>
                    <a:gd name="T40" fmla="*/ 72 w 156"/>
                    <a:gd name="T41" fmla="*/ 154 h 206"/>
                    <a:gd name="T42" fmla="*/ 60 w 156"/>
                    <a:gd name="T43" fmla="*/ 151 h 206"/>
                    <a:gd name="T44" fmla="*/ 42 w 156"/>
                    <a:gd name="T45" fmla="*/ 157 h 206"/>
                    <a:gd name="T46" fmla="*/ 28 w 156"/>
                    <a:gd name="T47" fmla="*/ 151 h 206"/>
                    <a:gd name="T48" fmla="*/ 10 w 156"/>
                    <a:gd name="T49" fmla="*/ 120 h 206"/>
                    <a:gd name="T50" fmla="*/ 4 w 156"/>
                    <a:gd name="T51" fmla="*/ 105 h 206"/>
                    <a:gd name="T52" fmla="*/ 0 w 156"/>
                    <a:gd name="T53" fmla="*/ 96 h 206"/>
                    <a:gd name="T54" fmla="*/ 20 w 156"/>
                    <a:gd name="T55" fmla="*/ 78 h 206"/>
                    <a:gd name="T56" fmla="*/ 32 w 156"/>
                    <a:gd name="T57" fmla="*/ 84 h 206"/>
                    <a:gd name="T58" fmla="*/ 34 w 156"/>
                    <a:gd name="T59" fmla="*/ 65 h 206"/>
                    <a:gd name="T60" fmla="*/ 52 w 156"/>
                    <a:gd name="T61" fmla="*/ 57 h 206"/>
                    <a:gd name="T62" fmla="*/ 54 w 156"/>
                    <a:gd name="T63" fmla="*/ 54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27 h 38"/>
                    <a:gd name="T2" fmla="*/ 18 w 109"/>
                    <a:gd name="T3" fmla="*/ 8 h 38"/>
                    <a:gd name="T4" fmla="*/ 46 w 109"/>
                    <a:gd name="T5" fmla="*/ 17 h 38"/>
                    <a:gd name="T6" fmla="*/ 73 w 109"/>
                    <a:gd name="T7" fmla="*/ 12 h 38"/>
                    <a:gd name="T8" fmla="*/ 91 w 109"/>
                    <a:gd name="T9" fmla="*/ 0 h 38"/>
                    <a:gd name="T10" fmla="*/ 77 w 109"/>
                    <a:gd name="T11" fmla="*/ 22 h 38"/>
                    <a:gd name="T12" fmla="*/ 61 w 109"/>
                    <a:gd name="T13" fmla="*/ 32 h 38"/>
                    <a:gd name="T14" fmla="*/ 42 w 109"/>
                    <a:gd name="T15" fmla="*/ 27 h 38"/>
                    <a:gd name="T16" fmla="*/ 14 w 109"/>
                    <a:gd name="T17" fmla="*/ 25 h 38"/>
                    <a:gd name="T18" fmla="*/ 4 w 109"/>
                    <a:gd name="T19" fmla="*/ 27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5 h 104"/>
                    <a:gd name="T2" fmla="*/ 18 w 76"/>
                    <a:gd name="T3" fmla="*/ 0 h 104"/>
                    <a:gd name="T4" fmla="*/ 34 w 76"/>
                    <a:gd name="T5" fmla="*/ 15 h 104"/>
                    <a:gd name="T6" fmla="*/ 61 w 76"/>
                    <a:gd name="T7" fmla="*/ 3 h 104"/>
                    <a:gd name="T8" fmla="*/ 45 w 76"/>
                    <a:gd name="T9" fmla="*/ 27 h 104"/>
                    <a:gd name="T10" fmla="*/ 53 w 76"/>
                    <a:gd name="T11" fmla="*/ 39 h 104"/>
                    <a:gd name="T12" fmla="*/ 57 w 76"/>
                    <a:gd name="T13" fmla="*/ 48 h 104"/>
                    <a:gd name="T14" fmla="*/ 45 w 76"/>
                    <a:gd name="T15" fmla="*/ 60 h 104"/>
                    <a:gd name="T16" fmla="*/ 34 w 76"/>
                    <a:gd name="T17" fmla="*/ 48 h 104"/>
                    <a:gd name="T18" fmla="*/ 22 w 76"/>
                    <a:gd name="T19" fmla="*/ 39 h 104"/>
                    <a:gd name="T20" fmla="*/ 28 w 76"/>
                    <a:gd name="T21" fmla="*/ 55 h 104"/>
                    <a:gd name="T22" fmla="*/ 30 w 76"/>
                    <a:gd name="T23" fmla="*/ 60 h 104"/>
                    <a:gd name="T24" fmla="*/ 20 w 76"/>
                    <a:gd name="T25" fmla="*/ 84 h 104"/>
                    <a:gd name="T26" fmla="*/ 12 w 76"/>
                    <a:gd name="T27" fmla="*/ 82 h 104"/>
                    <a:gd name="T28" fmla="*/ 8 w 76"/>
                    <a:gd name="T29" fmla="*/ 73 h 104"/>
                    <a:gd name="T30" fmla="*/ 0 w 76"/>
                    <a:gd name="T31" fmla="*/ 44 h 104"/>
                    <a:gd name="T32" fmla="*/ 2 w 76"/>
                    <a:gd name="T33" fmla="*/ 24 h 104"/>
                    <a:gd name="T34" fmla="*/ 8 w 76"/>
                    <a:gd name="T35" fmla="*/ 15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2 h 61"/>
                    <a:gd name="T2" fmla="*/ 13 w 37"/>
                    <a:gd name="T3" fmla="*/ 0 h 61"/>
                    <a:gd name="T4" fmla="*/ 15 w 37"/>
                    <a:gd name="T5" fmla="*/ 22 h 61"/>
                    <a:gd name="T6" fmla="*/ 37 w 37"/>
                    <a:gd name="T7" fmla="*/ 31 h 61"/>
                    <a:gd name="T8" fmla="*/ 19 w 37"/>
                    <a:gd name="T9" fmla="*/ 35 h 61"/>
                    <a:gd name="T10" fmla="*/ 5 w 37"/>
                    <a:gd name="T11" fmla="*/ 47 h 61"/>
                    <a:gd name="T12" fmla="*/ 1 w 37"/>
                    <a:gd name="T13" fmla="*/ 27 h 61"/>
                    <a:gd name="T14" fmla="*/ 3 w 37"/>
                    <a:gd name="T15" fmla="*/ 22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8 w 49"/>
                    <a:gd name="T3" fmla="*/ 0 h 29"/>
                    <a:gd name="T4" fmla="*/ 47 w 49"/>
                    <a:gd name="T5" fmla="*/ 13 h 29"/>
                    <a:gd name="T6" fmla="*/ 34 w 49"/>
                    <a:gd name="T7" fmla="*/ 12 h 29"/>
                    <a:gd name="T8" fmla="*/ 3 w 49"/>
                    <a:gd name="T9" fmla="*/ 13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3 h 48"/>
                    <a:gd name="T2" fmla="*/ 15 w 61"/>
                    <a:gd name="T3" fmla="*/ 23 h 48"/>
                    <a:gd name="T4" fmla="*/ 3 w 61"/>
                    <a:gd name="T5" fmla="*/ 19 h 48"/>
                    <a:gd name="T6" fmla="*/ 13 w 61"/>
                    <a:gd name="T7" fmla="*/ 7 h 48"/>
                    <a:gd name="T8" fmla="*/ 25 w 61"/>
                    <a:gd name="T9" fmla="*/ 0 h 48"/>
                    <a:gd name="T10" fmla="*/ 49 w 61"/>
                    <a:gd name="T11" fmla="*/ 9 h 48"/>
                    <a:gd name="T12" fmla="*/ 53 w 61"/>
                    <a:gd name="T13" fmla="*/ 18 h 48"/>
                    <a:gd name="T14" fmla="*/ 61 w 61"/>
                    <a:gd name="T15" fmla="*/ 28 h 48"/>
                    <a:gd name="T16" fmla="*/ 41 w 61"/>
                    <a:gd name="T17" fmla="*/ 33 h 48"/>
                    <a:gd name="T18" fmla="*/ 23 w 61"/>
                    <a:gd name="T19" fmla="*/ 39 h 48"/>
                    <a:gd name="T20" fmla="*/ 21 w 61"/>
                    <a:gd name="T21" fmla="*/ 33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3 h 182"/>
                    <a:gd name="T2" fmla="*/ 36 w 286"/>
                    <a:gd name="T3" fmla="*/ 11 h 182"/>
                    <a:gd name="T4" fmla="*/ 26 w 286"/>
                    <a:gd name="T5" fmla="*/ 25 h 182"/>
                    <a:gd name="T6" fmla="*/ 0 w 286"/>
                    <a:gd name="T7" fmla="*/ 20 h 182"/>
                    <a:gd name="T8" fmla="*/ 10 w 286"/>
                    <a:gd name="T9" fmla="*/ 34 h 182"/>
                    <a:gd name="T10" fmla="*/ 16 w 286"/>
                    <a:gd name="T11" fmla="*/ 51 h 182"/>
                    <a:gd name="T12" fmla="*/ 24 w 286"/>
                    <a:gd name="T13" fmla="*/ 39 h 182"/>
                    <a:gd name="T14" fmla="*/ 30 w 286"/>
                    <a:gd name="T15" fmla="*/ 36 h 182"/>
                    <a:gd name="T16" fmla="*/ 48 w 286"/>
                    <a:gd name="T17" fmla="*/ 46 h 182"/>
                    <a:gd name="T18" fmla="*/ 70 w 286"/>
                    <a:gd name="T19" fmla="*/ 51 h 182"/>
                    <a:gd name="T20" fmla="*/ 88 w 286"/>
                    <a:gd name="T21" fmla="*/ 59 h 182"/>
                    <a:gd name="T22" fmla="*/ 106 w 286"/>
                    <a:gd name="T23" fmla="*/ 84 h 182"/>
                    <a:gd name="T24" fmla="*/ 104 w 286"/>
                    <a:gd name="T25" fmla="*/ 100 h 182"/>
                    <a:gd name="T26" fmla="*/ 98 w 286"/>
                    <a:gd name="T27" fmla="*/ 110 h 182"/>
                    <a:gd name="T28" fmla="*/ 122 w 286"/>
                    <a:gd name="T29" fmla="*/ 105 h 182"/>
                    <a:gd name="T30" fmla="*/ 140 w 286"/>
                    <a:gd name="T31" fmla="*/ 115 h 182"/>
                    <a:gd name="T32" fmla="*/ 168 w 286"/>
                    <a:gd name="T33" fmla="*/ 121 h 182"/>
                    <a:gd name="T34" fmla="*/ 174 w 286"/>
                    <a:gd name="T35" fmla="*/ 120 h 182"/>
                    <a:gd name="T36" fmla="*/ 168 w 286"/>
                    <a:gd name="T37" fmla="*/ 110 h 182"/>
                    <a:gd name="T38" fmla="*/ 178 w 286"/>
                    <a:gd name="T39" fmla="*/ 111 h 182"/>
                    <a:gd name="T40" fmla="*/ 186 w 286"/>
                    <a:gd name="T41" fmla="*/ 97 h 182"/>
                    <a:gd name="T42" fmla="*/ 202 w 286"/>
                    <a:gd name="T43" fmla="*/ 100 h 182"/>
                    <a:gd name="T44" fmla="*/ 214 w 286"/>
                    <a:gd name="T45" fmla="*/ 106 h 182"/>
                    <a:gd name="T46" fmla="*/ 244 w 286"/>
                    <a:gd name="T47" fmla="*/ 138 h 182"/>
                    <a:gd name="T48" fmla="*/ 262 w 286"/>
                    <a:gd name="T49" fmla="*/ 146 h 182"/>
                    <a:gd name="T50" fmla="*/ 284 w 286"/>
                    <a:gd name="T51" fmla="*/ 139 h 182"/>
                    <a:gd name="T52" fmla="*/ 268 w 286"/>
                    <a:gd name="T53" fmla="*/ 131 h 182"/>
                    <a:gd name="T54" fmla="*/ 256 w 286"/>
                    <a:gd name="T55" fmla="*/ 113 h 182"/>
                    <a:gd name="T56" fmla="*/ 250 w 286"/>
                    <a:gd name="T57" fmla="*/ 108 h 182"/>
                    <a:gd name="T58" fmla="*/ 248 w 286"/>
                    <a:gd name="T59" fmla="*/ 100 h 182"/>
                    <a:gd name="T60" fmla="*/ 236 w 286"/>
                    <a:gd name="T61" fmla="*/ 95 h 182"/>
                    <a:gd name="T62" fmla="*/ 240 w 286"/>
                    <a:gd name="T63" fmla="*/ 79 h 182"/>
                    <a:gd name="T64" fmla="*/ 220 w 286"/>
                    <a:gd name="T65" fmla="*/ 70 h 182"/>
                    <a:gd name="T66" fmla="*/ 210 w 286"/>
                    <a:gd name="T67" fmla="*/ 57 h 182"/>
                    <a:gd name="T68" fmla="*/ 190 w 286"/>
                    <a:gd name="T69" fmla="*/ 44 h 182"/>
                    <a:gd name="T70" fmla="*/ 168 w 286"/>
                    <a:gd name="T71" fmla="*/ 31 h 182"/>
                    <a:gd name="T72" fmla="*/ 156 w 286"/>
                    <a:gd name="T73" fmla="*/ 28 h 182"/>
                    <a:gd name="T74" fmla="*/ 120 w 286"/>
                    <a:gd name="T75" fmla="*/ 13 h 182"/>
                    <a:gd name="T76" fmla="*/ 102 w 286"/>
                    <a:gd name="T77" fmla="*/ 3 h 182"/>
                    <a:gd name="T78" fmla="*/ 96 w 286"/>
                    <a:gd name="T79" fmla="*/ 0 h 182"/>
                    <a:gd name="T80" fmla="*/ 70 w 286"/>
                    <a:gd name="T81" fmla="*/ 8 h 182"/>
                    <a:gd name="T82" fmla="*/ 56 w 286"/>
                    <a:gd name="T83" fmla="*/ 26 h 182"/>
                    <a:gd name="T84" fmla="*/ 46 w 286"/>
                    <a:gd name="T85" fmla="*/ 23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48 h 78"/>
                    <a:gd name="T2" fmla="*/ 27 w 78"/>
                    <a:gd name="T3" fmla="*/ 49 h 78"/>
                    <a:gd name="T4" fmla="*/ 45 w 78"/>
                    <a:gd name="T5" fmla="*/ 39 h 78"/>
                    <a:gd name="T6" fmla="*/ 57 w 78"/>
                    <a:gd name="T7" fmla="*/ 25 h 78"/>
                    <a:gd name="T8" fmla="*/ 43 w 78"/>
                    <a:gd name="T9" fmla="*/ 11 h 78"/>
                    <a:gd name="T10" fmla="*/ 43 w 78"/>
                    <a:gd name="T11" fmla="*/ 3 h 78"/>
                    <a:gd name="T12" fmla="*/ 71 w 78"/>
                    <a:gd name="T13" fmla="*/ 21 h 78"/>
                    <a:gd name="T14" fmla="*/ 67 w 78"/>
                    <a:gd name="T15" fmla="*/ 44 h 78"/>
                    <a:gd name="T16" fmla="*/ 33 w 78"/>
                    <a:gd name="T17" fmla="*/ 64 h 78"/>
                    <a:gd name="T18" fmla="*/ 9 w 78"/>
                    <a:gd name="T19" fmla="*/ 54 h 78"/>
                    <a:gd name="T20" fmla="*/ 3 w 78"/>
                    <a:gd name="T21" fmla="*/ 51 h 78"/>
                    <a:gd name="T22" fmla="*/ 1 w 78"/>
                    <a:gd name="T23" fmla="*/ 4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3 h 18"/>
                    <a:gd name="T2" fmla="*/ 3 w 17"/>
                    <a:gd name="T3" fmla="*/ 11 h 18"/>
                    <a:gd name="T4" fmla="*/ 3 w 17"/>
                    <a:gd name="T5" fmla="*/ 3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2 h 22"/>
                    <a:gd name="T2" fmla="*/ 14 w 26"/>
                    <a:gd name="T3" fmla="*/ 0 h 22"/>
                    <a:gd name="T4" fmla="*/ 14 w 26"/>
                    <a:gd name="T5" fmla="*/ 19 h 22"/>
                    <a:gd name="T6" fmla="*/ 8 w 26"/>
                    <a:gd name="T7" fmla="*/ 12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0 h 15"/>
                    <a:gd name="T2" fmla="*/ 16 w 20"/>
                    <a:gd name="T3" fmla="*/ 2 h 15"/>
                    <a:gd name="T4" fmla="*/ 9 w 20"/>
                    <a:gd name="T5" fmla="*/ 10 h 15"/>
                    <a:gd name="T6" fmla="*/ 7 w 20"/>
                    <a:gd name="T7" fmla="*/ 1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0 h 15"/>
                    <a:gd name="T2" fmla="*/ 14 w 20"/>
                    <a:gd name="T3" fmla="*/ 2 h 15"/>
                    <a:gd name="T4" fmla="*/ 14 w 20"/>
                    <a:gd name="T5" fmla="*/ 11 h 15"/>
                    <a:gd name="T6" fmla="*/ 7 w 20"/>
                    <a:gd name="T7" fmla="*/ 1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41 h 80"/>
                    <a:gd name="T2" fmla="*/ 14 w 80"/>
                    <a:gd name="T3" fmla="*/ 20 h 80"/>
                    <a:gd name="T4" fmla="*/ 26 w 80"/>
                    <a:gd name="T5" fmla="*/ 17 h 80"/>
                    <a:gd name="T6" fmla="*/ 48 w 80"/>
                    <a:gd name="T7" fmla="*/ 15 h 80"/>
                    <a:gd name="T8" fmla="*/ 58 w 80"/>
                    <a:gd name="T9" fmla="*/ 0 h 80"/>
                    <a:gd name="T10" fmla="*/ 80 w 80"/>
                    <a:gd name="T11" fmla="*/ 33 h 80"/>
                    <a:gd name="T12" fmla="*/ 70 w 80"/>
                    <a:gd name="T13" fmla="*/ 46 h 80"/>
                    <a:gd name="T14" fmla="*/ 54 w 80"/>
                    <a:gd name="T15" fmla="*/ 51 h 80"/>
                    <a:gd name="T16" fmla="*/ 48 w 80"/>
                    <a:gd name="T17" fmla="*/ 66 h 80"/>
                    <a:gd name="T18" fmla="*/ 32 w 80"/>
                    <a:gd name="T19" fmla="*/ 56 h 80"/>
                    <a:gd name="T20" fmla="*/ 38 w 80"/>
                    <a:gd name="T21" fmla="*/ 43 h 80"/>
                    <a:gd name="T22" fmla="*/ 30 w 80"/>
                    <a:gd name="T23" fmla="*/ 23 h 80"/>
                    <a:gd name="T24" fmla="*/ 20 w 80"/>
                    <a:gd name="T25" fmla="*/ 40 h 80"/>
                    <a:gd name="T26" fmla="*/ 8 w 80"/>
                    <a:gd name="T27" fmla="*/ 46 h 80"/>
                    <a:gd name="T28" fmla="*/ 0 w 80"/>
                    <a:gd name="T29" fmla="*/ 41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78 h 174"/>
                    <a:gd name="T2" fmla="*/ 26 w 94"/>
                    <a:gd name="T3" fmla="*/ 104 h 174"/>
                    <a:gd name="T4" fmla="*/ 32 w 94"/>
                    <a:gd name="T5" fmla="*/ 88 h 174"/>
                    <a:gd name="T6" fmla="*/ 52 w 94"/>
                    <a:gd name="T7" fmla="*/ 82 h 174"/>
                    <a:gd name="T8" fmla="*/ 46 w 94"/>
                    <a:gd name="T9" fmla="*/ 101 h 174"/>
                    <a:gd name="T10" fmla="*/ 66 w 94"/>
                    <a:gd name="T11" fmla="*/ 103 h 174"/>
                    <a:gd name="T12" fmla="*/ 76 w 94"/>
                    <a:gd name="T13" fmla="*/ 116 h 174"/>
                    <a:gd name="T14" fmla="*/ 58 w 94"/>
                    <a:gd name="T15" fmla="*/ 121 h 174"/>
                    <a:gd name="T16" fmla="*/ 74 w 94"/>
                    <a:gd name="T17" fmla="*/ 142 h 174"/>
                    <a:gd name="T18" fmla="*/ 84 w 94"/>
                    <a:gd name="T19" fmla="*/ 126 h 174"/>
                    <a:gd name="T20" fmla="*/ 82 w 94"/>
                    <a:gd name="T21" fmla="*/ 91 h 174"/>
                    <a:gd name="T22" fmla="*/ 60 w 94"/>
                    <a:gd name="T23" fmla="*/ 87 h 174"/>
                    <a:gd name="T24" fmla="*/ 50 w 94"/>
                    <a:gd name="T25" fmla="*/ 67 h 174"/>
                    <a:gd name="T26" fmla="*/ 34 w 94"/>
                    <a:gd name="T27" fmla="*/ 67 h 174"/>
                    <a:gd name="T28" fmla="*/ 30 w 94"/>
                    <a:gd name="T29" fmla="*/ 57 h 174"/>
                    <a:gd name="T30" fmla="*/ 42 w 94"/>
                    <a:gd name="T31" fmla="*/ 34 h 174"/>
                    <a:gd name="T32" fmla="*/ 30 w 94"/>
                    <a:gd name="T33" fmla="*/ 0 h 174"/>
                    <a:gd name="T34" fmla="*/ 18 w 94"/>
                    <a:gd name="T35" fmla="*/ 18 h 174"/>
                    <a:gd name="T36" fmla="*/ 4 w 94"/>
                    <a:gd name="T37" fmla="*/ 38 h 174"/>
                    <a:gd name="T38" fmla="*/ 14 w 94"/>
                    <a:gd name="T39" fmla="*/ 62 h 174"/>
                    <a:gd name="T40" fmla="*/ 14 w 94"/>
                    <a:gd name="T41" fmla="*/ 78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0 h 50"/>
                    <a:gd name="T2" fmla="*/ 12 w 32"/>
                    <a:gd name="T3" fmla="*/ 0 h 50"/>
                    <a:gd name="T4" fmla="*/ 20 w 32"/>
                    <a:gd name="T5" fmla="*/ 13 h 50"/>
                    <a:gd name="T6" fmla="*/ 22 w 32"/>
                    <a:gd name="T7" fmla="*/ 20 h 50"/>
                    <a:gd name="T8" fmla="*/ 28 w 32"/>
                    <a:gd name="T9" fmla="*/ 21 h 50"/>
                    <a:gd name="T10" fmla="*/ 32 w 32"/>
                    <a:gd name="T11" fmla="*/ 31 h 50"/>
                    <a:gd name="T12" fmla="*/ 18 w 32"/>
                    <a:gd name="T13" fmla="*/ 41 h 50"/>
                    <a:gd name="T14" fmla="*/ 6 w 32"/>
                    <a:gd name="T15" fmla="*/ 20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36 h 50"/>
                    <a:gd name="T2" fmla="*/ 23 w 43"/>
                    <a:gd name="T3" fmla="*/ 16 h 50"/>
                    <a:gd name="T4" fmla="*/ 38 w 43"/>
                    <a:gd name="T5" fmla="*/ 0 h 50"/>
                    <a:gd name="T6" fmla="*/ 25 w 43"/>
                    <a:gd name="T7" fmla="*/ 23 h 50"/>
                    <a:gd name="T8" fmla="*/ 2 w 43"/>
                    <a:gd name="T9" fmla="*/ 41 h 50"/>
                    <a:gd name="T10" fmla="*/ 0 w 43"/>
                    <a:gd name="T11" fmla="*/ 36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31 w 471"/>
                    <a:gd name="T1" fmla="*/ 436 h 281"/>
                    <a:gd name="T2" fmla="*/ 36 w 471"/>
                    <a:gd name="T3" fmla="*/ 390 h 281"/>
                    <a:gd name="T4" fmla="*/ 33 w 471"/>
                    <a:gd name="T5" fmla="*/ 382 h 281"/>
                    <a:gd name="T6" fmla="*/ 24 w 471"/>
                    <a:gd name="T7" fmla="*/ 340 h 281"/>
                    <a:gd name="T8" fmla="*/ 6 w 471"/>
                    <a:gd name="T9" fmla="*/ 335 h 281"/>
                    <a:gd name="T10" fmla="*/ 0 w 471"/>
                    <a:gd name="T11" fmla="*/ 298 h 281"/>
                    <a:gd name="T12" fmla="*/ 18 w 471"/>
                    <a:gd name="T13" fmla="*/ 281 h 281"/>
                    <a:gd name="T14" fmla="*/ 9 w 471"/>
                    <a:gd name="T15" fmla="*/ 257 h 281"/>
                    <a:gd name="T16" fmla="*/ 3 w 471"/>
                    <a:gd name="T17" fmla="*/ 249 h 281"/>
                    <a:gd name="T18" fmla="*/ 42 w 471"/>
                    <a:gd name="T19" fmla="*/ 187 h 281"/>
                    <a:gd name="T20" fmla="*/ 65 w 471"/>
                    <a:gd name="T21" fmla="*/ 150 h 281"/>
                    <a:gd name="T22" fmla="*/ 63 w 471"/>
                    <a:gd name="T23" fmla="*/ 109 h 281"/>
                    <a:gd name="T24" fmla="*/ 36 w 471"/>
                    <a:gd name="T25" fmla="*/ 67 h 281"/>
                    <a:gd name="T26" fmla="*/ 30 w 471"/>
                    <a:gd name="T27" fmla="*/ 50 h 281"/>
                    <a:gd name="T28" fmla="*/ 39 w 471"/>
                    <a:gd name="T29" fmla="*/ 56 h 281"/>
                    <a:gd name="T30" fmla="*/ 71 w 471"/>
                    <a:gd name="T31" fmla="*/ 55 h 281"/>
                    <a:gd name="T32" fmla="*/ 95 w 471"/>
                    <a:gd name="T33" fmla="*/ 17 h 281"/>
                    <a:gd name="T34" fmla="*/ 122 w 471"/>
                    <a:gd name="T35" fmla="*/ 0 h 281"/>
                    <a:gd name="T36" fmla="*/ 131 w 471"/>
                    <a:gd name="T37" fmla="*/ 3 h 281"/>
                    <a:gd name="T38" fmla="*/ 137 w 471"/>
                    <a:gd name="T39" fmla="*/ 14 h 281"/>
                    <a:gd name="T40" fmla="*/ 146 w 471"/>
                    <a:gd name="T41" fmla="*/ 8 h 281"/>
                    <a:gd name="T42" fmla="*/ 164 w 471"/>
                    <a:gd name="T43" fmla="*/ 12 h 281"/>
                    <a:gd name="T44" fmla="*/ 173 w 471"/>
                    <a:gd name="T45" fmla="*/ 14 h 281"/>
                    <a:gd name="T46" fmla="*/ 210 w 471"/>
                    <a:gd name="T47" fmla="*/ 22 h 281"/>
                    <a:gd name="T48" fmla="*/ 231 w 471"/>
                    <a:gd name="T49" fmla="*/ 37 h 281"/>
                    <a:gd name="T50" fmla="*/ 249 w 471"/>
                    <a:gd name="T51" fmla="*/ 26 h 281"/>
                    <a:gd name="T52" fmla="*/ 257 w 471"/>
                    <a:gd name="T53" fmla="*/ 22 h 281"/>
                    <a:gd name="T54" fmla="*/ 290 w 471"/>
                    <a:gd name="T55" fmla="*/ 22 h 281"/>
                    <a:gd name="T56" fmla="*/ 314 w 471"/>
                    <a:gd name="T57" fmla="*/ 50 h 281"/>
                    <a:gd name="T58" fmla="*/ 344 w 471"/>
                    <a:gd name="T59" fmla="*/ 92 h 281"/>
                    <a:gd name="T60" fmla="*/ 365 w 471"/>
                    <a:gd name="T61" fmla="*/ 109 h 281"/>
                    <a:gd name="T62" fmla="*/ 382 w 471"/>
                    <a:gd name="T63" fmla="*/ 106 h 281"/>
                    <a:gd name="T64" fmla="*/ 402 w 471"/>
                    <a:gd name="T65" fmla="*/ 101 h 281"/>
                    <a:gd name="T66" fmla="*/ 432 w 471"/>
                    <a:gd name="T67" fmla="*/ 111 h 281"/>
                    <a:gd name="T68" fmla="*/ 446 w 471"/>
                    <a:gd name="T69" fmla="*/ 126 h 281"/>
                    <a:gd name="T70" fmla="*/ 458 w 471"/>
                    <a:gd name="T71" fmla="*/ 140 h 281"/>
                    <a:gd name="T72" fmla="*/ 473 w 471"/>
                    <a:gd name="T73" fmla="*/ 173 h 281"/>
                    <a:gd name="T74" fmla="*/ 479 w 471"/>
                    <a:gd name="T75" fmla="*/ 187 h 281"/>
                    <a:gd name="T76" fmla="*/ 482 w 471"/>
                    <a:gd name="T77" fmla="*/ 195 h 281"/>
                    <a:gd name="T78" fmla="*/ 461 w 471"/>
                    <a:gd name="T79" fmla="*/ 221 h 281"/>
                    <a:gd name="T80" fmla="*/ 479 w 471"/>
                    <a:gd name="T81" fmla="*/ 220 h 281"/>
                    <a:gd name="T82" fmla="*/ 509 w 471"/>
                    <a:gd name="T83" fmla="*/ 242 h 281"/>
                    <a:gd name="T84" fmla="*/ 542 w 471"/>
                    <a:gd name="T85" fmla="*/ 245 h 281"/>
                    <a:gd name="T86" fmla="*/ 566 w 471"/>
                    <a:gd name="T87" fmla="*/ 262 h 281"/>
                    <a:gd name="T88" fmla="*/ 569 w 471"/>
                    <a:gd name="T89" fmla="*/ 268 h 281"/>
                    <a:gd name="T90" fmla="*/ 569 w 471"/>
                    <a:gd name="T91" fmla="*/ 274 h 281"/>
                    <a:gd name="T92" fmla="*/ 586 w 471"/>
                    <a:gd name="T93" fmla="*/ 268 h 281"/>
                    <a:gd name="T94" fmla="*/ 595 w 471"/>
                    <a:gd name="T95" fmla="*/ 267 h 281"/>
                    <a:gd name="T96" fmla="*/ 653 w 471"/>
                    <a:gd name="T97" fmla="*/ 288 h 281"/>
                    <a:gd name="T98" fmla="*/ 665 w 471"/>
                    <a:gd name="T99" fmla="*/ 310 h 281"/>
                    <a:gd name="T100" fmla="*/ 692 w 471"/>
                    <a:gd name="T101" fmla="*/ 313 h 281"/>
                    <a:gd name="T102" fmla="*/ 701 w 471"/>
                    <a:gd name="T103" fmla="*/ 335 h 281"/>
                    <a:gd name="T104" fmla="*/ 671 w 471"/>
                    <a:gd name="T105" fmla="*/ 402 h 281"/>
                    <a:gd name="T106" fmla="*/ 647 w 471"/>
                    <a:gd name="T107" fmla="*/ 438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5 h 844"/>
                    <a:gd name="T2" fmla="*/ 502 w 984"/>
                    <a:gd name="T3" fmla="*/ 28 h 844"/>
                    <a:gd name="T4" fmla="*/ 550 w 984"/>
                    <a:gd name="T5" fmla="*/ 31 h 844"/>
                    <a:gd name="T6" fmla="*/ 578 w 984"/>
                    <a:gd name="T7" fmla="*/ 107 h 844"/>
                    <a:gd name="T8" fmla="*/ 586 w 984"/>
                    <a:gd name="T9" fmla="*/ 74 h 844"/>
                    <a:gd name="T10" fmla="*/ 606 w 984"/>
                    <a:gd name="T11" fmla="*/ 57 h 844"/>
                    <a:gd name="T12" fmla="*/ 642 w 984"/>
                    <a:gd name="T13" fmla="*/ 103 h 844"/>
                    <a:gd name="T14" fmla="*/ 682 w 984"/>
                    <a:gd name="T15" fmla="*/ 80 h 844"/>
                    <a:gd name="T16" fmla="*/ 706 w 984"/>
                    <a:gd name="T17" fmla="*/ 71 h 844"/>
                    <a:gd name="T18" fmla="*/ 762 w 984"/>
                    <a:gd name="T19" fmla="*/ 2 h 844"/>
                    <a:gd name="T20" fmla="*/ 798 w 984"/>
                    <a:gd name="T21" fmla="*/ 57 h 844"/>
                    <a:gd name="T22" fmla="*/ 798 w 984"/>
                    <a:gd name="T23" fmla="*/ 107 h 844"/>
                    <a:gd name="T24" fmla="*/ 790 w 984"/>
                    <a:gd name="T25" fmla="*/ 130 h 844"/>
                    <a:gd name="T26" fmla="*/ 766 w 984"/>
                    <a:gd name="T27" fmla="*/ 133 h 844"/>
                    <a:gd name="T28" fmla="*/ 762 w 984"/>
                    <a:gd name="T29" fmla="*/ 153 h 844"/>
                    <a:gd name="T30" fmla="*/ 802 w 984"/>
                    <a:gd name="T31" fmla="*/ 185 h 844"/>
                    <a:gd name="T32" fmla="*/ 786 w 984"/>
                    <a:gd name="T33" fmla="*/ 264 h 844"/>
                    <a:gd name="T34" fmla="*/ 830 w 984"/>
                    <a:gd name="T35" fmla="*/ 339 h 844"/>
                    <a:gd name="T36" fmla="*/ 854 w 984"/>
                    <a:gd name="T37" fmla="*/ 369 h 844"/>
                    <a:gd name="T38" fmla="*/ 830 w 984"/>
                    <a:gd name="T39" fmla="*/ 369 h 844"/>
                    <a:gd name="T40" fmla="*/ 746 w 984"/>
                    <a:gd name="T41" fmla="*/ 310 h 844"/>
                    <a:gd name="T42" fmla="*/ 678 w 984"/>
                    <a:gd name="T43" fmla="*/ 330 h 844"/>
                    <a:gd name="T44" fmla="*/ 590 w 984"/>
                    <a:gd name="T45" fmla="*/ 362 h 844"/>
                    <a:gd name="T46" fmla="*/ 642 w 984"/>
                    <a:gd name="T47" fmla="*/ 474 h 844"/>
                    <a:gd name="T48" fmla="*/ 710 w 984"/>
                    <a:gd name="T49" fmla="*/ 500 h 844"/>
                    <a:gd name="T50" fmla="*/ 738 w 984"/>
                    <a:gd name="T51" fmla="*/ 451 h 844"/>
                    <a:gd name="T52" fmla="*/ 774 w 984"/>
                    <a:gd name="T53" fmla="*/ 467 h 844"/>
                    <a:gd name="T54" fmla="*/ 766 w 984"/>
                    <a:gd name="T55" fmla="*/ 517 h 844"/>
                    <a:gd name="T56" fmla="*/ 802 w 984"/>
                    <a:gd name="T57" fmla="*/ 549 h 844"/>
                    <a:gd name="T58" fmla="*/ 838 w 984"/>
                    <a:gd name="T59" fmla="*/ 539 h 844"/>
                    <a:gd name="T60" fmla="*/ 922 w 984"/>
                    <a:gd name="T61" fmla="*/ 661 h 844"/>
                    <a:gd name="T62" fmla="*/ 942 w 984"/>
                    <a:gd name="T63" fmla="*/ 677 h 844"/>
                    <a:gd name="T64" fmla="*/ 874 w 984"/>
                    <a:gd name="T65" fmla="*/ 664 h 844"/>
                    <a:gd name="T66" fmla="*/ 830 w 984"/>
                    <a:gd name="T67" fmla="*/ 621 h 844"/>
                    <a:gd name="T68" fmla="*/ 778 w 984"/>
                    <a:gd name="T69" fmla="*/ 582 h 844"/>
                    <a:gd name="T70" fmla="*/ 702 w 984"/>
                    <a:gd name="T71" fmla="*/ 543 h 844"/>
                    <a:gd name="T72" fmla="*/ 614 w 984"/>
                    <a:gd name="T73" fmla="*/ 530 h 844"/>
                    <a:gd name="T74" fmla="*/ 506 w 984"/>
                    <a:gd name="T75" fmla="*/ 487 h 844"/>
                    <a:gd name="T76" fmla="*/ 462 w 984"/>
                    <a:gd name="T77" fmla="*/ 415 h 844"/>
                    <a:gd name="T78" fmla="*/ 430 w 984"/>
                    <a:gd name="T79" fmla="*/ 379 h 844"/>
                    <a:gd name="T80" fmla="*/ 382 w 984"/>
                    <a:gd name="T81" fmla="*/ 353 h 844"/>
                    <a:gd name="T82" fmla="*/ 342 w 984"/>
                    <a:gd name="T83" fmla="*/ 303 h 844"/>
                    <a:gd name="T84" fmla="*/ 354 w 984"/>
                    <a:gd name="T85" fmla="*/ 339 h 844"/>
                    <a:gd name="T86" fmla="*/ 418 w 984"/>
                    <a:gd name="T87" fmla="*/ 405 h 844"/>
                    <a:gd name="T88" fmla="*/ 422 w 984"/>
                    <a:gd name="T89" fmla="*/ 431 h 844"/>
                    <a:gd name="T90" fmla="*/ 394 w 984"/>
                    <a:gd name="T91" fmla="*/ 408 h 844"/>
                    <a:gd name="T92" fmla="*/ 354 w 984"/>
                    <a:gd name="T93" fmla="*/ 382 h 844"/>
                    <a:gd name="T94" fmla="*/ 314 w 984"/>
                    <a:gd name="T95" fmla="*/ 330 h 844"/>
                    <a:gd name="T96" fmla="*/ 266 w 984"/>
                    <a:gd name="T97" fmla="*/ 284 h 844"/>
                    <a:gd name="T98" fmla="*/ 210 w 984"/>
                    <a:gd name="T99" fmla="*/ 257 h 844"/>
                    <a:gd name="T100" fmla="*/ 154 w 984"/>
                    <a:gd name="T101" fmla="*/ 195 h 844"/>
                    <a:gd name="T102" fmla="*/ 66 w 984"/>
                    <a:gd name="T103" fmla="*/ 54 h 844"/>
                    <a:gd name="T104" fmla="*/ 34 w 984"/>
                    <a:gd name="T105" fmla="*/ 31 h 844"/>
                    <a:gd name="T106" fmla="*/ 46 w 984"/>
                    <a:gd name="T107" fmla="*/ 18 h 844"/>
                    <a:gd name="T108" fmla="*/ 102 w 984"/>
                    <a:gd name="T109" fmla="*/ 57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3 h 48"/>
                    <a:gd name="T2" fmla="*/ 10 w 36"/>
                    <a:gd name="T3" fmla="*/ 39 h 48"/>
                    <a:gd name="T4" fmla="*/ 6 w 36"/>
                    <a:gd name="T5" fmla="*/ 23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4 h 37"/>
                    <a:gd name="T2" fmla="*/ 13 w 36"/>
                    <a:gd name="T3" fmla="*/ 1 h 37"/>
                    <a:gd name="T4" fmla="*/ 38 w 36"/>
                    <a:gd name="T5" fmla="*/ 13 h 37"/>
                    <a:gd name="T6" fmla="*/ 8 w 36"/>
                    <a:gd name="T7" fmla="*/ 13 h 37"/>
                    <a:gd name="T8" fmla="*/ 0 w 36"/>
                    <a:gd name="T9" fmla="*/ 4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1 h 96"/>
                    <a:gd name="T2" fmla="*/ 28 w 170"/>
                    <a:gd name="T3" fmla="*/ 21 h 96"/>
                    <a:gd name="T4" fmla="*/ 56 w 170"/>
                    <a:gd name="T5" fmla="*/ 18 h 96"/>
                    <a:gd name="T6" fmla="*/ 80 w 170"/>
                    <a:gd name="T7" fmla="*/ 8 h 96"/>
                    <a:gd name="T8" fmla="*/ 64 w 170"/>
                    <a:gd name="T9" fmla="*/ 21 h 96"/>
                    <a:gd name="T10" fmla="*/ 125 w 170"/>
                    <a:gd name="T11" fmla="*/ 41 h 96"/>
                    <a:gd name="T12" fmla="*/ 161 w 170"/>
                    <a:gd name="T13" fmla="*/ 55 h 96"/>
                    <a:gd name="T14" fmla="*/ 117 w 170"/>
                    <a:gd name="T15" fmla="*/ 65 h 96"/>
                    <a:gd name="T16" fmla="*/ 89 w 170"/>
                    <a:gd name="T17" fmla="*/ 48 h 96"/>
                    <a:gd name="T18" fmla="*/ 76 w 170"/>
                    <a:gd name="T19" fmla="*/ 45 h 96"/>
                    <a:gd name="T20" fmla="*/ 24 w 170"/>
                    <a:gd name="T21" fmla="*/ 35 h 96"/>
                    <a:gd name="T22" fmla="*/ 0 w 170"/>
                    <a:gd name="T23" fmla="*/ 41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3 h 44"/>
                    <a:gd name="T4" fmla="*/ 88 w 138"/>
                    <a:gd name="T5" fmla="*/ 20 h 44"/>
                    <a:gd name="T6" fmla="*/ 112 w 138"/>
                    <a:gd name="T7" fmla="*/ 17 h 44"/>
                    <a:gd name="T8" fmla="*/ 108 w 138"/>
                    <a:gd name="T9" fmla="*/ 37 h 44"/>
                    <a:gd name="T10" fmla="*/ 64 w 138"/>
                    <a:gd name="T11" fmla="*/ 34 h 44"/>
                    <a:gd name="T12" fmla="*/ 0 w 138"/>
                    <a:gd name="T13" fmla="*/ 30 h 44"/>
                    <a:gd name="T14" fmla="*/ 28 w 138"/>
                    <a:gd name="T15" fmla="*/ 17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0 h 42"/>
                    <a:gd name="T2" fmla="*/ 36 w 57"/>
                    <a:gd name="T3" fmla="*/ 11 h 42"/>
                    <a:gd name="T4" fmla="*/ 17 w 57"/>
                    <a:gd name="T5" fmla="*/ 20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8 w 39"/>
                    <a:gd name="T1" fmla="*/ 27 h 52"/>
                    <a:gd name="T2" fmla="*/ 18 w 39"/>
                    <a:gd name="T3" fmla="*/ 0 h 52"/>
                    <a:gd name="T4" fmla="*/ 18 w 39"/>
                    <a:gd name="T5" fmla="*/ 27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7 h 80"/>
                    <a:gd name="T2" fmla="*/ 20 w 44"/>
                    <a:gd name="T3" fmla="*/ 27 h 80"/>
                    <a:gd name="T4" fmla="*/ 25 w 44"/>
                    <a:gd name="T5" fmla="*/ 40 h 80"/>
                    <a:gd name="T6" fmla="*/ 37 w 44"/>
                    <a:gd name="T7" fmla="*/ 44 h 80"/>
                    <a:gd name="T8" fmla="*/ 25 w 44"/>
                    <a:gd name="T9" fmla="*/ 60 h 80"/>
                    <a:gd name="T10" fmla="*/ 0 w 44"/>
                    <a:gd name="T11" fmla="*/ 17 h 80"/>
                    <a:gd name="T12" fmla="*/ 4 w 44"/>
                    <a:gd name="T13" fmla="*/ 7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327 w 323"/>
                    <a:gd name="T1" fmla="*/ 2 h 64"/>
                    <a:gd name="T2" fmla="*/ 343 w 323"/>
                    <a:gd name="T3" fmla="*/ 13 h 64"/>
                    <a:gd name="T4" fmla="*/ 349 w 323"/>
                    <a:gd name="T5" fmla="*/ 0 h 64"/>
                    <a:gd name="T6" fmla="*/ 394 w 323"/>
                    <a:gd name="T7" fmla="*/ 0 h 64"/>
                    <a:gd name="T8" fmla="*/ 427 w 323"/>
                    <a:gd name="T9" fmla="*/ 27 h 64"/>
                    <a:gd name="T10" fmla="*/ 474 w 323"/>
                    <a:gd name="T11" fmla="*/ 16 h 64"/>
                    <a:gd name="T12" fmla="*/ 467 w 323"/>
                    <a:gd name="T13" fmla="*/ 45 h 64"/>
                    <a:gd name="T14" fmla="*/ 443 w 323"/>
                    <a:gd name="T15" fmla="*/ 72 h 64"/>
                    <a:gd name="T16" fmla="*/ 438 w 323"/>
                    <a:gd name="T17" fmla="*/ 45 h 64"/>
                    <a:gd name="T18" fmla="*/ 427 w 323"/>
                    <a:gd name="T19" fmla="*/ 48 h 64"/>
                    <a:gd name="T20" fmla="*/ 415 w 323"/>
                    <a:gd name="T21" fmla="*/ 45 h 64"/>
                    <a:gd name="T22" fmla="*/ 391 w 323"/>
                    <a:gd name="T23" fmla="*/ 33 h 64"/>
                    <a:gd name="T24" fmla="*/ 339 w 323"/>
                    <a:gd name="T25" fmla="*/ 59 h 64"/>
                    <a:gd name="T26" fmla="*/ 299 w 323"/>
                    <a:gd name="T27" fmla="*/ 69 h 64"/>
                    <a:gd name="T28" fmla="*/ 315 w 323"/>
                    <a:gd name="T29" fmla="*/ 89 h 64"/>
                    <a:gd name="T30" fmla="*/ 279 w 323"/>
                    <a:gd name="T31" fmla="*/ 98 h 64"/>
                    <a:gd name="T32" fmla="*/ 251 w 323"/>
                    <a:gd name="T33" fmla="*/ 95 h 64"/>
                    <a:gd name="T34" fmla="*/ 263 w 323"/>
                    <a:gd name="T35" fmla="*/ 89 h 64"/>
                    <a:gd name="T36" fmla="*/ 254 w 323"/>
                    <a:gd name="T37" fmla="*/ 63 h 64"/>
                    <a:gd name="T38" fmla="*/ 251 w 323"/>
                    <a:gd name="T39" fmla="*/ 48 h 64"/>
                    <a:gd name="T40" fmla="*/ 235 w 323"/>
                    <a:gd name="T41" fmla="*/ 36 h 64"/>
                    <a:gd name="T42" fmla="*/ 211 w 323"/>
                    <a:gd name="T43" fmla="*/ 42 h 64"/>
                    <a:gd name="T44" fmla="*/ 199 w 323"/>
                    <a:gd name="T45" fmla="*/ 42 h 64"/>
                    <a:gd name="T46" fmla="*/ 183 w 323"/>
                    <a:gd name="T47" fmla="*/ 39 h 64"/>
                    <a:gd name="T48" fmla="*/ 123 w 323"/>
                    <a:gd name="T49" fmla="*/ 3 h 64"/>
                    <a:gd name="T50" fmla="*/ 88 w 323"/>
                    <a:gd name="T51" fmla="*/ 22 h 64"/>
                    <a:gd name="T52" fmla="*/ 1 w 323"/>
                    <a:gd name="T53" fmla="*/ 0 h 64"/>
                    <a:gd name="T54" fmla="*/ 327 w 323"/>
                    <a:gd name="T55" fmla="*/ 2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56 w 300"/>
                    <a:gd name="T1" fmla="*/ 49 h 31"/>
                    <a:gd name="T2" fmla="*/ 45 w 300"/>
                    <a:gd name="T3" fmla="*/ 2 h 31"/>
                    <a:gd name="T4" fmla="*/ 424 w 300"/>
                    <a:gd name="T5" fmla="*/ 0 h 31"/>
                    <a:gd name="T6" fmla="*/ 440 w 300"/>
                    <a:gd name="T7" fmla="*/ 22 h 31"/>
                    <a:gd name="T8" fmla="*/ 392 w 300"/>
                    <a:gd name="T9" fmla="*/ 25 h 31"/>
                    <a:gd name="T10" fmla="*/ 156 w 300"/>
                    <a:gd name="T11" fmla="*/ 49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2 h 29"/>
                    <a:gd name="T2" fmla="*/ 12 w 41"/>
                    <a:gd name="T3" fmla="*/ 25 h 29"/>
                    <a:gd name="T4" fmla="*/ 0 w 41"/>
                    <a:gd name="T5" fmla="*/ 22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171 w 436"/>
                    <a:gd name="T1" fmla="*/ 2 h 152"/>
                    <a:gd name="T2" fmla="*/ 1022 w 436"/>
                    <a:gd name="T3" fmla="*/ 0 h 152"/>
                    <a:gd name="T4" fmla="*/ 975 w 436"/>
                    <a:gd name="T5" fmla="*/ 132 h 152"/>
                    <a:gd name="T6" fmla="*/ 931 w 436"/>
                    <a:gd name="T7" fmla="*/ 166 h 152"/>
                    <a:gd name="T8" fmla="*/ 919 w 436"/>
                    <a:gd name="T9" fmla="*/ 171 h 152"/>
                    <a:gd name="T10" fmla="*/ 879 w 436"/>
                    <a:gd name="T11" fmla="*/ 179 h 152"/>
                    <a:gd name="T12" fmla="*/ 846 w 436"/>
                    <a:gd name="T13" fmla="*/ 215 h 152"/>
                    <a:gd name="T14" fmla="*/ 849 w 436"/>
                    <a:gd name="T15" fmla="*/ 242 h 152"/>
                    <a:gd name="T16" fmla="*/ 853 w 436"/>
                    <a:gd name="T17" fmla="*/ 262 h 152"/>
                    <a:gd name="T18" fmla="*/ 858 w 436"/>
                    <a:gd name="T19" fmla="*/ 277 h 152"/>
                    <a:gd name="T20" fmla="*/ 849 w 436"/>
                    <a:gd name="T21" fmla="*/ 299 h 152"/>
                    <a:gd name="T22" fmla="*/ 823 w 436"/>
                    <a:gd name="T23" fmla="*/ 294 h 152"/>
                    <a:gd name="T24" fmla="*/ 802 w 436"/>
                    <a:gd name="T25" fmla="*/ 316 h 152"/>
                    <a:gd name="T26" fmla="*/ 813 w 436"/>
                    <a:gd name="T27" fmla="*/ 257 h 152"/>
                    <a:gd name="T28" fmla="*/ 792 w 436"/>
                    <a:gd name="T29" fmla="*/ 245 h 152"/>
                    <a:gd name="T30" fmla="*/ 806 w 436"/>
                    <a:gd name="T31" fmla="*/ 228 h 152"/>
                    <a:gd name="T32" fmla="*/ 802 w 436"/>
                    <a:gd name="T33" fmla="*/ 218 h 152"/>
                    <a:gd name="T34" fmla="*/ 750 w 436"/>
                    <a:gd name="T35" fmla="*/ 230 h 152"/>
                    <a:gd name="T36" fmla="*/ 743 w 436"/>
                    <a:gd name="T37" fmla="*/ 208 h 152"/>
                    <a:gd name="T38" fmla="*/ 696 w 436"/>
                    <a:gd name="T39" fmla="*/ 230 h 152"/>
                    <a:gd name="T40" fmla="*/ 750 w 436"/>
                    <a:gd name="T41" fmla="*/ 252 h 152"/>
                    <a:gd name="T42" fmla="*/ 715 w 436"/>
                    <a:gd name="T43" fmla="*/ 286 h 152"/>
                    <a:gd name="T44" fmla="*/ 729 w 436"/>
                    <a:gd name="T45" fmla="*/ 308 h 152"/>
                    <a:gd name="T46" fmla="*/ 738 w 436"/>
                    <a:gd name="T47" fmla="*/ 338 h 152"/>
                    <a:gd name="T48" fmla="*/ 724 w 436"/>
                    <a:gd name="T49" fmla="*/ 340 h 152"/>
                    <a:gd name="T50" fmla="*/ 736 w 436"/>
                    <a:gd name="T51" fmla="*/ 352 h 152"/>
                    <a:gd name="T52" fmla="*/ 720 w 436"/>
                    <a:gd name="T53" fmla="*/ 372 h 152"/>
                    <a:gd name="T54" fmla="*/ 0 w 436"/>
                    <a:gd name="T55" fmla="*/ 365 h 152"/>
                    <a:gd name="T56" fmla="*/ 171 w 436"/>
                    <a:gd name="T57" fmla="*/ 2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27 h 165"/>
                    <a:gd name="T2" fmla="*/ 15 w 47"/>
                    <a:gd name="T3" fmla="*/ 88 h 165"/>
                    <a:gd name="T4" fmla="*/ 17 w 47"/>
                    <a:gd name="T5" fmla="*/ 55 h 165"/>
                    <a:gd name="T6" fmla="*/ 11 w 47"/>
                    <a:gd name="T7" fmla="*/ 32 h 165"/>
                    <a:gd name="T8" fmla="*/ 17 w 47"/>
                    <a:gd name="T9" fmla="*/ 10 h 165"/>
                    <a:gd name="T10" fmla="*/ 21 w 47"/>
                    <a:gd name="T11" fmla="*/ 0 h 165"/>
                    <a:gd name="T12" fmla="*/ 31 w 47"/>
                    <a:gd name="T13" fmla="*/ 24 h 165"/>
                    <a:gd name="T14" fmla="*/ 47 w 47"/>
                    <a:gd name="T15" fmla="*/ 80 h 165"/>
                    <a:gd name="T16" fmla="*/ 31 w 47"/>
                    <a:gd name="T17" fmla="*/ 88 h 165"/>
                    <a:gd name="T18" fmla="*/ 23 w 47"/>
                    <a:gd name="T19" fmla="*/ 102 h 165"/>
                    <a:gd name="T20" fmla="*/ 21 w 47"/>
                    <a:gd name="T21" fmla="*/ 107 h 165"/>
                    <a:gd name="T22" fmla="*/ 27 w 47"/>
                    <a:gd name="T23" fmla="*/ 109 h 165"/>
                    <a:gd name="T24" fmla="*/ 31 w 47"/>
                    <a:gd name="T25" fmla="*/ 119 h 165"/>
                    <a:gd name="T26" fmla="*/ 13 w 47"/>
                    <a:gd name="T27" fmla="*/ 120 h 165"/>
                    <a:gd name="T28" fmla="*/ 7 w 47"/>
                    <a:gd name="T29" fmla="*/ 130 h 165"/>
                    <a:gd name="T30" fmla="*/ 3 w 47"/>
                    <a:gd name="T31" fmla="*/ 125 h 165"/>
                    <a:gd name="T32" fmla="*/ 5 w 47"/>
                    <a:gd name="T33" fmla="*/ 127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50 h 103"/>
                    <a:gd name="T2" fmla="*/ 30 w 138"/>
                    <a:gd name="T3" fmla="*/ 35 h 103"/>
                    <a:gd name="T4" fmla="*/ 50 w 138"/>
                    <a:gd name="T5" fmla="*/ 27 h 103"/>
                    <a:gd name="T6" fmla="*/ 54 w 138"/>
                    <a:gd name="T7" fmla="*/ 37 h 103"/>
                    <a:gd name="T8" fmla="*/ 66 w 138"/>
                    <a:gd name="T9" fmla="*/ 40 h 103"/>
                    <a:gd name="T10" fmla="*/ 80 w 138"/>
                    <a:gd name="T11" fmla="*/ 45 h 103"/>
                    <a:gd name="T12" fmla="*/ 116 w 138"/>
                    <a:gd name="T13" fmla="*/ 27 h 103"/>
                    <a:gd name="T14" fmla="*/ 130 w 138"/>
                    <a:gd name="T15" fmla="*/ 14 h 103"/>
                    <a:gd name="T16" fmla="*/ 138 w 138"/>
                    <a:gd name="T17" fmla="*/ 9 h 103"/>
                    <a:gd name="T18" fmla="*/ 106 w 138"/>
                    <a:gd name="T19" fmla="*/ 40 h 103"/>
                    <a:gd name="T20" fmla="*/ 84 w 138"/>
                    <a:gd name="T21" fmla="*/ 55 h 103"/>
                    <a:gd name="T22" fmla="*/ 66 w 138"/>
                    <a:gd name="T23" fmla="*/ 66 h 103"/>
                    <a:gd name="T24" fmla="*/ 48 w 138"/>
                    <a:gd name="T25" fmla="*/ 84 h 103"/>
                    <a:gd name="T26" fmla="*/ 26 w 138"/>
                    <a:gd name="T27" fmla="*/ 73 h 103"/>
                    <a:gd name="T28" fmla="*/ 20 w 138"/>
                    <a:gd name="T29" fmla="*/ 71 h 103"/>
                    <a:gd name="T30" fmla="*/ 22 w 138"/>
                    <a:gd name="T31" fmla="*/ 79 h 103"/>
                    <a:gd name="T32" fmla="*/ 0 w 138"/>
                    <a:gd name="T33" fmla="*/ 79 h 103"/>
                    <a:gd name="T34" fmla="*/ 10 w 138"/>
                    <a:gd name="T35" fmla="*/ 64 h 103"/>
                    <a:gd name="T36" fmla="*/ 26 w 138"/>
                    <a:gd name="T37" fmla="*/ 50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7 w 188"/>
                    <a:gd name="T1" fmla="*/ 20 h 214"/>
                    <a:gd name="T2" fmla="*/ 159 w 188"/>
                    <a:gd name="T3" fmla="*/ 5 h 214"/>
                    <a:gd name="T4" fmla="*/ 169 w 188"/>
                    <a:gd name="T5" fmla="*/ 0 h 214"/>
                    <a:gd name="T6" fmla="*/ 181 w 188"/>
                    <a:gd name="T7" fmla="*/ 20 h 214"/>
                    <a:gd name="T8" fmla="*/ 187 w 188"/>
                    <a:gd name="T9" fmla="*/ 35 h 214"/>
                    <a:gd name="T10" fmla="*/ 177 w 188"/>
                    <a:gd name="T11" fmla="*/ 48 h 214"/>
                    <a:gd name="T12" fmla="*/ 169 w 188"/>
                    <a:gd name="T13" fmla="*/ 63 h 214"/>
                    <a:gd name="T14" fmla="*/ 161 w 188"/>
                    <a:gd name="T15" fmla="*/ 104 h 214"/>
                    <a:gd name="T16" fmla="*/ 143 w 188"/>
                    <a:gd name="T17" fmla="*/ 112 h 214"/>
                    <a:gd name="T18" fmla="*/ 119 w 188"/>
                    <a:gd name="T19" fmla="*/ 113 h 214"/>
                    <a:gd name="T20" fmla="*/ 111 w 188"/>
                    <a:gd name="T21" fmla="*/ 102 h 214"/>
                    <a:gd name="T22" fmla="*/ 101 w 188"/>
                    <a:gd name="T23" fmla="*/ 120 h 214"/>
                    <a:gd name="T24" fmla="*/ 90 w 188"/>
                    <a:gd name="T25" fmla="*/ 123 h 214"/>
                    <a:gd name="T26" fmla="*/ 80 w 188"/>
                    <a:gd name="T27" fmla="*/ 109 h 214"/>
                    <a:gd name="T28" fmla="*/ 58 w 188"/>
                    <a:gd name="T29" fmla="*/ 118 h 214"/>
                    <a:gd name="T30" fmla="*/ 76 w 188"/>
                    <a:gd name="T31" fmla="*/ 117 h 214"/>
                    <a:gd name="T32" fmla="*/ 78 w 188"/>
                    <a:gd name="T33" fmla="*/ 132 h 214"/>
                    <a:gd name="T34" fmla="*/ 58 w 188"/>
                    <a:gd name="T35" fmla="*/ 137 h 214"/>
                    <a:gd name="T36" fmla="*/ 34 w 188"/>
                    <a:gd name="T37" fmla="*/ 137 h 214"/>
                    <a:gd name="T38" fmla="*/ 36 w 188"/>
                    <a:gd name="T39" fmla="*/ 127 h 214"/>
                    <a:gd name="T40" fmla="*/ 46 w 188"/>
                    <a:gd name="T41" fmla="*/ 118 h 214"/>
                    <a:gd name="T42" fmla="*/ 34 w 188"/>
                    <a:gd name="T43" fmla="*/ 122 h 214"/>
                    <a:gd name="T44" fmla="*/ 26 w 188"/>
                    <a:gd name="T45" fmla="*/ 137 h 214"/>
                    <a:gd name="T46" fmla="*/ 30 w 188"/>
                    <a:gd name="T47" fmla="*/ 156 h 214"/>
                    <a:gd name="T48" fmla="*/ 14 w 188"/>
                    <a:gd name="T49" fmla="*/ 164 h 214"/>
                    <a:gd name="T50" fmla="*/ 0 w 188"/>
                    <a:gd name="T51" fmla="*/ 176 h 214"/>
                    <a:gd name="T52" fmla="*/ 8 w 188"/>
                    <a:gd name="T53" fmla="*/ 155 h 214"/>
                    <a:gd name="T54" fmla="*/ 0 w 188"/>
                    <a:gd name="T55" fmla="*/ 135 h 214"/>
                    <a:gd name="T56" fmla="*/ 14 w 188"/>
                    <a:gd name="T57" fmla="*/ 125 h 214"/>
                    <a:gd name="T58" fmla="*/ 32 w 188"/>
                    <a:gd name="T59" fmla="*/ 110 h 214"/>
                    <a:gd name="T60" fmla="*/ 44 w 188"/>
                    <a:gd name="T61" fmla="*/ 97 h 214"/>
                    <a:gd name="T62" fmla="*/ 72 w 188"/>
                    <a:gd name="T63" fmla="*/ 95 h 214"/>
                    <a:gd name="T64" fmla="*/ 84 w 188"/>
                    <a:gd name="T65" fmla="*/ 92 h 214"/>
                    <a:gd name="T66" fmla="*/ 113 w 188"/>
                    <a:gd name="T67" fmla="*/ 64 h 214"/>
                    <a:gd name="T68" fmla="*/ 119 w 188"/>
                    <a:gd name="T69" fmla="*/ 76 h 214"/>
                    <a:gd name="T70" fmla="*/ 131 w 188"/>
                    <a:gd name="T71" fmla="*/ 63 h 214"/>
                    <a:gd name="T72" fmla="*/ 149 w 188"/>
                    <a:gd name="T73" fmla="*/ 44 h 214"/>
                    <a:gd name="T74" fmla="*/ 153 w 188"/>
                    <a:gd name="T75" fmla="*/ 35 h 214"/>
                    <a:gd name="T76" fmla="*/ 147 w 188"/>
                    <a:gd name="T77" fmla="*/ 31 h 214"/>
                    <a:gd name="T78" fmla="*/ 151 w 188"/>
                    <a:gd name="T79" fmla="*/ 26 h 214"/>
                    <a:gd name="T80" fmla="*/ 157 w 188"/>
                    <a:gd name="T81" fmla="*/ 20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7 h 13"/>
                    <a:gd name="T2" fmla="*/ 4 w 13"/>
                    <a:gd name="T3" fmla="*/ 10 h 13"/>
                    <a:gd name="T4" fmla="*/ 0 w 13"/>
                    <a:gd name="T5" fmla="*/ 7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3 w 812"/>
                    <a:gd name="T1" fmla="*/ 21 h 564"/>
                    <a:gd name="T2" fmla="*/ 779 w 812"/>
                    <a:gd name="T3" fmla="*/ 64 h 564"/>
                    <a:gd name="T4" fmla="*/ 749 w 812"/>
                    <a:gd name="T5" fmla="*/ 100 h 564"/>
                    <a:gd name="T6" fmla="*/ 723 w 812"/>
                    <a:gd name="T7" fmla="*/ 116 h 564"/>
                    <a:gd name="T8" fmla="*/ 635 w 812"/>
                    <a:gd name="T9" fmla="*/ 147 h 564"/>
                    <a:gd name="T10" fmla="*/ 633 w 812"/>
                    <a:gd name="T11" fmla="*/ 172 h 564"/>
                    <a:gd name="T12" fmla="*/ 605 w 812"/>
                    <a:gd name="T13" fmla="*/ 188 h 564"/>
                    <a:gd name="T14" fmla="*/ 621 w 812"/>
                    <a:gd name="T15" fmla="*/ 146 h 564"/>
                    <a:gd name="T16" fmla="*/ 577 w 812"/>
                    <a:gd name="T17" fmla="*/ 154 h 564"/>
                    <a:gd name="T18" fmla="*/ 557 w 812"/>
                    <a:gd name="T19" fmla="*/ 179 h 564"/>
                    <a:gd name="T20" fmla="*/ 597 w 812"/>
                    <a:gd name="T21" fmla="*/ 229 h 564"/>
                    <a:gd name="T22" fmla="*/ 595 w 812"/>
                    <a:gd name="T23" fmla="*/ 301 h 564"/>
                    <a:gd name="T24" fmla="*/ 543 w 812"/>
                    <a:gd name="T25" fmla="*/ 333 h 564"/>
                    <a:gd name="T26" fmla="*/ 523 w 812"/>
                    <a:gd name="T27" fmla="*/ 316 h 564"/>
                    <a:gd name="T28" fmla="*/ 483 w 812"/>
                    <a:gd name="T29" fmla="*/ 285 h 564"/>
                    <a:gd name="T30" fmla="*/ 463 w 812"/>
                    <a:gd name="T31" fmla="*/ 285 h 564"/>
                    <a:gd name="T32" fmla="*/ 451 w 812"/>
                    <a:gd name="T33" fmla="*/ 323 h 564"/>
                    <a:gd name="T34" fmla="*/ 501 w 812"/>
                    <a:gd name="T35" fmla="*/ 380 h 564"/>
                    <a:gd name="T36" fmla="*/ 511 w 812"/>
                    <a:gd name="T37" fmla="*/ 429 h 564"/>
                    <a:gd name="T38" fmla="*/ 527 w 812"/>
                    <a:gd name="T39" fmla="*/ 459 h 564"/>
                    <a:gd name="T40" fmla="*/ 493 w 812"/>
                    <a:gd name="T41" fmla="*/ 446 h 564"/>
                    <a:gd name="T42" fmla="*/ 471 w 812"/>
                    <a:gd name="T43" fmla="*/ 424 h 564"/>
                    <a:gd name="T44" fmla="*/ 423 w 812"/>
                    <a:gd name="T45" fmla="*/ 347 h 564"/>
                    <a:gd name="T46" fmla="*/ 427 w 812"/>
                    <a:gd name="T47" fmla="*/ 254 h 564"/>
                    <a:gd name="T48" fmla="*/ 423 w 812"/>
                    <a:gd name="T49" fmla="*/ 220 h 564"/>
                    <a:gd name="T50" fmla="*/ 413 w 812"/>
                    <a:gd name="T51" fmla="*/ 226 h 564"/>
                    <a:gd name="T52" fmla="*/ 386 w 812"/>
                    <a:gd name="T53" fmla="*/ 218 h 564"/>
                    <a:gd name="T54" fmla="*/ 360 w 812"/>
                    <a:gd name="T55" fmla="*/ 139 h 564"/>
                    <a:gd name="T56" fmla="*/ 330 w 812"/>
                    <a:gd name="T57" fmla="*/ 136 h 564"/>
                    <a:gd name="T58" fmla="*/ 288 w 812"/>
                    <a:gd name="T59" fmla="*/ 141 h 564"/>
                    <a:gd name="T60" fmla="*/ 242 w 812"/>
                    <a:gd name="T61" fmla="*/ 190 h 564"/>
                    <a:gd name="T62" fmla="*/ 196 w 812"/>
                    <a:gd name="T63" fmla="*/ 220 h 564"/>
                    <a:gd name="T64" fmla="*/ 184 w 812"/>
                    <a:gd name="T65" fmla="*/ 224 h 564"/>
                    <a:gd name="T66" fmla="*/ 160 w 812"/>
                    <a:gd name="T67" fmla="*/ 269 h 564"/>
                    <a:gd name="T68" fmla="*/ 152 w 812"/>
                    <a:gd name="T69" fmla="*/ 290 h 564"/>
                    <a:gd name="T70" fmla="*/ 128 w 812"/>
                    <a:gd name="T71" fmla="*/ 331 h 564"/>
                    <a:gd name="T72" fmla="*/ 94 w 812"/>
                    <a:gd name="T73" fmla="*/ 321 h 564"/>
                    <a:gd name="T74" fmla="*/ 66 w 812"/>
                    <a:gd name="T75" fmla="*/ 211 h 564"/>
                    <a:gd name="T76" fmla="*/ 72 w 812"/>
                    <a:gd name="T77" fmla="*/ 128 h 564"/>
                    <a:gd name="T78" fmla="*/ 44 w 812"/>
                    <a:gd name="T79" fmla="*/ 147 h 564"/>
                    <a:gd name="T80" fmla="*/ 20 w 812"/>
                    <a:gd name="T81" fmla="*/ 123 h 564"/>
                    <a:gd name="T82" fmla="*/ 24 w 812"/>
                    <a:gd name="T83" fmla="*/ 113 h 564"/>
                    <a:gd name="T84" fmla="*/ 0 w 812"/>
                    <a:gd name="T85" fmla="*/ 75 h 564"/>
                    <a:gd name="T86" fmla="*/ 799 w 812"/>
                    <a:gd name="T87" fmla="*/ 5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9 h 85"/>
                    <a:gd name="T2" fmla="*/ 18 w 43"/>
                    <a:gd name="T3" fmla="*/ 3 h 85"/>
                    <a:gd name="T4" fmla="*/ 39 w 43"/>
                    <a:gd name="T5" fmla="*/ 28 h 85"/>
                    <a:gd name="T6" fmla="*/ 20 w 43"/>
                    <a:gd name="T7" fmla="*/ 71 h 85"/>
                    <a:gd name="T8" fmla="*/ 1 w 43"/>
                    <a:gd name="T9" fmla="*/ 58 h 85"/>
                    <a:gd name="T10" fmla="*/ 7 w 43"/>
                    <a:gd name="T11" fmla="*/ 9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2 w 44"/>
                    <a:gd name="T1" fmla="*/ 22 h 74"/>
                    <a:gd name="T2" fmla="*/ 28 w 44"/>
                    <a:gd name="T3" fmla="*/ 2 h 74"/>
                    <a:gd name="T4" fmla="*/ 41 w 44"/>
                    <a:gd name="T5" fmla="*/ 3 h 74"/>
                    <a:gd name="T6" fmla="*/ 37 w 44"/>
                    <a:gd name="T7" fmla="*/ 21 h 74"/>
                    <a:gd name="T8" fmla="*/ 12 w 44"/>
                    <a:gd name="T9" fmla="*/ 59 h 74"/>
                    <a:gd name="T10" fmla="*/ 7 w 44"/>
                    <a:gd name="T11" fmla="*/ 48 h 74"/>
                    <a:gd name="T12" fmla="*/ 3 w 44"/>
                    <a:gd name="T13" fmla="*/ 29 h 74"/>
                    <a:gd name="T14" fmla="*/ 12 w 44"/>
                    <a:gd name="T15" fmla="*/ 22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3 h 30"/>
                    <a:gd name="T2" fmla="*/ 5 w 20"/>
                    <a:gd name="T3" fmla="*/ 24 h 30"/>
                    <a:gd name="T4" fmla="*/ 7 w 20"/>
                    <a:gd name="T5" fmla="*/ 13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716 w 682"/>
                    <a:gd name="T1" fmla="*/ 721 h 557"/>
                    <a:gd name="T2" fmla="*/ 723 w 682"/>
                    <a:gd name="T3" fmla="*/ 701 h 557"/>
                    <a:gd name="T4" fmla="*/ 744 w 682"/>
                    <a:gd name="T5" fmla="*/ 642 h 557"/>
                    <a:gd name="T6" fmla="*/ 460 w 682"/>
                    <a:gd name="T7" fmla="*/ 446 h 557"/>
                    <a:gd name="T8" fmla="*/ 420 w 682"/>
                    <a:gd name="T9" fmla="*/ 538 h 557"/>
                    <a:gd name="T10" fmla="*/ 451 w 682"/>
                    <a:gd name="T11" fmla="*/ 864 h 557"/>
                    <a:gd name="T12" fmla="*/ 420 w 682"/>
                    <a:gd name="T13" fmla="*/ 768 h 557"/>
                    <a:gd name="T14" fmla="*/ 360 w 682"/>
                    <a:gd name="T15" fmla="*/ 683 h 557"/>
                    <a:gd name="T16" fmla="*/ 365 w 682"/>
                    <a:gd name="T17" fmla="*/ 642 h 557"/>
                    <a:gd name="T18" fmla="*/ 368 w 682"/>
                    <a:gd name="T19" fmla="*/ 613 h 557"/>
                    <a:gd name="T20" fmla="*/ 327 w 682"/>
                    <a:gd name="T21" fmla="*/ 583 h 557"/>
                    <a:gd name="T22" fmla="*/ 289 w 682"/>
                    <a:gd name="T23" fmla="*/ 538 h 557"/>
                    <a:gd name="T24" fmla="*/ 220 w 682"/>
                    <a:gd name="T25" fmla="*/ 550 h 557"/>
                    <a:gd name="T26" fmla="*/ 188 w 682"/>
                    <a:gd name="T27" fmla="*/ 567 h 557"/>
                    <a:gd name="T28" fmla="*/ 116 w 682"/>
                    <a:gd name="T29" fmla="*/ 567 h 557"/>
                    <a:gd name="T30" fmla="*/ 33 w 682"/>
                    <a:gd name="T31" fmla="*/ 485 h 557"/>
                    <a:gd name="T32" fmla="*/ 16 w 682"/>
                    <a:gd name="T33" fmla="*/ 459 h 557"/>
                    <a:gd name="T34" fmla="*/ 0 w 682"/>
                    <a:gd name="T35" fmla="*/ 410 h 557"/>
                    <a:gd name="T36" fmla="*/ 36 w 682"/>
                    <a:gd name="T37" fmla="*/ 331 h 557"/>
                    <a:gd name="T38" fmla="*/ 48 w 682"/>
                    <a:gd name="T39" fmla="*/ 281 h 557"/>
                    <a:gd name="T40" fmla="*/ 76 w 682"/>
                    <a:gd name="T41" fmla="*/ 222 h 557"/>
                    <a:gd name="T42" fmla="*/ 121 w 682"/>
                    <a:gd name="T43" fmla="*/ 180 h 557"/>
                    <a:gd name="T44" fmla="*/ 249 w 682"/>
                    <a:gd name="T45" fmla="*/ 104 h 557"/>
                    <a:gd name="T46" fmla="*/ 327 w 682"/>
                    <a:gd name="T47" fmla="*/ 47 h 557"/>
                    <a:gd name="T48" fmla="*/ 384 w 682"/>
                    <a:gd name="T49" fmla="*/ 9 h 557"/>
                    <a:gd name="T50" fmla="*/ 540 w 682"/>
                    <a:gd name="T51" fmla="*/ 3 h 557"/>
                    <a:gd name="T52" fmla="*/ 592 w 682"/>
                    <a:gd name="T53" fmla="*/ 0 h 557"/>
                    <a:gd name="T54" fmla="*/ 571 w 682"/>
                    <a:gd name="T55" fmla="*/ 53 h 557"/>
                    <a:gd name="T56" fmla="*/ 659 w 682"/>
                    <a:gd name="T57" fmla="*/ 131 h 557"/>
                    <a:gd name="T58" fmla="*/ 740 w 682"/>
                    <a:gd name="T59" fmla="*/ 115 h 557"/>
                    <a:gd name="T60" fmla="*/ 787 w 682"/>
                    <a:gd name="T61" fmla="*/ 127 h 557"/>
                    <a:gd name="T62" fmla="*/ 832 w 682"/>
                    <a:gd name="T63" fmla="*/ 151 h 557"/>
                    <a:gd name="T64" fmla="*/ 851 w 682"/>
                    <a:gd name="T65" fmla="*/ 292 h 557"/>
                    <a:gd name="T66" fmla="*/ 851 w 682"/>
                    <a:gd name="T67" fmla="*/ 373 h 557"/>
                    <a:gd name="T68" fmla="*/ 891 w 682"/>
                    <a:gd name="T69" fmla="*/ 440 h 557"/>
                    <a:gd name="T70" fmla="*/ 960 w 682"/>
                    <a:gd name="T71" fmla="*/ 466 h 557"/>
                    <a:gd name="T72" fmla="*/ 1012 w 682"/>
                    <a:gd name="T73" fmla="*/ 459 h 557"/>
                    <a:gd name="T74" fmla="*/ 988 w 682"/>
                    <a:gd name="T75" fmla="*/ 529 h 557"/>
                    <a:gd name="T76" fmla="*/ 891 w 682"/>
                    <a:gd name="T77" fmla="*/ 633 h 557"/>
                    <a:gd name="T78" fmla="*/ 816 w 682"/>
                    <a:gd name="T79" fmla="*/ 754 h 557"/>
                    <a:gd name="T80" fmla="*/ 827 w 682"/>
                    <a:gd name="T81" fmla="*/ 790 h 557"/>
                    <a:gd name="T82" fmla="*/ 647 w 682"/>
                    <a:gd name="T83" fmla="*/ 864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361 w 257"/>
                    <a:gd name="T1" fmla="*/ 540 h 347"/>
                    <a:gd name="T2" fmla="*/ 346 w 257"/>
                    <a:gd name="T3" fmla="*/ 468 h 347"/>
                    <a:gd name="T4" fmla="*/ 323 w 257"/>
                    <a:gd name="T5" fmla="*/ 448 h 347"/>
                    <a:gd name="T6" fmla="*/ 320 w 257"/>
                    <a:gd name="T7" fmla="*/ 419 h 347"/>
                    <a:gd name="T8" fmla="*/ 311 w 257"/>
                    <a:gd name="T9" fmla="*/ 395 h 347"/>
                    <a:gd name="T10" fmla="*/ 311 w 257"/>
                    <a:gd name="T11" fmla="*/ 356 h 347"/>
                    <a:gd name="T12" fmla="*/ 308 w 257"/>
                    <a:gd name="T13" fmla="*/ 333 h 347"/>
                    <a:gd name="T14" fmla="*/ 339 w 257"/>
                    <a:gd name="T15" fmla="*/ 314 h 347"/>
                    <a:gd name="T16" fmla="*/ 382 w 257"/>
                    <a:gd name="T17" fmla="*/ 307 h 347"/>
                    <a:gd name="T18" fmla="*/ 382 w 257"/>
                    <a:gd name="T19" fmla="*/ 212 h 347"/>
                    <a:gd name="T20" fmla="*/ 80 w 257"/>
                    <a:gd name="T21" fmla="*/ 149 h 347"/>
                    <a:gd name="T22" fmla="*/ 48 w 257"/>
                    <a:gd name="T23" fmla="*/ 153 h 347"/>
                    <a:gd name="T24" fmla="*/ 24 w 257"/>
                    <a:gd name="T25" fmla="*/ 159 h 347"/>
                    <a:gd name="T26" fmla="*/ 0 w 257"/>
                    <a:gd name="T27" fmla="*/ 232 h 347"/>
                    <a:gd name="T28" fmla="*/ 138 w 257"/>
                    <a:gd name="T29" fmla="*/ 538 h 347"/>
                    <a:gd name="T30" fmla="*/ 361 w 257"/>
                    <a:gd name="T31" fmla="*/ 540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6 w 19"/>
                    <a:gd name="T1" fmla="*/ 20 h 37"/>
                    <a:gd name="T2" fmla="*/ 16 w 19"/>
                    <a:gd name="T3" fmla="*/ 16 h 37"/>
                    <a:gd name="T4" fmla="*/ 6 w 19"/>
                    <a:gd name="T5" fmla="*/ 20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1 w 22"/>
                    <a:gd name="T1" fmla="*/ 10 h 20"/>
                    <a:gd name="T2" fmla="*/ 15 w 22"/>
                    <a:gd name="T3" fmla="*/ 0 h 20"/>
                    <a:gd name="T4" fmla="*/ 19 w 22"/>
                    <a:gd name="T5" fmla="*/ 10 h 20"/>
                    <a:gd name="T6" fmla="*/ 8 w 22"/>
                    <a:gd name="T7" fmla="*/ 17 h 20"/>
                    <a:gd name="T8" fmla="*/ 11 w 22"/>
                    <a:gd name="T9" fmla="*/ 10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4 h 30"/>
                    <a:gd name="T2" fmla="*/ 33 w 57"/>
                    <a:gd name="T3" fmla="*/ 5 h 30"/>
                    <a:gd name="T4" fmla="*/ 37 w 57"/>
                    <a:gd name="T5" fmla="*/ 24 h 30"/>
                    <a:gd name="T6" fmla="*/ 24 w 57"/>
                    <a:gd name="T7" fmla="*/ 14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2 w 693"/>
                    <a:gd name="T1" fmla="*/ 379 h 696"/>
                    <a:gd name="T2" fmla="*/ 392 w 693"/>
                    <a:gd name="T3" fmla="*/ 370 h 696"/>
                    <a:gd name="T4" fmla="*/ 324 w 693"/>
                    <a:gd name="T5" fmla="*/ 337 h 696"/>
                    <a:gd name="T6" fmla="*/ 264 w 693"/>
                    <a:gd name="T7" fmla="*/ 327 h 696"/>
                    <a:gd name="T8" fmla="*/ 236 w 693"/>
                    <a:gd name="T9" fmla="*/ 340 h 696"/>
                    <a:gd name="T10" fmla="*/ 260 w 693"/>
                    <a:gd name="T11" fmla="*/ 350 h 696"/>
                    <a:gd name="T12" fmla="*/ 292 w 693"/>
                    <a:gd name="T13" fmla="*/ 383 h 696"/>
                    <a:gd name="T14" fmla="*/ 320 w 693"/>
                    <a:gd name="T15" fmla="*/ 389 h 696"/>
                    <a:gd name="T16" fmla="*/ 332 w 693"/>
                    <a:gd name="T17" fmla="*/ 438 h 696"/>
                    <a:gd name="T18" fmla="*/ 312 w 693"/>
                    <a:gd name="T19" fmla="*/ 451 h 696"/>
                    <a:gd name="T20" fmla="*/ 260 w 693"/>
                    <a:gd name="T21" fmla="*/ 504 h 696"/>
                    <a:gd name="T22" fmla="*/ 224 w 693"/>
                    <a:gd name="T23" fmla="*/ 513 h 696"/>
                    <a:gd name="T24" fmla="*/ 97 w 693"/>
                    <a:gd name="T25" fmla="*/ 569 h 696"/>
                    <a:gd name="T26" fmla="*/ 77 w 693"/>
                    <a:gd name="T27" fmla="*/ 504 h 696"/>
                    <a:gd name="T28" fmla="*/ 45 w 693"/>
                    <a:gd name="T29" fmla="*/ 428 h 696"/>
                    <a:gd name="T30" fmla="*/ 33 w 693"/>
                    <a:gd name="T31" fmla="*/ 366 h 696"/>
                    <a:gd name="T32" fmla="*/ 53 w 693"/>
                    <a:gd name="T33" fmla="*/ 281 h 696"/>
                    <a:gd name="T34" fmla="*/ 17 w 693"/>
                    <a:gd name="T35" fmla="*/ 320 h 696"/>
                    <a:gd name="T36" fmla="*/ 81 w 693"/>
                    <a:gd name="T37" fmla="*/ 229 h 696"/>
                    <a:gd name="T38" fmla="*/ 113 w 693"/>
                    <a:gd name="T39" fmla="*/ 167 h 696"/>
                    <a:gd name="T40" fmla="*/ 37 w 693"/>
                    <a:gd name="T41" fmla="*/ 167 h 696"/>
                    <a:gd name="T42" fmla="*/ 1 w 693"/>
                    <a:gd name="T43" fmla="*/ 160 h 696"/>
                    <a:gd name="T44" fmla="*/ 25 w 693"/>
                    <a:gd name="T45" fmla="*/ 114 h 696"/>
                    <a:gd name="T46" fmla="*/ 97 w 693"/>
                    <a:gd name="T47" fmla="*/ 92 h 696"/>
                    <a:gd name="T48" fmla="*/ 220 w 693"/>
                    <a:gd name="T49" fmla="*/ 101 h 696"/>
                    <a:gd name="T50" fmla="*/ 228 w 693"/>
                    <a:gd name="T51" fmla="*/ 52 h 696"/>
                    <a:gd name="T52" fmla="*/ 260 w 693"/>
                    <a:gd name="T53" fmla="*/ 0 h 696"/>
                    <a:gd name="T54" fmla="*/ 356 w 693"/>
                    <a:gd name="T55" fmla="*/ 36 h 696"/>
                    <a:gd name="T56" fmla="*/ 328 w 693"/>
                    <a:gd name="T57" fmla="*/ 72 h 696"/>
                    <a:gd name="T58" fmla="*/ 300 w 693"/>
                    <a:gd name="T59" fmla="*/ 144 h 696"/>
                    <a:gd name="T60" fmla="*/ 360 w 693"/>
                    <a:gd name="T61" fmla="*/ 157 h 696"/>
                    <a:gd name="T62" fmla="*/ 372 w 693"/>
                    <a:gd name="T63" fmla="*/ 111 h 696"/>
                    <a:gd name="T64" fmla="*/ 416 w 693"/>
                    <a:gd name="T65" fmla="*/ 75 h 696"/>
                    <a:gd name="T66" fmla="*/ 496 w 693"/>
                    <a:gd name="T67" fmla="*/ 72 h 696"/>
                    <a:gd name="T68" fmla="*/ 527 w 693"/>
                    <a:gd name="T69" fmla="*/ 43 h 696"/>
                    <a:gd name="T70" fmla="*/ 539 w 693"/>
                    <a:gd name="T71" fmla="*/ 376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1228 w 931"/>
                    <a:gd name="T1" fmla="*/ 0 h 149"/>
                    <a:gd name="T2" fmla="*/ 213 w 931"/>
                    <a:gd name="T3" fmla="*/ 45 h 149"/>
                    <a:gd name="T4" fmla="*/ 135 w 931"/>
                    <a:gd name="T5" fmla="*/ 65 h 149"/>
                    <a:gd name="T6" fmla="*/ 92 w 931"/>
                    <a:gd name="T7" fmla="*/ 65 h 149"/>
                    <a:gd name="T8" fmla="*/ 33 w 931"/>
                    <a:gd name="T9" fmla="*/ 120 h 149"/>
                    <a:gd name="T10" fmla="*/ 0 w 931"/>
                    <a:gd name="T11" fmla="*/ 163 h 149"/>
                    <a:gd name="T12" fmla="*/ 88 w 931"/>
                    <a:gd name="T13" fmla="*/ 179 h 149"/>
                    <a:gd name="T14" fmla="*/ 144 w 931"/>
                    <a:gd name="T15" fmla="*/ 149 h 149"/>
                    <a:gd name="T16" fmla="*/ 161 w 931"/>
                    <a:gd name="T17" fmla="*/ 131 h 149"/>
                    <a:gd name="T18" fmla="*/ 249 w 931"/>
                    <a:gd name="T19" fmla="*/ 81 h 149"/>
                    <a:gd name="T20" fmla="*/ 320 w 931"/>
                    <a:gd name="T21" fmla="*/ 72 h 149"/>
                    <a:gd name="T22" fmla="*/ 353 w 931"/>
                    <a:gd name="T23" fmla="*/ 146 h 149"/>
                    <a:gd name="T24" fmla="*/ 280 w 931"/>
                    <a:gd name="T25" fmla="*/ 170 h 149"/>
                    <a:gd name="T26" fmla="*/ 344 w 931"/>
                    <a:gd name="T27" fmla="*/ 176 h 149"/>
                    <a:gd name="T28" fmla="*/ 372 w 931"/>
                    <a:gd name="T29" fmla="*/ 140 h 149"/>
                    <a:gd name="T30" fmla="*/ 396 w 931"/>
                    <a:gd name="T31" fmla="*/ 143 h 149"/>
                    <a:gd name="T32" fmla="*/ 377 w 931"/>
                    <a:gd name="T33" fmla="*/ 84 h 149"/>
                    <a:gd name="T34" fmla="*/ 396 w 931"/>
                    <a:gd name="T35" fmla="*/ 69 h 149"/>
                    <a:gd name="T36" fmla="*/ 412 w 931"/>
                    <a:gd name="T37" fmla="*/ 137 h 149"/>
                    <a:gd name="T38" fmla="*/ 396 w 931"/>
                    <a:gd name="T39" fmla="*/ 176 h 149"/>
                    <a:gd name="T40" fmla="*/ 441 w 931"/>
                    <a:gd name="T41" fmla="*/ 202 h 149"/>
                    <a:gd name="T42" fmla="*/ 445 w 931"/>
                    <a:gd name="T43" fmla="*/ 143 h 149"/>
                    <a:gd name="T44" fmla="*/ 493 w 931"/>
                    <a:gd name="T45" fmla="*/ 160 h 149"/>
                    <a:gd name="T46" fmla="*/ 569 w 931"/>
                    <a:gd name="T47" fmla="*/ 114 h 149"/>
                    <a:gd name="T48" fmla="*/ 609 w 931"/>
                    <a:gd name="T49" fmla="*/ 78 h 149"/>
                    <a:gd name="T50" fmla="*/ 654 w 931"/>
                    <a:gd name="T51" fmla="*/ 87 h 149"/>
                    <a:gd name="T52" fmla="*/ 677 w 931"/>
                    <a:gd name="T53" fmla="*/ 78 h 149"/>
                    <a:gd name="T54" fmla="*/ 642 w 931"/>
                    <a:gd name="T55" fmla="*/ 69 h 149"/>
                    <a:gd name="T56" fmla="*/ 706 w 931"/>
                    <a:gd name="T57" fmla="*/ 54 h 149"/>
                    <a:gd name="T58" fmla="*/ 810 w 931"/>
                    <a:gd name="T59" fmla="*/ 84 h 149"/>
                    <a:gd name="T60" fmla="*/ 865 w 931"/>
                    <a:gd name="T61" fmla="*/ 65 h 149"/>
                    <a:gd name="T62" fmla="*/ 869 w 931"/>
                    <a:gd name="T63" fmla="*/ 98 h 149"/>
                    <a:gd name="T64" fmla="*/ 846 w 931"/>
                    <a:gd name="T65" fmla="*/ 157 h 149"/>
                    <a:gd name="T66" fmla="*/ 910 w 931"/>
                    <a:gd name="T67" fmla="*/ 137 h 149"/>
                    <a:gd name="T68" fmla="*/ 929 w 931"/>
                    <a:gd name="T69" fmla="*/ 125 h 149"/>
                    <a:gd name="T70" fmla="*/ 965 w 931"/>
                    <a:gd name="T71" fmla="*/ 95 h 149"/>
                    <a:gd name="T72" fmla="*/ 1182 w 931"/>
                    <a:gd name="T73" fmla="*/ 131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3 h 30"/>
                    <a:gd name="T2" fmla="*/ 30 w 31"/>
                    <a:gd name="T3" fmla="*/ 0 h 30"/>
                    <a:gd name="T4" fmla="*/ 18 w 31"/>
                    <a:gd name="T5" fmla="*/ 20 h 30"/>
                    <a:gd name="T6" fmla="*/ 3 w 31"/>
                    <a:gd name="T7" fmla="*/ 23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27 h 32"/>
                    <a:gd name="T2" fmla="*/ 23 w 44"/>
                    <a:gd name="T3" fmla="*/ 0 h 32"/>
                    <a:gd name="T4" fmla="*/ 39 w 44"/>
                    <a:gd name="T5" fmla="*/ 3 h 32"/>
                    <a:gd name="T6" fmla="*/ 6 w 44"/>
                    <a:gd name="T7" fmla="*/ 27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4 h 18"/>
                    <a:gd name="T2" fmla="*/ 25 w 76"/>
                    <a:gd name="T3" fmla="*/ 2 h 18"/>
                    <a:gd name="T4" fmla="*/ 37 w 76"/>
                    <a:gd name="T5" fmla="*/ 1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18 h 44"/>
                    <a:gd name="T2" fmla="*/ 12 w 42"/>
                    <a:gd name="T3" fmla="*/ 8 h 44"/>
                    <a:gd name="T4" fmla="*/ 0 w 42"/>
                    <a:gd name="T5" fmla="*/ 18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18 h 30"/>
                    <a:gd name="T2" fmla="*/ 33 w 31"/>
                    <a:gd name="T3" fmla="*/ 8 h 30"/>
                    <a:gd name="T4" fmla="*/ 7 w 31"/>
                    <a:gd name="T5" fmla="*/ 18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79726D-A9BA-4747-8F43-0DE3FF71F73E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09800" y="6324600"/>
            <a:ext cx="441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 dirty="0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2ECBBE6-3F50-4C83-97D0-C70BD81D2C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45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31723-EA24-4A35-84D1-A1E582A76019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BF9DB5-0129-4BDD-84AF-BFA6488C60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36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963BA-3E87-4AC9-8942-E2556C163E13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ECD536-C9D2-43FB-A746-51CEEA5DE1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739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52600"/>
            <a:ext cx="8229600" cy="441166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156CA0-478D-466E-8FD7-EF8769F6EE2D}" type="datetime1">
              <a:rPr lang="en-US" altLang="en-US"/>
              <a:pPr>
                <a:defRPr/>
              </a:pPr>
              <a:t>9/23/2014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248400"/>
            <a:ext cx="47640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/>
              <a:t>Options, Futures, and Other Derivatives, 9th Edition, Copyright © John C. Hull 2014</a:t>
            </a:r>
            <a:endParaRPr lang="en-US" altLang="en-US" dirty="0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90B269C-95A0-4FD0-93C5-E172DAC904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7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2AE44B-31AB-462F-AD76-07E75596029B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248400"/>
            <a:ext cx="4648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E0B3C-8E02-4714-AA8B-254654C5F8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04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D4145-944F-42C9-8BE1-DC110E9F64EE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CF69C-AF78-41C9-8E14-16A50E7B9C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50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4C331-6716-4F74-93BA-BBB23BB2AD9C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94BE3-31B2-49B2-855D-A8BC6200E7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20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9B547-6B23-461B-B327-008CE8F6D688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5FA37E-595A-4A89-9034-5487495063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29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6BBE8-F12A-4012-824B-160192BB78F2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D52BC-F0DF-4908-95E0-CC1B36FD4D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86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24CAF-1A3A-4662-ACD9-9C32C65CBAF3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604C7-7402-4C68-BA2D-C1110CBF31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44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2C372-1B76-44BE-A6B8-8E072FD01F04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C47982-5C15-4065-BC96-1F03C49CA2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02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8896D-3367-463F-A277-CF182A6B85B1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FA92B4-9092-490C-894F-C6005553BA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83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201D6A65-454E-447E-B8C2-F7053825BC9B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32460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A23DBE-33E8-463C-9FEF-DC148D475304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2 w 15"/>
                      <a:gd name="T1" fmla="*/ 4 h 23"/>
                      <a:gd name="T2" fmla="*/ 7 w 15"/>
                      <a:gd name="T3" fmla="*/ 2 h 23"/>
                      <a:gd name="T4" fmla="*/ 6 w 15"/>
                      <a:gd name="T5" fmla="*/ 6 h 23"/>
                      <a:gd name="T6" fmla="*/ 2 w 15"/>
                      <a:gd name="T7" fmla="*/ 4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1 w 20"/>
                      <a:gd name="T1" fmla="*/ 5 h 23"/>
                      <a:gd name="T2" fmla="*/ 5 w 20"/>
                      <a:gd name="T3" fmla="*/ 1 h 23"/>
                      <a:gd name="T4" fmla="*/ 3 w 20"/>
                      <a:gd name="T5" fmla="*/ 7 h 23"/>
                      <a:gd name="T6" fmla="*/ 1 w 20"/>
                      <a:gd name="T7" fmla="*/ 5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7 w 30"/>
                      <a:gd name="T1" fmla="*/ 11 h 42"/>
                      <a:gd name="T2" fmla="*/ 3 w 30"/>
                      <a:gd name="T3" fmla="*/ 7 h 42"/>
                      <a:gd name="T4" fmla="*/ 0 w 30"/>
                      <a:gd name="T5" fmla="*/ 3 h 42"/>
                      <a:gd name="T6" fmla="*/ 7 w 30"/>
                      <a:gd name="T7" fmla="*/ 1 h 42"/>
                      <a:gd name="T8" fmla="*/ 13 w 30"/>
                      <a:gd name="T9" fmla="*/ 8 h 42"/>
                      <a:gd name="T10" fmla="*/ 12 w 30"/>
                      <a:gd name="T11" fmla="*/ 10 h 42"/>
                      <a:gd name="T12" fmla="*/ 7 w 30"/>
                      <a:gd name="T13" fmla="*/ 11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7 w 25"/>
                      <a:gd name="T1" fmla="*/ 5 h 16"/>
                      <a:gd name="T2" fmla="*/ 1 w 25"/>
                      <a:gd name="T3" fmla="*/ 3 h 16"/>
                      <a:gd name="T4" fmla="*/ 7 w 25"/>
                      <a:gd name="T5" fmla="*/ 0 h 16"/>
                      <a:gd name="T6" fmla="*/ 7 w 25"/>
                      <a:gd name="T7" fmla="*/ 5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6 w 65"/>
                      <a:gd name="T1" fmla="*/ 8 h 46"/>
                      <a:gd name="T2" fmla="*/ 13 w 65"/>
                      <a:gd name="T3" fmla="*/ 1 h 46"/>
                      <a:gd name="T4" fmla="*/ 18 w 65"/>
                      <a:gd name="T5" fmla="*/ 0 h 46"/>
                      <a:gd name="T6" fmla="*/ 25 w 65"/>
                      <a:gd name="T7" fmla="*/ 4 h 46"/>
                      <a:gd name="T8" fmla="*/ 14 w 65"/>
                      <a:gd name="T9" fmla="*/ 9 h 46"/>
                      <a:gd name="T10" fmla="*/ 5 w 65"/>
                      <a:gd name="T11" fmla="*/ 16 h 46"/>
                      <a:gd name="T12" fmla="*/ 3 w 65"/>
                      <a:gd name="T13" fmla="*/ 7 h 46"/>
                      <a:gd name="T14" fmla="*/ 5 w 65"/>
                      <a:gd name="T15" fmla="*/ 5 h 46"/>
                      <a:gd name="T16" fmla="*/ 6 w 65"/>
                      <a:gd name="T17" fmla="*/ 8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11 h 47"/>
                      <a:gd name="T2" fmla="*/ 8 w 69"/>
                      <a:gd name="T3" fmla="*/ 9 h 47"/>
                      <a:gd name="T4" fmla="*/ 22 w 69"/>
                      <a:gd name="T5" fmla="*/ 0 h 47"/>
                      <a:gd name="T6" fmla="*/ 27 w 69"/>
                      <a:gd name="T7" fmla="*/ 1 h 47"/>
                      <a:gd name="T8" fmla="*/ 21 w 69"/>
                      <a:gd name="T9" fmla="*/ 6 h 47"/>
                      <a:gd name="T10" fmla="*/ 12 w 69"/>
                      <a:gd name="T11" fmla="*/ 11 h 47"/>
                      <a:gd name="T12" fmla="*/ 9 w 69"/>
                      <a:gd name="T13" fmla="*/ 16 h 47"/>
                      <a:gd name="T14" fmla="*/ 7 w 69"/>
                      <a:gd name="T15" fmla="*/ 15 h 47"/>
                      <a:gd name="T16" fmla="*/ 5 w 69"/>
                      <a:gd name="T17" fmla="*/ 13 h 47"/>
                      <a:gd name="T18" fmla="*/ 0 w 69"/>
                      <a:gd name="T19" fmla="*/ 12 h 47"/>
                      <a:gd name="T20" fmla="*/ 0 w 69"/>
                      <a:gd name="T21" fmla="*/ 1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4 w 355"/>
                      <a:gd name="T1" fmla="*/ 1 h 277"/>
                      <a:gd name="T2" fmla="*/ 15 w 355"/>
                      <a:gd name="T3" fmla="*/ 6 h 277"/>
                      <a:gd name="T4" fmla="*/ 20 w 355"/>
                      <a:gd name="T5" fmla="*/ 10 h 277"/>
                      <a:gd name="T6" fmla="*/ 32 w 355"/>
                      <a:gd name="T7" fmla="*/ 17 h 277"/>
                      <a:gd name="T8" fmla="*/ 39 w 355"/>
                      <a:gd name="T9" fmla="*/ 22 h 277"/>
                      <a:gd name="T10" fmla="*/ 52 w 355"/>
                      <a:gd name="T11" fmla="*/ 33 h 277"/>
                      <a:gd name="T12" fmla="*/ 58 w 355"/>
                      <a:gd name="T13" fmla="*/ 43 h 277"/>
                      <a:gd name="T14" fmla="*/ 63 w 355"/>
                      <a:gd name="T15" fmla="*/ 44 h 277"/>
                      <a:gd name="T16" fmla="*/ 66 w 355"/>
                      <a:gd name="T17" fmla="*/ 50 h 277"/>
                      <a:gd name="T18" fmla="*/ 75 w 355"/>
                      <a:gd name="T19" fmla="*/ 51 h 277"/>
                      <a:gd name="T20" fmla="*/ 72 w 355"/>
                      <a:gd name="T21" fmla="*/ 66 h 277"/>
                      <a:gd name="T22" fmla="*/ 77 w 355"/>
                      <a:gd name="T23" fmla="*/ 75 h 277"/>
                      <a:gd name="T24" fmla="*/ 84 w 355"/>
                      <a:gd name="T25" fmla="*/ 78 h 277"/>
                      <a:gd name="T26" fmla="*/ 92 w 355"/>
                      <a:gd name="T27" fmla="*/ 79 h 277"/>
                      <a:gd name="T28" fmla="*/ 100 w 355"/>
                      <a:gd name="T29" fmla="*/ 81 h 277"/>
                      <a:gd name="T30" fmla="*/ 108 w 355"/>
                      <a:gd name="T31" fmla="*/ 79 h 277"/>
                      <a:gd name="T32" fmla="*/ 116 w 355"/>
                      <a:gd name="T33" fmla="*/ 83 h 277"/>
                      <a:gd name="T34" fmla="*/ 126 w 355"/>
                      <a:gd name="T35" fmla="*/ 86 h 277"/>
                      <a:gd name="T36" fmla="*/ 134 w 355"/>
                      <a:gd name="T37" fmla="*/ 89 h 277"/>
                      <a:gd name="T38" fmla="*/ 150 w 355"/>
                      <a:gd name="T39" fmla="*/ 89 h 277"/>
                      <a:gd name="T40" fmla="*/ 145 w 355"/>
                      <a:gd name="T41" fmla="*/ 92 h 277"/>
                      <a:gd name="T42" fmla="*/ 137 w 355"/>
                      <a:gd name="T43" fmla="*/ 91 h 277"/>
                      <a:gd name="T44" fmla="*/ 128 w 355"/>
                      <a:gd name="T45" fmla="*/ 91 h 277"/>
                      <a:gd name="T46" fmla="*/ 123 w 355"/>
                      <a:gd name="T47" fmla="*/ 89 h 277"/>
                      <a:gd name="T48" fmla="*/ 107 w 355"/>
                      <a:gd name="T49" fmla="*/ 89 h 277"/>
                      <a:gd name="T50" fmla="*/ 100 w 355"/>
                      <a:gd name="T51" fmla="*/ 87 h 277"/>
                      <a:gd name="T52" fmla="*/ 73 w 355"/>
                      <a:gd name="T53" fmla="*/ 81 h 277"/>
                      <a:gd name="T54" fmla="*/ 68 w 355"/>
                      <a:gd name="T55" fmla="*/ 73 h 277"/>
                      <a:gd name="T56" fmla="*/ 54 w 355"/>
                      <a:gd name="T57" fmla="*/ 67 h 277"/>
                      <a:gd name="T58" fmla="*/ 46 w 355"/>
                      <a:gd name="T59" fmla="*/ 62 h 277"/>
                      <a:gd name="T60" fmla="*/ 40 w 355"/>
                      <a:gd name="T61" fmla="*/ 53 h 277"/>
                      <a:gd name="T62" fmla="*/ 29 w 355"/>
                      <a:gd name="T63" fmla="*/ 36 h 277"/>
                      <a:gd name="T64" fmla="*/ 27 w 355"/>
                      <a:gd name="T65" fmla="*/ 34 h 277"/>
                      <a:gd name="T66" fmla="*/ 25 w 355"/>
                      <a:gd name="T67" fmla="*/ 34 h 277"/>
                      <a:gd name="T68" fmla="*/ 23 w 355"/>
                      <a:gd name="T69" fmla="*/ 30 h 277"/>
                      <a:gd name="T70" fmla="*/ 16 w 355"/>
                      <a:gd name="T71" fmla="*/ 19 h 277"/>
                      <a:gd name="T72" fmla="*/ 9 w 355"/>
                      <a:gd name="T73" fmla="*/ 13 h 277"/>
                      <a:gd name="T74" fmla="*/ 2 w 355"/>
                      <a:gd name="T75" fmla="*/ 7 h 277"/>
                      <a:gd name="T76" fmla="*/ 4 w 355"/>
                      <a:gd name="T77" fmla="*/ 1 h 277"/>
                      <a:gd name="T78" fmla="*/ 4 w 355"/>
                      <a:gd name="T79" fmla="*/ 1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23 w 156"/>
                      <a:gd name="T1" fmla="*/ 22 h 206"/>
                      <a:gd name="T2" fmla="*/ 28 w 156"/>
                      <a:gd name="T3" fmla="*/ 19 h 206"/>
                      <a:gd name="T4" fmla="*/ 29 w 156"/>
                      <a:gd name="T5" fmla="*/ 17 h 206"/>
                      <a:gd name="T6" fmla="*/ 34 w 156"/>
                      <a:gd name="T7" fmla="*/ 15 h 206"/>
                      <a:gd name="T8" fmla="*/ 46 w 156"/>
                      <a:gd name="T9" fmla="*/ 7 h 206"/>
                      <a:gd name="T10" fmla="*/ 48 w 156"/>
                      <a:gd name="T11" fmla="*/ 1 h 206"/>
                      <a:gd name="T12" fmla="*/ 53 w 156"/>
                      <a:gd name="T13" fmla="*/ 0 h 206"/>
                      <a:gd name="T14" fmla="*/ 64 w 156"/>
                      <a:gd name="T15" fmla="*/ 9 h 206"/>
                      <a:gd name="T16" fmla="*/ 63 w 156"/>
                      <a:gd name="T17" fmla="*/ 15 h 206"/>
                      <a:gd name="T18" fmla="*/ 54 w 156"/>
                      <a:gd name="T19" fmla="*/ 21 h 206"/>
                      <a:gd name="T20" fmla="*/ 57 w 156"/>
                      <a:gd name="T21" fmla="*/ 31 h 206"/>
                      <a:gd name="T22" fmla="*/ 61 w 156"/>
                      <a:gd name="T23" fmla="*/ 36 h 206"/>
                      <a:gd name="T24" fmla="*/ 63 w 156"/>
                      <a:gd name="T25" fmla="*/ 42 h 206"/>
                      <a:gd name="T26" fmla="*/ 55 w 156"/>
                      <a:gd name="T27" fmla="*/ 42 h 206"/>
                      <a:gd name="T28" fmla="*/ 50 w 156"/>
                      <a:gd name="T29" fmla="*/ 48 h 206"/>
                      <a:gd name="T30" fmla="*/ 45 w 156"/>
                      <a:gd name="T31" fmla="*/ 51 h 206"/>
                      <a:gd name="T32" fmla="*/ 43 w 156"/>
                      <a:gd name="T33" fmla="*/ 65 h 206"/>
                      <a:gd name="T34" fmla="*/ 38 w 156"/>
                      <a:gd name="T35" fmla="*/ 67 h 206"/>
                      <a:gd name="T36" fmla="*/ 35 w 156"/>
                      <a:gd name="T37" fmla="*/ 68 h 206"/>
                      <a:gd name="T38" fmla="*/ 33 w 156"/>
                      <a:gd name="T39" fmla="*/ 67 h 206"/>
                      <a:gd name="T40" fmla="*/ 31 w 156"/>
                      <a:gd name="T41" fmla="*/ 63 h 206"/>
                      <a:gd name="T42" fmla="*/ 26 w 156"/>
                      <a:gd name="T43" fmla="*/ 61 h 206"/>
                      <a:gd name="T44" fmla="*/ 18 w 156"/>
                      <a:gd name="T45" fmla="*/ 64 h 206"/>
                      <a:gd name="T46" fmla="*/ 12 w 156"/>
                      <a:gd name="T47" fmla="*/ 61 h 206"/>
                      <a:gd name="T48" fmla="*/ 4 w 156"/>
                      <a:gd name="T49" fmla="*/ 49 h 206"/>
                      <a:gd name="T50" fmla="*/ 2 w 156"/>
                      <a:gd name="T51" fmla="*/ 43 h 206"/>
                      <a:gd name="T52" fmla="*/ 0 w 156"/>
                      <a:gd name="T53" fmla="*/ 39 h 206"/>
                      <a:gd name="T54" fmla="*/ 9 w 156"/>
                      <a:gd name="T55" fmla="*/ 32 h 206"/>
                      <a:gd name="T56" fmla="*/ 14 w 156"/>
                      <a:gd name="T57" fmla="*/ 34 h 206"/>
                      <a:gd name="T58" fmla="*/ 15 w 156"/>
                      <a:gd name="T59" fmla="*/ 26 h 206"/>
                      <a:gd name="T60" fmla="*/ 22 w 156"/>
                      <a:gd name="T61" fmla="*/ 23 h 206"/>
                      <a:gd name="T62" fmla="*/ 23 w 156"/>
                      <a:gd name="T63" fmla="*/ 22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2 w 109"/>
                      <a:gd name="T1" fmla="*/ 11 h 38"/>
                      <a:gd name="T2" fmla="*/ 8 w 109"/>
                      <a:gd name="T3" fmla="*/ 3 h 38"/>
                      <a:gd name="T4" fmla="*/ 20 w 109"/>
                      <a:gd name="T5" fmla="*/ 7 h 38"/>
                      <a:gd name="T6" fmla="*/ 31 w 109"/>
                      <a:gd name="T7" fmla="*/ 5 h 38"/>
                      <a:gd name="T8" fmla="*/ 39 w 109"/>
                      <a:gd name="T9" fmla="*/ 0 h 38"/>
                      <a:gd name="T10" fmla="*/ 33 w 109"/>
                      <a:gd name="T11" fmla="*/ 9 h 38"/>
                      <a:gd name="T12" fmla="*/ 26 w 109"/>
                      <a:gd name="T13" fmla="*/ 13 h 38"/>
                      <a:gd name="T14" fmla="*/ 18 w 109"/>
                      <a:gd name="T15" fmla="*/ 11 h 38"/>
                      <a:gd name="T16" fmla="*/ 6 w 109"/>
                      <a:gd name="T17" fmla="*/ 10 h 38"/>
                      <a:gd name="T18" fmla="*/ 2 w 109"/>
                      <a:gd name="T19" fmla="*/ 11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3 w 76"/>
                      <a:gd name="T1" fmla="*/ 6 h 104"/>
                      <a:gd name="T2" fmla="*/ 8 w 76"/>
                      <a:gd name="T3" fmla="*/ 0 h 104"/>
                      <a:gd name="T4" fmla="*/ 14 w 76"/>
                      <a:gd name="T5" fmla="*/ 6 h 104"/>
                      <a:gd name="T6" fmla="*/ 26 w 76"/>
                      <a:gd name="T7" fmla="*/ 1 h 104"/>
                      <a:gd name="T8" fmla="*/ 19 w 76"/>
                      <a:gd name="T9" fmla="*/ 11 h 104"/>
                      <a:gd name="T10" fmla="*/ 23 w 76"/>
                      <a:gd name="T11" fmla="*/ 16 h 104"/>
                      <a:gd name="T12" fmla="*/ 24 w 76"/>
                      <a:gd name="T13" fmla="*/ 20 h 104"/>
                      <a:gd name="T14" fmla="*/ 19 w 76"/>
                      <a:gd name="T15" fmla="*/ 24 h 104"/>
                      <a:gd name="T16" fmla="*/ 14 w 76"/>
                      <a:gd name="T17" fmla="*/ 20 h 104"/>
                      <a:gd name="T18" fmla="*/ 9 w 76"/>
                      <a:gd name="T19" fmla="*/ 16 h 104"/>
                      <a:gd name="T20" fmla="*/ 12 w 76"/>
                      <a:gd name="T21" fmla="*/ 22 h 104"/>
                      <a:gd name="T22" fmla="*/ 13 w 76"/>
                      <a:gd name="T23" fmla="*/ 24 h 104"/>
                      <a:gd name="T24" fmla="*/ 8 w 76"/>
                      <a:gd name="T25" fmla="*/ 34 h 104"/>
                      <a:gd name="T26" fmla="*/ 5 w 76"/>
                      <a:gd name="T27" fmla="*/ 33 h 104"/>
                      <a:gd name="T28" fmla="*/ 3 w 76"/>
                      <a:gd name="T29" fmla="*/ 29 h 104"/>
                      <a:gd name="T30" fmla="*/ 0 w 76"/>
                      <a:gd name="T31" fmla="*/ 18 h 104"/>
                      <a:gd name="T32" fmla="*/ 1 w 76"/>
                      <a:gd name="T33" fmla="*/ 10 h 104"/>
                      <a:gd name="T34" fmla="*/ 3 w 76"/>
                      <a:gd name="T35" fmla="*/ 6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1 w 37"/>
                      <a:gd name="T1" fmla="*/ 9 h 61"/>
                      <a:gd name="T2" fmla="*/ 6 w 37"/>
                      <a:gd name="T3" fmla="*/ 0 h 61"/>
                      <a:gd name="T4" fmla="*/ 6 w 37"/>
                      <a:gd name="T5" fmla="*/ 9 h 61"/>
                      <a:gd name="T6" fmla="*/ 16 w 37"/>
                      <a:gd name="T7" fmla="*/ 12 h 61"/>
                      <a:gd name="T8" fmla="*/ 8 w 37"/>
                      <a:gd name="T9" fmla="*/ 14 h 61"/>
                      <a:gd name="T10" fmla="*/ 2 w 37"/>
                      <a:gd name="T11" fmla="*/ 19 h 61"/>
                      <a:gd name="T12" fmla="*/ 0 w 37"/>
                      <a:gd name="T13" fmla="*/ 11 h 61"/>
                      <a:gd name="T14" fmla="*/ 1 w 37"/>
                      <a:gd name="T15" fmla="*/ 9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3 w 49"/>
                      <a:gd name="T1" fmla="*/ 0 h 29"/>
                      <a:gd name="T2" fmla="*/ 12 w 49"/>
                      <a:gd name="T3" fmla="*/ 0 h 29"/>
                      <a:gd name="T4" fmla="*/ 20 w 49"/>
                      <a:gd name="T5" fmla="*/ 6 h 29"/>
                      <a:gd name="T6" fmla="*/ 14 w 49"/>
                      <a:gd name="T7" fmla="*/ 5 h 29"/>
                      <a:gd name="T8" fmla="*/ 1 w 49"/>
                      <a:gd name="T9" fmla="*/ 6 h 29"/>
                      <a:gd name="T10" fmla="*/ 3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9 w 61"/>
                      <a:gd name="T1" fmla="*/ 13 h 48"/>
                      <a:gd name="T2" fmla="*/ 6 w 61"/>
                      <a:gd name="T3" fmla="*/ 9 h 48"/>
                      <a:gd name="T4" fmla="*/ 1 w 61"/>
                      <a:gd name="T5" fmla="*/ 8 h 48"/>
                      <a:gd name="T6" fmla="*/ 6 w 61"/>
                      <a:gd name="T7" fmla="*/ 3 h 48"/>
                      <a:gd name="T8" fmla="*/ 11 w 61"/>
                      <a:gd name="T9" fmla="*/ 0 h 48"/>
                      <a:gd name="T10" fmla="*/ 21 w 61"/>
                      <a:gd name="T11" fmla="*/ 4 h 48"/>
                      <a:gd name="T12" fmla="*/ 23 w 61"/>
                      <a:gd name="T13" fmla="*/ 7 h 48"/>
                      <a:gd name="T14" fmla="*/ 26 w 61"/>
                      <a:gd name="T15" fmla="*/ 11 h 48"/>
                      <a:gd name="T16" fmla="*/ 17 w 61"/>
                      <a:gd name="T17" fmla="*/ 13 h 48"/>
                      <a:gd name="T18" fmla="*/ 10 w 61"/>
                      <a:gd name="T19" fmla="*/ 16 h 48"/>
                      <a:gd name="T20" fmla="*/ 9 w 61"/>
                      <a:gd name="T21" fmla="*/ 13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20 w 286"/>
                      <a:gd name="T1" fmla="*/ 9 h 182"/>
                      <a:gd name="T2" fmla="*/ 15 w 286"/>
                      <a:gd name="T3" fmla="*/ 5 h 182"/>
                      <a:gd name="T4" fmla="*/ 11 w 286"/>
                      <a:gd name="T5" fmla="*/ 10 h 182"/>
                      <a:gd name="T6" fmla="*/ 0 w 286"/>
                      <a:gd name="T7" fmla="*/ 8 h 182"/>
                      <a:gd name="T8" fmla="*/ 4 w 286"/>
                      <a:gd name="T9" fmla="*/ 14 h 182"/>
                      <a:gd name="T10" fmla="*/ 7 w 286"/>
                      <a:gd name="T11" fmla="*/ 21 h 182"/>
                      <a:gd name="T12" fmla="*/ 10 w 286"/>
                      <a:gd name="T13" fmla="*/ 16 h 182"/>
                      <a:gd name="T14" fmla="*/ 13 w 286"/>
                      <a:gd name="T15" fmla="*/ 15 h 182"/>
                      <a:gd name="T16" fmla="*/ 20 w 286"/>
                      <a:gd name="T17" fmla="*/ 19 h 182"/>
                      <a:gd name="T18" fmla="*/ 30 w 286"/>
                      <a:gd name="T19" fmla="*/ 21 h 182"/>
                      <a:gd name="T20" fmla="*/ 38 w 286"/>
                      <a:gd name="T21" fmla="*/ 24 h 182"/>
                      <a:gd name="T22" fmla="*/ 45 w 286"/>
                      <a:gd name="T23" fmla="*/ 34 h 182"/>
                      <a:gd name="T24" fmla="*/ 44 w 286"/>
                      <a:gd name="T25" fmla="*/ 41 h 182"/>
                      <a:gd name="T26" fmla="*/ 42 w 286"/>
                      <a:gd name="T27" fmla="*/ 45 h 182"/>
                      <a:gd name="T28" fmla="*/ 52 w 286"/>
                      <a:gd name="T29" fmla="*/ 43 h 182"/>
                      <a:gd name="T30" fmla="*/ 60 w 286"/>
                      <a:gd name="T31" fmla="*/ 47 h 182"/>
                      <a:gd name="T32" fmla="*/ 72 w 286"/>
                      <a:gd name="T33" fmla="*/ 50 h 182"/>
                      <a:gd name="T34" fmla="*/ 74 w 286"/>
                      <a:gd name="T35" fmla="*/ 49 h 182"/>
                      <a:gd name="T36" fmla="*/ 72 w 286"/>
                      <a:gd name="T37" fmla="*/ 45 h 182"/>
                      <a:gd name="T38" fmla="*/ 76 w 286"/>
                      <a:gd name="T39" fmla="*/ 46 h 182"/>
                      <a:gd name="T40" fmla="*/ 79 w 286"/>
                      <a:gd name="T41" fmla="*/ 40 h 182"/>
                      <a:gd name="T42" fmla="*/ 86 w 286"/>
                      <a:gd name="T43" fmla="*/ 41 h 182"/>
                      <a:gd name="T44" fmla="*/ 91 w 286"/>
                      <a:gd name="T45" fmla="*/ 44 h 182"/>
                      <a:gd name="T46" fmla="*/ 104 w 286"/>
                      <a:gd name="T47" fmla="*/ 56 h 182"/>
                      <a:gd name="T48" fmla="*/ 112 w 286"/>
                      <a:gd name="T49" fmla="*/ 60 h 182"/>
                      <a:gd name="T50" fmla="*/ 121 w 286"/>
                      <a:gd name="T51" fmla="*/ 57 h 182"/>
                      <a:gd name="T52" fmla="*/ 114 w 286"/>
                      <a:gd name="T53" fmla="*/ 54 h 182"/>
                      <a:gd name="T54" fmla="*/ 109 w 286"/>
                      <a:gd name="T55" fmla="*/ 46 h 182"/>
                      <a:gd name="T56" fmla="*/ 107 w 286"/>
                      <a:gd name="T57" fmla="*/ 44 h 182"/>
                      <a:gd name="T58" fmla="*/ 106 w 286"/>
                      <a:gd name="T59" fmla="*/ 41 h 182"/>
                      <a:gd name="T60" fmla="*/ 101 w 286"/>
                      <a:gd name="T61" fmla="*/ 39 h 182"/>
                      <a:gd name="T62" fmla="*/ 102 w 286"/>
                      <a:gd name="T63" fmla="*/ 32 h 182"/>
                      <a:gd name="T64" fmla="*/ 94 w 286"/>
                      <a:gd name="T65" fmla="*/ 29 h 182"/>
                      <a:gd name="T66" fmla="*/ 90 w 286"/>
                      <a:gd name="T67" fmla="*/ 23 h 182"/>
                      <a:gd name="T68" fmla="*/ 81 w 286"/>
                      <a:gd name="T69" fmla="*/ 18 h 182"/>
                      <a:gd name="T70" fmla="*/ 72 w 286"/>
                      <a:gd name="T71" fmla="*/ 13 h 182"/>
                      <a:gd name="T72" fmla="*/ 67 w 286"/>
                      <a:gd name="T73" fmla="*/ 11 h 182"/>
                      <a:gd name="T74" fmla="*/ 51 w 286"/>
                      <a:gd name="T75" fmla="*/ 5 h 182"/>
                      <a:gd name="T76" fmla="*/ 44 w 286"/>
                      <a:gd name="T77" fmla="*/ 1 h 182"/>
                      <a:gd name="T78" fmla="*/ 41 w 286"/>
                      <a:gd name="T79" fmla="*/ 0 h 182"/>
                      <a:gd name="T80" fmla="*/ 30 w 286"/>
                      <a:gd name="T81" fmla="*/ 3 h 182"/>
                      <a:gd name="T82" fmla="*/ 24 w 286"/>
                      <a:gd name="T83" fmla="*/ 11 h 182"/>
                      <a:gd name="T84" fmla="*/ 20 w 286"/>
                      <a:gd name="T85" fmla="*/ 9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19 h 78"/>
                      <a:gd name="T2" fmla="*/ 11 w 78"/>
                      <a:gd name="T3" fmla="*/ 20 h 78"/>
                      <a:gd name="T4" fmla="*/ 19 w 78"/>
                      <a:gd name="T5" fmla="*/ 16 h 78"/>
                      <a:gd name="T6" fmla="*/ 24 w 78"/>
                      <a:gd name="T7" fmla="*/ 10 h 78"/>
                      <a:gd name="T8" fmla="*/ 18 w 78"/>
                      <a:gd name="T9" fmla="*/ 5 h 78"/>
                      <a:gd name="T10" fmla="*/ 18 w 78"/>
                      <a:gd name="T11" fmla="*/ 1 h 78"/>
                      <a:gd name="T12" fmla="*/ 30 w 78"/>
                      <a:gd name="T13" fmla="*/ 9 h 78"/>
                      <a:gd name="T14" fmla="*/ 28 w 78"/>
                      <a:gd name="T15" fmla="*/ 18 h 78"/>
                      <a:gd name="T16" fmla="*/ 14 w 78"/>
                      <a:gd name="T17" fmla="*/ 26 h 78"/>
                      <a:gd name="T18" fmla="*/ 4 w 78"/>
                      <a:gd name="T19" fmla="*/ 22 h 78"/>
                      <a:gd name="T20" fmla="*/ 1 w 78"/>
                      <a:gd name="T21" fmla="*/ 21 h 78"/>
                      <a:gd name="T22" fmla="*/ 0 w 78"/>
                      <a:gd name="T23" fmla="*/ 19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1 w 17"/>
                      <a:gd name="T1" fmla="*/ 1 h 18"/>
                      <a:gd name="T2" fmla="*/ 1 w 17"/>
                      <a:gd name="T3" fmla="*/ 5 h 18"/>
                      <a:gd name="T4" fmla="*/ 1 w 17"/>
                      <a:gd name="T5" fmla="*/ 1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3 w 26"/>
                      <a:gd name="T1" fmla="*/ 5 h 22"/>
                      <a:gd name="T2" fmla="*/ 6 w 26"/>
                      <a:gd name="T3" fmla="*/ 0 h 22"/>
                      <a:gd name="T4" fmla="*/ 6 w 26"/>
                      <a:gd name="T5" fmla="*/ 8 h 22"/>
                      <a:gd name="T6" fmla="*/ 3 w 26"/>
                      <a:gd name="T7" fmla="*/ 5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7 w 20"/>
                      <a:gd name="T3" fmla="*/ 1 h 15"/>
                      <a:gd name="T4" fmla="*/ 4 w 20"/>
                      <a:gd name="T5" fmla="*/ 4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6 w 20"/>
                      <a:gd name="T3" fmla="*/ 1 h 15"/>
                      <a:gd name="T4" fmla="*/ 6 w 20"/>
                      <a:gd name="T5" fmla="*/ 5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17 h 80"/>
                      <a:gd name="T2" fmla="*/ 6 w 80"/>
                      <a:gd name="T3" fmla="*/ 8 h 80"/>
                      <a:gd name="T4" fmla="*/ 11 w 80"/>
                      <a:gd name="T5" fmla="*/ 7 h 80"/>
                      <a:gd name="T6" fmla="*/ 20 w 80"/>
                      <a:gd name="T7" fmla="*/ 6 h 80"/>
                      <a:gd name="T8" fmla="*/ 25 w 80"/>
                      <a:gd name="T9" fmla="*/ 0 h 80"/>
                      <a:gd name="T10" fmla="*/ 34 w 80"/>
                      <a:gd name="T11" fmla="*/ 14 h 80"/>
                      <a:gd name="T12" fmla="*/ 30 w 80"/>
                      <a:gd name="T13" fmla="*/ 19 h 80"/>
                      <a:gd name="T14" fmla="*/ 23 w 80"/>
                      <a:gd name="T15" fmla="*/ 21 h 80"/>
                      <a:gd name="T16" fmla="*/ 20 w 80"/>
                      <a:gd name="T17" fmla="*/ 27 h 80"/>
                      <a:gd name="T18" fmla="*/ 14 w 80"/>
                      <a:gd name="T19" fmla="*/ 23 h 80"/>
                      <a:gd name="T20" fmla="*/ 16 w 80"/>
                      <a:gd name="T21" fmla="*/ 18 h 80"/>
                      <a:gd name="T22" fmla="*/ 13 w 80"/>
                      <a:gd name="T23" fmla="*/ 9 h 80"/>
                      <a:gd name="T24" fmla="*/ 9 w 80"/>
                      <a:gd name="T25" fmla="*/ 16 h 80"/>
                      <a:gd name="T26" fmla="*/ 3 w 80"/>
                      <a:gd name="T27" fmla="*/ 19 h 80"/>
                      <a:gd name="T28" fmla="*/ 0 w 80"/>
                      <a:gd name="T29" fmla="*/ 17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6 w 94"/>
                      <a:gd name="T1" fmla="*/ 32 h 174"/>
                      <a:gd name="T2" fmla="*/ 11 w 94"/>
                      <a:gd name="T3" fmla="*/ 43 h 174"/>
                      <a:gd name="T4" fmla="*/ 14 w 94"/>
                      <a:gd name="T5" fmla="*/ 36 h 174"/>
                      <a:gd name="T6" fmla="*/ 22 w 94"/>
                      <a:gd name="T7" fmla="*/ 33 h 174"/>
                      <a:gd name="T8" fmla="*/ 20 w 94"/>
                      <a:gd name="T9" fmla="*/ 41 h 174"/>
                      <a:gd name="T10" fmla="*/ 28 w 94"/>
                      <a:gd name="T11" fmla="*/ 42 h 174"/>
                      <a:gd name="T12" fmla="*/ 32 w 94"/>
                      <a:gd name="T13" fmla="*/ 47 h 174"/>
                      <a:gd name="T14" fmla="*/ 25 w 94"/>
                      <a:gd name="T15" fmla="*/ 49 h 174"/>
                      <a:gd name="T16" fmla="*/ 31 w 94"/>
                      <a:gd name="T17" fmla="*/ 58 h 174"/>
                      <a:gd name="T18" fmla="*/ 36 w 94"/>
                      <a:gd name="T19" fmla="*/ 51 h 174"/>
                      <a:gd name="T20" fmla="*/ 35 w 94"/>
                      <a:gd name="T21" fmla="*/ 37 h 174"/>
                      <a:gd name="T22" fmla="*/ 26 w 94"/>
                      <a:gd name="T23" fmla="*/ 35 h 174"/>
                      <a:gd name="T24" fmla="*/ 21 w 94"/>
                      <a:gd name="T25" fmla="*/ 27 h 174"/>
                      <a:gd name="T26" fmla="*/ 14 w 94"/>
                      <a:gd name="T27" fmla="*/ 27 h 174"/>
                      <a:gd name="T28" fmla="*/ 13 w 94"/>
                      <a:gd name="T29" fmla="*/ 23 h 174"/>
                      <a:gd name="T30" fmla="*/ 18 w 94"/>
                      <a:gd name="T31" fmla="*/ 14 h 174"/>
                      <a:gd name="T32" fmla="*/ 13 w 94"/>
                      <a:gd name="T33" fmla="*/ 0 h 174"/>
                      <a:gd name="T34" fmla="*/ 8 w 94"/>
                      <a:gd name="T35" fmla="*/ 7 h 174"/>
                      <a:gd name="T36" fmla="*/ 2 w 94"/>
                      <a:gd name="T37" fmla="*/ 15 h 174"/>
                      <a:gd name="T38" fmla="*/ 6 w 94"/>
                      <a:gd name="T39" fmla="*/ 25 h 174"/>
                      <a:gd name="T40" fmla="*/ 6 w 94"/>
                      <a:gd name="T41" fmla="*/ 32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3 w 32"/>
                      <a:gd name="T1" fmla="*/ 8 h 50"/>
                      <a:gd name="T2" fmla="*/ 5 w 32"/>
                      <a:gd name="T3" fmla="*/ 0 h 50"/>
                      <a:gd name="T4" fmla="*/ 9 w 32"/>
                      <a:gd name="T5" fmla="*/ 5 h 50"/>
                      <a:gd name="T6" fmla="*/ 10 w 32"/>
                      <a:gd name="T7" fmla="*/ 8 h 50"/>
                      <a:gd name="T8" fmla="*/ 12 w 32"/>
                      <a:gd name="T9" fmla="*/ 9 h 50"/>
                      <a:gd name="T10" fmla="*/ 14 w 32"/>
                      <a:gd name="T11" fmla="*/ 13 h 50"/>
                      <a:gd name="T12" fmla="*/ 8 w 32"/>
                      <a:gd name="T13" fmla="*/ 17 h 50"/>
                      <a:gd name="T14" fmla="*/ 3 w 32"/>
                      <a:gd name="T15" fmla="*/ 8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15 h 50"/>
                      <a:gd name="T2" fmla="*/ 10 w 43"/>
                      <a:gd name="T3" fmla="*/ 7 h 50"/>
                      <a:gd name="T4" fmla="*/ 16 w 43"/>
                      <a:gd name="T5" fmla="*/ 0 h 50"/>
                      <a:gd name="T6" fmla="*/ 11 w 43"/>
                      <a:gd name="T7" fmla="*/ 10 h 50"/>
                      <a:gd name="T8" fmla="*/ 1 w 43"/>
                      <a:gd name="T9" fmla="*/ 17 h 50"/>
                      <a:gd name="T10" fmla="*/ 0 w 43"/>
                      <a:gd name="T11" fmla="*/ 15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13 w 471"/>
                      <a:gd name="T1" fmla="*/ 178 h 281"/>
                      <a:gd name="T2" fmla="*/ 15 w 471"/>
                      <a:gd name="T3" fmla="*/ 159 h 281"/>
                      <a:gd name="T4" fmla="*/ 14 w 471"/>
                      <a:gd name="T5" fmla="*/ 156 h 281"/>
                      <a:gd name="T6" fmla="*/ 10 w 471"/>
                      <a:gd name="T7" fmla="*/ 139 h 281"/>
                      <a:gd name="T8" fmla="*/ 3 w 471"/>
                      <a:gd name="T9" fmla="*/ 137 h 281"/>
                      <a:gd name="T10" fmla="*/ 0 w 471"/>
                      <a:gd name="T11" fmla="*/ 122 h 281"/>
                      <a:gd name="T12" fmla="*/ 8 w 471"/>
                      <a:gd name="T13" fmla="*/ 115 h 281"/>
                      <a:gd name="T14" fmla="*/ 4 w 471"/>
                      <a:gd name="T15" fmla="*/ 105 h 281"/>
                      <a:gd name="T16" fmla="*/ 1 w 471"/>
                      <a:gd name="T17" fmla="*/ 102 h 281"/>
                      <a:gd name="T18" fmla="*/ 18 w 471"/>
                      <a:gd name="T19" fmla="*/ 76 h 281"/>
                      <a:gd name="T20" fmla="*/ 28 w 471"/>
                      <a:gd name="T21" fmla="*/ 61 h 281"/>
                      <a:gd name="T22" fmla="*/ 27 w 471"/>
                      <a:gd name="T23" fmla="*/ 45 h 281"/>
                      <a:gd name="T24" fmla="*/ 15 w 471"/>
                      <a:gd name="T25" fmla="*/ 27 h 281"/>
                      <a:gd name="T26" fmla="*/ 13 w 471"/>
                      <a:gd name="T27" fmla="*/ 20 h 281"/>
                      <a:gd name="T28" fmla="*/ 17 w 471"/>
                      <a:gd name="T29" fmla="*/ 23 h 281"/>
                      <a:gd name="T30" fmla="*/ 30 w 471"/>
                      <a:gd name="T31" fmla="*/ 22 h 281"/>
                      <a:gd name="T32" fmla="*/ 41 w 471"/>
                      <a:gd name="T33" fmla="*/ 7 h 281"/>
                      <a:gd name="T34" fmla="*/ 52 w 471"/>
                      <a:gd name="T35" fmla="*/ 0 h 281"/>
                      <a:gd name="T36" fmla="*/ 56 w 471"/>
                      <a:gd name="T37" fmla="*/ 1 h 281"/>
                      <a:gd name="T38" fmla="*/ 58 w 471"/>
                      <a:gd name="T39" fmla="*/ 6 h 281"/>
                      <a:gd name="T40" fmla="*/ 62 w 471"/>
                      <a:gd name="T41" fmla="*/ 3 h 281"/>
                      <a:gd name="T42" fmla="*/ 70 w 471"/>
                      <a:gd name="T43" fmla="*/ 5 h 281"/>
                      <a:gd name="T44" fmla="*/ 74 w 471"/>
                      <a:gd name="T45" fmla="*/ 6 h 281"/>
                      <a:gd name="T46" fmla="*/ 90 w 471"/>
                      <a:gd name="T47" fmla="*/ 9 h 281"/>
                      <a:gd name="T48" fmla="*/ 98 w 471"/>
                      <a:gd name="T49" fmla="*/ 15 h 281"/>
                      <a:gd name="T50" fmla="*/ 106 w 471"/>
                      <a:gd name="T51" fmla="*/ 11 h 281"/>
                      <a:gd name="T52" fmla="*/ 110 w 471"/>
                      <a:gd name="T53" fmla="*/ 9 h 281"/>
                      <a:gd name="T54" fmla="*/ 124 w 471"/>
                      <a:gd name="T55" fmla="*/ 9 h 281"/>
                      <a:gd name="T56" fmla="*/ 134 w 471"/>
                      <a:gd name="T57" fmla="*/ 20 h 281"/>
                      <a:gd name="T58" fmla="*/ 147 w 471"/>
                      <a:gd name="T59" fmla="*/ 38 h 281"/>
                      <a:gd name="T60" fmla="*/ 156 w 471"/>
                      <a:gd name="T61" fmla="*/ 45 h 281"/>
                      <a:gd name="T62" fmla="*/ 163 w 471"/>
                      <a:gd name="T63" fmla="*/ 43 h 281"/>
                      <a:gd name="T64" fmla="*/ 171 w 471"/>
                      <a:gd name="T65" fmla="*/ 41 h 281"/>
                      <a:gd name="T66" fmla="*/ 184 w 471"/>
                      <a:gd name="T67" fmla="*/ 45 h 281"/>
                      <a:gd name="T68" fmla="*/ 190 w 471"/>
                      <a:gd name="T69" fmla="*/ 52 h 281"/>
                      <a:gd name="T70" fmla="*/ 196 w 471"/>
                      <a:gd name="T71" fmla="*/ 57 h 281"/>
                      <a:gd name="T72" fmla="*/ 202 w 471"/>
                      <a:gd name="T73" fmla="*/ 71 h 281"/>
                      <a:gd name="T74" fmla="*/ 204 w 471"/>
                      <a:gd name="T75" fmla="*/ 76 h 281"/>
                      <a:gd name="T76" fmla="*/ 206 w 471"/>
                      <a:gd name="T77" fmla="*/ 80 h 281"/>
                      <a:gd name="T78" fmla="*/ 197 w 471"/>
                      <a:gd name="T79" fmla="*/ 90 h 281"/>
                      <a:gd name="T80" fmla="*/ 204 w 471"/>
                      <a:gd name="T81" fmla="*/ 90 h 281"/>
                      <a:gd name="T82" fmla="*/ 217 w 471"/>
                      <a:gd name="T83" fmla="*/ 99 h 281"/>
                      <a:gd name="T84" fmla="*/ 231 w 471"/>
                      <a:gd name="T85" fmla="*/ 100 h 281"/>
                      <a:gd name="T86" fmla="*/ 241 w 471"/>
                      <a:gd name="T87" fmla="*/ 107 h 281"/>
                      <a:gd name="T88" fmla="*/ 243 w 471"/>
                      <a:gd name="T89" fmla="*/ 110 h 281"/>
                      <a:gd name="T90" fmla="*/ 243 w 471"/>
                      <a:gd name="T91" fmla="*/ 112 h 281"/>
                      <a:gd name="T92" fmla="*/ 250 w 471"/>
                      <a:gd name="T93" fmla="*/ 110 h 281"/>
                      <a:gd name="T94" fmla="*/ 254 w 471"/>
                      <a:gd name="T95" fmla="*/ 109 h 281"/>
                      <a:gd name="T96" fmla="*/ 279 w 471"/>
                      <a:gd name="T97" fmla="*/ 118 h 281"/>
                      <a:gd name="T98" fmla="*/ 284 w 471"/>
                      <a:gd name="T99" fmla="*/ 127 h 281"/>
                      <a:gd name="T100" fmla="*/ 295 w 471"/>
                      <a:gd name="T101" fmla="*/ 128 h 281"/>
                      <a:gd name="T102" fmla="*/ 299 w 471"/>
                      <a:gd name="T103" fmla="*/ 137 h 281"/>
                      <a:gd name="T104" fmla="*/ 286 w 471"/>
                      <a:gd name="T105" fmla="*/ 164 h 281"/>
                      <a:gd name="T106" fmla="*/ 276 w 471"/>
                      <a:gd name="T107" fmla="*/ 179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173 w 984"/>
                      <a:gd name="T1" fmla="*/ 2 h 844"/>
                      <a:gd name="T2" fmla="*/ 214 w 984"/>
                      <a:gd name="T3" fmla="*/ 11 h 844"/>
                      <a:gd name="T4" fmla="*/ 235 w 984"/>
                      <a:gd name="T5" fmla="*/ 13 h 844"/>
                      <a:gd name="T6" fmla="*/ 247 w 984"/>
                      <a:gd name="T7" fmla="*/ 44 h 844"/>
                      <a:gd name="T8" fmla="*/ 250 w 984"/>
                      <a:gd name="T9" fmla="*/ 30 h 844"/>
                      <a:gd name="T10" fmla="*/ 259 w 984"/>
                      <a:gd name="T11" fmla="*/ 23 h 844"/>
                      <a:gd name="T12" fmla="*/ 274 w 984"/>
                      <a:gd name="T13" fmla="*/ 42 h 844"/>
                      <a:gd name="T14" fmla="*/ 291 w 984"/>
                      <a:gd name="T15" fmla="*/ 33 h 844"/>
                      <a:gd name="T16" fmla="*/ 301 w 984"/>
                      <a:gd name="T17" fmla="*/ 29 h 844"/>
                      <a:gd name="T18" fmla="*/ 325 w 984"/>
                      <a:gd name="T19" fmla="*/ 1 h 844"/>
                      <a:gd name="T20" fmla="*/ 341 w 984"/>
                      <a:gd name="T21" fmla="*/ 23 h 844"/>
                      <a:gd name="T22" fmla="*/ 341 w 984"/>
                      <a:gd name="T23" fmla="*/ 44 h 844"/>
                      <a:gd name="T24" fmla="*/ 337 w 984"/>
                      <a:gd name="T25" fmla="*/ 53 h 844"/>
                      <a:gd name="T26" fmla="*/ 327 w 984"/>
                      <a:gd name="T27" fmla="*/ 54 h 844"/>
                      <a:gd name="T28" fmla="*/ 325 w 984"/>
                      <a:gd name="T29" fmla="*/ 62 h 844"/>
                      <a:gd name="T30" fmla="*/ 342 w 984"/>
                      <a:gd name="T31" fmla="*/ 76 h 844"/>
                      <a:gd name="T32" fmla="*/ 335 w 984"/>
                      <a:gd name="T33" fmla="*/ 108 h 844"/>
                      <a:gd name="T34" fmla="*/ 354 w 984"/>
                      <a:gd name="T35" fmla="*/ 139 h 844"/>
                      <a:gd name="T36" fmla="*/ 365 w 984"/>
                      <a:gd name="T37" fmla="*/ 151 h 844"/>
                      <a:gd name="T38" fmla="*/ 354 w 984"/>
                      <a:gd name="T39" fmla="*/ 151 h 844"/>
                      <a:gd name="T40" fmla="*/ 318 w 984"/>
                      <a:gd name="T41" fmla="*/ 127 h 844"/>
                      <a:gd name="T42" fmla="*/ 289 w 984"/>
                      <a:gd name="T43" fmla="*/ 135 h 844"/>
                      <a:gd name="T44" fmla="*/ 252 w 984"/>
                      <a:gd name="T45" fmla="*/ 148 h 844"/>
                      <a:gd name="T46" fmla="*/ 274 w 984"/>
                      <a:gd name="T47" fmla="*/ 194 h 844"/>
                      <a:gd name="T48" fmla="*/ 303 w 984"/>
                      <a:gd name="T49" fmla="*/ 205 h 844"/>
                      <a:gd name="T50" fmla="*/ 315 w 984"/>
                      <a:gd name="T51" fmla="*/ 184 h 844"/>
                      <a:gd name="T52" fmla="*/ 330 w 984"/>
                      <a:gd name="T53" fmla="*/ 191 h 844"/>
                      <a:gd name="T54" fmla="*/ 327 w 984"/>
                      <a:gd name="T55" fmla="*/ 211 h 844"/>
                      <a:gd name="T56" fmla="*/ 342 w 984"/>
                      <a:gd name="T57" fmla="*/ 225 h 844"/>
                      <a:gd name="T58" fmla="*/ 358 w 984"/>
                      <a:gd name="T59" fmla="*/ 221 h 844"/>
                      <a:gd name="T60" fmla="*/ 394 w 984"/>
                      <a:gd name="T61" fmla="*/ 270 h 844"/>
                      <a:gd name="T62" fmla="*/ 402 w 984"/>
                      <a:gd name="T63" fmla="*/ 277 h 844"/>
                      <a:gd name="T64" fmla="*/ 373 w 984"/>
                      <a:gd name="T65" fmla="*/ 272 h 844"/>
                      <a:gd name="T66" fmla="*/ 354 w 984"/>
                      <a:gd name="T67" fmla="*/ 254 h 844"/>
                      <a:gd name="T68" fmla="*/ 332 w 984"/>
                      <a:gd name="T69" fmla="*/ 238 h 844"/>
                      <a:gd name="T70" fmla="*/ 300 w 984"/>
                      <a:gd name="T71" fmla="*/ 222 h 844"/>
                      <a:gd name="T72" fmla="*/ 262 w 984"/>
                      <a:gd name="T73" fmla="*/ 217 h 844"/>
                      <a:gd name="T74" fmla="*/ 216 w 984"/>
                      <a:gd name="T75" fmla="*/ 199 h 844"/>
                      <a:gd name="T76" fmla="*/ 197 w 984"/>
                      <a:gd name="T77" fmla="*/ 170 h 844"/>
                      <a:gd name="T78" fmla="*/ 184 w 984"/>
                      <a:gd name="T79" fmla="*/ 155 h 844"/>
                      <a:gd name="T80" fmla="*/ 163 w 984"/>
                      <a:gd name="T81" fmla="*/ 144 h 844"/>
                      <a:gd name="T82" fmla="*/ 146 w 984"/>
                      <a:gd name="T83" fmla="*/ 124 h 844"/>
                      <a:gd name="T84" fmla="*/ 151 w 984"/>
                      <a:gd name="T85" fmla="*/ 139 h 844"/>
                      <a:gd name="T86" fmla="*/ 178 w 984"/>
                      <a:gd name="T87" fmla="*/ 166 h 844"/>
                      <a:gd name="T88" fmla="*/ 180 w 984"/>
                      <a:gd name="T89" fmla="*/ 176 h 844"/>
                      <a:gd name="T90" fmla="*/ 168 w 984"/>
                      <a:gd name="T91" fmla="*/ 167 h 844"/>
                      <a:gd name="T92" fmla="*/ 151 w 984"/>
                      <a:gd name="T93" fmla="*/ 156 h 844"/>
                      <a:gd name="T94" fmla="*/ 134 w 984"/>
                      <a:gd name="T95" fmla="*/ 135 h 844"/>
                      <a:gd name="T96" fmla="*/ 114 w 984"/>
                      <a:gd name="T97" fmla="*/ 116 h 844"/>
                      <a:gd name="T98" fmla="*/ 90 w 984"/>
                      <a:gd name="T99" fmla="*/ 105 h 844"/>
                      <a:gd name="T100" fmla="*/ 66 w 984"/>
                      <a:gd name="T101" fmla="*/ 80 h 844"/>
                      <a:gd name="T102" fmla="*/ 28 w 984"/>
                      <a:gd name="T103" fmla="*/ 22 h 844"/>
                      <a:gd name="T104" fmla="*/ 15 w 984"/>
                      <a:gd name="T105" fmla="*/ 13 h 844"/>
                      <a:gd name="T106" fmla="*/ 20 w 984"/>
                      <a:gd name="T107" fmla="*/ 7 h 844"/>
                      <a:gd name="T108" fmla="*/ 44 w 984"/>
                      <a:gd name="T109" fmla="*/ 23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3 w 36"/>
                      <a:gd name="T1" fmla="*/ 9 h 48"/>
                      <a:gd name="T2" fmla="*/ 4 w 36"/>
                      <a:gd name="T3" fmla="*/ 16 h 48"/>
                      <a:gd name="T4" fmla="*/ 3 w 36"/>
                      <a:gd name="T5" fmla="*/ 9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2 h 37"/>
                      <a:gd name="T2" fmla="*/ 5 w 36"/>
                      <a:gd name="T3" fmla="*/ 0 h 37"/>
                      <a:gd name="T4" fmla="*/ 16 w 36"/>
                      <a:gd name="T5" fmla="*/ 6 h 37"/>
                      <a:gd name="T6" fmla="*/ 4 w 36"/>
                      <a:gd name="T7" fmla="*/ 6 h 37"/>
                      <a:gd name="T8" fmla="*/ 0 w 36"/>
                      <a:gd name="T9" fmla="*/ 2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17 h 96"/>
                      <a:gd name="T2" fmla="*/ 12 w 170"/>
                      <a:gd name="T3" fmla="*/ 9 h 96"/>
                      <a:gd name="T4" fmla="*/ 24 w 170"/>
                      <a:gd name="T5" fmla="*/ 7 h 96"/>
                      <a:gd name="T6" fmla="*/ 34 w 170"/>
                      <a:gd name="T7" fmla="*/ 3 h 96"/>
                      <a:gd name="T8" fmla="*/ 27 w 170"/>
                      <a:gd name="T9" fmla="*/ 9 h 96"/>
                      <a:gd name="T10" fmla="*/ 53 w 170"/>
                      <a:gd name="T11" fmla="*/ 17 h 96"/>
                      <a:gd name="T12" fmla="*/ 69 w 170"/>
                      <a:gd name="T13" fmla="*/ 22 h 96"/>
                      <a:gd name="T14" fmla="*/ 50 w 170"/>
                      <a:gd name="T15" fmla="*/ 26 h 96"/>
                      <a:gd name="T16" fmla="*/ 38 w 170"/>
                      <a:gd name="T17" fmla="*/ 20 h 96"/>
                      <a:gd name="T18" fmla="*/ 33 w 170"/>
                      <a:gd name="T19" fmla="*/ 18 h 96"/>
                      <a:gd name="T20" fmla="*/ 10 w 170"/>
                      <a:gd name="T21" fmla="*/ 14 h 96"/>
                      <a:gd name="T22" fmla="*/ 0 w 170"/>
                      <a:gd name="T23" fmla="*/ 17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22 w 138"/>
                      <a:gd name="T3" fmla="*/ 1 h 44"/>
                      <a:gd name="T4" fmla="*/ 38 w 138"/>
                      <a:gd name="T5" fmla="*/ 8 h 44"/>
                      <a:gd name="T6" fmla="*/ 48 w 138"/>
                      <a:gd name="T7" fmla="*/ 7 h 44"/>
                      <a:gd name="T8" fmla="*/ 46 w 138"/>
                      <a:gd name="T9" fmla="*/ 15 h 44"/>
                      <a:gd name="T10" fmla="*/ 27 w 138"/>
                      <a:gd name="T11" fmla="*/ 14 h 44"/>
                      <a:gd name="T12" fmla="*/ 0 w 138"/>
                      <a:gd name="T13" fmla="*/ 12 h 44"/>
                      <a:gd name="T14" fmla="*/ 12 w 138"/>
                      <a:gd name="T15" fmla="*/ 7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7 w 57"/>
                      <a:gd name="T1" fmla="*/ 8 h 42"/>
                      <a:gd name="T2" fmla="*/ 16 w 57"/>
                      <a:gd name="T3" fmla="*/ 4 h 42"/>
                      <a:gd name="T4" fmla="*/ 7 w 57"/>
                      <a:gd name="T5" fmla="*/ 8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8 w 39"/>
                      <a:gd name="T1" fmla="*/ 11 h 52"/>
                      <a:gd name="T2" fmla="*/ 8 w 39"/>
                      <a:gd name="T3" fmla="*/ 0 h 52"/>
                      <a:gd name="T4" fmla="*/ 8 w 39"/>
                      <a:gd name="T5" fmla="*/ 11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2 w 44"/>
                      <a:gd name="T1" fmla="*/ 3 h 80"/>
                      <a:gd name="T2" fmla="*/ 9 w 44"/>
                      <a:gd name="T3" fmla="*/ 11 h 80"/>
                      <a:gd name="T4" fmla="*/ 10 w 44"/>
                      <a:gd name="T5" fmla="*/ 17 h 80"/>
                      <a:gd name="T6" fmla="*/ 16 w 44"/>
                      <a:gd name="T7" fmla="*/ 18 h 80"/>
                      <a:gd name="T8" fmla="*/ 10 w 44"/>
                      <a:gd name="T9" fmla="*/ 25 h 80"/>
                      <a:gd name="T10" fmla="*/ 0 w 44"/>
                      <a:gd name="T11" fmla="*/ 7 h 80"/>
                      <a:gd name="T12" fmla="*/ 2 w 44"/>
                      <a:gd name="T13" fmla="*/ 3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140 w 323"/>
                      <a:gd name="T1" fmla="*/ 1 h 64"/>
                      <a:gd name="T2" fmla="*/ 147 w 323"/>
                      <a:gd name="T3" fmla="*/ 5 h 64"/>
                      <a:gd name="T4" fmla="*/ 149 w 323"/>
                      <a:gd name="T5" fmla="*/ 0 h 64"/>
                      <a:gd name="T6" fmla="*/ 168 w 323"/>
                      <a:gd name="T7" fmla="*/ 0 h 64"/>
                      <a:gd name="T8" fmla="*/ 182 w 323"/>
                      <a:gd name="T9" fmla="*/ 11 h 64"/>
                      <a:gd name="T10" fmla="*/ 202 w 323"/>
                      <a:gd name="T11" fmla="*/ 6 h 64"/>
                      <a:gd name="T12" fmla="*/ 199 w 323"/>
                      <a:gd name="T13" fmla="*/ 19 h 64"/>
                      <a:gd name="T14" fmla="*/ 189 w 323"/>
                      <a:gd name="T15" fmla="*/ 29 h 64"/>
                      <a:gd name="T16" fmla="*/ 187 w 323"/>
                      <a:gd name="T17" fmla="*/ 19 h 64"/>
                      <a:gd name="T18" fmla="*/ 182 w 323"/>
                      <a:gd name="T19" fmla="*/ 20 h 64"/>
                      <a:gd name="T20" fmla="*/ 177 w 323"/>
                      <a:gd name="T21" fmla="*/ 19 h 64"/>
                      <a:gd name="T22" fmla="*/ 167 w 323"/>
                      <a:gd name="T23" fmla="*/ 13 h 64"/>
                      <a:gd name="T24" fmla="*/ 145 w 323"/>
                      <a:gd name="T25" fmla="*/ 24 h 64"/>
                      <a:gd name="T26" fmla="*/ 128 w 323"/>
                      <a:gd name="T27" fmla="*/ 28 h 64"/>
                      <a:gd name="T28" fmla="*/ 135 w 323"/>
                      <a:gd name="T29" fmla="*/ 37 h 64"/>
                      <a:gd name="T30" fmla="*/ 119 w 323"/>
                      <a:gd name="T31" fmla="*/ 40 h 64"/>
                      <a:gd name="T32" fmla="*/ 107 w 323"/>
                      <a:gd name="T33" fmla="*/ 39 h 64"/>
                      <a:gd name="T34" fmla="*/ 112 w 323"/>
                      <a:gd name="T35" fmla="*/ 37 h 64"/>
                      <a:gd name="T36" fmla="*/ 109 w 323"/>
                      <a:gd name="T37" fmla="*/ 26 h 64"/>
                      <a:gd name="T38" fmla="*/ 107 w 323"/>
                      <a:gd name="T39" fmla="*/ 20 h 64"/>
                      <a:gd name="T40" fmla="*/ 100 w 323"/>
                      <a:gd name="T41" fmla="*/ 15 h 64"/>
                      <a:gd name="T42" fmla="*/ 90 w 323"/>
                      <a:gd name="T43" fmla="*/ 17 h 64"/>
                      <a:gd name="T44" fmla="*/ 85 w 323"/>
                      <a:gd name="T45" fmla="*/ 17 h 64"/>
                      <a:gd name="T46" fmla="*/ 78 w 323"/>
                      <a:gd name="T47" fmla="*/ 16 h 64"/>
                      <a:gd name="T48" fmla="*/ 53 w 323"/>
                      <a:gd name="T49" fmla="*/ 1 h 64"/>
                      <a:gd name="T50" fmla="*/ 37 w 323"/>
                      <a:gd name="T51" fmla="*/ 9 h 64"/>
                      <a:gd name="T52" fmla="*/ 1 w 323"/>
                      <a:gd name="T53" fmla="*/ 0 h 64"/>
                      <a:gd name="T54" fmla="*/ 14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67 w 300"/>
                      <a:gd name="T1" fmla="*/ 20 h 31"/>
                      <a:gd name="T2" fmla="*/ 19 w 300"/>
                      <a:gd name="T3" fmla="*/ 1 h 31"/>
                      <a:gd name="T4" fmla="*/ 181 w 300"/>
                      <a:gd name="T5" fmla="*/ 0 h 31"/>
                      <a:gd name="T6" fmla="*/ 187 w 300"/>
                      <a:gd name="T7" fmla="*/ 9 h 31"/>
                      <a:gd name="T8" fmla="*/ 167 w 300"/>
                      <a:gd name="T9" fmla="*/ 10 h 31"/>
                      <a:gd name="T10" fmla="*/ 67 w 300"/>
                      <a:gd name="T11" fmla="*/ 20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9 h 29"/>
                      <a:gd name="T2" fmla="*/ 5 w 41"/>
                      <a:gd name="T3" fmla="*/ 10 h 29"/>
                      <a:gd name="T4" fmla="*/ 0 w 41"/>
                      <a:gd name="T5" fmla="*/ 9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2 w 47"/>
                      <a:gd name="T1" fmla="*/ 52 h 165"/>
                      <a:gd name="T2" fmla="*/ 6 w 47"/>
                      <a:gd name="T3" fmla="*/ 36 h 165"/>
                      <a:gd name="T4" fmla="*/ 7 w 47"/>
                      <a:gd name="T5" fmla="*/ 23 h 165"/>
                      <a:gd name="T6" fmla="*/ 5 w 47"/>
                      <a:gd name="T7" fmla="*/ 13 h 165"/>
                      <a:gd name="T8" fmla="*/ 7 w 47"/>
                      <a:gd name="T9" fmla="*/ 4 h 165"/>
                      <a:gd name="T10" fmla="*/ 9 w 47"/>
                      <a:gd name="T11" fmla="*/ 0 h 165"/>
                      <a:gd name="T12" fmla="*/ 13 w 47"/>
                      <a:gd name="T13" fmla="*/ 10 h 165"/>
                      <a:gd name="T14" fmla="*/ 20 w 47"/>
                      <a:gd name="T15" fmla="*/ 33 h 165"/>
                      <a:gd name="T16" fmla="*/ 13 w 47"/>
                      <a:gd name="T17" fmla="*/ 36 h 165"/>
                      <a:gd name="T18" fmla="*/ 10 w 47"/>
                      <a:gd name="T19" fmla="*/ 42 h 165"/>
                      <a:gd name="T20" fmla="*/ 9 w 47"/>
                      <a:gd name="T21" fmla="*/ 44 h 165"/>
                      <a:gd name="T22" fmla="*/ 11 w 47"/>
                      <a:gd name="T23" fmla="*/ 45 h 165"/>
                      <a:gd name="T24" fmla="*/ 13 w 47"/>
                      <a:gd name="T25" fmla="*/ 49 h 165"/>
                      <a:gd name="T26" fmla="*/ 6 w 47"/>
                      <a:gd name="T27" fmla="*/ 49 h 165"/>
                      <a:gd name="T28" fmla="*/ 3 w 47"/>
                      <a:gd name="T29" fmla="*/ 53 h 165"/>
                      <a:gd name="T30" fmla="*/ 1 w 47"/>
                      <a:gd name="T31" fmla="*/ 51 h 165"/>
                      <a:gd name="T32" fmla="*/ 2 w 47"/>
                      <a:gd name="T33" fmla="*/ 52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11 w 138"/>
                      <a:gd name="T1" fmla="*/ 20 h 103"/>
                      <a:gd name="T2" fmla="*/ 13 w 138"/>
                      <a:gd name="T3" fmla="*/ 14 h 103"/>
                      <a:gd name="T4" fmla="*/ 21 w 138"/>
                      <a:gd name="T5" fmla="*/ 11 h 103"/>
                      <a:gd name="T6" fmla="*/ 23 w 138"/>
                      <a:gd name="T7" fmla="*/ 15 h 103"/>
                      <a:gd name="T8" fmla="*/ 28 w 138"/>
                      <a:gd name="T9" fmla="*/ 16 h 103"/>
                      <a:gd name="T10" fmla="*/ 34 w 138"/>
                      <a:gd name="T11" fmla="*/ 18 h 103"/>
                      <a:gd name="T12" fmla="*/ 50 w 138"/>
                      <a:gd name="T13" fmla="*/ 11 h 103"/>
                      <a:gd name="T14" fmla="*/ 56 w 138"/>
                      <a:gd name="T15" fmla="*/ 6 h 103"/>
                      <a:gd name="T16" fmla="*/ 59 w 138"/>
                      <a:gd name="T17" fmla="*/ 4 h 103"/>
                      <a:gd name="T18" fmla="*/ 45 w 138"/>
                      <a:gd name="T19" fmla="*/ 16 h 103"/>
                      <a:gd name="T20" fmla="*/ 36 w 138"/>
                      <a:gd name="T21" fmla="*/ 22 h 103"/>
                      <a:gd name="T22" fmla="*/ 28 w 138"/>
                      <a:gd name="T23" fmla="*/ 27 h 103"/>
                      <a:gd name="T24" fmla="*/ 21 w 138"/>
                      <a:gd name="T25" fmla="*/ 34 h 103"/>
                      <a:gd name="T26" fmla="*/ 11 w 138"/>
                      <a:gd name="T27" fmla="*/ 29 h 103"/>
                      <a:gd name="T28" fmla="*/ 9 w 138"/>
                      <a:gd name="T29" fmla="*/ 29 h 103"/>
                      <a:gd name="T30" fmla="*/ 9 w 138"/>
                      <a:gd name="T31" fmla="*/ 32 h 103"/>
                      <a:gd name="T32" fmla="*/ 0 w 138"/>
                      <a:gd name="T33" fmla="*/ 32 h 103"/>
                      <a:gd name="T34" fmla="*/ 4 w 138"/>
                      <a:gd name="T35" fmla="*/ 26 h 103"/>
                      <a:gd name="T36" fmla="*/ 11 w 138"/>
                      <a:gd name="T37" fmla="*/ 2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67 w 188"/>
                      <a:gd name="T1" fmla="*/ 8 h 214"/>
                      <a:gd name="T2" fmla="*/ 68 w 188"/>
                      <a:gd name="T3" fmla="*/ 2 h 214"/>
                      <a:gd name="T4" fmla="*/ 72 w 188"/>
                      <a:gd name="T5" fmla="*/ 0 h 214"/>
                      <a:gd name="T6" fmla="*/ 77 w 188"/>
                      <a:gd name="T7" fmla="*/ 8 h 214"/>
                      <a:gd name="T8" fmla="*/ 80 w 188"/>
                      <a:gd name="T9" fmla="*/ 14 h 214"/>
                      <a:gd name="T10" fmla="*/ 76 w 188"/>
                      <a:gd name="T11" fmla="*/ 20 h 214"/>
                      <a:gd name="T12" fmla="*/ 72 w 188"/>
                      <a:gd name="T13" fmla="*/ 26 h 214"/>
                      <a:gd name="T14" fmla="*/ 69 w 188"/>
                      <a:gd name="T15" fmla="*/ 42 h 214"/>
                      <a:gd name="T16" fmla="*/ 61 w 188"/>
                      <a:gd name="T17" fmla="*/ 46 h 214"/>
                      <a:gd name="T18" fmla="*/ 51 w 188"/>
                      <a:gd name="T19" fmla="*/ 46 h 214"/>
                      <a:gd name="T20" fmla="*/ 48 w 188"/>
                      <a:gd name="T21" fmla="*/ 42 h 214"/>
                      <a:gd name="T22" fmla="*/ 43 w 188"/>
                      <a:gd name="T23" fmla="*/ 49 h 214"/>
                      <a:gd name="T24" fmla="*/ 38 w 188"/>
                      <a:gd name="T25" fmla="*/ 50 h 214"/>
                      <a:gd name="T26" fmla="*/ 34 w 188"/>
                      <a:gd name="T27" fmla="*/ 44 h 214"/>
                      <a:gd name="T28" fmla="*/ 25 w 188"/>
                      <a:gd name="T29" fmla="*/ 48 h 214"/>
                      <a:gd name="T30" fmla="*/ 32 w 188"/>
                      <a:gd name="T31" fmla="*/ 48 h 214"/>
                      <a:gd name="T32" fmla="*/ 33 w 188"/>
                      <a:gd name="T33" fmla="*/ 54 h 214"/>
                      <a:gd name="T34" fmla="*/ 25 w 188"/>
                      <a:gd name="T35" fmla="*/ 56 h 214"/>
                      <a:gd name="T36" fmla="*/ 14 w 188"/>
                      <a:gd name="T37" fmla="*/ 56 h 214"/>
                      <a:gd name="T38" fmla="*/ 15 w 188"/>
                      <a:gd name="T39" fmla="*/ 52 h 214"/>
                      <a:gd name="T40" fmla="*/ 20 w 188"/>
                      <a:gd name="T41" fmla="*/ 48 h 214"/>
                      <a:gd name="T42" fmla="*/ 14 w 188"/>
                      <a:gd name="T43" fmla="*/ 50 h 214"/>
                      <a:gd name="T44" fmla="*/ 11 w 188"/>
                      <a:gd name="T45" fmla="*/ 56 h 214"/>
                      <a:gd name="T46" fmla="*/ 13 w 188"/>
                      <a:gd name="T47" fmla="*/ 64 h 214"/>
                      <a:gd name="T48" fmla="*/ 6 w 188"/>
                      <a:gd name="T49" fmla="*/ 67 h 214"/>
                      <a:gd name="T50" fmla="*/ 0 w 188"/>
                      <a:gd name="T51" fmla="*/ 72 h 214"/>
                      <a:gd name="T52" fmla="*/ 3 w 188"/>
                      <a:gd name="T53" fmla="*/ 63 h 214"/>
                      <a:gd name="T54" fmla="*/ 0 w 188"/>
                      <a:gd name="T55" fmla="*/ 55 h 214"/>
                      <a:gd name="T56" fmla="*/ 6 w 188"/>
                      <a:gd name="T57" fmla="*/ 51 h 214"/>
                      <a:gd name="T58" fmla="*/ 14 w 188"/>
                      <a:gd name="T59" fmla="*/ 45 h 214"/>
                      <a:gd name="T60" fmla="*/ 19 w 188"/>
                      <a:gd name="T61" fmla="*/ 40 h 214"/>
                      <a:gd name="T62" fmla="*/ 31 w 188"/>
                      <a:gd name="T63" fmla="*/ 39 h 214"/>
                      <a:gd name="T64" fmla="*/ 36 w 188"/>
                      <a:gd name="T65" fmla="*/ 38 h 214"/>
                      <a:gd name="T66" fmla="*/ 49 w 188"/>
                      <a:gd name="T67" fmla="*/ 26 h 214"/>
                      <a:gd name="T68" fmla="*/ 51 w 188"/>
                      <a:gd name="T69" fmla="*/ 31 h 214"/>
                      <a:gd name="T70" fmla="*/ 56 w 188"/>
                      <a:gd name="T71" fmla="*/ 26 h 214"/>
                      <a:gd name="T72" fmla="*/ 64 w 188"/>
                      <a:gd name="T73" fmla="*/ 18 h 214"/>
                      <a:gd name="T74" fmla="*/ 66 w 188"/>
                      <a:gd name="T75" fmla="*/ 14 h 214"/>
                      <a:gd name="T76" fmla="*/ 63 w 188"/>
                      <a:gd name="T77" fmla="*/ 13 h 214"/>
                      <a:gd name="T78" fmla="*/ 65 w 188"/>
                      <a:gd name="T79" fmla="*/ 11 h 214"/>
                      <a:gd name="T80" fmla="*/ 67 w 188"/>
                      <a:gd name="T81" fmla="*/ 8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3 h 13"/>
                      <a:gd name="T2" fmla="*/ 2 w 13"/>
                      <a:gd name="T3" fmla="*/ 4 h 13"/>
                      <a:gd name="T4" fmla="*/ 0 w 13"/>
                      <a:gd name="T5" fmla="*/ 3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347 w 812"/>
                      <a:gd name="T1" fmla="*/ 9 h 564"/>
                      <a:gd name="T2" fmla="*/ 332 w 812"/>
                      <a:gd name="T3" fmla="*/ 26 h 564"/>
                      <a:gd name="T4" fmla="*/ 320 w 812"/>
                      <a:gd name="T5" fmla="*/ 41 h 564"/>
                      <a:gd name="T6" fmla="*/ 309 w 812"/>
                      <a:gd name="T7" fmla="*/ 48 h 564"/>
                      <a:gd name="T8" fmla="*/ 271 w 812"/>
                      <a:gd name="T9" fmla="*/ 60 h 564"/>
                      <a:gd name="T10" fmla="*/ 270 w 812"/>
                      <a:gd name="T11" fmla="*/ 70 h 564"/>
                      <a:gd name="T12" fmla="*/ 258 w 812"/>
                      <a:gd name="T13" fmla="*/ 77 h 564"/>
                      <a:gd name="T14" fmla="*/ 265 w 812"/>
                      <a:gd name="T15" fmla="*/ 60 h 564"/>
                      <a:gd name="T16" fmla="*/ 246 w 812"/>
                      <a:gd name="T17" fmla="*/ 63 h 564"/>
                      <a:gd name="T18" fmla="*/ 238 w 812"/>
                      <a:gd name="T19" fmla="*/ 73 h 564"/>
                      <a:gd name="T20" fmla="*/ 255 w 812"/>
                      <a:gd name="T21" fmla="*/ 94 h 564"/>
                      <a:gd name="T22" fmla="*/ 254 w 812"/>
                      <a:gd name="T23" fmla="*/ 123 h 564"/>
                      <a:gd name="T24" fmla="*/ 232 w 812"/>
                      <a:gd name="T25" fmla="*/ 136 h 564"/>
                      <a:gd name="T26" fmla="*/ 223 w 812"/>
                      <a:gd name="T27" fmla="*/ 129 h 564"/>
                      <a:gd name="T28" fmla="*/ 206 w 812"/>
                      <a:gd name="T29" fmla="*/ 117 h 564"/>
                      <a:gd name="T30" fmla="*/ 197 w 812"/>
                      <a:gd name="T31" fmla="*/ 117 h 564"/>
                      <a:gd name="T32" fmla="*/ 192 w 812"/>
                      <a:gd name="T33" fmla="*/ 132 h 564"/>
                      <a:gd name="T34" fmla="*/ 214 w 812"/>
                      <a:gd name="T35" fmla="*/ 155 h 564"/>
                      <a:gd name="T36" fmla="*/ 218 w 812"/>
                      <a:gd name="T37" fmla="*/ 176 h 564"/>
                      <a:gd name="T38" fmla="*/ 225 w 812"/>
                      <a:gd name="T39" fmla="*/ 188 h 564"/>
                      <a:gd name="T40" fmla="*/ 210 w 812"/>
                      <a:gd name="T41" fmla="*/ 182 h 564"/>
                      <a:gd name="T42" fmla="*/ 201 w 812"/>
                      <a:gd name="T43" fmla="*/ 174 h 564"/>
                      <a:gd name="T44" fmla="*/ 180 w 812"/>
                      <a:gd name="T45" fmla="*/ 142 h 564"/>
                      <a:gd name="T46" fmla="*/ 182 w 812"/>
                      <a:gd name="T47" fmla="*/ 104 h 564"/>
                      <a:gd name="T48" fmla="*/ 180 w 812"/>
                      <a:gd name="T49" fmla="*/ 90 h 564"/>
                      <a:gd name="T50" fmla="*/ 176 w 812"/>
                      <a:gd name="T51" fmla="*/ 92 h 564"/>
                      <a:gd name="T52" fmla="*/ 165 w 812"/>
                      <a:gd name="T53" fmla="*/ 89 h 564"/>
                      <a:gd name="T54" fmla="*/ 154 w 812"/>
                      <a:gd name="T55" fmla="*/ 57 h 564"/>
                      <a:gd name="T56" fmla="*/ 141 w 812"/>
                      <a:gd name="T57" fmla="*/ 56 h 564"/>
                      <a:gd name="T58" fmla="*/ 123 w 812"/>
                      <a:gd name="T59" fmla="*/ 58 h 564"/>
                      <a:gd name="T60" fmla="*/ 103 w 812"/>
                      <a:gd name="T61" fmla="*/ 78 h 564"/>
                      <a:gd name="T62" fmla="*/ 84 w 812"/>
                      <a:gd name="T63" fmla="*/ 90 h 564"/>
                      <a:gd name="T64" fmla="*/ 79 w 812"/>
                      <a:gd name="T65" fmla="*/ 92 h 564"/>
                      <a:gd name="T66" fmla="*/ 68 w 812"/>
                      <a:gd name="T67" fmla="*/ 110 h 564"/>
                      <a:gd name="T68" fmla="*/ 65 w 812"/>
                      <a:gd name="T69" fmla="*/ 119 h 564"/>
                      <a:gd name="T70" fmla="*/ 55 w 812"/>
                      <a:gd name="T71" fmla="*/ 135 h 564"/>
                      <a:gd name="T72" fmla="*/ 40 w 812"/>
                      <a:gd name="T73" fmla="*/ 131 h 564"/>
                      <a:gd name="T74" fmla="*/ 28 w 812"/>
                      <a:gd name="T75" fmla="*/ 86 h 564"/>
                      <a:gd name="T76" fmla="*/ 31 w 812"/>
                      <a:gd name="T77" fmla="*/ 52 h 564"/>
                      <a:gd name="T78" fmla="*/ 19 w 812"/>
                      <a:gd name="T79" fmla="*/ 60 h 564"/>
                      <a:gd name="T80" fmla="*/ 9 w 812"/>
                      <a:gd name="T81" fmla="*/ 50 h 564"/>
                      <a:gd name="T82" fmla="*/ 10 w 812"/>
                      <a:gd name="T83" fmla="*/ 46 h 564"/>
                      <a:gd name="T84" fmla="*/ 0 w 812"/>
                      <a:gd name="T85" fmla="*/ 31 h 564"/>
                      <a:gd name="T86" fmla="*/ 341 w 812"/>
                      <a:gd name="T87" fmla="*/ 2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3 w 43"/>
                      <a:gd name="T1" fmla="*/ 4 h 85"/>
                      <a:gd name="T2" fmla="*/ 8 w 43"/>
                      <a:gd name="T3" fmla="*/ 1 h 85"/>
                      <a:gd name="T4" fmla="*/ 16 w 43"/>
                      <a:gd name="T5" fmla="*/ 11 h 85"/>
                      <a:gd name="T6" fmla="*/ 8 w 43"/>
                      <a:gd name="T7" fmla="*/ 29 h 85"/>
                      <a:gd name="T8" fmla="*/ 0 w 43"/>
                      <a:gd name="T9" fmla="*/ 24 h 85"/>
                      <a:gd name="T10" fmla="*/ 3 w 43"/>
                      <a:gd name="T11" fmla="*/ 4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5 w 44"/>
                      <a:gd name="T1" fmla="*/ 9 h 74"/>
                      <a:gd name="T2" fmla="*/ 12 w 44"/>
                      <a:gd name="T3" fmla="*/ 1 h 74"/>
                      <a:gd name="T4" fmla="*/ 18 w 44"/>
                      <a:gd name="T5" fmla="*/ 1 h 74"/>
                      <a:gd name="T6" fmla="*/ 16 w 44"/>
                      <a:gd name="T7" fmla="*/ 8 h 74"/>
                      <a:gd name="T8" fmla="*/ 5 w 44"/>
                      <a:gd name="T9" fmla="*/ 24 h 74"/>
                      <a:gd name="T10" fmla="*/ 3 w 44"/>
                      <a:gd name="T11" fmla="*/ 19 h 74"/>
                      <a:gd name="T12" fmla="*/ 1 w 44"/>
                      <a:gd name="T13" fmla="*/ 12 h 74"/>
                      <a:gd name="T14" fmla="*/ 5 w 44"/>
                      <a:gd name="T15" fmla="*/ 9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3 w 20"/>
                      <a:gd name="T1" fmla="*/ 5 h 30"/>
                      <a:gd name="T2" fmla="*/ 2 w 20"/>
                      <a:gd name="T3" fmla="*/ 10 h 30"/>
                      <a:gd name="T4" fmla="*/ 3 w 20"/>
                      <a:gd name="T5" fmla="*/ 5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305 w 682"/>
                      <a:gd name="T1" fmla="*/ 295 h 557"/>
                      <a:gd name="T2" fmla="*/ 309 w 682"/>
                      <a:gd name="T3" fmla="*/ 287 h 557"/>
                      <a:gd name="T4" fmla="*/ 317 w 682"/>
                      <a:gd name="T5" fmla="*/ 262 h 557"/>
                      <a:gd name="T6" fmla="*/ 196 w 682"/>
                      <a:gd name="T7" fmla="*/ 182 h 557"/>
                      <a:gd name="T8" fmla="*/ 179 w 682"/>
                      <a:gd name="T9" fmla="*/ 220 h 557"/>
                      <a:gd name="T10" fmla="*/ 192 w 682"/>
                      <a:gd name="T11" fmla="*/ 353 h 557"/>
                      <a:gd name="T12" fmla="*/ 179 w 682"/>
                      <a:gd name="T13" fmla="*/ 314 h 557"/>
                      <a:gd name="T14" fmla="*/ 154 w 682"/>
                      <a:gd name="T15" fmla="*/ 279 h 557"/>
                      <a:gd name="T16" fmla="*/ 156 w 682"/>
                      <a:gd name="T17" fmla="*/ 262 h 557"/>
                      <a:gd name="T18" fmla="*/ 157 w 682"/>
                      <a:gd name="T19" fmla="*/ 250 h 557"/>
                      <a:gd name="T20" fmla="*/ 140 w 682"/>
                      <a:gd name="T21" fmla="*/ 238 h 557"/>
                      <a:gd name="T22" fmla="*/ 123 w 682"/>
                      <a:gd name="T23" fmla="*/ 220 h 557"/>
                      <a:gd name="T24" fmla="*/ 94 w 682"/>
                      <a:gd name="T25" fmla="*/ 225 h 557"/>
                      <a:gd name="T26" fmla="*/ 80 w 682"/>
                      <a:gd name="T27" fmla="*/ 232 h 557"/>
                      <a:gd name="T28" fmla="*/ 50 w 682"/>
                      <a:gd name="T29" fmla="*/ 232 h 557"/>
                      <a:gd name="T30" fmla="*/ 14 w 682"/>
                      <a:gd name="T31" fmla="*/ 198 h 557"/>
                      <a:gd name="T32" fmla="*/ 7 w 682"/>
                      <a:gd name="T33" fmla="*/ 187 h 557"/>
                      <a:gd name="T34" fmla="*/ 0 w 682"/>
                      <a:gd name="T35" fmla="*/ 168 h 557"/>
                      <a:gd name="T36" fmla="*/ 15 w 682"/>
                      <a:gd name="T37" fmla="*/ 135 h 557"/>
                      <a:gd name="T38" fmla="*/ 20 w 682"/>
                      <a:gd name="T39" fmla="*/ 115 h 557"/>
                      <a:gd name="T40" fmla="*/ 32 w 682"/>
                      <a:gd name="T41" fmla="*/ 91 h 557"/>
                      <a:gd name="T42" fmla="*/ 51 w 682"/>
                      <a:gd name="T43" fmla="*/ 74 h 557"/>
                      <a:gd name="T44" fmla="*/ 106 w 682"/>
                      <a:gd name="T45" fmla="*/ 43 h 557"/>
                      <a:gd name="T46" fmla="*/ 140 w 682"/>
                      <a:gd name="T47" fmla="*/ 19 h 557"/>
                      <a:gd name="T48" fmla="*/ 164 w 682"/>
                      <a:gd name="T49" fmla="*/ 4 h 557"/>
                      <a:gd name="T50" fmla="*/ 230 w 682"/>
                      <a:gd name="T51" fmla="*/ 1 h 557"/>
                      <a:gd name="T52" fmla="*/ 253 w 682"/>
                      <a:gd name="T53" fmla="*/ 0 h 557"/>
                      <a:gd name="T54" fmla="*/ 244 w 682"/>
                      <a:gd name="T55" fmla="*/ 22 h 557"/>
                      <a:gd name="T56" fmla="*/ 281 w 682"/>
                      <a:gd name="T57" fmla="*/ 53 h 557"/>
                      <a:gd name="T58" fmla="*/ 316 w 682"/>
                      <a:gd name="T59" fmla="*/ 47 h 557"/>
                      <a:gd name="T60" fmla="*/ 336 w 682"/>
                      <a:gd name="T61" fmla="*/ 52 h 557"/>
                      <a:gd name="T62" fmla="*/ 355 w 682"/>
                      <a:gd name="T63" fmla="*/ 62 h 557"/>
                      <a:gd name="T64" fmla="*/ 363 w 682"/>
                      <a:gd name="T65" fmla="*/ 119 h 557"/>
                      <a:gd name="T66" fmla="*/ 363 w 682"/>
                      <a:gd name="T67" fmla="*/ 153 h 557"/>
                      <a:gd name="T68" fmla="*/ 380 w 682"/>
                      <a:gd name="T69" fmla="*/ 180 h 557"/>
                      <a:gd name="T70" fmla="*/ 410 w 682"/>
                      <a:gd name="T71" fmla="*/ 191 h 557"/>
                      <a:gd name="T72" fmla="*/ 432 w 682"/>
                      <a:gd name="T73" fmla="*/ 187 h 557"/>
                      <a:gd name="T74" fmla="*/ 422 w 682"/>
                      <a:gd name="T75" fmla="*/ 216 h 557"/>
                      <a:gd name="T76" fmla="*/ 380 w 682"/>
                      <a:gd name="T77" fmla="*/ 259 h 557"/>
                      <a:gd name="T78" fmla="*/ 348 w 682"/>
                      <a:gd name="T79" fmla="*/ 308 h 557"/>
                      <a:gd name="T80" fmla="*/ 353 w 682"/>
                      <a:gd name="T81" fmla="*/ 323 h 557"/>
                      <a:gd name="T82" fmla="*/ 276 w 682"/>
                      <a:gd name="T83" fmla="*/ 353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154 w 257"/>
                      <a:gd name="T1" fmla="*/ 221 h 347"/>
                      <a:gd name="T2" fmla="*/ 148 w 257"/>
                      <a:gd name="T3" fmla="*/ 192 h 347"/>
                      <a:gd name="T4" fmla="*/ 138 w 257"/>
                      <a:gd name="T5" fmla="*/ 183 h 347"/>
                      <a:gd name="T6" fmla="*/ 136 w 257"/>
                      <a:gd name="T7" fmla="*/ 171 h 347"/>
                      <a:gd name="T8" fmla="*/ 133 w 257"/>
                      <a:gd name="T9" fmla="*/ 162 h 347"/>
                      <a:gd name="T10" fmla="*/ 133 w 257"/>
                      <a:gd name="T11" fmla="*/ 146 h 347"/>
                      <a:gd name="T12" fmla="*/ 131 w 257"/>
                      <a:gd name="T13" fmla="*/ 136 h 347"/>
                      <a:gd name="T14" fmla="*/ 145 w 257"/>
                      <a:gd name="T15" fmla="*/ 129 h 347"/>
                      <a:gd name="T16" fmla="*/ 163 w 257"/>
                      <a:gd name="T17" fmla="*/ 125 h 347"/>
                      <a:gd name="T18" fmla="*/ 163 w 257"/>
                      <a:gd name="T19" fmla="*/ 87 h 347"/>
                      <a:gd name="T20" fmla="*/ 34 w 257"/>
                      <a:gd name="T21" fmla="*/ 61 h 347"/>
                      <a:gd name="T22" fmla="*/ 20 w 257"/>
                      <a:gd name="T23" fmla="*/ 62 h 347"/>
                      <a:gd name="T24" fmla="*/ 10 w 257"/>
                      <a:gd name="T25" fmla="*/ 65 h 347"/>
                      <a:gd name="T26" fmla="*/ 0 w 257"/>
                      <a:gd name="T27" fmla="*/ 95 h 347"/>
                      <a:gd name="T28" fmla="*/ 59 w 257"/>
                      <a:gd name="T29" fmla="*/ 220 h 347"/>
                      <a:gd name="T30" fmla="*/ 154 w 257"/>
                      <a:gd name="T31" fmla="*/ 22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3 w 19"/>
                      <a:gd name="T1" fmla="*/ 8 h 37"/>
                      <a:gd name="T2" fmla="*/ 7 w 19"/>
                      <a:gd name="T3" fmla="*/ 7 h 37"/>
                      <a:gd name="T4" fmla="*/ 3 w 19"/>
                      <a:gd name="T5" fmla="*/ 8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5 w 22"/>
                      <a:gd name="T1" fmla="*/ 4 h 20"/>
                      <a:gd name="T2" fmla="*/ 7 w 22"/>
                      <a:gd name="T3" fmla="*/ 0 h 20"/>
                      <a:gd name="T4" fmla="*/ 8 w 22"/>
                      <a:gd name="T5" fmla="*/ 4 h 20"/>
                      <a:gd name="T6" fmla="*/ 3 w 22"/>
                      <a:gd name="T7" fmla="*/ 7 h 20"/>
                      <a:gd name="T8" fmla="*/ 5 w 22"/>
                      <a:gd name="T9" fmla="*/ 4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11 w 57"/>
                      <a:gd name="T1" fmla="*/ 6 h 30"/>
                      <a:gd name="T2" fmla="*/ 14 w 57"/>
                      <a:gd name="T3" fmla="*/ 2 h 30"/>
                      <a:gd name="T4" fmla="*/ 16 w 57"/>
                      <a:gd name="T5" fmla="*/ 10 h 30"/>
                      <a:gd name="T6" fmla="*/ 11 w 57"/>
                      <a:gd name="T7" fmla="*/ 6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201 w 693"/>
                      <a:gd name="T1" fmla="*/ 155 h 696"/>
                      <a:gd name="T2" fmla="*/ 167 w 693"/>
                      <a:gd name="T3" fmla="*/ 151 h 696"/>
                      <a:gd name="T4" fmla="*/ 138 w 693"/>
                      <a:gd name="T5" fmla="*/ 138 h 696"/>
                      <a:gd name="T6" fmla="*/ 113 w 693"/>
                      <a:gd name="T7" fmla="*/ 134 h 696"/>
                      <a:gd name="T8" fmla="*/ 101 w 693"/>
                      <a:gd name="T9" fmla="*/ 139 h 696"/>
                      <a:gd name="T10" fmla="*/ 111 w 693"/>
                      <a:gd name="T11" fmla="*/ 143 h 696"/>
                      <a:gd name="T12" fmla="*/ 125 w 693"/>
                      <a:gd name="T13" fmla="*/ 157 h 696"/>
                      <a:gd name="T14" fmla="*/ 137 w 693"/>
                      <a:gd name="T15" fmla="*/ 159 h 696"/>
                      <a:gd name="T16" fmla="*/ 142 w 693"/>
                      <a:gd name="T17" fmla="*/ 179 h 696"/>
                      <a:gd name="T18" fmla="*/ 133 w 693"/>
                      <a:gd name="T19" fmla="*/ 185 h 696"/>
                      <a:gd name="T20" fmla="*/ 111 w 693"/>
                      <a:gd name="T21" fmla="*/ 206 h 696"/>
                      <a:gd name="T22" fmla="*/ 96 w 693"/>
                      <a:gd name="T23" fmla="*/ 210 h 696"/>
                      <a:gd name="T24" fmla="*/ 41 w 693"/>
                      <a:gd name="T25" fmla="*/ 233 h 696"/>
                      <a:gd name="T26" fmla="*/ 33 w 693"/>
                      <a:gd name="T27" fmla="*/ 206 h 696"/>
                      <a:gd name="T28" fmla="*/ 19 w 693"/>
                      <a:gd name="T29" fmla="*/ 175 h 696"/>
                      <a:gd name="T30" fmla="*/ 14 w 693"/>
                      <a:gd name="T31" fmla="*/ 150 h 696"/>
                      <a:gd name="T32" fmla="*/ 23 w 693"/>
                      <a:gd name="T33" fmla="*/ 115 h 696"/>
                      <a:gd name="T34" fmla="*/ 7 w 693"/>
                      <a:gd name="T35" fmla="*/ 131 h 696"/>
                      <a:gd name="T36" fmla="*/ 34 w 693"/>
                      <a:gd name="T37" fmla="*/ 94 h 696"/>
                      <a:gd name="T38" fmla="*/ 48 w 693"/>
                      <a:gd name="T39" fmla="*/ 68 h 696"/>
                      <a:gd name="T40" fmla="*/ 16 w 693"/>
                      <a:gd name="T41" fmla="*/ 68 h 696"/>
                      <a:gd name="T42" fmla="*/ 0 w 693"/>
                      <a:gd name="T43" fmla="*/ 66 h 696"/>
                      <a:gd name="T44" fmla="*/ 11 w 693"/>
                      <a:gd name="T45" fmla="*/ 47 h 696"/>
                      <a:gd name="T46" fmla="*/ 41 w 693"/>
                      <a:gd name="T47" fmla="*/ 37 h 696"/>
                      <a:gd name="T48" fmla="*/ 94 w 693"/>
                      <a:gd name="T49" fmla="*/ 42 h 696"/>
                      <a:gd name="T50" fmla="*/ 97 w 693"/>
                      <a:gd name="T51" fmla="*/ 21 h 696"/>
                      <a:gd name="T52" fmla="*/ 111 w 693"/>
                      <a:gd name="T53" fmla="*/ 0 h 696"/>
                      <a:gd name="T54" fmla="*/ 152 w 693"/>
                      <a:gd name="T55" fmla="*/ 15 h 696"/>
                      <a:gd name="T56" fmla="*/ 140 w 693"/>
                      <a:gd name="T57" fmla="*/ 29 h 696"/>
                      <a:gd name="T58" fmla="*/ 128 w 693"/>
                      <a:gd name="T59" fmla="*/ 59 h 696"/>
                      <a:gd name="T60" fmla="*/ 154 w 693"/>
                      <a:gd name="T61" fmla="*/ 64 h 696"/>
                      <a:gd name="T62" fmla="*/ 159 w 693"/>
                      <a:gd name="T63" fmla="*/ 46 h 696"/>
                      <a:gd name="T64" fmla="*/ 178 w 693"/>
                      <a:gd name="T65" fmla="*/ 31 h 696"/>
                      <a:gd name="T66" fmla="*/ 212 w 693"/>
                      <a:gd name="T67" fmla="*/ 29 h 696"/>
                      <a:gd name="T68" fmla="*/ 225 w 693"/>
                      <a:gd name="T69" fmla="*/ 17 h 696"/>
                      <a:gd name="T70" fmla="*/ 230 w 693"/>
                      <a:gd name="T71" fmla="*/ 154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524 w 931"/>
                      <a:gd name="T1" fmla="*/ 0 h 149"/>
                      <a:gd name="T2" fmla="*/ 91 w 931"/>
                      <a:gd name="T3" fmla="*/ 18 h 149"/>
                      <a:gd name="T4" fmla="*/ 58 w 931"/>
                      <a:gd name="T5" fmla="*/ 27 h 149"/>
                      <a:gd name="T6" fmla="*/ 39 w 931"/>
                      <a:gd name="T7" fmla="*/ 27 h 149"/>
                      <a:gd name="T8" fmla="*/ 14 w 931"/>
                      <a:gd name="T9" fmla="*/ 49 h 149"/>
                      <a:gd name="T10" fmla="*/ 0 w 931"/>
                      <a:gd name="T11" fmla="*/ 67 h 149"/>
                      <a:gd name="T12" fmla="*/ 37 w 931"/>
                      <a:gd name="T13" fmla="*/ 73 h 149"/>
                      <a:gd name="T14" fmla="*/ 62 w 931"/>
                      <a:gd name="T15" fmla="*/ 61 h 149"/>
                      <a:gd name="T16" fmla="*/ 69 w 931"/>
                      <a:gd name="T17" fmla="*/ 54 h 149"/>
                      <a:gd name="T18" fmla="*/ 106 w 931"/>
                      <a:gd name="T19" fmla="*/ 33 h 149"/>
                      <a:gd name="T20" fmla="*/ 136 w 931"/>
                      <a:gd name="T21" fmla="*/ 29 h 149"/>
                      <a:gd name="T22" fmla="*/ 150 w 931"/>
                      <a:gd name="T23" fmla="*/ 60 h 149"/>
                      <a:gd name="T24" fmla="*/ 119 w 931"/>
                      <a:gd name="T25" fmla="*/ 69 h 149"/>
                      <a:gd name="T26" fmla="*/ 147 w 931"/>
                      <a:gd name="T27" fmla="*/ 72 h 149"/>
                      <a:gd name="T28" fmla="*/ 159 w 931"/>
                      <a:gd name="T29" fmla="*/ 57 h 149"/>
                      <a:gd name="T30" fmla="*/ 169 w 931"/>
                      <a:gd name="T31" fmla="*/ 59 h 149"/>
                      <a:gd name="T32" fmla="*/ 161 w 931"/>
                      <a:gd name="T33" fmla="*/ 34 h 149"/>
                      <a:gd name="T34" fmla="*/ 169 w 931"/>
                      <a:gd name="T35" fmla="*/ 28 h 149"/>
                      <a:gd name="T36" fmla="*/ 176 w 931"/>
                      <a:gd name="T37" fmla="*/ 56 h 149"/>
                      <a:gd name="T38" fmla="*/ 169 w 931"/>
                      <a:gd name="T39" fmla="*/ 72 h 149"/>
                      <a:gd name="T40" fmla="*/ 188 w 931"/>
                      <a:gd name="T41" fmla="*/ 83 h 149"/>
                      <a:gd name="T42" fmla="*/ 190 w 931"/>
                      <a:gd name="T43" fmla="*/ 59 h 149"/>
                      <a:gd name="T44" fmla="*/ 210 w 931"/>
                      <a:gd name="T45" fmla="*/ 66 h 149"/>
                      <a:gd name="T46" fmla="*/ 242 w 931"/>
                      <a:gd name="T47" fmla="*/ 47 h 149"/>
                      <a:gd name="T48" fmla="*/ 260 w 931"/>
                      <a:gd name="T49" fmla="*/ 32 h 149"/>
                      <a:gd name="T50" fmla="*/ 279 w 931"/>
                      <a:gd name="T51" fmla="*/ 36 h 149"/>
                      <a:gd name="T52" fmla="*/ 289 w 931"/>
                      <a:gd name="T53" fmla="*/ 32 h 149"/>
                      <a:gd name="T54" fmla="*/ 274 w 931"/>
                      <a:gd name="T55" fmla="*/ 28 h 149"/>
                      <a:gd name="T56" fmla="*/ 301 w 931"/>
                      <a:gd name="T57" fmla="*/ 22 h 149"/>
                      <a:gd name="T58" fmla="*/ 345 w 931"/>
                      <a:gd name="T59" fmla="*/ 34 h 149"/>
                      <a:gd name="T60" fmla="*/ 369 w 931"/>
                      <a:gd name="T61" fmla="*/ 27 h 149"/>
                      <a:gd name="T62" fmla="*/ 371 w 931"/>
                      <a:gd name="T63" fmla="*/ 40 h 149"/>
                      <a:gd name="T64" fmla="*/ 361 w 931"/>
                      <a:gd name="T65" fmla="*/ 64 h 149"/>
                      <a:gd name="T66" fmla="*/ 388 w 931"/>
                      <a:gd name="T67" fmla="*/ 56 h 149"/>
                      <a:gd name="T68" fmla="*/ 396 w 931"/>
                      <a:gd name="T69" fmla="*/ 51 h 149"/>
                      <a:gd name="T70" fmla="*/ 411 w 931"/>
                      <a:gd name="T71" fmla="*/ 39 h 149"/>
                      <a:gd name="T72" fmla="*/ 504 w 931"/>
                      <a:gd name="T73" fmla="*/ 5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1 w 31"/>
                      <a:gd name="T1" fmla="*/ 9 h 30"/>
                      <a:gd name="T2" fmla="*/ 13 w 31"/>
                      <a:gd name="T3" fmla="*/ 0 h 30"/>
                      <a:gd name="T4" fmla="*/ 8 w 31"/>
                      <a:gd name="T5" fmla="*/ 8 h 30"/>
                      <a:gd name="T6" fmla="*/ 1 w 31"/>
                      <a:gd name="T7" fmla="*/ 9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3 w 44"/>
                      <a:gd name="T1" fmla="*/ 11 h 32"/>
                      <a:gd name="T2" fmla="*/ 10 w 44"/>
                      <a:gd name="T3" fmla="*/ 0 h 32"/>
                      <a:gd name="T4" fmla="*/ 16 w 44"/>
                      <a:gd name="T5" fmla="*/ 1 h 32"/>
                      <a:gd name="T6" fmla="*/ 3 w 44"/>
                      <a:gd name="T7" fmla="*/ 11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16 w 76"/>
                      <a:gd name="T1" fmla="*/ 6 h 18"/>
                      <a:gd name="T2" fmla="*/ 11 w 76"/>
                      <a:gd name="T3" fmla="*/ 1 h 18"/>
                      <a:gd name="T4" fmla="*/ 16 w 76"/>
                      <a:gd name="T5" fmla="*/ 6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7 h 44"/>
                      <a:gd name="T2" fmla="*/ 5 w 42"/>
                      <a:gd name="T3" fmla="*/ 3 h 44"/>
                      <a:gd name="T4" fmla="*/ 0 w 42"/>
                      <a:gd name="T5" fmla="*/ 7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3 w 31"/>
                      <a:gd name="T1" fmla="*/ 7 h 30"/>
                      <a:gd name="T2" fmla="*/ 14 w 31"/>
                      <a:gd name="T3" fmla="*/ 3 h 30"/>
                      <a:gd name="T4" fmla="*/ 3 w 31"/>
                      <a:gd name="T5" fmla="*/ 7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7 w 30"/>
                      <a:gd name="T1" fmla="*/ 11 h 42"/>
                      <a:gd name="T2" fmla="*/ 3 w 30"/>
                      <a:gd name="T3" fmla="*/ 7 h 42"/>
                      <a:gd name="T4" fmla="*/ 0 w 30"/>
                      <a:gd name="T5" fmla="*/ 3 h 42"/>
                      <a:gd name="T6" fmla="*/ 7 w 30"/>
                      <a:gd name="T7" fmla="*/ 1 h 42"/>
                      <a:gd name="T8" fmla="*/ 13 w 30"/>
                      <a:gd name="T9" fmla="*/ 8 h 42"/>
                      <a:gd name="T10" fmla="*/ 12 w 30"/>
                      <a:gd name="T11" fmla="*/ 10 h 42"/>
                      <a:gd name="T12" fmla="*/ 7 w 30"/>
                      <a:gd name="T13" fmla="*/ 11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7 w 25"/>
                      <a:gd name="T1" fmla="*/ 5 h 16"/>
                      <a:gd name="T2" fmla="*/ 1 w 25"/>
                      <a:gd name="T3" fmla="*/ 3 h 16"/>
                      <a:gd name="T4" fmla="*/ 7 w 25"/>
                      <a:gd name="T5" fmla="*/ 0 h 16"/>
                      <a:gd name="T6" fmla="*/ 7 w 25"/>
                      <a:gd name="T7" fmla="*/ 5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6 w 65"/>
                      <a:gd name="T1" fmla="*/ 8 h 46"/>
                      <a:gd name="T2" fmla="*/ 13 w 65"/>
                      <a:gd name="T3" fmla="*/ 1 h 46"/>
                      <a:gd name="T4" fmla="*/ 18 w 65"/>
                      <a:gd name="T5" fmla="*/ 0 h 46"/>
                      <a:gd name="T6" fmla="*/ 25 w 65"/>
                      <a:gd name="T7" fmla="*/ 4 h 46"/>
                      <a:gd name="T8" fmla="*/ 14 w 65"/>
                      <a:gd name="T9" fmla="*/ 9 h 46"/>
                      <a:gd name="T10" fmla="*/ 5 w 65"/>
                      <a:gd name="T11" fmla="*/ 16 h 46"/>
                      <a:gd name="T12" fmla="*/ 3 w 65"/>
                      <a:gd name="T13" fmla="*/ 7 h 46"/>
                      <a:gd name="T14" fmla="*/ 5 w 65"/>
                      <a:gd name="T15" fmla="*/ 5 h 46"/>
                      <a:gd name="T16" fmla="*/ 6 w 65"/>
                      <a:gd name="T17" fmla="*/ 8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11 h 47"/>
                      <a:gd name="T2" fmla="*/ 8 w 69"/>
                      <a:gd name="T3" fmla="*/ 9 h 47"/>
                      <a:gd name="T4" fmla="*/ 22 w 69"/>
                      <a:gd name="T5" fmla="*/ 0 h 47"/>
                      <a:gd name="T6" fmla="*/ 27 w 69"/>
                      <a:gd name="T7" fmla="*/ 1 h 47"/>
                      <a:gd name="T8" fmla="*/ 21 w 69"/>
                      <a:gd name="T9" fmla="*/ 6 h 47"/>
                      <a:gd name="T10" fmla="*/ 12 w 69"/>
                      <a:gd name="T11" fmla="*/ 11 h 47"/>
                      <a:gd name="T12" fmla="*/ 9 w 69"/>
                      <a:gd name="T13" fmla="*/ 16 h 47"/>
                      <a:gd name="T14" fmla="*/ 7 w 69"/>
                      <a:gd name="T15" fmla="*/ 15 h 47"/>
                      <a:gd name="T16" fmla="*/ 5 w 69"/>
                      <a:gd name="T17" fmla="*/ 13 h 47"/>
                      <a:gd name="T18" fmla="*/ 0 w 69"/>
                      <a:gd name="T19" fmla="*/ 12 h 47"/>
                      <a:gd name="T20" fmla="*/ 0 w 69"/>
                      <a:gd name="T21" fmla="*/ 1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4 w 355"/>
                      <a:gd name="T1" fmla="*/ 1 h 277"/>
                      <a:gd name="T2" fmla="*/ 15 w 355"/>
                      <a:gd name="T3" fmla="*/ 6 h 277"/>
                      <a:gd name="T4" fmla="*/ 20 w 355"/>
                      <a:gd name="T5" fmla="*/ 10 h 277"/>
                      <a:gd name="T6" fmla="*/ 32 w 355"/>
                      <a:gd name="T7" fmla="*/ 17 h 277"/>
                      <a:gd name="T8" fmla="*/ 39 w 355"/>
                      <a:gd name="T9" fmla="*/ 22 h 277"/>
                      <a:gd name="T10" fmla="*/ 52 w 355"/>
                      <a:gd name="T11" fmla="*/ 33 h 277"/>
                      <a:gd name="T12" fmla="*/ 58 w 355"/>
                      <a:gd name="T13" fmla="*/ 43 h 277"/>
                      <a:gd name="T14" fmla="*/ 63 w 355"/>
                      <a:gd name="T15" fmla="*/ 44 h 277"/>
                      <a:gd name="T16" fmla="*/ 66 w 355"/>
                      <a:gd name="T17" fmla="*/ 50 h 277"/>
                      <a:gd name="T18" fmla="*/ 75 w 355"/>
                      <a:gd name="T19" fmla="*/ 51 h 277"/>
                      <a:gd name="T20" fmla="*/ 72 w 355"/>
                      <a:gd name="T21" fmla="*/ 66 h 277"/>
                      <a:gd name="T22" fmla="*/ 77 w 355"/>
                      <a:gd name="T23" fmla="*/ 75 h 277"/>
                      <a:gd name="T24" fmla="*/ 84 w 355"/>
                      <a:gd name="T25" fmla="*/ 78 h 277"/>
                      <a:gd name="T26" fmla="*/ 92 w 355"/>
                      <a:gd name="T27" fmla="*/ 79 h 277"/>
                      <a:gd name="T28" fmla="*/ 100 w 355"/>
                      <a:gd name="T29" fmla="*/ 81 h 277"/>
                      <a:gd name="T30" fmla="*/ 108 w 355"/>
                      <a:gd name="T31" fmla="*/ 79 h 277"/>
                      <a:gd name="T32" fmla="*/ 116 w 355"/>
                      <a:gd name="T33" fmla="*/ 83 h 277"/>
                      <a:gd name="T34" fmla="*/ 126 w 355"/>
                      <a:gd name="T35" fmla="*/ 86 h 277"/>
                      <a:gd name="T36" fmla="*/ 134 w 355"/>
                      <a:gd name="T37" fmla="*/ 89 h 277"/>
                      <a:gd name="T38" fmla="*/ 150 w 355"/>
                      <a:gd name="T39" fmla="*/ 89 h 277"/>
                      <a:gd name="T40" fmla="*/ 145 w 355"/>
                      <a:gd name="T41" fmla="*/ 92 h 277"/>
                      <a:gd name="T42" fmla="*/ 137 w 355"/>
                      <a:gd name="T43" fmla="*/ 91 h 277"/>
                      <a:gd name="T44" fmla="*/ 128 w 355"/>
                      <a:gd name="T45" fmla="*/ 91 h 277"/>
                      <a:gd name="T46" fmla="*/ 123 w 355"/>
                      <a:gd name="T47" fmla="*/ 89 h 277"/>
                      <a:gd name="T48" fmla="*/ 107 w 355"/>
                      <a:gd name="T49" fmla="*/ 89 h 277"/>
                      <a:gd name="T50" fmla="*/ 100 w 355"/>
                      <a:gd name="T51" fmla="*/ 87 h 277"/>
                      <a:gd name="T52" fmla="*/ 73 w 355"/>
                      <a:gd name="T53" fmla="*/ 81 h 277"/>
                      <a:gd name="T54" fmla="*/ 68 w 355"/>
                      <a:gd name="T55" fmla="*/ 73 h 277"/>
                      <a:gd name="T56" fmla="*/ 54 w 355"/>
                      <a:gd name="T57" fmla="*/ 67 h 277"/>
                      <a:gd name="T58" fmla="*/ 46 w 355"/>
                      <a:gd name="T59" fmla="*/ 62 h 277"/>
                      <a:gd name="T60" fmla="*/ 40 w 355"/>
                      <a:gd name="T61" fmla="*/ 53 h 277"/>
                      <a:gd name="T62" fmla="*/ 29 w 355"/>
                      <a:gd name="T63" fmla="*/ 36 h 277"/>
                      <a:gd name="T64" fmla="*/ 27 w 355"/>
                      <a:gd name="T65" fmla="*/ 34 h 277"/>
                      <a:gd name="T66" fmla="*/ 25 w 355"/>
                      <a:gd name="T67" fmla="*/ 34 h 277"/>
                      <a:gd name="T68" fmla="*/ 23 w 355"/>
                      <a:gd name="T69" fmla="*/ 30 h 277"/>
                      <a:gd name="T70" fmla="*/ 16 w 355"/>
                      <a:gd name="T71" fmla="*/ 19 h 277"/>
                      <a:gd name="T72" fmla="*/ 9 w 355"/>
                      <a:gd name="T73" fmla="*/ 13 h 277"/>
                      <a:gd name="T74" fmla="*/ 2 w 355"/>
                      <a:gd name="T75" fmla="*/ 7 h 277"/>
                      <a:gd name="T76" fmla="*/ 4 w 355"/>
                      <a:gd name="T77" fmla="*/ 1 h 277"/>
                      <a:gd name="T78" fmla="*/ 4 w 355"/>
                      <a:gd name="T79" fmla="*/ 1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23 w 156"/>
                      <a:gd name="T1" fmla="*/ 22 h 206"/>
                      <a:gd name="T2" fmla="*/ 28 w 156"/>
                      <a:gd name="T3" fmla="*/ 19 h 206"/>
                      <a:gd name="T4" fmla="*/ 29 w 156"/>
                      <a:gd name="T5" fmla="*/ 17 h 206"/>
                      <a:gd name="T6" fmla="*/ 34 w 156"/>
                      <a:gd name="T7" fmla="*/ 15 h 206"/>
                      <a:gd name="T8" fmla="*/ 46 w 156"/>
                      <a:gd name="T9" fmla="*/ 7 h 206"/>
                      <a:gd name="T10" fmla="*/ 48 w 156"/>
                      <a:gd name="T11" fmla="*/ 1 h 206"/>
                      <a:gd name="T12" fmla="*/ 53 w 156"/>
                      <a:gd name="T13" fmla="*/ 0 h 206"/>
                      <a:gd name="T14" fmla="*/ 64 w 156"/>
                      <a:gd name="T15" fmla="*/ 9 h 206"/>
                      <a:gd name="T16" fmla="*/ 63 w 156"/>
                      <a:gd name="T17" fmla="*/ 15 h 206"/>
                      <a:gd name="T18" fmla="*/ 54 w 156"/>
                      <a:gd name="T19" fmla="*/ 21 h 206"/>
                      <a:gd name="T20" fmla="*/ 57 w 156"/>
                      <a:gd name="T21" fmla="*/ 31 h 206"/>
                      <a:gd name="T22" fmla="*/ 61 w 156"/>
                      <a:gd name="T23" fmla="*/ 36 h 206"/>
                      <a:gd name="T24" fmla="*/ 63 w 156"/>
                      <a:gd name="T25" fmla="*/ 42 h 206"/>
                      <a:gd name="T26" fmla="*/ 55 w 156"/>
                      <a:gd name="T27" fmla="*/ 42 h 206"/>
                      <a:gd name="T28" fmla="*/ 50 w 156"/>
                      <a:gd name="T29" fmla="*/ 48 h 206"/>
                      <a:gd name="T30" fmla="*/ 45 w 156"/>
                      <a:gd name="T31" fmla="*/ 51 h 206"/>
                      <a:gd name="T32" fmla="*/ 43 w 156"/>
                      <a:gd name="T33" fmla="*/ 65 h 206"/>
                      <a:gd name="T34" fmla="*/ 38 w 156"/>
                      <a:gd name="T35" fmla="*/ 67 h 206"/>
                      <a:gd name="T36" fmla="*/ 35 w 156"/>
                      <a:gd name="T37" fmla="*/ 68 h 206"/>
                      <a:gd name="T38" fmla="*/ 33 w 156"/>
                      <a:gd name="T39" fmla="*/ 67 h 206"/>
                      <a:gd name="T40" fmla="*/ 31 w 156"/>
                      <a:gd name="T41" fmla="*/ 63 h 206"/>
                      <a:gd name="T42" fmla="*/ 26 w 156"/>
                      <a:gd name="T43" fmla="*/ 61 h 206"/>
                      <a:gd name="T44" fmla="*/ 18 w 156"/>
                      <a:gd name="T45" fmla="*/ 64 h 206"/>
                      <a:gd name="T46" fmla="*/ 12 w 156"/>
                      <a:gd name="T47" fmla="*/ 61 h 206"/>
                      <a:gd name="T48" fmla="*/ 4 w 156"/>
                      <a:gd name="T49" fmla="*/ 49 h 206"/>
                      <a:gd name="T50" fmla="*/ 2 w 156"/>
                      <a:gd name="T51" fmla="*/ 43 h 206"/>
                      <a:gd name="T52" fmla="*/ 0 w 156"/>
                      <a:gd name="T53" fmla="*/ 39 h 206"/>
                      <a:gd name="T54" fmla="*/ 9 w 156"/>
                      <a:gd name="T55" fmla="*/ 32 h 206"/>
                      <a:gd name="T56" fmla="*/ 14 w 156"/>
                      <a:gd name="T57" fmla="*/ 34 h 206"/>
                      <a:gd name="T58" fmla="*/ 15 w 156"/>
                      <a:gd name="T59" fmla="*/ 26 h 206"/>
                      <a:gd name="T60" fmla="*/ 22 w 156"/>
                      <a:gd name="T61" fmla="*/ 23 h 206"/>
                      <a:gd name="T62" fmla="*/ 23 w 156"/>
                      <a:gd name="T63" fmla="*/ 22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2 w 109"/>
                      <a:gd name="T1" fmla="*/ 11 h 38"/>
                      <a:gd name="T2" fmla="*/ 8 w 109"/>
                      <a:gd name="T3" fmla="*/ 3 h 38"/>
                      <a:gd name="T4" fmla="*/ 20 w 109"/>
                      <a:gd name="T5" fmla="*/ 7 h 38"/>
                      <a:gd name="T6" fmla="*/ 31 w 109"/>
                      <a:gd name="T7" fmla="*/ 5 h 38"/>
                      <a:gd name="T8" fmla="*/ 39 w 109"/>
                      <a:gd name="T9" fmla="*/ 0 h 38"/>
                      <a:gd name="T10" fmla="*/ 33 w 109"/>
                      <a:gd name="T11" fmla="*/ 9 h 38"/>
                      <a:gd name="T12" fmla="*/ 26 w 109"/>
                      <a:gd name="T13" fmla="*/ 13 h 38"/>
                      <a:gd name="T14" fmla="*/ 18 w 109"/>
                      <a:gd name="T15" fmla="*/ 11 h 38"/>
                      <a:gd name="T16" fmla="*/ 6 w 109"/>
                      <a:gd name="T17" fmla="*/ 10 h 38"/>
                      <a:gd name="T18" fmla="*/ 2 w 109"/>
                      <a:gd name="T19" fmla="*/ 11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3 w 76"/>
                      <a:gd name="T1" fmla="*/ 6 h 104"/>
                      <a:gd name="T2" fmla="*/ 8 w 76"/>
                      <a:gd name="T3" fmla="*/ 0 h 104"/>
                      <a:gd name="T4" fmla="*/ 14 w 76"/>
                      <a:gd name="T5" fmla="*/ 6 h 104"/>
                      <a:gd name="T6" fmla="*/ 26 w 76"/>
                      <a:gd name="T7" fmla="*/ 1 h 104"/>
                      <a:gd name="T8" fmla="*/ 19 w 76"/>
                      <a:gd name="T9" fmla="*/ 11 h 104"/>
                      <a:gd name="T10" fmla="*/ 23 w 76"/>
                      <a:gd name="T11" fmla="*/ 16 h 104"/>
                      <a:gd name="T12" fmla="*/ 24 w 76"/>
                      <a:gd name="T13" fmla="*/ 20 h 104"/>
                      <a:gd name="T14" fmla="*/ 19 w 76"/>
                      <a:gd name="T15" fmla="*/ 24 h 104"/>
                      <a:gd name="T16" fmla="*/ 14 w 76"/>
                      <a:gd name="T17" fmla="*/ 20 h 104"/>
                      <a:gd name="T18" fmla="*/ 9 w 76"/>
                      <a:gd name="T19" fmla="*/ 16 h 104"/>
                      <a:gd name="T20" fmla="*/ 12 w 76"/>
                      <a:gd name="T21" fmla="*/ 22 h 104"/>
                      <a:gd name="T22" fmla="*/ 13 w 76"/>
                      <a:gd name="T23" fmla="*/ 24 h 104"/>
                      <a:gd name="T24" fmla="*/ 8 w 76"/>
                      <a:gd name="T25" fmla="*/ 34 h 104"/>
                      <a:gd name="T26" fmla="*/ 5 w 76"/>
                      <a:gd name="T27" fmla="*/ 33 h 104"/>
                      <a:gd name="T28" fmla="*/ 3 w 76"/>
                      <a:gd name="T29" fmla="*/ 29 h 104"/>
                      <a:gd name="T30" fmla="*/ 0 w 76"/>
                      <a:gd name="T31" fmla="*/ 18 h 104"/>
                      <a:gd name="T32" fmla="*/ 1 w 76"/>
                      <a:gd name="T33" fmla="*/ 10 h 104"/>
                      <a:gd name="T34" fmla="*/ 3 w 76"/>
                      <a:gd name="T35" fmla="*/ 6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1 w 37"/>
                      <a:gd name="T1" fmla="*/ 9 h 61"/>
                      <a:gd name="T2" fmla="*/ 6 w 37"/>
                      <a:gd name="T3" fmla="*/ 0 h 61"/>
                      <a:gd name="T4" fmla="*/ 6 w 37"/>
                      <a:gd name="T5" fmla="*/ 9 h 61"/>
                      <a:gd name="T6" fmla="*/ 16 w 37"/>
                      <a:gd name="T7" fmla="*/ 12 h 61"/>
                      <a:gd name="T8" fmla="*/ 8 w 37"/>
                      <a:gd name="T9" fmla="*/ 14 h 61"/>
                      <a:gd name="T10" fmla="*/ 2 w 37"/>
                      <a:gd name="T11" fmla="*/ 19 h 61"/>
                      <a:gd name="T12" fmla="*/ 0 w 37"/>
                      <a:gd name="T13" fmla="*/ 11 h 61"/>
                      <a:gd name="T14" fmla="*/ 1 w 37"/>
                      <a:gd name="T15" fmla="*/ 9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3 w 49"/>
                      <a:gd name="T1" fmla="*/ 0 h 29"/>
                      <a:gd name="T2" fmla="*/ 12 w 49"/>
                      <a:gd name="T3" fmla="*/ 0 h 29"/>
                      <a:gd name="T4" fmla="*/ 20 w 49"/>
                      <a:gd name="T5" fmla="*/ 6 h 29"/>
                      <a:gd name="T6" fmla="*/ 14 w 49"/>
                      <a:gd name="T7" fmla="*/ 5 h 29"/>
                      <a:gd name="T8" fmla="*/ 1 w 49"/>
                      <a:gd name="T9" fmla="*/ 6 h 29"/>
                      <a:gd name="T10" fmla="*/ 3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9 w 61"/>
                      <a:gd name="T1" fmla="*/ 13 h 48"/>
                      <a:gd name="T2" fmla="*/ 6 w 61"/>
                      <a:gd name="T3" fmla="*/ 9 h 48"/>
                      <a:gd name="T4" fmla="*/ 1 w 61"/>
                      <a:gd name="T5" fmla="*/ 8 h 48"/>
                      <a:gd name="T6" fmla="*/ 6 w 61"/>
                      <a:gd name="T7" fmla="*/ 3 h 48"/>
                      <a:gd name="T8" fmla="*/ 11 w 61"/>
                      <a:gd name="T9" fmla="*/ 0 h 48"/>
                      <a:gd name="T10" fmla="*/ 21 w 61"/>
                      <a:gd name="T11" fmla="*/ 4 h 48"/>
                      <a:gd name="T12" fmla="*/ 23 w 61"/>
                      <a:gd name="T13" fmla="*/ 7 h 48"/>
                      <a:gd name="T14" fmla="*/ 26 w 61"/>
                      <a:gd name="T15" fmla="*/ 11 h 48"/>
                      <a:gd name="T16" fmla="*/ 17 w 61"/>
                      <a:gd name="T17" fmla="*/ 13 h 48"/>
                      <a:gd name="T18" fmla="*/ 10 w 61"/>
                      <a:gd name="T19" fmla="*/ 16 h 48"/>
                      <a:gd name="T20" fmla="*/ 9 w 61"/>
                      <a:gd name="T21" fmla="*/ 13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20 w 286"/>
                      <a:gd name="T1" fmla="*/ 9 h 182"/>
                      <a:gd name="T2" fmla="*/ 15 w 286"/>
                      <a:gd name="T3" fmla="*/ 5 h 182"/>
                      <a:gd name="T4" fmla="*/ 11 w 286"/>
                      <a:gd name="T5" fmla="*/ 10 h 182"/>
                      <a:gd name="T6" fmla="*/ 0 w 286"/>
                      <a:gd name="T7" fmla="*/ 8 h 182"/>
                      <a:gd name="T8" fmla="*/ 4 w 286"/>
                      <a:gd name="T9" fmla="*/ 14 h 182"/>
                      <a:gd name="T10" fmla="*/ 7 w 286"/>
                      <a:gd name="T11" fmla="*/ 21 h 182"/>
                      <a:gd name="T12" fmla="*/ 10 w 286"/>
                      <a:gd name="T13" fmla="*/ 16 h 182"/>
                      <a:gd name="T14" fmla="*/ 13 w 286"/>
                      <a:gd name="T15" fmla="*/ 15 h 182"/>
                      <a:gd name="T16" fmla="*/ 20 w 286"/>
                      <a:gd name="T17" fmla="*/ 19 h 182"/>
                      <a:gd name="T18" fmla="*/ 30 w 286"/>
                      <a:gd name="T19" fmla="*/ 21 h 182"/>
                      <a:gd name="T20" fmla="*/ 38 w 286"/>
                      <a:gd name="T21" fmla="*/ 24 h 182"/>
                      <a:gd name="T22" fmla="*/ 45 w 286"/>
                      <a:gd name="T23" fmla="*/ 34 h 182"/>
                      <a:gd name="T24" fmla="*/ 44 w 286"/>
                      <a:gd name="T25" fmla="*/ 41 h 182"/>
                      <a:gd name="T26" fmla="*/ 42 w 286"/>
                      <a:gd name="T27" fmla="*/ 45 h 182"/>
                      <a:gd name="T28" fmla="*/ 52 w 286"/>
                      <a:gd name="T29" fmla="*/ 43 h 182"/>
                      <a:gd name="T30" fmla="*/ 60 w 286"/>
                      <a:gd name="T31" fmla="*/ 47 h 182"/>
                      <a:gd name="T32" fmla="*/ 72 w 286"/>
                      <a:gd name="T33" fmla="*/ 50 h 182"/>
                      <a:gd name="T34" fmla="*/ 74 w 286"/>
                      <a:gd name="T35" fmla="*/ 49 h 182"/>
                      <a:gd name="T36" fmla="*/ 72 w 286"/>
                      <a:gd name="T37" fmla="*/ 45 h 182"/>
                      <a:gd name="T38" fmla="*/ 76 w 286"/>
                      <a:gd name="T39" fmla="*/ 46 h 182"/>
                      <a:gd name="T40" fmla="*/ 79 w 286"/>
                      <a:gd name="T41" fmla="*/ 40 h 182"/>
                      <a:gd name="T42" fmla="*/ 86 w 286"/>
                      <a:gd name="T43" fmla="*/ 41 h 182"/>
                      <a:gd name="T44" fmla="*/ 91 w 286"/>
                      <a:gd name="T45" fmla="*/ 44 h 182"/>
                      <a:gd name="T46" fmla="*/ 104 w 286"/>
                      <a:gd name="T47" fmla="*/ 56 h 182"/>
                      <a:gd name="T48" fmla="*/ 112 w 286"/>
                      <a:gd name="T49" fmla="*/ 60 h 182"/>
                      <a:gd name="T50" fmla="*/ 121 w 286"/>
                      <a:gd name="T51" fmla="*/ 57 h 182"/>
                      <a:gd name="T52" fmla="*/ 114 w 286"/>
                      <a:gd name="T53" fmla="*/ 54 h 182"/>
                      <a:gd name="T54" fmla="*/ 109 w 286"/>
                      <a:gd name="T55" fmla="*/ 46 h 182"/>
                      <a:gd name="T56" fmla="*/ 107 w 286"/>
                      <a:gd name="T57" fmla="*/ 44 h 182"/>
                      <a:gd name="T58" fmla="*/ 106 w 286"/>
                      <a:gd name="T59" fmla="*/ 41 h 182"/>
                      <a:gd name="T60" fmla="*/ 101 w 286"/>
                      <a:gd name="T61" fmla="*/ 39 h 182"/>
                      <a:gd name="T62" fmla="*/ 102 w 286"/>
                      <a:gd name="T63" fmla="*/ 32 h 182"/>
                      <a:gd name="T64" fmla="*/ 94 w 286"/>
                      <a:gd name="T65" fmla="*/ 29 h 182"/>
                      <a:gd name="T66" fmla="*/ 90 w 286"/>
                      <a:gd name="T67" fmla="*/ 23 h 182"/>
                      <a:gd name="T68" fmla="*/ 81 w 286"/>
                      <a:gd name="T69" fmla="*/ 18 h 182"/>
                      <a:gd name="T70" fmla="*/ 72 w 286"/>
                      <a:gd name="T71" fmla="*/ 13 h 182"/>
                      <a:gd name="T72" fmla="*/ 67 w 286"/>
                      <a:gd name="T73" fmla="*/ 11 h 182"/>
                      <a:gd name="T74" fmla="*/ 51 w 286"/>
                      <a:gd name="T75" fmla="*/ 5 h 182"/>
                      <a:gd name="T76" fmla="*/ 44 w 286"/>
                      <a:gd name="T77" fmla="*/ 1 h 182"/>
                      <a:gd name="T78" fmla="*/ 41 w 286"/>
                      <a:gd name="T79" fmla="*/ 0 h 182"/>
                      <a:gd name="T80" fmla="*/ 30 w 286"/>
                      <a:gd name="T81" fmla="*/ 3 h 182"/>
                      <a:gd name="T82" fmla="*/ 24 w 286"/>
                      <a:gd name="T83" fmla="*/ 11 h 182"/>
                      <a:gd name="T84" fmla="*/ 20 w 286"/>
                      <a:gd name="T85" fmla="*/ 9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19 h 78"/>
                      <a:gd name="T2" fmla="*/ 11 w 78"/>
                      <a:gd name="T3" fmla="*/ 20 h 78"/>
                      <a:gd name="T4" fmla="*/ 19 w 78"/>
                      <a:gd name="T5" fmla="*/ 16 h 78"/>
                      <a:gd name="T6" fmla="*/ 24 w 78"/>
                      <a:gd name="T7" fmla="*/ 10 h 78"/>
                      <a:gd name="T8" fmla="*/ 18 w 78"/>
                      <a:gd name="T9" fmla="*/ 5 h 78"/>
                      <a:gd name="T10" fmla="*/ 18 w 78"/>
                      <a:gd name="T11" fmla="*/ 1 h 78"/>
                      <a:gd name="T12" fmla="*/ 30 w 78"/>
                      <a:gd name="T13" fmla="*/ 9 h 78"/>
                      <a:gd name="T14" fmla="*/ 28 w 78"/>
                      <a:gd name="T15" fmla="*/ 18 h 78"/>
                      <a:gd name="T16" fmla="*/ 14 w 78"/>
                      <a:gd name="T17" fmla="*/ 26 h 78"/>
                      <a:gd name="T18" fmla="*/ 4 w 78"/>
                      <a:gd name="T19" fmla="*/ 22 h 78"/>
                      <a:gd name="T20" fmla="*/ 1 w 78"/>
                      <a:gd name="T21" fmla="*/ 21 h 78"/>
                      <a:gd name="T22" fmla="*/ 0 w 78"/>
                      <a:gd name="T23" fmla="*/ 19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1 w 17"/>
                      <a:gd name="T1" fmla="*/ 1 h 18"/>
                      <a:gd name="T2" fmla="*/ 1 w 17"/>
                      <a:gd name="T3" fmla="*/ 5 h 18"/>
                      <a:gd name="T4" fmla="*/ 1 w 17"/>
                      <a:gd name="T5" fmla="*/ 1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7 w 20"/>
                      <a:gd name="T3" fmla="*/ 1 h 15"/>
                      <a:gd name="T4" fmla="*/ 4 w 20"/>
                      <a:gd name="T5" fmla="*/ 4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6 w 20"/>
                      <a:gd name="T3" fmla="*/ 1 h 15"/>
                      <a:gd name="T4" fmla="*/ 6 w 20"/>
                      <a:gd name="T5" fmla="*/ 5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17 h 80"/>
                      <a:gd name="T2" fmla="*/ 6 w 80"/>
                      <a:gd name="T3" fmla="*/ 8 h 80"/>
                      <a:gd name="T4" fmla="*/ 11 w 80"/>
                      <a:gd name="T5" fmla="*/ 7 h 80"/>
                      <a:gd name="T6" fmla="*/ 20 w 80"/>
                      <a:gd name="T7" fmla="*/ 6 h 80"/>
                      <a:gd name="T8" fmla="*/ 25 w 80"/>
                      <a:gd name="T9" fmla="*/ 0 h 80"/>
                      <a:gd name="T10" fmla="*/ 34 w 80"/>
                      <a:gd name="T11" fmla="*/ 14 h 80"/>
                      <a:gd name="T12" fmla="*/ 30 w 80"/>
                      <a:gd name="T13" fmla="*/ 19 h 80"/>
                      <a:gd name="T14" fmla="*/ 23 w 80"/>
                      <a:gd name="T15" fmla="*/ 21 h 80"/>
                      <a:gd name="T16" fmla="*/ 20 w 80"/>
                      <a:gd name="T17" fmla="*/ 27 h 80"/>
                      <a:gd name="T18" fmla="*/ 14 w 80"/>
                      <a:gd name="T19" fmla="*/ 23 h 80"/>
                      <a:gd name="T20" fmla="*/ 16 w 80"/>
                      <a:gd name="T21" fmla="*/ 18 h 80"/>
                      <a:gd name="T22" fmla="*/ 13 w 80"/>
                      <a:gd name="T23" fmla="*/ 9 h 80"/>
                      <a:gd name="T24" fmla="*/ 9 w 80"/>
                      <a:gd name="T25" fmla="*/ 16 h 80"/>
                      <a:gd name="T26" fmla="*/ 3 w 80"/>
                      <a:gd name="T27" fmla="*/ 19 h 80"/>
                      <a:gd name="T28" fmla="*/ 0 w 80"/>
                      <a:gd name="T29" fmla="*/ 17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6 w 94"/>
                      <a:gd name="T1" fmla="*/ 32 h 174"/>
                      <a:gd name="T2" fmla="*/ 11 w 94"/>
                      <a:gd name="T3" fmla="*/ 43 h 174"/>
                      <a:gd name="T4" fmla="*/ 14 w 94"/>
                      <a:gd name="T5" fmla="*/ 36 h 174"/>
                      <a:gd name="T6" fmla="*/ 22 w 94"/>
                      <a:gd name="T7" fmla="*/ 33 h 174"/>
                      <a:gd name="T8" fmla="*/ 20 w 94"/>
                      <a:gd name="T9" fmla="*/ 41 h 174"/>
                      <a:gd name="T10" fmla="*/ 28 w 94"/>
                      <a:gd name="T11" fmla="*/ 42 h 174"/>
                      <a:gd name="T12" fmla="*/ 32 w 94"/>
                      <a:gd name="T13" fmla="*/ 47 h 174"/>
                      <a:gd name="T14" fmla="*/ 25 w 94"/>
                      <a:gd name="T15" fmla="*/ 49 h 174"/>
                      <a:gd name="T16" fmla="*/ 31 w 94"/>
                      <a:gd name="T17" fmla="*/ 58 h 174"/>
                      <a:gd name="T18" fmla="*/ 36 w 94"/>
                      <a:gd name="T19" fmla="*/ 51 h 174"/>
                      <a:gd name="T20" fmla="*/ 35 w 94"/>
                      <a:gd name="T21" fmla="*/ 37 h 174"/>
                      <a:gd name="T22" fmla="*/ 26 w 94"/>
                      <a:gd name="T23" fmla="*/ 35 h 174"/>
                      <a:gd name="T24" fmla="*/ 21 w 94"/>
                      <a:gd name="T25" fmla="*/ 27 h 174"/>
                      <a:gd name="T26" fmla="*/ 14 w 94"/>
                      <a:gd name="T27" fmla="*/ 27 h 174"/>
                      <a:gd name="T28" fmla="*/ 13 w 94"/>
                      <a:gd name="T29" fmla="*/ 23 h 174"/>
                      <a:gd name="T30" fmla="*/ 18 w 94"/>
                      <a:gd name="T31" fmla="*/ 14 h 174"/>
                      <a:gd name="T32" fmla="*/ 13 w 94"/>
                      <a:gd name="T33" fmla="*/ 0 h 174"/>
                      <a:gd name="T34" fmla="*/ 8 w 94"/>
                      <a:gd name="T35" fmla="*/ 7 h 174"/>
                      <a:gd name="T36" fmla="*/ 2 w 94"/>
                      <a:gd name="T37" fmla="*/ 15 h 174"/>
                      <a:gd name="T38" fmla="*/ 6 w 94"/>
                      <a:gd name="T39" fmla="*/ 25 h 174"/>
                      <a:gd name="T40" fmla="*/ 6 w 94"/>
                      <a:gd name="T41" fmla="*/ 32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3 w 32"/>
                      <a:gd name="T1" fmla="*/ 8 h 50"/>
                      <a:gd name="T2" fmla="*/ 5 w 32"/>
                      <a:gd name="T3" fmla="*/ 0 h 50"/>
                      <a:gd name="T4" fmla="*/ 9 w 32"/>
                      <a:gd name="T5" fmla="*/ 5 h 50"/>
                      <a:gd name="T6" fmla="*/ 10 w 32"/>
                      <a:gd name="T7" fmla="*/ 8 h 50"/>
                      <a:gd name="T8" fmla="*/ 12 w 32"/>
                      <a:gd name="T9" fmla="*/ 9 h 50"/>
                      <a:gd name="T10" fmla="*/ 14 w 32"/>
                      <a:gd name="T11" fmla="*/ 13 h 50"/>
                      <a:gd name="T12" fmla="*/ 8 w 32"/>
                      <a:gd name="T13" fmla="*/ 17 h 50"/>
                      <a:gd name="T14" fmla="*/ 3 w 32"/>
                      <a:gd name="T15" fmla="*/ 8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15 h 50"/>
                      <a:gd name="T2" fmla="*/ 10 w 43"/>
                      <a:gd name="T3" fmla="*/ 7 h 50"/>
                      <a:gd name="T4" fmla="*/ 16 w 43"/>
                      <a:gd name="T5" fmla="*/ 0 h 50"/>
                      <a:gd name="T6" fmla="*/ 11 w 43"/>
                      <a:gd name="T7" fmla="*/ 10 h 50"/>
                      <a:gd name="T8" fmla="*/ 1 w 43"/>
                      <a:gd name="T9" fmla="*/ 17 h 50"/>
                      <a:gd name="T10" fmla="*/ 0 w 43"/>
                      <a:gd name="T11" fmla="*/ 15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9 h 29"/>
                      <a:gd name="T2" fmla="*/ 5 w 41"/>
                      <a:gd name="T3" fmla="*/ 10 h 29"/>
                      <a:gd name="T4" fmla="*/ 0 w 41"/>
                      <a:gd name="T5" fmla="*/ 9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2 w 47"/>
                      <a:gd name="T1" fmla="*/ 52 h 165"/>
                      <a:gd name="T2" fmla="*/ 6 w 47"/>
                      <a:gd name="T3" fmla="*/ 36 h 165"/>
                      <a:gd name="T4" fmla="*/ 7 w 47"/>
                      <a:gd name="T5" fmla="*/ 23 h 165"/>
                      <a:gd name="T6" fmla="*/ 5 w 47"/>
                      <a:gd name="T7" fmla="*/ 13 h 165"/>
                      <a:gd name="T8" fmla="*/ 7 w 47"/>
                      <a:gd name="T9" fmla="*/ 4 h 165"/>
                      <a:gd name="T10" fmla="*/ 9 w 47"/>
                      <a:gd name="T11" fmla="*/ 0 h 165"/>
                      <a:gd name="T12" fmla="*/ 13 w 47"/>
                      <a:gd name="T13" fmla="*/ 10 h 165"/>
                      <a:gd name="T14" fmla="*/ 20 w 47"/>
                      <a:gd name="T15" fmla="*/ 33 h 165"/>
                      <a:gd name="T16" fmla="*/ 13 w 47"/>
                      <a:gd name="T17" fmla="*/ 36 h 165"/>
                      <a:gd name="T18" fmla="*/ 10 w 47"/>
                      <a:gd name="T19" fmla="*/ 42 h 165"/>
                      <a:gd name="T20" fmla="*/ 9 w 47"/>
                      <a:gd name="T21" fmla="*/ 44 h 165"/>
                      <a:gd name="T22" fmla="*/ 11 w 47"/>
                      <a:gd name="T23" fmla="*/ 45 h 165"/>
                      <a:gd name="T24" fmla="*/ 13 w 47"/>
                      <a:gd name="T25" fmla="*/ 49 h 165"/>
                      <a:gd name="T26" fmla="*/ 6 w 47"/>
                      <a:gd name="T27" fmla="*/ 49 h 165"/>
                      <a:gd name="T28" fmla="*/ 3 w 47"/>
                      <a:gd name="T29" fmla="*/ 53 h 165"/>
                      <a:gd name="T30" fmla="*/ 1 w 47"/>
                      <a:gd name="T31" fmla="*/ 51 h 165"/>
                      <a:gd name="T32" fmla="*/ 2 w 47"/>
                      <a:gd name="T33" fmla="*/ 52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11 w 138"/>
                      <a:gd name="T1" fmla="*/ 20 h 103"/>
                      <a:gd name="T2" fmla="*/ 13 w 138"/>
                      <a:gd name="T3" fmla="*/ 14 h 103"/>
                      <a:gd name="T4" fmla="*/ 21 w 138"/>
                      <a:gd name="T5" fmla="*/ 11 h 103"/>
                      <a:gd name="T6" fmla="*/ 23 w 138"/>
                      <a:gd name="T7" fmla="*/ 15 h 103"/>
                      <a:gd name="T8" fmla="*/ 28 w 138"/>
                      <a:gd name="T9" fmla="*/ 16 h 103"/>
                      <a:gd name="T10" fmla="*/ 34 w 138"/>
                      <a:gd name="T11" fmla="*/ 18 h 103"/>
                      <a:gd name="T12" fmla="*/ 50 w 138"/>
                      <a:gd name="T13" fmla="*/ 11 h 103"/>
                      <a:gd name="T14" fmla="*/ 56 w 138"/>
                      <a:gd name="T15" fmla="*/ 6 h 103"/>
                      <a:gd name="T16" fmla="*/ 59 w 138"/>
                      <a:gd name="T17" fmla="*/ 4 h 103"/>
                      <a:gd name="T18" fmla="*/ 45 w 138"/>
                      <a:gd name="T19" fmla="*/ 16 h 103"/>
                      <a:gd name="T20" fmla="*/ 36 w 138"/>
                      <a:gd name="T21" fmla="*/ 22 h 103"/>
                      <a:gd name="T22" fmla="*/ 28 w 138"/>
                      <a:gd name="T23" fmla="*/ 27 h 103"/>
                      <a:gd name="T24" fmla="*/ 21 w 138"/>
                      <a:gd name="T25" fmla="*/ 34 h 103"/>
                      <a:gd name="T26" fmla="*/ 11 w 138"/>
                      <a:gd name="T27" fmla="*/ 29 h 103"/>
                      <a:gd name="T28" fmla="*/ 9 w 138"/>
                      <a:gd name="T29" fmla="*/ 29 h 103"/>
                      <a:gd name="T30" fmla="*/ 9 w 138"/>
                      <a:gd name="T31" fmla="*/ 32 h 103"/>
                      <a:gd name="T32" fmla="*/ 0 w 138"/>
                      <a:gd name="T33" fmla="*/ 32 h 103"/>
                      <a:gd name="T34" fmla="*/ 4 w 138"/>
                      <a:gd name="T35" fmla="*/ 26 h 103"/>
                      <a:gd name="T36" fmla="*/ 11 w 138"/>
                      <a:gd name="T37" fmla="*/ 2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67 w 188"/>
                      <a:gd name="T1" fmla="*/ 8 h 214"/>
                      <a:gd name="T2" fmla="*/ 68 w 188"/>
                      <a:gd name="T3" fmla="*/ 2 h 214"/>
                      <a:gd name="T4" fmla="*/ 72 w 188"/>
                      <a:gd name="T5" fmla="*/ 0 h 214"/>
                      <a:gd name="T6" fmla="*/ 77 w 188"/>
                      <a:gd name="T7" fmla="*/ 8 h 214"/>
                      <a:gd name="T8" fmla="*/ 80 w 188"/>
                      <a:gd name="T9" fmla="*/ 14 h 214"/>
                      <a:gd name="T10" fmla="*/ 76 w 188"/>
                      <a:gd name="T11" fmla="*/ 20 h 214"/>
                      <a:gd name="T12" fmla="*/ 72 w 188"/>
                      <a:gd name="T13" fmla="*/ 26 h 214"/>
                      <a:gd name="T14" fmla="*/ 69 w 188"/>
                      <a:gd name="T15" fmla="*/ 42 h 214"/>
                      <a:gd name="T16" fmla="*/ 61 w 188"/>
                      <a:gd name="T17" fmla="*/ 46 h 214"/>
                      <a:gd name="T18" fmla="*/ 51 w 188"/>
                      <a:gd name="T19" fmla="*/ 46 h 214"/>
                      <a:gd name="T20" fmla="*/ 48 w 188"/>
                      <a:gd name="T21" fmla="*/ 42 h 214"/>
                      <a:gd name="T22" fmla="*/ 43 w 188"/>
                      <a:gd name="T23" fmla="*/ 49 h 214"/>
                      <a:gd name="T24" fmla="*/ 38 w 188"/>
                      <a:gd name="T25" fmla="*/ 50 h 214"/>
                      <a:gd name="T26" fmla="*/ 34 w 188"/>
                      <a:gd name="T27" fmla="*/ 44 h 214"/>
                      <a:gd name="T28" fmla="*/ 25 w 188"/>
                      <a:gd name="T29" fmla="*/ 48 h 214"/>
                      <a:gd name="T30" fmla="*/ 32 w 188"/>
                      <a:gd name="T31" fmla="*/ 48 h 214"/>
                      <a:gd name="T32" fmla="*/ 33 w 188"/>
                      <a:gd name="T33" fmla="*/ 54 h 214"/>
                      <a:gd name="T34" fmla="*/ 25 w 188"/>
                      <a:gd name="T35" fmla="*/ 56 h 214"/>
                      <a:gd name="T36" fmla="*/ 14 w 188"/>
                      <a:gd name="T37" fmla="*/ 56 h 214"/>
                      <a:gd name="T38" fmla="*/ 15 w 188"/>
                      <a:gd name="T39" fmla="*/ 52 h 214"/>
                      <a:gd name="T40" fmla="*/ 20 w 188"/>
                      <a:gd name="T41" fmla="*/ 48 h 214"/>
                      <a:gd name="T42" fmla="*/ 14 w 188"/>
                      <a:gd name="T43" fmla="*/ 50 h 214"/>
                      <a:gd name="T44" fmla="*/ 11 w 188"/>
                      <a:gd name="T45" fmla="*/ 56 h 214"/>
                      <a:gd name="T46" fmla="*/ 13 w 188"/>
                      <a:gd name="T47" fmla="*/ 64 h 214"/>
                      <a:gd name="T48" fmla="*/ 6 w 188"/>
                      <a:gd name="T49" fmla="*/ 67 h 214"/>
                      <a:gd name="T50" fmla="*/ 0 w 188"/>
                      <a:gd name="T51" fmla="*/ 72 h 214"/>
                      <a:gd name="T52" fmla="*/ 3 w 188"/>
                      <a:gd name="T53" fmla="*/ 63 h 214"/>
                      <a:gd name="T54" fmla="*/ 0 w 188"/>
                      <a:gd name="T55" fmla="*/ 55 h 214"/>
                      <a:gd name="T56" fmla="*/ 6 w 188"/>
                      <a:gd name="T57" fmla="*/ 51 h 214"/>
                      <a:gd name="T58" fmla="*/ 14 w 188"/>
                      <a:gd name="T59" fmla="*/ 45 h 214"/>
                      <a:gd name="T60" fmla="*/ 19 w 188"/>
                      <a:gd name="T61" fmla="*/ 40 h 214"/>
                      <a:gd name="T62" fmla="*/ 31 w 188"/>
                      <a:gd name="T63" fmla="*/ 39 h 214"/>
                      <a:gd name="T64" fmla="*/ 36 w 188"/>
                      <a:gd name="T65" fmla="*/ 38 h 214"/>
                      <a:gd name="T66" fmla="*/ 49 w 188"/>
                      <a:gd name="T67" fmla="*/ 26 h 214"/>
                      <a:gd name="T68" fmla="*/ 51 w 188"/>
                      <a:gd name="T69" fmla="*/ 31 h 214"/>
                      <a:gd name="T70" fmla="*/ 56 w 188"/>
                      <a:gd name="T71" fmla="*/ 26 h 214"/>
                      <a:gd name="T72" fmla="*/ 64 w 188"/>
                      <a:gd name="T73" fmla="*/ 18 h 214"/>
                      <a:gd name="T74" fmla="*/ 66 w 188"/>
                      <a:gd name="T75" fmla="*/ 14 h 214"/>
                      <a:gd name="T76" fmla="*/ 63 w 188"/>
                      <a:gd name="T77" fmla="*/ 13 h 214"/>
                      <a:gd name="T78" fmla="*/ 65 w 188"/>
                      <a:gd name="T79" fmla="*/ 11 h 214"/>
                      <a:gd name="T80" fmla="*/ 67 w 188"/>
                      <a:gd name="T81" fmla="*/ 8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3 h 13"/>
                      <a:gd name="T2" fmla="*/ 2 w 13"/>
                      <a:gd name="T3" fmla="*/ 4 h 13"/>
                      <a:gd name="T4" fmla="*/ 0 w 13"/>
                      <a:gd name="T5" fmla="*/ 3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347 w 812"/>
                      <a:gd name="T1" fmla="*/ 9 h 564"/>
                      <a:gd name="T2" fmla="*/ 332 w 812"/>
                      <a:gd name="T3" fmla="*/ 26 h 564"/>
                      <a:gd name="T4" fmla="*/ 320 w 812"/>
                      <a:gd name="T5" fmla="*/ 41 h 564"/>
                      <a:gd name="T6" fmla="*/ 309 w 812"/>
                      <a:gd name="T7" fmla="*/ 48 h 564"/>
                      <a:gd name="T8" fmla="*/ 271 w 812"/>
                      <a:gd name="T9" fmla="*/ 60 h 564"/>
                      <a:gd name="T10" fmla="*/ 270 w 812"/>
                      <a:gd name="T11" fmla="*/ 70 h 564"/>
                      <a:gd name="T12" fmla="*/ 258 w 812"/>
                      <a:gd name="T13" fmla="*/ 77 h 564"/>
                      <a:gd name="T14" fmla="*/ 265 w 812"/>
                      <a:gd name="T15" fmla="*/ 60 h 564"/>
                      <a:gd name="T16" fmla="*/ 246 w 812"/>
                      <a:gd name="T17" fmla="*/ 63 h 564"/>
                      <a:gd name="T18" fmla="*/ 238 w 812"/>
                      <a:gd name="T19" fmla="*/ 73 h 564"/>
                      <a:gd name="T20" fmla="*/ 255 w 812"/>
                      <a:gd name="T21" fmla="*/ 94 h 564"/>
                      <a:gd name="T22" fmla="*/ 254 w 812"/>
                      <a:gd name="T23" fmla="*/ 123 h 564"/>
                      <a:gd name="T24" fmla="*/ 232 w 812"/>
                      <a:gd name="T25" fmla="*/ 136 h 564"/>
                      <a:gd name="T26" fmla="*/ 223 w 812"/>
                      <a:gd name="T27" fmla="*/ 129 h 564"/>
                      <a:gd name="T28" fmla="*/ 206 w 812"/>
                      <a:gd name="T29" fmla="*/ 117 h 564"/>
                      <a:gd name="T30" fmla="*/ 197 w 812"/>
                      <a:gd name="T31" fmla="*/ 117 h 564"/>
                      <a:gd name="T32" fmla="*/ 192 w 812"/>
                      <a:gd name="T33" fmla="*/ 132 h 564"/>
                      <a:gd name="T34" fmla="*/ 214 w 812"/>
                      <a:gd name="T35" fmla="*/ 155 h 564"/>
                      <a:gd name="T36" fmla="*/ 218 w 812"/>
                      <a:gd name="T37" fmla="*/ 176 h 564"/>
                      <a:gd name="T38" fmla="*/ 225 w 812"/>
                      <a:gd name="T39" fmla="*/ 188 h 564"/>
                      <a:gd name="T40" fmla="*/ 210 w 812"/>
                      <a:gd name="T41" fmla="*/ 182 h 564"/>
                      <a:gd name="T42" fmla="*/ 201 w 812"/>
                      <a:gd name="T43" fmla="*/ 174 h 564"/>
                      <a:gd name="T44" fmla="*/ 180 w 812"/>
                      <a:gd name="T45" fmla="*/ 142 h 564"/>
                      <a:gd name="T46" fmla="*/ 182 w 812"/>
                      <a:gd name="T47" fmla="*/ 104 h 564"/>
                      <a:gd name="T48" fmla="*/ 180 w 812"/>
                      <a:gd name="T49" fmla="*/ 90 h 564"/>
                      <a:gd name="T50" fmla="*/ 176 w 812"/>
                      <a:gd name="T51" fmla="*/ 92 h 564"/>
                      <a:gd name="T52" fmla="*/ 165 w 812"/>
                      <a:gd name="T53" fmla="*/ 89 h 564"/>
                      <a:gd name="T54" fmla="*/ 154 w 812"/>
                      <a:gd name="T55" fmla="*/ 57 h 564"/>
                      <a:gd name="T56" fmla="*/ 141 w 812"/>
                      <a:gd name="T57" fmla="*/ 56 h 564"/>
                      <a:gd name="T58" fmla="*/ 123 w 812"/>
                      <a:gd name="T59" fmla="*/ 58 h 564"/>
                      <a:gd name="T60" fmla="*/ 103 w 812"/>
                      <a:gd name="T61" fmla="*/ 78 h 564"/>
                      <a:gd name="T62" fmla="*/ 84 w 812"/>
                      <a:gd name="T63" fmla="*/ 90 h 564"/>
                      <a:gd name="T64" fmla="*/ 79 w 812"/>
                      <a:gd name="T65" fmla="*/ 92 h 564"/>
                      <a:gd name="T66" fmla="*/ 68 w 812"/>
                      <a:gd name="T67" fmla="*/ 110 h 564"/>
                      <a:gd name="T68" fmla="*/ 65 w 812"/>
                      <a:gd name="T69" fmla="*/ 119 h 564"/>
                      <a:gd name="T70" fmla="*/ 55 w 812"/>
                      <a:gd name="T71" fmla="*/ 135 h 564"/>
                      <a:gd name="T72" fmla="*/ 40 w 812"/>
                      <a:gd name="T73" fmla="*/ 131 h 564"/>
                      <a:gd name="T74" fmla="*/ 28 w 812"/>
                      <a:gd name="T75" fmla="*/ 86 h 564"/>
                      <a:gd name="T76" fmla="*/ 31 w 812"/>
                      <a:gd name="T77" fmla="*/ 52 h 564"/>
                      <a:gd name="T78" fmla="*/ 19 w 812"/>
                      <a:gd name="T79" fmla="*/ 60 h 564"/>
                      <a:gd name="T80" fmla="*/ 9 w 812"/>
                      <a:gd name="T81" fmla="*/ 50 h 564"/>
                      <a:gd name="T82" fmla="*/ 10 w 812"/>
                      <a:gd name="T83" fmla="*/ 46 h 564"/>
                      <a:gd name="T84" fmla="*/ 0 w 812"/>
                      <a:gd name="T85" fmla="*/ 31 h 564"/>
                      <a:gd name="T86" fmla="*/ 341 w 812"/>
                      <a:gd name="T87" fmla="*/ 2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3 w 43"/>
                      <a:gd name="T1" fmla="*/ 4 h 85"/>
                      <a:gd name="T2" fmla="*/ 8 w 43"/>
                      <a:gd name="T3" fmla="*/ 1 h 85"/>
                      <a:gd name="T4" fmla="*/ 16 w 43"/>
                      <a:gd name="T5" fmla="*/ 11 h 85"/>
                      <a:gd name="T6" fmla="*/ 8 w 43"/>
                      <a:gd name="T7" fmla="*/ 29 h 85"/>
                      <a:gd name="T8" fmla="*/ 0 w 43"/>
                      <a:gd name="T9" fmla="*/ 24 h 85"/>
                      <a:gd name="T10" fmla="*/ 3 w 43"/>
                      <a:gd name="T11" fmla="*/ 4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5 w 44"/>
                      <a:gd name="T1" fmla="*/ 9 h 74"/>
                      <a:gd name="T2" fmla="*/ 12 w 44"/>
                      <a:gd name="T3" fmla="*/ 1 h 74"/>
                      <a:gd name="T4" fmla="*/ 18 w 44"/>
                      <a:gd name="T5" fmla="*/ 1 h 74"/>
                      <a:gd name="T6" fmla="*/ 16 w 44"/>
                      <a:gd name="T7" fmla="*/ 8 h 74"/>
                      <a:gd name="T8" fmla="*/ 5 w 44"/>
                      <a:gd name="T9" fmla="*/ 24 h 74"/>
                      <a:gd name="T10" fmla="*/ 3 w 44"/>
                      <a:gd name="T11" fmla="*/ 19 h 74"/>
                      <a:gd name="T12" fmla="*/ 1 w 44"/>
                      <a:gd name="T13" fmla="*/ 12 h 74"/>
                      <a:gd name="T14" fmla="*/ 5 w 44"/>
                      <a:gd name="T15" fmla="*/ 9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3 w 20"/>
                      <a:gd name="T1" fmla="*/ 5 h 30"/>
                      <a:gd name="T2" fmla="*/ 2 w 20"/>
                      <a:gd name="T3" fmla="*/ 10 h 30"/>
                      <a:gd name="T4" fmla="*/ 3 w 20"/>
                      <a:gd name="T5" fmla="*/ 5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305 w 682"/>
                      <a:gd name="T1" fmla="*/ 295 h 557"/>
                      <a:gd name="T2" fmla="*/ 309 w 682"/>
                      <a:gd name="T3" fmla="*/ 287 h 557"/>
                      <a:gd name="T4" fmla="*/ 317 w 682"/>
                      <a:gd name="T5" fmla="*/ 262 h 557"/>
                      <a:gd name="T6" fmla="*/ 196 w 682"/>
                      <a:gd name="T7" fmla="*/ 182 h 557"/>
                      <a:gd name="T8" fmla="*/ 179 w 682"/>
                      <a:gd name="T9" fmla="*/ 220 h 557"/>
                      <a:gd name="T10" fmla="*/ 192 w 682"/>
                      <a:gd name="T11" fmla="*/ 353 h 557"/>
                      <a:gd name="T12" fmla="*/ 179 w 682"/>
                      <a:gd name="T13" fmla="*/ 314 h 557"/>
                      <a:gd name="T14" fmla="*/ 154 w 682"/>
                      <a:gd name="T15" fmla="*/ 279 h 557"/>
                      <a:gd name="T16" fmla="*/ 156 w 682"/>
                      <a:gd name="T17" fmla="*/ 262 h 557"/>
                      <a:gd name="T18" fmla="*/ 157 w 682"/>
                      <a:gd name="T19" fmla="*/ 250 h 557"/>
                      <a:gd name="T20" fmla="*/ 140 w 682"/>
                      <a:gd name="T21" fmla="*/ 238 h 557"/>
                      <a:gd name="T22" fmla="*/ 123 w 682"/>
                      <a:gd name="T23" fmla="*/ 220 h 557"/>
                      <a:gd name="T24" fmla="*/ 94 w 682"/>
                      <a:gd name="T25" fmla="*/ 225 h 557"/>
                      <a:gd name="T26" fmla="*/ 80 w 682"/>
                      <a:gd name="T27" fmla="*/ 232 h 557"/>
                      <a:gd name="T28" fmla="*/ 50 w 682"/>
                      <a:gd name="T29" fmla="*/ 232 h 557"/>
                      <a:gd name="T30" fmla="*/ 14 w 682"/>
                      <a:gd name="T31" fmla="*/ 198 h 557"/>
                      <a:gd name="T32" fmla="*/ 7 w 682"/>
                      <a:gd name="T33" fmla="*/ 187 h 557"/>
                      <a:gd name="T34" fmla="*/ 0 w 682"/>
                      <a:gd name="T35" fmla="*/ 168 h 557"/>
                      <a:gd name="T36" fmla="*/ 15 w 682"/>
                      <a:gd name="T37" fmla="*/ 135 h 557"/>
                      <a:gd name="T38" fmla="*/ 20 w 682"/>
                      <a:gd name="T39" fmla="*/ 115 h 557"/>
                      <a:gd name="T40" fmla="*/ 32 w 682"/>
                      <a:gd name="T41" fmla="*/ 91 h 557"/>
                      <a:gd name="T42" fmla="*/ 51 w 682"/>
                      <a:gd name="T43" fmla="*/ 74 h 557"/>
                      <a:gd name="T44" fmla="*/ 106 w 682"/>
                      <a:gd name="T45" fmla="*/ 43 h 557"/>
                      <a:gd name="T46" fmla="*/ 140 w 682"/>
                      <a:gd name="T47" fmla="*/ 19 h 557"/>
                      <a:gd name="T48" fmla="*/ 164 w 682"/>
                      <a:gd name="T49" fmla="*/ 4 h 557"/>
                      <a:gd name="T50" fmla="*/ 230 w 682"/>
                      <a:gd name="T51" fmla="*/ 1 h 557"/>
                      <a:gd name="T52" fmla="*/ 253 w 682"/>
                      <a:gd name="T53" fmla="*/ 0 h 557"/>
                      <a:gd name="T54" fmla="*/ 244 w 682"/>
                      <a:gd name="T55" fmla="*/ 22 h 557"/>
                      <a:gd name="T56" fmla="*/ 281 w 682"/>
                      <a:gd name="T57" fmla="*/ 53 h 557"/>
                      <a:gd name="T58" fmla="*/ 316 w 682"/>
                      <a:gd name="T59" fmla="*/ 47 h 557"/>
                      <a:gd name="T60" fmla="*/ 336 w 682"/>
                      <a:gd name="T61" fmla="*/ 52 h 557"/>
                      <a:gd name="T62" fmla="*/ 355 w 682"/>
                      <a:gd name="T63" fmla="*/ 62 h 557"/>
                      <a:gd name="T64" fmla="*/ 363 w 682"/>
                      <a:gd name="T65" fmla="*/ 119 h 557"/>
                      <a:gd name="T66" fmla="*/ 363 w 682"/>
                      <a:gd name="T67" fmla="*/ 153 h 557"/>
                      <a:gd name="T68" fmla="*/ 380 w 682"/>
                      <a:gd name="T69" fmla="*/ 180 h 557"/>
                      <a:gd name="T70" fmla="*/ 410 w 682"/>
                      <a:gd name="T71" fmla="*/ 191 h 557"/>
                      <a:gd name="T72" fmla="*/ 432 w 682"/>
                      <a:gd name="T73" fmla="*/ 187 h 557"/>
                      <a:gd name="T74" fmla="*/ 422 w 682"/>
                      <a:gd name="T75" fmla="*/ 216 h 557"/>
                      <a:gd name="T76" fmla="*/ 380 w 682"/>
                      <a:gd name="T77" fmla="*/ 259 h 557"/>
                      <a:gd name="T78" fmla="*/ 348 w 682"/>
                      <a:gd name="T79" fmla="*/ 308 h 557"/>
                      <a:gd name="T80" fmla="*/ 353 w 682"/>
                      <a:gd name="T81" fmla="*/ 323 h 557"/>
                      <a:gd name="T82" fmla="*/ 276 w 682"/>
                      <a:gd name="T83" fmla="*/ 353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154 w 257"/>
                      <a:gd name="T1" fmla="*/ 221 h 347"/>
                      <a:gd name="T2" fmla="*/ 148 w 257"/>
                      <a:gd name="T3" fmla="*/ 192 h 347"/>
                      <a:gd name="T4" fmla="*/ 138 w 257"/>
                      <a:gd name="T5" fmla="*/ 183 h 347"/>
                      <a:gd name="T6" fmla="*/ 136 w 257"/>
                      <a:gd name="T7" fmla="*/ 171 h 347"/>
                      <a:gd name="T8" fmla="*/ 133 w 257"/>
                      <a:gd name="T9" fmla="*/ 162 h 347"/>
                      <a:gd name="T10" fmla="*/ 133 w 257"/>
                      <a:gd name="T11" fmla="*/ 146 h 347"/>
                      <a:gd name="T12" fmla="*/ 131 w 257"/>
                      <a:gd name="T13" fmla="*/ 136 h 347"/>
                      <a:gd name="T14" fmla="*/ 145 w 257"/>
                      <a:gd name="T15" fmla="*/ 129 h 347"/>
                      <a:gd name="T16" fmla="*/ 163 w 257"/>
                      <a:gd name="T17" fmla="*/ 125 h 347"/>
                      <a:gd name="T18" fmla="*/ 163 w 257"/>
                      <a:gd name="T19" fmla="*/ 87 h 347"/>
                      <a:gd name="T20" fmla="*/ 34 w 257"/>
                      <a:gd name="T21" fmla="*/ 61 h 347"/>
                      <a:gd name="T22" fmla="*/ 20 w 257"/>
                      <a:gd name="T23" fmla="*/ 62 h 347"/>
                      <a:gd name="T24" fmla="*/ 10 w 257"/>
                      <a:gd name="T25" fmla="*/ 65 h 347"/>
                      <a:gd name="T26" fmla="*/ 0 w 257"/>
                      <a:gd name="T27" fmla="*/ 95 h 347"/>
                      <a:gd name="T28" fmla="*/ 59 w 257"/>
                      <a:gd name="T29" fmla="*/ 220 h 347"/>
                      <a:gd name="T30" fmla="*/ 154 w 257"/>
                      <a:gd name="T31" fmla="*/ 22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3 w 19"/>
                      <a:gd name="T1" fmla="*/ 8 h 37"/>
                      <a:gd name="T2" fmla="*/ 7 w 19"/>
                      <a:gd name="T3" fmla="*/ 7 h 37"/>
                      <a:gd name="T4" fmla="*/ 3 w 19"/>
                      <a:gd name="T5" fmla="*/ 8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5 w 22"/>
                      <a:gd name="T1" fmla="*/ 4 h 20"/>
                      <a:gd name="T2" fmla="*/ 7 w 22"/>
                      <a:gd name="T3" fmla="*/ 0 h 20"/>
                      <a:gd name="T4" fmla="*/ 8 w 22"/>
                      <a:gd name="T5" fmla="*/ 4 h 20"/>
                      <a:gd name="T6" fmla="*/ 3 w 22"/>
                      <a:gd name="T7" fmla="*/ 7 h 20"/>
                      <a:gd name="T8" fmla="*/ 5 w 22"/>
                      <a:gd name="T9" fmla="*/ 4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11 w 57"/>
                      <a:gd name="T1" fmla="*/ 6 h 30"/>
                      <a:gd name="T2" fmla="*/ 14 w 57"/>
                      <a:gd name="T3" fmla="*/ 2 h 30"/>
                      <a:gd name="T4" fmla="*/ 16 w 57"/>
                      <a:gd name="T5" fmla="*/ 10 h 30"/>
                      <a:gd name="T6" fmla="*/ 11 w 57"/>
                      <a:gd name="T7" fmla="*/ 6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201 w 693"/>
                      <a:gd name="T1" fmla="*/ 155 h 696"/>
                      <a:gd name="T2" fmla="*/ 167 w 693"/>
                      <a:gd name="T3" fmla="*/ 151 h 696"/>
                      <a:gd name="T4" fmla="*/ 138 w 693"/>
                      <a:gd name="T5" fmla="*/ 138 h 696"/>
                      <a:gd name="T6" fmla="*/ 113 w 693"/>
                      <a:gd name="T7" fmla="*/ 134 h 696"/>
                      <a:gd name="T8" fmla="*/ 101 w 693"/>
                      <a:gd name="T9" fmla="*/ 139 h 696"/>
                      <a:gd name="T10" fmla="*/ 111 w 693"/>
                      <a:gd name="T11" fmla="*/ 143 h 696"/>
                      <a:gd name="T12" fmla="*/ 125 w 693"/>
                      <a:gd name="T13" fmla="*/ 157 h 696"/>
                      <a:gd name="T14" fmla="*/ 137 w 693"/>
                      <a:gd name="T15" fmla="*/ 159 h 696"/>
                      <a:gd name="T16" fmla="*/ 142 w 693"/>
                      <a:gd name="T17" fmla="*/ 179 h 696"/>
                      <a:gd name="T18" fmla="*/ 133 w 693"/>
                      <a:gd name="T19" fmla="*/ 185 h 696"/>
                      <a:gd name="T20" fmla="*/ 111 w 693"/>
                      <a:gd name="T21" fmla="*/ 206 h 696"/>
                      <a:gd name="T22" fmla="*/ 96 w 693"/>
                      <a:gd name="T23" fmla="*/ 210 h 696"/>
                      <a:gd name="T24" fmla="*/ 41 w 693"/>
                      <a:gd name="T25" fmla="*/ 233 h 696"/>
                      <a:gd name="T26" fmla="*/ 33 w 693"/>
                      <a:gd name="T27" fmla="*/ 206 h 696"/>
                      <a:gd name="T28" fmla="*/ 19 w 693"/>
                      <a:gd name="T29" fmla="*/ 175 h 696"/>
                      <a:gd name="T30" fmla="*/ 14 w 693"/>
                      <a:gd name="T31" fmla="*/ 150 h 696"/>
                      <a:gd name="T32" fmla="*/ 23 w 693"/>
                      <a:gd name="T33" fmla="*/ 115 h 696"/>
                      <a:gd name="T34" fmla="*/ 7 w 693"/>
                      <a:gd name="T35" fmla="*/ 131 h 696"/>
                      <a:gd name="T36" fmla="*/ 34 w 693"/>
                      <a:gd name="T37" fmla="*/ 94 h 696"/>
                      <a:gd name="T38" fmla="*/ 48 w 693"/>
                      <a:gd name="T39" fmla="*/ 68 h 696"/>
                      <a:gd name="T40" fmla="*/ 16 w 693"/>
                      <a:gd name="T41" fmla="*/ 68 h 696"/>
                      <a:gd name="T42" fmla="*/ 0 w 693"/>
                      <a:gd name="T43" fmla="*/ 66 h 696"/>
                      <a:gd name="T44" fmla="*/ 11 w 693"/>
                      <a:gd name="T45" fmla="*/ 47 h 696"/>
                      <a:gd name="T46" fmla="*/ 41 w 693"/>
                      <a:gd name="T47" fmla="*/ 37 h 696"/>
                      <a:gd name="T48" fmla="*/ 94 w 693"/>
                      <a:gd name="T49" fmla="*/ 42 h 696"/>
                      <a:gd name="T50" fmla="*/ 97 w 693"/>
                      <a:gd name="T51" fmla="*/ 21 h 696"/>
                      <a:gd name="T52" fmla="*/ 111 w 693"/>
                      <a:gd name="T53" fmla="*/ 0 h 696"/>
                      <a:gd name="T54" fmla="*/ 152 w 693"/>
                      <a:gd name="T55" fmla="*/ 15 h 696"/>
                      <a:gd name="T56" fmla="*/ 140 w 693"/>
                      <a:gd name="T57" fmla="*/ 29 h 696"/>
                      <a:gd name="T58" fmla="*/ 128 w 693"/>
                      <a:gd name="T59" fmla="*/ 59 h 696"/>
                      <a:gd name="T60" fmla="*/ 154 w 693"/>
                      <a:gd name="T61" fmla="*/ 64 h 696"/>
                      <a:gd name="T62" fmla="*/ 159 w 693"/>
                      <a:gd name="T63" fmla="*/ 46 h 696"/>
                      <a:gd name="T64" fmla="*/ 178 w 693"/>
                      <a:gd name="T65" fmla="*/ 31 h 696"/>
                      <a:gd name="T66" fmla="*/ 212 w 693"/>
                      <a:gd name="T67" fmla="*/ 29 h 696"/>
                      <a:gd name="T68" fmla="*/ 225 w 693"/>
                      <a:gd name="T69" fmla="*/ 17 h 696"/>
                      <a:gd name="T70" fmla="*/ 230 w 693"/>
                      <a:gd name="T71" fmla="*/ 154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524 w 931"/>
                      <a:gd name="T1" fmla="*/ 0 h 149"/>
                      <a:gd name="T2" fmla="*/ 91 w 931"/>
                      <a:gd name="T3" fmla="*/ 18 h 149"/>
                      <a:gd name="T4" fmla="*/ 58 w 931"/>
                      <a:gd name="T5" fmla="*/ 27 h 149"/>
                      <a:gd name="T6" fmla="*/ 39 w 931"/>
                      <a:gd name="T7" fmla="*/ 27 h 149"/>
                      <a:gd name="T8" fmla="*/ 14 w 931"/>
                      <a:gd name="T9" fmla="*/ 49 h 149"/>
                      <a:gd name="T10" fmla="*/ 0 w 931"/>
                      <a:gd name="T11" fmla="*/ 67 h 149"/>
                      <a:gd name="T12" fmla="*/ 37 w 931"/>
                      <a:gd name="T13" fmla="*/ 73 h 149"/>
                      <a:gd name="T14" fmla="*/ 62 w 931"/>
                      <a:gd name="T15" fmla="*/ 61 h 149"/>
                      <a:gd name="T16" fmla="*/ 69 w 931"/>
                      <a:gd name="T17" fmla="*/ 54 h 149"/>
                      <a:gd name="T18" fmla="*/ 106 w 931"/>
                      <a:gd name="T19" fmla="*/ 33 h 149"/>
                      <a:gd name="T20" fmla="*/ 136 w 931"/>
                      <a:gd name="T21" fmla="*/ 29 h 149"/>
                      <a:gd name="T22" fmla="*/ 150 w 931"/>
                      <a:gd name="T23" fmla="*/ 60 h 149"/>
                      <a:gd name="T24" fmla="*/ 119 w 931"/>
                      <a:gd name="T25" fmla="*/ 69 h 149"/>
                      <a:gd name="T26" fmla="*/ 147 w 931"/>
                      <a:gd name="T27" fmla="*/ 72 h 149"/>
                      <a:gd name="T28" fmla="*/ 159 w 931"/>
                      <a:gd name="T29" fmla="*/ 57 h 149"/>
                      <a:gd name="T30" fmla="*/ 169 w 931"/>
                      <a:gd name="T31" fmla="*/ 59 h 149"/>
                      <a:gd name="T32" fmla="*/ 161 w 931"/>
                      <a:gd name="T33" fmla="*/ 34 h 149"/>
                      <a:gd name="T34" fmla="*/ 169 w 931"/>
                      <a:gd name="T35" fmla="*/ 28 h 149"/>
                      <a:gd name="T36" fmla="*/ 176 w 931"/>
                      <a:gd name="T37" fmla="*/ 56 h 149"/>
                      <a:gd name="T38" fmla="*/ 169 w 931"/>
                      <a:gd name="T39" fmla="*/ 72 h 149"/>
                      <a:gd name="T40" fmla="*/ 188 w 931"/>
                      <a:gd name="T41" fmla="*/ 83 h 149"/>
                      <a:gd name="T42" fmla="*/ 190 w 931"/>
                      <a:gd name="T43" fmla="*/ 59 h 149"/>
                      <a:gd name="T44" fmla="*/ 210 w 931"/>
                      <a:gd name="T45" fmla="*/ 66 h 149"/>
                      <a:gd name="T46" fmla="*/ 242 w 931"/>
                      <a:gd name="T47" fmla="*/ 47 h 149"/>
                      <a:gd name="T48" fmla="*/ 260 w 931"/>
                      <a:gd name="T49" fmla="*/ 32 h 149"/>
                      <a:gd name="T50" fmla="*/ 279 w 931"/>
                      <a:gd name="T51" fmla="*/ 36 h 149"/>
                      <a:gd name="T52" fmla="*/ 289 w 931"/>
                      <a:gd name="T53" fmla="*/ 32 h 149"/>
                      <a:gd name="T54" fmla="*/ 274 w 931"/>
                      <a:gd name="T55" fmla="*/ 28 h 149"/>
                      <a:gd name="T56" fmla="*/ 301 w 931"/>
                      <a:gd name="T57" fmla="*/ 22 h 149"/>
                      <a:gd name="T58" fmla="*/ 345 w 931"/>
                      <a:gd name="T59" fmla="*/ 34 h 149"/>
                      <a:gd name="T60" fmla="*/ 369 w 931"/>
                      <a:gd name="T61" fmla="*/ 27 h 149"/>
                      <a:gd name="T62" fmla="*/ 371 w 931"/>
                      <a:gd name="T63" fmla="*/ 40 h 149"/>
                      <a:gd name="T64" fmla="*/ 361 w 931"/>
                      <a:gd name="T65" fmla="*/ 64 h 149"/>
                      <a:gd name="T66" fmla="*/ 388 w 931"/>
                      <a:gd name="T67" fmla="*/ 56 h 149"/>
                      <a:gd name="T68" fmla="*/ 396 w 931"/>
                      <a:gd name="T69" fmla="*/ 51 h 149"/>
                      <a:gd name="T70" fmla="*/ 411 w 931"/>
                      <a:gd name="T71" fmla="*/ 39 h 149"/>
                      <a:gd name="T72" fmla="*/ 504 w 931"/>
                      <a:gd name="T73" fmla="*/ 5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1 w 31"/>
                      <a:gd name="T1" fmla="*/ 9 h 30"/>
                      <a:gd name="T2" fmla="*/ 13 w 31"/>
                      <a:gd name="T3" fmla="*/ 0 h 30"/>
                      <a:gd name="T4" fmla="*/ 8 w 31"/>
                      <a:gd name="T5" fmla="*/ 8 h 30"/>
                      <a:gd name="T6" fmla="*/ 1 w 31"/>
                      <a:gd name="T7" fmla="*/ 9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3 w 44"/>
                      <a:gd name="T1" fmla="*/ 11 h 32"/>
                      <a:gd name="T2" fmla="*/ 10 w 44"/>
                      <a:gd name="T3" fmla="*/ 0 h 32"/>
                      <a:gd name="T4" fmla="*/ 16 w 44"/>
                      <a:gd name="T5" fmla="*/ 1 h 32"/>
                      <a:gd name="T6" fmla="*/ 3 w 44"/>
                      <a:gd name="T7" fmla="*/ 11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16 w 76"/>
                      <a:gd name="T1" fmla="*/ 6 h 18"/>
                      <a:gd name="T2" fmla="*/ 11 w 76"/>
                      <a:gd name="T3" fmla="*/ 1 h 18"/>
                      <a:gd name="T4" fmla="*/ 16 w 76"/>
                      <a:gd name="T5" fmla="*/ 6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7 h 44"/>
                      <a:gd name="T2" fmla="*/ 5 w 42"/>
                      <a:gd name="T3" fmla="*/ 3 h 44"/>
                      <a:gd name="T4" fmla="*/ 0 w 42"/>
                      <a:gd name="T5" fmla="*/ 7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3 w 31"/>
                      <a:gd name="T1" fmla="*/ 7 h 30"/>
                      <a:gd name="T2" fmla="*/ 14 w 31"/>
                      <a:gd name="T3" fmla="*/ 3 h 30"/>
                      <a:gd name="T4" fmla="*/ 3 w 31"/>
                      <a:gd name="T5" fmla="*/ 7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64" r:id="rId3"/>
    <p:sldLayoutId id="2147483865" r:id="rId4"/>
    <p:sldLayoutId id="2147483866" r:id="rId5"/>
    <p:sldLayoutId id="2147483874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6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209800"/>
            <a:ext cx="6934200" cy="1981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Chapter 7</a:t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Swaps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F282FAF-7BF8-4797-93C4-F0D9FFE326AC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8229600" cy="1447800"/>
          </a:xfrm>
        </p:spPr>
        <p:txBody>
          <a:bodyPr/>
          <a:lstStyle/>
          <a:p>
            <a:pPr eaLnBrk="1" hangingPunct="1"/>
            <a:r>
              <a:rPr lang="en-US" altLang="en-US" smtClean="0"/>
              <a:t>Quotes By a Swap Market Maker </a:t>
            </a:r>
            <a:r>
              <a:rPr lang="en-US" altLang="en-US" sz="2400" smtClean="0"/>
              <a:t>(Table 7.3, page 158)</a:t>
            </a:r>
          </a:p>
        </p:txBody>
      </p:sp>
      <p:graphicFrame>
        <p:nvGraphicFramePr>
          <p:cNvPr id="69688" name="Group 56"/>
          <p:cNvGraphicFramePr>
            <a:graphicFrameLocks noGrp="1"/>
          </p:cNvGraphicFramePr>
          <p:nvPr>
            <p:ph type="tbl" idx="1"/>
          </p:nvPr>
        </p:nvGraphicFramePr>
        <p:xfrm>
          <a:off x="990600" y="2286000"/>
          <a:ext cx="7391401" cy="3756024"/>
        </p:xfrm>
        <a:graphic>
          <a:graphicData uri="http://schemas.openxmlformats.org/drawingml/2006/table">
            <a:tbl>
              <a:tblPr/>
              <a:tblGrid>
                <a:gridCol w="1798664"/>
                <a:gridCol w="1494854"/>
                <a:gridCol w="1680043"/>
                <a:gridCol w="2417840"/>
              </a:tblGrid>
              <a:tr h="457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Maturity</a:t>
                      </a:r>
                    </a:p>
                  </a:txBody>
                  <a:tcPr marL="92075" marR="92075" marT="46029" marB="460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Bid (%)</a:t>
                      </a:r>
                    </a:p>
                  </a:txBody>
                  <a:tcPr marL="92075" marR="92075" marT="46029" marB="460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Offer (%)</a:t>
                      </a:r>
                    </a:p>
                  </a:txBody>
                  <a:tcPr marL="92075" marR="92075" marT="46029" marB="460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Swap Rate (%)</a:t>
                      </a:r>
                    </a:p>
                  </a:txBody>
                  <a:tcPr marL="92075" marR="92075" marT="46029" marB="460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1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years</a:t>
                      </a:r>
                    </a:p>
                  </a:txBody>
                  <a:tcPr marL="92075" marR="92075" marT="46029" marB="460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6.03</a:t>
                      </a:r>
                    </a:p>
                  </a:txBody>
                  <a:tcPr marL="92075" marR="92075" marT="46029" marB="460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6.06</a:t>
                      </a:r>
                    </a:p>
                  </a:txBody>
                  <a:tcPr marL="92075" marR="92075" marT="46029" marB="460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6.045</a:t>
                      </a:r>
                    </a:p>
                  </a:txBody>
                  <a:tcPr marL="92075" marR="92075" marT="46029" marB="460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 years</a:t>
                      </a:r>
                    </a:p>
                  </a:txBody>
                  <a:tcPr marL="92075" marR="92075" marT="46029" marB="460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6.21</a:t>
                      </a:r>
                    </a:p>
                  </a:txBody>
                  <a:tcPr marL="92075" marR="92075" marT="46029" marB="460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6.24</a:t>
                      </a:r>
                    </a:p>
                  </a:txBody>
                  <a:tcPr marL="92075" marR="92075" marT="46029" marB="460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6.225</a:t>
                      </a:r>
                    </a:p>
                  </a:txBody>
                  <a:tcPr marL="92075" marR="92075" marT="46029" marB="460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1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 years</a:t>
                      </a:r>
                    </a:p>
                  </a:txBody>
                  <a:tcPr marL="92075" marR="92075" marT="46029" marB="460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6.35</a:t>
                      </a:r>
                    </a:p>
                  </a:txBody>
                  <a:tcPr marL="92075" marR="92075" marT="46029" marB="460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6.39</a:t>
                      </a:r>
                    </a:p>
                  </a:txBody>
                  <a:tcPr marL="92075" marR="92075" marT="46029" marB="460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6.370</a:t>
                      </a:r>
                    </a:p>
                  </a:txBody>
                  <a:tcPr marL="92075" marR="92075" marT="46029" marB="460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 years </a:t>
                      </a:r>
                    </a:p>
                  </a:txBody>
                  <a:tcPr marL="92075" marR="92075" marT="46029" marB="460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6.47</a:t>
                      </a:r>
                    </a:p>
                  </a:txBody>
                  <a:tcPr marL="92075" marR="92075" marT="46029" marB="460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6.51</a:t>
                      </a:r>
                    </a:p>
                  </a:txBody>
                  <a:tcPr marL="92075" marR="92075" marT="46029" marB="460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6.490</a:t>
                      </a:r>
                    </a:p>
                  </a:txBody>
                  <a:tcPr marL="92075" marR="92075" marT="46029" marB="460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 years</a:t>
                      </a:r>
                    </a:p>
                  </a:txBody>
                  <a:tcPr marL="92075" marR="92075" marT="46029" marB="460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6.65</a:t>
                      </a:r>
                    </a:p>
                  </a:txBody>
                  <a:tcPr marL="92075" marR="92075" marT="46029" marB="460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6.68</a:t>
                      </a:r>
                    </a:p>
                  </a:txBody>
                  <a:tcPr marL="92075" marR="92075" marT="46029" marB="460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6.665</a:t>
                      </a:r>
                    </a:p>
                  </a:txBody>
                  <a:tcPr marL="92075" marR="92075" marT="46029" marB="460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years</a:t>
                      </a:r>
                    </a:p>
                  </a:txBody>
                  <a:tcPr marL="92075" marR="92075" marT="46029" marB="460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6.83</a:t>
                      </a:r>
                    </a:p>
                  </a:txBody>
                  <a:tcPr marL="92075" marR="92075" marT="46029" marB="460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6.87</a:t>
                      </a:r>
                    </a:p>
                  </a:txBody>
                  <a:tcPr marL="92075" marR="92075" marT="46029" marB="460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6.850</a:t>
                      </a:r>
                    </a:p>
                  </a:txBody>
                  <a:tcPr marL="92075" marR="92075" marT="46029" marB="460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8F4F213-20F0-46C3-8E83-42A46A52ADB8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Day Count</a:t>
            </a:r>
            <a:endParaRPr lang="en-US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A day count convention is specified for for fixed and floating payment</a:t>
            </a:r>
          </a:p>
          <a:p>
            <a:pPr eaLnBrk="1" hangingPunct="1"/>
            <a:r>
              <a:rPr lang="en-CA" altLang="en-US" smtClean="0"/>
              <a:t>For example, LIBOR is likely to be actual/360 in the US because LIBOR is a money market rate </a:t>
            </a:r>
            <a:endParaRPr lang="en-US" altLang="en-US" smtClean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23F2B9-734E-4EAB-B1E8-212333ACFF86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Confirmations</a:t>
            </a:r>
            <a:endParaRPr lang="en-US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Confirmations specify the terms of a transaction</a:t>
            </a:r>
          </a:p>
          <a:p>
            <a:pPr eaLnBrk="1" hangingPunct="1"/>
            <a:r>
              <a:rPr lang="en-CA" altLang="en-US" smtClean="0"/>
              <a:t>The International Swaps and Derivatives has developed Master Agreements that can be used to cover all agreements between two counterparties</a:t>
            </a:r>
          </a:p>
          <a:p>
            <a:pPr eaLnBrk="1" hangingPunct="1"/>
            <a:r>
              <a:rPr lang="en-CA" altLang="en-US" smtClean="0"/>
              <a:t>Many interest rate swaps are now cleared through a CCP such as LCH Clearnet or the CME Group</a:t>
            </a:r>
            <a:endParaRPr lang="en-US" altLang="en-US" smtClean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1F720EE-9D4D-43C3-A20F-10D16D952E80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3500" smtClean="0"/>
              <a:t>The Comparative Advantage Argument </a:t>
            </a:r>
            <a:r>
              <a:rPr lang="en-US" altLang="en-US" sz="2200" smtClean="0"/>
              <a:t>(Table 7.4, page 160)</a:t>
            </a:r>
            <a:endParaRPr lang="en-US" altLang="en-US" sz="350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209800"/>
            <a:ext cx="6191250" cy="993775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mtClean="0"/>
              <a:t>AAACorp wants to borrow floating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mtClean="0"/>
              <a:t>BBBCorp wants to borrow fixed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2856BC8-42EA-48CA-A195-53CB0E3A8DA6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066800" y="3810000"/>
          <a:ext cx="6705600" cy="1341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5200"/>
                <a:gridCol w="1369060"/>
                <a:gridCol w="3101340"/>
              </a:tblGrid>
              <a:tr h="44714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Fixed</a:t>
                      </a:r>
                      <a:endParaRPr lang="en-US" sz="18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Floating</a:t>
                      </a:r>
                      <a:endParaRPr lang="en-US" sz="1800" dirty="0"/>
                    </a:p>
                  </a:txBody>
                  <a:tcPr marT="45731" marB="45731"/>
                </a:tc>
              </a:tr>
              <a:tr h="447146">
                <a:tc>
                  <a:txBody>
                    <a:bodyPr/>
                    <a:lstStyle/>
                    <a:p>
                      <a:r>
                        <a:rPr lang="en-CA" sz="1800" dirty="0" err="1" smtClean="0"/>
                        <a:t>AAACorp</a:t>
                      </a:r>
                      <a:endParaRPr lang="en-US" sz="18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CA" sz="1800" smtClean="0"/>
                        <a:t>4.0%</a:t>
                      </a:r>
                      <a:endParaRPr lang="en-US" sz="18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6 month LIBOR − 0.1%</a:t>
                      </a:r>
                      <a:endParaRPr lang="en-US" sz="1800" dirty="0"/>
                    </a:p>
                  </a:txBody>
                  <a:tcPr marT="45731" marB="45731"/>
                </a:tc>
              </a:tr>
              <a:tr h="447146">
                <a:tc>
                  <a:txBody>
                    <a:bodyPr/>
                    <a:lstStyle/>
                    <a:p>
                      <a:r>
                        <a:rPr lang="en-CA" sz="1800" dirty="0" err="1" smtClean="0"/>
                        <a:t>BBBCorp</a:t>
                      </a:r>
                      <a:endParaRPr lang="en-US" sz="18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5.2%</a:t>
                      </a:r>
                      <a:endParaRPr lang="en-US" sz="18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6 month LIBOR + 0.6%</a:t>
                      </a:r>
                      <a:endParaRPr lang="en-US" sz="1800" dirty="0"/>
                    </a:p>
                  </a:txBody>
                  <a:tcPr marT="45731" marB="45731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The Swap </a:t>
            </a:r>
            <a:r>
              <a:rPr lang="en-US" altLang="en-US" sz="2200" smtClean="0"/>
              <a:t>(Figure 7.6, page 161)</a:t>
            </a:r>
            <a:endParaRPr lang="en-US" alt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7969250" cy="4411663"/>
          </a:xfrm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 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6B1C0AD-50F8-4EB3-A72E-E62578902D07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pSp>
        <p:nvGrpSpPr>
          <p:cNvPr id="19462" name="Group 15"/>
          <p:cNvGrpSpPr>
            <a:grpSpLocks/>
          </p:cNvGrpSpPr>
          <p:nvPr/>
        </p:nvGrpSpPr>
        <p:grpSpPr bwMode="auto">
          <a:xfrm>
            <a:off x="685800" y="2590800"/>
            <a:ext cx="7292975" cy="2601913"/>
            <a:chOff x="468313" y="2198688"/>
            <a:chExt cx="8424863" cy="2890837"/>
          </a:xfrm>
        </p:grpSpPr>
        <p:sp>
          <p:nvSpPr>
            <p:cNvPr id="19463" name="Rectangle 4"/>
            <p:cNvSpPr>
              <a:spLocks noChangeArrowheads="1"/>
            </p:cNvSpPr>
            <p:nvPr/>
          </p:nvSpPr>
          <p:spPr bwMode="auto">
            <a:xfrm>
              <a:off x="2268538" y="3238500"/>
              <a:ext cx="1808860" cy="513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AAACorp</a:t>
              </a:r>
            </a:p>
          </p:txBody>
        </p:sp>
        <p:sp>
          <p:nvSpPr>
            <p:cNvPr id="19464" name="Rectangle 5"/>
            <p:cNvSpPr>
              <a:spLocks noChangeArrowheads="1"/>
            </p:cNvSpPr>
            <p:nvPr/>
          </p:nvSpPr>
          <p:spPr bwMode="auto">
            <a:xfrm>
              <a:off x="5133716" y="3276600"/>
              <a:ext cx="2030672" cy="58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latin typeface="Times New Roman" panose="02020603050405020304" pitchFamily="18" charset="0"/>
                </a:rPr>
                <a:t>BBBCorp</a:t>
              </a:r>
            </a:p>
          </p:txBody>
        </p:sp>
        <p:sp>
          <p:nvSpPr>
            <p:cNvPr id="19465" name="AutoShape 6"/>
            <p:cNvSpPr>
              <a:spLocks noChangeArrowheads="1"/>
            </p:cNvSpPr>
            <p:nvPr/>
          </p:nvSpPr>
          <p:spPr bwMode="auto">
            <a:xfrm>
              <a:off x="3348038" y="3933825"/>
              <a:ext cx="2400300" cy="452438"/>
            </a:xfrm>
            <a:prstGeom prst="rightArrow">
              <a:avLst>
                <a:gd name="adj1" fmla="val 50000"/>
                <a:gd name="adj2" fmla="val 26528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466" name="AutoShape 7"/>
            <p:cNvSpPr>
              <a:spLocks noChangeArrowheads="1"/>
            </p:cNvSpPr>
            <p:nvPr/>
          </p:nvSpPr>
          <p:spPr bwMode="auto">
            <a:xfrm>
              <a:off x="3348038" y="2781300"/>
              <a:ext cx="2214562" cy="495300"/>
            </a:xfrm>
            <a:prstGeom prst="leftArrow">
              <a:avLst>
                <a:gd name="adj1" fmla="val 50000"/>
                <a:gd name="adj2" fmla="val 240594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467" name="AutoShape 8"/>
            <p:cNvSpPr>
              <a:spLocks noChangeArrowheads="1"/>
            </p:cNvSpPr>
            <p:nvPr/>
          </p:nvSpPr>
          <p:spPr bwMode="auto">
            <a:xfrm>
              <a:off x="7092950" y="3429000"/>
              <a:ext cx="1643063" cy="304800"/>
            </a:xfrm>
            <a:prstGeom prst="rightArrow">
              <a:avLst>
                <a:gd name="adj1" fmla="val 50000"/>
                <a:gd name="adj2" fmla="val 28355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468" name="AutoShape 9"/>
            <p:cNvSpPr>
              <a:spLocks noChangeArrowheads="1"/>
            </p:cNvSpPr>
            <p:nvPr/>
          </p:nvSpPr>
          <p:spPr bwMode="auto">
            <a:xfrm>
              <a:off x="468313" y="3500438"/>
              <a:ext cx="1663700" cy="282575"/>
            </a:xfrm>
            <a:prstGeom prst="leftArrow">
              <a:avLst>
                <a:gd name="adj1" fmla="val 50000"/>
                <a:gd name="adj2" fmla="val 294355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469" name="Rectangle 10"/>
            <p:cNvSpPr>
              <a:spLocks noChangeArrowheads="1"/>
            </p:cNvSpPr>
            <p:nvPr/>
          </p:nvSpPr>
          <p:spPr bwMode="auto">
            <a:xfrm>
              <a:off x="4170363" y="4632325"/>
              <a:ext cx="1098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LIBOR</a:t>
              </a:r>
            </a:p>
          </p:txBody>
        </p:sp>
        <p:sp>
          <p:nvSpPr>
            <p:cNvPr id="19470" name="Rectangle 11"/>
            <p:cNvSpPr>
              <a:spLocks noChangeArrowheads="1"/>
            </p:cNvSpPr>
            <p:nvPr/>
          </p:nvSpPr>
          <p:spPr bwMode="auto">
            <a:xfrm>
              <a:off x="6542137" y="3849688"/>
              <a:ext cx="2351039" cy="513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LIBOR+0.6%</a:t>
              </a:r>
            </a:p>
          </p:txBody>
        </p:sp>
        <p:sp>
          <p:nvSpPr>
            <p:cNvPr id="19471" name="Rectangle 12"/>
            <p:cNvSpPr>
              <a:spLocks noChangeArrowheads="1"/>
            </p:cNvSpPr>
            <p:nvPr/>
          </p:nvSpPr>
          <p:spPr bwMode="auto">
            <a:xfrm>
              <a:off x="4149725" y="2198688"/>
              <a:ext cx="1133297" cy="513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4.35%</a:t>
              </a:r>
            </a:p>
          </p:txBody>
        </p:sp>
        <p:sp>
          <p:nvSpPr>
            <p:cNvPr id="19472" name="Rectangle 13"/>
            <p:cNvSpPr>
              <a:spLocks noChangeArrowheads="1"/>
            </p:cNvSpPr>
            <p:nvPr/>
          </p:nvSpPr>
          <p:spPr bwMode="auto">
            <a:xfrm>
              <a:off x="1165225" y="2854325"/>
              <a:ext cx="590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4%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90600"/>
            <a:ext cx="8305800" cy="10668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The Swap when a Financial Institution is Involved </a:t>
            </a:r>
            <a:r>
              <a:rPr lang="en-US" dirty="0" smtClean="0"/>
              <a:t> </a:t>
            </a:r>
            <a:r>
              <a:rPr lang="en-US" sz="2200" dirty="0" smtClean="0"/>
              <a:t>(</a:t>
            </a:r>
            <a:r>
              <a:rPr lang="en-US" sz="2200" dirty="0"/>
              <a:t>Figure 7.7, page </a:t>
            </a:r>
            <a:r>
              <a:rPr lang="en-US" sz="2200" dirty="0" smtClean="0"/>
              <a:t>162)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-304800" y="2362200"/>
            <a:ext cx="9817100" cy="3429000"/>
          </a:xfrm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 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B102E3-2C40-4056-B0DE-19925D872EAF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1371600" y="3546475"/>
            <a:ext cx="1487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AAACorp</a:t>
            </a: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3803650" y="3546475"/>
            <a:ext cx="7000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F.I.</a:t>
            </a:r>
          </a:p>
        </p:txBody>
      </p:sp>
      <p:sp>
        <p:nvSpPr>
          <p:cNvPr id="20488" name="Rectangle 6"/>
          <p:cNvSpPr>
            <a:spLocks noChangeArrowheads="1"/>
          </p:cNvSpPr>
          <p:nvPr/>
        </p:nvSpPr>
        <p:spPr bwMode="auto">
          <a:xfrm>
            <a:off x="5668963" y="3568700"/>
            <a:ext cx="15890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BBBCorp</a:t>
            </a:r>
          </a:p>
        </p:txBody>
      </p:sp>
      <p:sp>
        <p:nvSpPr>
          <p:cNvPr id="20489" name="AutoShape 7"/>
          <p:cNvSpPr>
            <a:spLocks noChangeArrowheads="1"/>
          </p:cNvSpPr>
          <p:nvPr/>
        </p:nvSpPr>
        <p:spPr bwMode="auto">
          <a:xfrm>
            <a:off x="4667250" y="4202113"/>
            <a:ext cx="1125538" cy="368300"/>
          </a:xfrm>
          <a:prstGeom prst="rightArrow">
            <a:avLst>
              <a:gd name="adj1" fmla="val 50000"/>
              <a:gd name="adj2" fmla="val 171124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90" name="AutoShape 8"/>
          <p:cNvSpPr>
            <a:spLocks noChangeArrowheads="1"/>
          </p:cNvSpPr>
          <p:nvPr/>
        </p:nvSpPr>
        <p:spPr bwMode="auto">
          <a:xfrm>
            <a:off x="2630488" y="4168775"/>
            <a:ext cx="1160462" cy="411163"/>
          </a:xfrm>
          <a:prstGeom prst="rightArrow">
            <a:avLst>
              <a:gd name="adj1" fmla="val 50000"/>
              <a:gd name="adj2" fmla="val 159635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91" name="AutoShape 9"/>
          <p:cNvSpPr>
            <a:spLocks noChangeArrowheads="1"/>
          </p:cNvSpPr>
          <p:nvPr/>
        </p:nvSpPr>
        <p:spPr bwMode="auto">
          <a:xfrm>
            <a:off x="2586038" y="3252788"/>
            <a:ext cx="1108075" cy="409575"/>
          </a:xfrm>
          <a:prstGeom prst="leftArrow">
            <a:avLst>
              <a:gd name="adj1" fmla="val 50000"/>
              <a:gd name="adj2" fmla="val 148172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92" name="AutoShape 10"/>
          <p:cNvSpPr>
            <a:spLocks noChangeArrowheads="1"/>
          </p:cNvSpPr>
          <p:nvPr/>
        </p:nvSpPr>
        <p:spPr bwMode="auto">
          <a:xfrm>
            <a:off x="4541838" y="3194050"/>
            <a:ext cx="1123950" cy="431800"/>
          </a:xfrm>
          <a:prstGeom prst="leftArrow">
            <a:avLst>
              <a:gd name="adj1" fmla="val 50000"/>
              <a:gd name="adj2" fmla="val 147187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93" name="AutoShape 11"/>
          <p:cNvSpPr>
            <a:spLocks noChangeArrowheads="1"/>
          </p:cNvSpPr>
          <p:nvPr/>
        </p:nvSpPr>
        <p:spPr bwMode="auto">
          <a:xfrm>
            <a:off x="7367588" y="3690938"/>
            <a:ext cx="1036637" cy="279400"/>
          </a:xfrm>
          <a:prstGeom prst="rightArrow">
            <a:avLst>
              <a:gd name="adj1" fmla="val 50000"/>
              <a:gd name="adj2" fmla="val 209851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94" name="AutoShape 12"/>
          <p:cNvSpPr>
            <a:spLocks noChangeArrowheads="1"/>
          </p:cNvSpPr>
          <p:nvPr/>
        </p:nvSpPr>
        <p:spPr bwMode="auto">
          <a:xfrm>
            <a:off x="517525" y="3649663"/>
            <a:ext cx="793750" cy="301625"/>
          </a:xfrm>
          <a:prstGeom prst="leftArrow">
            <a:avLst>
              <a:gd name="adj1" fmla="val 50000"/>
              <a:gd name="adj2" fmla="val 148806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95" name="Rectangle 13"/>
          <p:cNvSpPr>
            <a:spLocks noChangeArrowheads="1"/>
          </p:cNvSpPr>
          <p:nvPr/>
        </p:nvSpPr>
        <p:spPr bwMode="auto">
          <a:xfrm>
            <a:off x="685800" y="3144838"/>
            <a:ext cx="68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4%</a:t>
            </a:r>
          </a:p>
        </p:txBody>
      </p:sp>
      <p:sp>
        <p:nvSpPr>
          <p:cNvPr id="20496" name="Rectangle 14"/>
          <p:cNvSpPr>
            <a:spLocks noChangeArrowheads="1"/>
          </p:cNvSpPr>
          <p:nvPr/>
        </p:nvSpPr>
        <p:spPr bwMode="auto">
          <a:xfrm>
            <a:off x="2451100" y="4646613"/>
            <a:ext cx="1377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LIBOR</a:t>
            </a:r>
          </a:p>
        </p:txBody>
      </p:sp>
      <p:sp>
        <p:nvSpPr>
          <p:cNvPr id="20497" name="Rectangle 15"/>
          <p:cNvSpPr>
            <a:spLocks noChangeArrowheads="1"/>
          </p:cNvSpPr>
          <p:nvPr/>
        </p:nvSpPr>
        <p:spPr bwMode="auto">
          <a:xfrm>
            <a:off x="4805363" y="4646613"/>
            <a:ext cx="97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LIBOR</a:t>
            </a:r>
          </a:p>
        </p:txBody>
      </p:sp>
      <p:sp>
        <p:nvSpPr>
          <p:cNvPr id="20498" name="Rectangle 16"/>
          <p:cNvSpPr>
            <a:spLocks noChangeArrowheads="1"/>
          </p:cNvSpPr>
          <p:nvPr/>
        </p:nvSpPr>
        <p:spPr bwMode="auto">
          <a:xfrm>
            <a:off x="6553200" y="4095750"/>
            <a:ext cx="21875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LIBOR+0.6%</a:t>
            </a:r>
          </a:p>
        </p:txBody>
      </p:sp>
      <p:sp>
        <p:nvSpPr>
          <p:cNvPr id="20499" name="Rectangle 17"/>
          <p:cNvSpPr>
            <a:spLocks noChangeArrowheads="1"/>
          </p:cNvSpPr>
          <p:nvPr/>
        </p:nvSpPr>
        <p:spPr bwMode="auto">
          <a:xfrm>
            <a:off x="2711450" y="2743200"/>
            <a:ext cx="1079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4.33%</a:t>
            </a:r>
          </a:p>
        </p:txBody>
      </p:sp>
      <p:sp>
        <p:nvSpPr>
          <p:cNvPr id="20500" name="Rectangle 18"/>
          <p:cNvSpPr>
            <a:spLocks noChangeArrowheads="1"/>
          </p:cNvSpPr>
          <p:nvPr/>
        </p:nvSpPr>
        <p:spPr bwMode="auto">
          <a:xfrm>
            <a:off x="4773613" y="2771775"/>
            <a:ext cx="1079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4.37%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Criticism of the Comparative Advantage Argument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362200"/>
            <a:ext cx="7499350" cy="4495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600" smtClean="0"/>
              <a:t>The 4.0% and 5.2% rates available to AAACorp and BBBCorp in fixed rate markets are 5-year rates</a:t>
            </a:r>
          </a:p>
          <a:p>
            <a:pPr eaLnBrk="1" hangingPunct="1"/>
            <a:r>
              <a:rPr lang="en-US" altLang="en-US" sz="2600" smtClean="0"/>
              <a:t>The LIBOR−0.1% and LIBOR+0.6% rates available in the floating rate market are six-month rates</a:t>
            </a:r>
          </a:p>
          <a:p>
            <a:pPr eaLnBrk="1" hangingPunct="1"/>
            <a:r>
              <a:rPr lang="en-US" altLang="en-US" sz="2600" smtClean="0"/>
              <a:t>BBBCorp’s fixed rate depends on the spread above LIBOR it borrows at in the future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19F2653-EA9B-4992-B389-586E29FCA7EB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84582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Nature of Swap Rates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458200" cy="4419600"/>
          </a:xfrm>
        </p:spPr>
        <p:txBody>
          <a:bodyPr/>
          <a:lstStyle/>
          <a:p>
            <a:pPr eaLnBrk="1" hangingPunct="1"/>
            <a:r>
              <a:rPr lang="en-US" altLang="en-US" smtClean="0"/>
              <a:t>Six-month LIBOR is a short-term AA borrowing rate </a:t>
            </a:r>
          </a:p>
          <a:p>
            <a:pPr eaLnBrk="1" hangingPunct="1"/>
            <a:r>
              <a:rPr lang="en-US" altLang="en-US" smtClean="0"/>
              <a:t>The 5-year swap rate has a risk corresponding to the situation where 10 six-month loans are made to AA borrowers at LIBOR</a:t>
            </a:r>
          </a:p>
          <a:p>
            <a:pPr eaLnBrk="1" hangingPunct="1"/>
            <a:r>
              <a:rPr lang="en-US" altLang="en-US" smtClean="0"/>
              <a:t>This is because the lender can enter into a swap where income from the LIBOR loans is exchanged for the 5-year swap rate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D6408B-6BDD-41A3-8786-512EED153E03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The Discount Rate</a:t>
            </a:r>
            <a:endParaRPr lang="en-US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mtClean="0"/>
              <a:t>Pre-crisis derivatives cash flows were discounted at LIBOR</a:t>
            </a:r>
          </a:p>
          <a:p>
            <a:r>
              <a:rPr lang="en-CA" altLang="en-US" smtClean="0"/>
              <a:t>As Chapter 9 explains, this has changed</a:t>
            </a:r>
          </a:p>
          <a:p>
            <a:r>
              <a:rPr lang="en-CA" altLang="en-US" smtClean="0"/>
              <a:t>Here we illustrate the valuation methodology by assuming that LIBOR is the discount rate</a:t>
            </a:r>
          </a:p>
          <a:p>
            <a:endParaRPr lang="en-US" altLang="en-US" smtClean="0"/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6361D47-F49E-4324-AB4B-F7F8D7AA1837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Using Swap Rates to Bootstrap the LIBOR/Swap Zero Curve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Consider a new swap where the fixed rate is the swap rate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When principals are added to both sides on the final payment date the swap is the exchange of a fixed rate bond for a floating rate bond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The floating-rate rate bond is worth par assuming LIBOR discounting is used. The swap is worth zero. The fixed-rate bond must therefore also be worth par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This shows that swap rates define par yield bonds that can be used to bootstrap the LIBOR (or LIBOR/swap) zero curve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2F06A45-AE35-4166-BDAF-7F032B12E9E0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Nature of Swaps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752600"/>
            <a:ext cx="7196138" cy="4279900"/>
          </a:xfrm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A swap is an agreement to exchange cash flows at specified future times according to certain specified rules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44136A2-A8DE-449D-9F63-B963EECD9C97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46063" y="930275"/>
            <a:ext cx="8059737" cy="1143000"/>
          </a:xfrm>
        </p:spPr>
        <p:txBody>
          <a:bodyPr/>
          <a:lstStyle/>
          <a:p>
            <a:pPr eaLnBrk="1" hangingPunct="1"/>
            <a:r>
              <a:rPr lang="en-CA" altLang="en-US" smtClean="0"/>
              <a:t>Example of Bootstrapping the LIBOR/Swap Curve </a:t>
            </a:r>
            <a:r>
              <a:rPr lang="en-CA" altLang="en-US" sz="2400" smtClean="0"/>
              <a:t>(Example 7.1, page 164)</a:t>
            </a:r>
            <a:endParaRPr lang="en-US" altLang="en-US" sz="24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CA" dirty="0" smtClean="0"/>
              <a:t>6-month, 12-month, and 18-month  LIBOR/swap rates are 4%, 4.5%, and 4.8% with continuous compounding.</a:t>
            </a:r>
          </a:p>
          <a:p>
            <a:pPr eaLnBrk="1" hangingPunct="1">
              <a:defRPr/>
            </a:pPr>
            <a:r>
              <a:rPr lang="en-CA" dirty="0" smtClean="0"/>
              <a:t>Two-year swap rate is 5% (</a:t>
            </a:r>
            <a:r>
              <a:rPr lang="en-CA" dirty="0" err="1" smtClean="0"/>
              <a:t>semiannual</a:t>
            </a:r>
            <a:r>
              <a:rPr lang="en-CA" dirty="0" smtClean="0"/>
              <a:t>)</a:t>
            </a:r>
          </a:p>
          <a:p>
            <a:pPr eaLnBrk="1" hangingPunct="1">
              <a:defRPr/>
            </a:pPr>
            <a:endParaRPr lang="en-CA" dirty="0" smtClean="0"/>
          </a:p>
          <a:p>
            <a:pPr eaLnBrk="1" hangingPunct="1">
              <a:defRPr/>
            </a:pPr>
            <a:endParaRPr lang="en-CA" dirty="0" smtClean="0"/>
          </a:p>
          <a:p>
            <a:pPr eaLnBrk="1" hangingPunct="1">
              <a:defRPr/>
            </a:pPr>
            <a:endParaRPr lang="en-CA" dirty="0" smtClean="0"/>
          </a:p>
          <a:p>
            <a:pPr eaLnBrk="1" hangingPunct="1">
              <a:defRPr/>
            </a:pPr>
            <a:r>
              <a:rPr lang="en-CA" dirty="0" smtClean="0"/>
              <a:t>The 2-year LIBOR/swap rate, </a:t>
            </a:r>
            <a:r>
              <a:rPr lang="en-CA" i="1" dirty="0" smtClean="0">
                <a:latin typeface="+mj-lt"/>
              </a:rPr>
              <a:t>R</a:t>
            </a:r>
            <a:r>
              <a:rPr lang="en-CA" dirty="0" smtClean="0"/>
              <a:t>,  is 4.953%</a:t>
            </a:r>
          </a:p>
          <a:p>
            <a:pPr eaLnBrk="1" hangingPunct="1">
              <a:buFontTx/>
              <a:buNone/>
              <a:defRPr/>
            </a:pPr>
            <a:endParaRPr lang="en-CA" dirty="0" smtClean="0"/>
          </a:p>
          <a:p>
            <a:pPr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43B8F0-7EE8-4CB6-A860-05F1E24D75AF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25606" name="Object 2"/>
          <p:cNvGraphicFramePr>
            <a:graphicFrameLocks noChangeAspect="1"/>
          </p:cNvGraphicFramePr>
          <p:nvPr/>
        </p:nvGraphicFramePr>
        <p:xfrm>
          <a:off x="1143000" y="4267200"/>
          <a:ext cx="681990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6" imgW="2425700" imgH="419100" progId="Equation.3">
                  <p:embed/>
                </p:oleObj>
              </mc:Choice>
              <mc:Fallback>
                <p:oleObj name="Equation" r:id="rId6" imgW="24257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67200"/>
                        <a:ext cx="6819900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Valuation of an Interest Rate </a:t>
            </a:r>
            <a:r>
              <a:rPr lang="en-US" dirty="0" smtClean="0"/>
              <a:t>Swap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981200"/>
            <a:ext cx="7543800" cy="4114800"/>
          </a:xfrm>
        </p:spPr>
        <p:txBody>
          <a:bodyPr lIns="92075" tIns="46038" rIns="92075" bIns="46038"/>
          <a:lstStyle/>
          <a:p>
            <a:pPr eaLnBrk="1" hangingPunct="1"/>
            <a:r>
              <a:rPr lang="en-CA" altLang="en-US" smtClean="0"/>
              <a:t>Initially interest rate swaps are worth close to zero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At later times they can be valued as the difference between the value of a fixed-rate bond and the value of a floating-rate bond</a:t>
            </a:r>
          </a:p>
          <a:p>
            <a:pPr eaLnBrk="1" hangingPunct="1"/>
            <a:r>
              <a:rPr lang="en-US" altLang="en-US" smtClean="0"/>
              <a:t>Alternatively, they can be valued as a portfolio of forward rate agreements (FRAs)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080B434-F7C8-476E-8B0B-F1F97920B663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Valuation in Terms of Bonds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The fixed rate bond is valued in the usual way</a:t>
            </a:r>
          </a:p>
          <a:p>
            <a:pPr eaLnBrk="1" hangingPunct="1"/>
            <a:r>
              <a:rPr lang="en-US" altLang="en-US" smtClean="0"/>
              <a:t>The floating rate bond is valued by noting that it is worth par immediately after the next payment date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11E9D1F-A2DC-450C-A6D4-237F947C02EF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Valution of Floating-Rate Bond</a:t>
            </a:r>
            <a:endParaRPr lang="en-US" altLang="en-US" smtClean="0"/>
          </a:p>
        </p:txBody>
      </p:sp>
      <p:sp>
        <p:nvSpPr>
          <p:cNvPr id="2867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725BD07-8FBB-4AC5-A729-285F70ACC7FB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pSp>
        <p:nvGrpSpPr>
          <p:cNvPr id="28677" name="Group 4"/>
          <p:cNvGrpSpPr>
            <a:grpSpLocks/>
          </p:cNvGrpSpPr>
          <p:nvPr/>
        </p:nvGrpSpPr>
        <p:grpSpPr bwMode="auto">
          <a:xfrm>
            <a:off x="990600" y="2362200"/>
            <a:ext cx="7162800" cy="3486150"/>
            <a:chOff x="457200" y="914400"/>
            <a:chExt cx="7162800" cy="348632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143000" y="3124313"/>
              <a:ext cx="434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1066797" y="3122725"/>
              <a:ext cx="152408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2057397" y="3122725"/>
              <a:ext cx="152408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962397" y="3122725"/>
              <a:ext cx="152408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410200" y="3124313"/>
              <a:ext cx="1524000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83" name="TextBox 10"/>
            <p:cNvSpPr txBox="1">
              <a:spLocks noChangeArrowheads="1"/>
            </p:cNvSpPr>
            <p:nvPr/>
          </p:nvSpPr>
          <p:spPr bwMode="auto">
            <a:xfrm>
              <a:off x="990600" y="2743200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8684" name="TextBox 11"/>
            <p:cNvSpPr txBox="1">
              <a:spLocks noChangeArrowheads="1"/>
            </p:cNvSpPr>
            <p:nvPr/>
          </p:nvSpPr>
          <p:spPr bwMode="auto">
            <a:xfrm>
              <a:off x="1981200" y="2743200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latin typeface="Arial" panose="020B0604020202020204" pitchFamily="34" charset="0"/>
                </a:rPr>
                <a:t>t</a:t>
              </a:r>
              <a:r>
                <a:rPr lang="en-US" altLang="en-US" sz="1800" baseline="30000">
                  <a:latin typeface="Arial" panose="020B0604020202020204" pitchFamily="34" charset="0"/>
                </a:rPr>
                <a:t>*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685" name="TextBox 12"/>
            <p:cNvSpPr txBox="1">
              <a:spLocks noChangeArrowheads="1"/>
            </p:cNvSpPr>
            <p:nvPr/>
          </p:nvSpPr>
          <p:spPr bwMode="auto">
            <a:xfrm>
              <a:off x="457200" y="3200400"/>
              <a:ext cx="12954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Valuation Date</a:t>
              </a:r>
            </a:p>
          </p:txBody>
        </p:sp>
        <p:sp>
          <p:nvSpPr>
            <p:cNvPr id="28686" name="TextBox 13"/>
            <p:cNvSpPr txBox="1">
              <a:spLocks noChangeArrowheads="1"/>
            </p:cNvSpPr>
            <p:nvPr/>
          </p:nvSpPr>
          <p:spPr bwMode="auto">
            <a:xfrm>
              <a:off x="1676400" y="3200400"/>
              <a:ext cx="114300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 Pmt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Floating Pmt =</a:t>
              </a:r>
              <a:r>
                <a:rPr lang="en-US" altLang="en-US" sz="1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en-US" sz="1800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87" name="TextBox 14"/>
            <p:cNvSpPr txBox="1">
              <a:spLocks noChangeArrowheads="1"/>
            </p:cNvSpPr>
            <p:nvPr/>
          </p:nvSpPr>
          <p:spPr bwMode="auto">
            <a:xfrm>
              <a:off x="3429000" y="3200400"/>
              <a:ext cx="11430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Second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Pmt Date</a:t>
              </a:r>
            </a:p>
          </p:txBody>
        </p:sp>
        <p:sp>
          <p:nvSpPr>
            <p:cNvPr id="28688" name="TextBox 15"/>
            <p:cNvSpPr txBox="1">
              <a:spLocks noChangeArrowheads="1"/>
            </p:cNvSpPr>
            <p:nvPr/>
          </p:nvSpPr>
          <p:spPr bwMode="auto">
            <a:xfrm>
              <a:off x="6477000" y="3429000"/>
              <a:ext cx="11430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Maturity Date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>
              <a:off x="6934197" y="3122725"/>
              <a:ext cx="152408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90" name="TextBox 17"/>
            <p:cNvSpPr txBox="1">
              <a:spLocks noChangeArrowheads="1"/>
            </p:cNvSpPr>
            <p:nvPr/>
          </p:nvSpPr>
          <p:spPr bwMode="auto">
            <a:xfrm>
              <a:off x="3810000" y="1905000"/>
              <a:ext cx="1143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 = </a:t>
              </a:r>
              <a:r>
                <a:rPr lang="en-US" altLang="en-US" sz="1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cxnSp>
          <p:nvCxnSpPr>
            <p:cNvPr id="19" name="Straight Arrow Connector 18"/>
            <p:cNvCxnSpPr>
              <a:endCxn id="28684" idx="2"/>
            </p:cNvCxnSpPr>
            <p:nvPr/>
          </p:nvCxnSpPr>
          <p:spPr>
            <a:xfrm rot="10800000" flipV="1">
              <a:off x="2171700" y="2209867"/>
              <a:ext cx="2019300" cy="9033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92" name="TextBox 19"/>
            <p:cNvSpPr txBox="1">
              <a:spLocks noChangeArrowheads="1"/>
            </p:cNvSpPr>
            <p:nvPr/>
          </p:nvSpPr>
          <p:spPr bwMode="auto">
            <a:xfrm>
              <a:off x="1447800" y="1828800"/>
              <a:ext cx="9144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 = </a:t>
              </a:r>
              <a:r>
                <a:rPr lang="en-US" altLang="en-US" sz="1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en-US" sz="1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en-US" sz="1800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16200000" flipH="1">
              <a:off x="1638282" y="2705196"/>
              <a:ext cx="685835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94" name="TextBox 21"/>
            <p:cNvSpPr txBox="1">
              <a:spLocks noChangeArrowheads="1"/>
            </p:cNvSpPr>
            <p:nvPr/>
          </p:nvSpPr>
          <p:spPr bwMode="auto">
            <a:xfrm>
              <a:off x="1295400" y="914400"/>
              <a:ext cx="14478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 = PV of  </a:t>
              </a:r>
              <a:r>
                <a:rPr lang="en-US" altLang="en-US" sz="1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en-US" sz="1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en-US" sz="1800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 at </a:t>
              </a:r>
              <a:r>
                <a:rPr lang="en-US" altLang="en-US" sz="1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en-US" sz="1800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Arrow Connector 22"/>
            <p:cNvCxnSpPr>
              <a:endCxn id="28683" idx="2"/>
            </p:cNvCxnSpPr>
            <p:nvPr/>
          </p:nvCxnSpPr>
          <p:spPr>
            <a:xfrm rot="5400000">
              <a:off x="596065" y="2109066"/>
              <a:ext cx="1589170" cy="4191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Example</a:t>
            </a:r>
            <a:endParaRPr lang="en-US" alt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Receive six-month LIBOR, pay 3% (</a:t>
            </a:r>
            <a:r>
              <a:rPr lang="en-CA" altLang="en-US" dirty="0" err="1" smtClean="0"/>
              <a:t>s.a.</a:t>
            </a:r>
            <a:r>
              <a:rPr lang="en-CA" altLang="en-US" dirty="0" smtClean="0"/>
              <a:t> compounding) on a principal of $100 million</a:t>
            </a:r>
          </a:p>
          <a:p>
            <a:pPr eaLnBrk="1" hangingPunct="1"/>
            <a:r>
              <a:rPr lang="en-CA" altLang="en-US" dirty="0" smtClean="0"/>
              <a:t>Remaining life 1.25 years</a:t>
            </a:r>
          </a:p>
          <a:p>
            <a:pPr eaLnBrk="1" hangingPunct="1"/>
            <a:r>
              <a:rPr lang="en-CA" altLang="en-US" dirty="0" smtClean="0"/>
              <a:t>LIBOR zero rates for 3-months, 9-months and 15-months are 2.8%, </a:t>
            </a:r>
            <a:r>
              <a:rPr lang="en-CA" altLang="en-US" dirty="0" smtClean="0"/>
              <a:t>3.2%, </a:t>
            </a:r>
            <a:r>
              <a:rPr lang="en-CA" altLang="en-US" dirty="0" smtClean="0"/>
              <a:t>and </a:t>
            </a:r>
            <a:r>
              <a:rPr lang="en-CA" altLang="en-US" dirty="0" smtClean="0"/>
              <a:t>3.4% </a:t>
            </a:r>
            <a:r>
              <a:rPr lang="en-CA" altLang="en-US" dirty="0" smtClean="0"/>
              <a:t>(</a:t>
            </a:r>
            <a:r>
              <a:rPr lang="en-CA" altLang="en-US" dirty="0" err="1" smtClean="0"/>
              <a:t>cont</a:t>
            </a:r>
            <a:r>
              <a:rPr lang="en-CA" altLang="en-US" dirty="0" smtClean="0"/>
              <a:t> comp)</a:t>
            </a:r>
          </a:p>
          <a:p>
            <a:pPr eaLnBrk="1" hangingPunct="1"/>
            <a:r>
              <a:rPr lang="en-CA" altLang="en-US" dirty="0" smtClean="0"/>
              <a:t>6-month LIBOR on last payment date </a:t>
            </a:r>
            <a:r>
              <a:rPr lang="en-CA" altLang="en-US" smtClean="0"/>
              <a:t>was </a:t>
            </a:r>
            <a:r>
              <a:rPr lang="en-CA" altLang="en-US" smtClean="0"/>
              <a:t>2.9</a:t>
            </a:r>
            <a:r>
              <a:rPr lang="en-CA" altLang="en-US" dirty="0" smtClean="0"/>
              <a:t>% (</a:t>
            </a:r>
            <a:r>
              <a:rPr lang="en-CA" altLang="en-US" dirty="0" err="1" smtClean="0"/>
              <a:t>s.a.</a:t>
            </a:r>
            <a:r>
              <a:rPr lang="en-CA" altLang="en-US" dirty="0" smtClean="0"/>
              <a:t> compounding)</a:t>
            </a:r>
            <a:endParaRPr lang="en-US" altLang="en-US" dirty="0" smtClean="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83D5A34-3A7D-4731-AE86-E0BBBBC6D3AB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Valuation Using Bonds </a:t>
            </a:r>
            <a:r>
              <a:rPr lang="en-CA" altLang="en-US" sz="2200" smtClean="0"/>
              <a:t>(page 166) </a:t>
            </a:r>
            <a:endParaRPr lang="en-US" altLang="en-US" sz="2200" smtClean="0"/>
          </a:p>
        </p:txBody>
      </p:sp>
      <p:sp>
        <p:nvSpPr>
          <p:cNvPr id="3072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1ACCBDA-D129-4A8E-AC01-BA4D4D9CFF1B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2133600"/>
          <a:ext cx="6477000" cy="2341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143000"/>
                <a:gridCol w="1143000"/>
                <a:gridCol w="1016000"/>
                <a:gridCol w="1193800"/>
                <a:gridCol w="1219200"/>
              </a:tblGrid>
              <a:tr h="71265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Time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err="1" smtClean="0"/>
                        <a:t>B</a:t>
                      </a:r>
                      <a:r>
                        <a:rPr lang="en-CA" sz="1800" baseline="-25000" dirty="0" err="1" smtClean="0"/>
                        <a:t>fix</a:t>
                      </a:r>
                      <a:r>
                        <a:rPr lang="en-CA" sz="1800" baseline="0" dirty="0" smtClean="0"/>
                        <a:t> cash flow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err="1" smtClean="0"/>
                        <a:t>B</a:t>
                      </a:r>
                      <a:r>
                        <a:rPr lang="en-CA" sz="1800" baseline="-25000" dirty="0" err="1" smtClean="0"/>
                        <a:t>fl</a:t>
                      </a:r>
                      <a:r>
                        <a:rPr lang="en-CA" sz="1800" baseline="-25000" dirty="0" smtClean="0"/>
                        <a:t> </a:t>
                      </a:r>
                      <a:r>
                        <a:rPr lang="en-CA" sz="1800" baseline="0" dirty="0" smtClean="0"/>
                        <a:t> cash flow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Disc factor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PV </a:t>
                      </a:r>
                    </a:p>
                    <a:p>
                      <a:pPr algn="ctr"/>
                      <a:r>
                        <a:rPr lang="en-CA" sz="1800" dirty="0" err="1" smtClean="0"/>
                        <a:t>B</a:t>
                      </a:r>
                      <a:r>
                        <a:rPr lang="en-CA" sz="1800" baseline="-25000" dirty="0" err="1" smtClean="0"/>
                        <a:t>fix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PV </a:t>
                      </a:r>
                    </a:p>
                    <a:p>
                      <a:pPr algn="ctr"/>
                      <a:r>
                        <a:rPr lang="en-CA" sz="1800" dirty="0" err="1" smtClean="0"/>
                        <a:t>B</a:t>
                      </a:r>
                      <a:r>
                        <a:rPr lang="en-CA" sz="1800" baseline="-25000" dirty="0" err="1" smtClean="0"/>
                        <a:t>fl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407228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0.25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1.5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101.450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0.9930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1.4895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100.7423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407228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0.75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1.5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0.9763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1.4644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14" marB="45714"/>
                </a:tc>
              </a:tr>
              <a:tr h="407228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1.25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101.5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0.9584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97.2766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14" marB="45714"/>
                </a:tc>
              </a:tr>
              <a:tr h="407228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Total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100.2306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100.7423</a:t>
                      </a:r>
                      <a:endParaRPr lang="en-US" sz="1800" dirty="0"/>
                    </a:p>
                  </a:txBody>
                  <a:tcPr marT="45714" marB="45714"/>
                </a:tc>
              </a:tr>
            </a:tbl>
          </a:graphicData>
        </a:graphic>
      </p:graphicFrame>
      <p:sp>
        <p:nvSpPr>
          <p:cNvPr id="30769" name="TextBox 5"/>
          <p:cNvSpPr txBox="1">
            <a:spLocks noChangeArrowheads="1"/>
          </p:cNvSpPr>
          <p:nvPr/>
        </p:nvSpPr>
        <p:spPr bwMode="auto">
          <a:xfrm>
            <a:off x="1371600" y="4953000"/>
            <a:ext cx="594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Swap value = 100.7423 − 100.2306 = 0.5117</a:t>
            </a: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Valuation in Terms of FRAs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981200"/>
            <a:ext cx="7162800" cy="41497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Each exchange of payments in an interest rate swap is an FRA</a:t>
            </a:r>
          </a:p>
          <a:p>
            <a:pPr eaLnBrk="1" hangingPunct="1"/>
            <a:r>
              <a:rPr lang="en-US" altLang="en-US" smtClean="0"/>
              <a:t>The FRAs can be valued on the assumption that today’s forward rates are realized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C7D80B-3FF3-4B5E-98BB-C110209F7840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CA" dirty="0" smtClean="0"/>
              <a:t>Valuation of Example Using FRAs </a:t>
            </a:r>
            <a:r>
              <a:rPr lang="en-CA" sz="2200" dirty="0" smtClean="0"/>
              <a:t>(page 167)</a:t>
            </a:r>
            <a:endParaRPr lang="en-US" sz="2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7499350" cy="2124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9892"/>
                <a:gridCol w="1249892"/>
                <a:gridCol w="1249892"/>
                <a:gridCol w="1249892"/>
                <a:gridCol w="1249892"/>
                <a:gridCol w="1249892"/>
              </a:tblGrid>
              <a:tr h="640271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Time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aseline="0" dirty="0" smtClean="0"/>
                        <a:t>Fixed cash flow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aseline="0" dirty="0" smtClean="0"/>
                        <a:t>Floating cash flow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Net</a:t>
                      </a:r>
                      <a:r>
                        <a:rPr lang="en-CA" sz="1800" baseline="0" dirty="0" smtClean="0"/>
                        <a:t> Cash Flow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Disc factor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PV </a:t>
                      </a:r>
                    </a:p>
                    <a:p>
                      <a:pPr algn="ctr"/>
                      <a:r>
                        <a:rPr lang="en-CA" sz="1800" dirty="0" err="1" smtClean="0"/>
                        <a:t>B</a:t>
                      </a:r>
                      <a:r>
                        <a:rPr lang="en-CA" sz="1800" baseline="-25000" dirty="0" err="1" smtClean="0"/>
                        <a:t>fl</a:t>
                      </a:r>
                      <a:endParaRPr lang="en-US" sz="1800" dirty="0"/>
                    </a:p>
                  </a:txBody>
                  <a:tcPr marT="45734" marB="45734"/>
                </a:tc>
              </a:tr>
              <a:tr h="370951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0.25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−1.5000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+1.4500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−0.0050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0.9930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−0.0497</a:t>
                      </a:r>
                      <a:endParaRPr lang="en-US" sz="1800" dirty="0"/>
                    </a:p>
                  </a:txBody>
                  <a:tcPr marT="45734" marB="45734"/>
                </a:tc>
              </a:tr>
              <a:tr h="370951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0.75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−1.5000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+1.7145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+0.2145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0.9763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+0.2094</a:t>
                      </a:r>
                      <a:endParaRPr lang="en-US" sz="1800" dirty="0"/>
                    </a:p>
                  </a:txBody>
                  <a:tcPr marT="45734" marB="45734"/>
                </a:tc>
              </a:tr>
              <a:tr h="370951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1.25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−1.5000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+1.8672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+0.3672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0.9584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+0.3519</a:t>
                      </a:r>
                      <a:endParaRPr lang="en-US" sz="1800" dirty="0"/>
                    </a:p>
                  </a:txBody>
                  <a:tcPr marT="45734" marB="45734"/>
                </a:tc>
              </a:tr>
              <a:tr h="370951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Total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+0.5117</a:t>
                      </a:r>
                      <a:endParaRPr lang="en-US" sz="1800" dirty="0"/>
                    </a:p>
                  </a:txBody>
                  <a:tcPr marT="45734" marB="45734"/>
                </a:tc>
              </a:tr>
            </a:tbl>
          </a:graphicData>
        </a:graphic>
      </p:graphicFrame>
      <p:sp>
        <p:nvSpPr>
          <p:cNvPr id="3281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328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E661082-6DAE-4540-9371-A494B264DA76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An Example of a Currency Swap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901825"/>
            <a:ext cx="7189788" cy="3479800"/>
          </a:xfrm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An agreement to pay 5% on a sterling principal of £10,000,000 &amp; receive 6% on a US$ principal of $15,000,000 every year for 5 years</a:t>
            </a: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603907-1DE8-4D3D-9CED-3CC5E1F1DF38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Exchange of Principal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66925"/>
            <a:ext cx="7848600" cy="4114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In an interest rate swap the principal is not exchanged</a:t>
            </a:r>
          </a:p>
          <a:p>
            <a:pPr eaLnBrk="1" hangingPunct="1"/>
            <a:r>
              <a:rPr lang="en-US" altLang="en-US" smtClean="0"/>
              <a:t>In a currency swap the principal is usually exchanged at the beginning and the end of the swap’s life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D0874E-7300-48D7-8E43-FBC7B967D960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25463"/>
            <a:ext cx="7924800" cy="1836737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3500" smtClean="0"/>
              <a:t>An Example of a “Plain Vanilla” Interest Rate Swap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438400"/>
            <a:ext cx="7583488" cy="382905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An agreement by Microsoft to receive 6-month LIBOR &amp; pay a fixed rate of 5% per annum every 6 months for 3 years on a notional principal of $100 million</a:t>
            </a:r>
          </a:p>
          <a:p>
            <a:pPr eaLnBrk="1" hangingPunct="1"/>
            <a:r>
              <a:rPr lang="en-US" altLang="en-US" smtClean="0"/>
              <a:t>Next slide illustrates cash flows that could occur (Day count conventions are not considered)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AC2350A-A3CB-43D7-89C3-9A3BEBE1B7E3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98463"/>
            <a:ext cx="7162800" cy="1506537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3500" smtClean="0"/>
              <a:t>The Cash Flows </a:t>
            </a:r>
            <a:r>
              <a:rPr lang="en-US" altLang="en-US" sz="2200" smtClean="0"/>
              <a:t>(Table 7.7, page 170)</a:t>
            </a:r>
            <a:endParaRPr lang="en-US" altLang="en-US" sz="3500" smtClean="0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BF5568C-9462-46FA-82A1-FFD3F1062B88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2990850" y="1501775"/>
            <a:ext cx="3155950" cy="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676400" y="2133600"/>
          <a:ext cx="6096000" cy="3108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639963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Date</a:t>
                      </a:r>
                      <a:endParaRPr lang="en-US" sz="18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Dollar Cash Flows</a:t>
                      </a:r>
                    </a:p>
                    <a:p>
                      <a:pPr algn="ctr"/>
                      <a:r>
                        <a:rPr lang="en-CA" sz="1800" dirty="0" smtClean="0"/>
                        <a:t>(millions)</a:t>
                      </a:r>
                      <a:endParaRPr lang="en-US" sz="18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Sterling cash flow</a:t>
                      </a:r>
                    </a:p>
                    <a:p>
                      <a:pPr algn="ctr"/>
                      <a:r>
                        <a:rPr lang="en-CA" sz="1800" dirty="0" smtClean="0"/>
                        <a:t>(millions)</a:t>
                      </a:r>
                      <a:endParaRPr lang="en-US" sz="1800" dirty="0"/>
                    </a:p>
                  </a:txBody>
                  <a:tcPr marT="45698" marB="45698"/>
                </a:tc>
              </a:tr>
              <a:tr h="365680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Feb 1, 2014</a:t>
                      </a:r>
                      <a:endParaRPr lang="en-US" sz="18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−15.00</a:t>
                      </a:r>
                      <a:endParaRPr lang="en-US" sz="18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+10.0</a:t>
                      </a:r>
                      <a:endParaRPr lang="en-US" sz="1800" dirty="0"/>
                    </a:p>
                  </a:txBody>
                  <a:tcPr marT="45698" marB="45698"/>
                </a:tc>
              </a:tr>
              <a:tr h="365680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Feb 1, 2015</a:t>
                      </a:r>
                      <a:endParaRPr lang="en-US" sz="18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  +0.90</a:t>
                      </a:r>
                      <a:endParaRPr lang="en-US" sz="18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−0.50</a:t>
                      </a:r>
                      <a:endParaRPr lang="en-US" sz="1800" dirty="0"/>
                    </a:p>
                  </a:txBody>
                  <a:tcPr marT="45698" marB="45698"/>
                </a:tc>
              </a:tr>
              <a:tr h="365680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Feb 1, 2016</a:t>
                      </a:r>
                      <a:endParaRPr lang="en-US" sz="18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  +0.90</a:t>
                      </a:r>
                      <a:endParaRPr lang="en-US" sz="1800" dirty="0" smtClean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−0.50</a:t>
                      </a:r>
                    </a:p>
                  </a:txBody>
                  <a:tcPr marT="45698" marB="45698"/>
                </a:tc>
              </a:tr>
              <a:tr h="365680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Feb 1, 2017</a:t>
                      </a:r>
                      <a:endParaRPr lang="en-US" sz="18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  +0.90</a:t>
                      </a:r>
                      <a:endParaRPr lang="en-US" sz="1800" dirty="0" smtClean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−0.50</a:t>
                      </a:r>
                    </a:p>
                  </a:txBody>
                  <a:tcPr marT="45698" marB="45698"/>
                </a:tc>
              </a:tr>
              <a:tr h="365680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Feb 1, 2018</a:t>
                      </a:r>
                      <a:endParaRPr lang="en-US" sz="18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  +0.90</a:t>
                      </a:r>
                      <a:endParaRPr lang="en-US" sz="1800" dirty="0" smtClean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−0.50</a:t>
                      </a:r>
                    </a:p>
                  </a:txBody>
                  <a:tcPr marT="45698" marB="45698"/>
                </a:tc>
              </a:tr>
              <a:tr h="639963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Feb 1, 2019</a:t>
                      </a:r>
                      <a:endParaRPr lang="en-US" sz="18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+15.90</a:t>
                      </a:r>
                      <a:endParaRPr lang="en-US" sz="18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−10.50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T="45698" marB="45698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Typical Uses of a </a:t>
            </a:r>
            <a:br>
              <a:rPr lang="en-US" dirty="0"/>
            </a:br>
            <a:r>
              <a:rPr lang="en-US" dirty="0"/>
              <a:t>Currency Swap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2743200"/>
            <a:ext cx="7086600" cy="249555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Convert a liability in one currency to a liability in another currency</a:t>
            </a:r>
          </a:p>
          <a:p>
            <a:pPr eaLnBrk="1" hangingPunct="1"/>
            <a:r>
              <a:rPr lang="en-US" altLang="en-US" smtClean="0"/>
              <a:t>Convert an investment in one currency to an investment in another currency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3686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7742ACF-9C57-4E2F-AA80-C63A21A72F08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46063" y="990600"/>
            <a:ext cx="7772400" cy="914400"/>
          </a:xfrm>
        </p:spPr>
        <p:txBody>
          <a:bodyPr/>
          <a:lstStyle/>
          <a:p>
            <a:pPr eaLnBrk="1" hangingPunct="1"/>
            <a:r>
              <a:rPr lang="en-CA" altLang="en-US" sz="4000" smtClean="0"/>
              <a:t>Comparative Advantage May Be Real Because of Taxes</a:t>
            </a:r>
            <a:endParaRPr lang="en-US" altLang="en-US" sz="4000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 General Electric wants to borrow AUD</a:t>
            </a:r>
          </a:p>
          <a:p>
            <a:pPr eaLnBrk="1" hangingPunct="1"/>
            <a:r>
              <a:rPr lang="en-CA" altLang="en-US" smtClean="0"/>
              <a:t> Quantas wants to borrow USD</a:t>
            </a:r>
          </a:p>
          <a:p>
            <a:pPr eaLnBrk="1" hangingPunct="1"/>
            <a:r>
              <a:rPr lang="en-CA" altLang="en-US" smtClean="0"/>
              <a:t> Costs after adjusting for the differential impact of taxes:</a:t>
            </a:r>
            <a:endParaRPr lang="en-US" altLang="en-US" smtClean="0"/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026F50-4A34-4DAE-B57E-7B072543CC41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4419600"/>
          <a:ext cx="6400800" cy="1417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/>
                <a:gridCol w="2133600"/>
                <a:gridCol w="2133600"/>
              </a:tblGrid>
              <a:tr h="47254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USD</a:t>
                      </a:r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AUD</a:t>
                      </a:r>
                      <a:endParaRPr lang="en-US" sz="1800" dirty="0"/>
                    </a:p>
                  </a:txBody>
                  <a:tcPr marT="45730" marB="45730"/>
                </a:tc>
              </a:tr>
              <a:tr h="472546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General Electric</a:t>
                      </a:r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5.0%</a:t>
                      </a:r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7.6%</a:t>
                      </a:r>
                      <a:endParaRPr lang="en-US" sz="1800" dirty="0"/>
                    </a:p>
                  </a:txBody>
                  <a:tcPr marT="45730" marB="45730"/>
                </a:tc>
              </a:tr>
              <a:tr h="472546">
                <a:tc>
                  <a:txBody>
                    <a:bodyPr/>
                    <a:lstStyle/>
                    <a:p>
                      <a:r>
                        <a:rPr lang="en-CA" sz="1800" dirty="0" err="1" smtClean="0"/>
                        <a:t>Quantas</a:t>
                      </a:r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7.0%</a:t>
                      </a:r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8.0%</a:t>
                      </a:r>
                      <a:endParaRPr lang="en-US" sz="1800" dirty="0"/>
                    </a:p>
                  </a:txBody>
                  <a:tcPr marT="45730" marB="4573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Valuation of Currency Swaps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057400"/>
            <a:ext cx="8012113" cy="4030663"/>
          </a:xfrm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Like interest rate swaps, currency swaps can be valued either as the difference between 2 bonds or as a portfolio of forward contracts</a:t>
            </a: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36F952-5973-49C2-8437-2F311B238B4B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Example</a:t>
            </a:r>
            <a:endParaRPr lang="en-US" altLang="en-US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All Japanese LIBOR/swap rates are 4%</a:t>
            </a:r>
          </a:p>
          <a:p>
            <a:pPr eaLnBrk="1" hangingPunct="1"/>
            <a:r>
              <a:rPr lang="en-CA" altLang="en-US" smtClean="0"/>
              <a:t>All USD LIBOR/swap rates are 9%</a:t>
            </a:r>
          </a:p>
          <a:p>
            <a:pPr eaLnBrk="1" hangingPunct="1"/>
            <a:r>
              <a:rPr lang="en-CA" altLang="en-US" smtClean="0"/>
              <a:t>5% is received in yen; 8% is paid in dollars. Payments are made annually</a:t>
            </a:r>
          </a:p>
          <a:p>
            <a:pPr eaLnBrk="1" hangingPunct="1"/>
            <a:r>
              <a:rPr lang="en-CA" altLang="en-US" smtClean="0"/>
              <a:t>Principals are $10 million and 1,200 million yen</a:t>
            </a:r>
          </a:p>
          <a:p>
            <a:pPr eaLnBrk="1" hangingPunct="1"/>
            <a:r>
              <a:rPr lang="en-CA" altLang="en-US" smtClean="0"/>
              <a:t>Swap will last for 3 more years</a:t>
            </a:r>
          </a:p>
          <a:p>
            <a:pPr eaLnBrk="1" hangingPunct="1"/>
            <a:r>
              <a:rPr lang="en-CA" altLang="en-US" smtClean="0"/>
              <a:t>Current exchange rate is 110 yen per dollar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0C680F-1E3E-495A-AF5B-9763B414E61A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CA" dirty="0" smtClean="0"/>
              <a:t>Valuation in Terms of Bonds </a:t>
            </a:r>
            <a:r>
              <a:rPr lang="en-CA" sz="2700" dirty="0" smtClean="0"/>
              <a:t>(Table 7.9, page 173)</a:t>
            </a:r>
            <a:endParaRPr lang="en-US" sz="27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914400" y="2438400"/>
          <a:ext cx="7499350" cy="2219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5700"/>
                <a:gridCol w="1844040"/>
                <a:gridCol w="975360"/>
                <a:gridCol w="2024380"/>
                <a:gridCol w="1499870"/>
              </a:tblGrid>
              <a:tr h="365728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Time</a:t>
                      </a:r>
                      <a:endParaRPr lang="en-US" sz="18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Cash Flows ($)</a:t>
                      </a:r>
                      <a:endParaRPr lang="en-US" sz="18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PV</a:t>
                      </a:r>
                      <a:r>
                        <a:rPr lang="en-CA" sz="1800" baseline="0" dirty="0" smtClean="0"/>
                        <a:t> ($)</a:t>
                      </a:r>
                      <a:endParaRPr lang="en-US" sz="18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Cash flows (yen)</a:t>
                      </a:r>
                      <a:endParaRPr lang="en-US" sz="18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PV (yen)</a:t>
                      </a:r>
                      <a:endParaRPr lang="en-US" sz="1800" dirty="0"/>
                    </a:p>
                  </a:txBody>
                  <a:tcPr marT="45705" marB="45705"/>
                </a:tc>
              </a:tr>
              <a:tr h="370719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</a:t>
                      </a:r>
                      <a:endParaRPr lang="en-US" sz="18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0.8</a:t>
                      </a:r>
                      <a:endParaRPr lang="en-US" sz="18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0.7311</a:t>
                      </a:r>
                      <a:endParaRPr lang="en-US" sz="18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60</a:t>
                      </a:r>
                      <a:endParaRPr lang="en-US" sz="18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57.65</a:t>
                      </a:r>
                      <a:endParaRPr lang="en-US" sz="1800" dirty="0"/>
                    </a:p>
                  </a:txBody>
                  <a:tcPr marT="45705" marB="45705"/>
                </a:tc>
              </a:tr>
              <a:tr h="370719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</a:t>
                      </a:r>
                      <a:endParaRPr lang="en-US" sz="18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0.8</a:t>
                      </a:r>
                      <a:endParaRPr lang="en-US" sz="18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0.6682</a:t>
                      </a:r>
                      <a:endParaRPr lang="en-US" sz="18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60</a:t>
                      </a:r>
                      <a:endParaRPr lang="en-US" sz="18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55.39</a:t>
                      </a:r>
                      <a:endParaRPr lang="en-US" sz="1800" dirty="0"/>
                    </a:p>
                  </a:txBody>
                  <a:tcPr marT="45705" marB="45705"/>
                </a:tc>
              </a:tr>
              <a:tr h="370719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</a:t>
                      </a:r>
                      <a:endParaRPr lang="en-US" sz="18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0.8</a:t>
                      </a:r>
                      <a:endParaRPr lang="en-US" sz="18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0.6107</a:t>
                      </a:r>
                      <a:endParaRPr lang="en-US" sz="18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60</a:t>
                      </a:r>
                      <a:endParaRPr lang="en-US" sz="18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53.22</a:t>
                      </a:r>
                      <a:endParaRPr lang="en-US" sz="1800" dirty="0"/>
                    </a:p>
                  </a:txBody>
                  <a:tcPr marT="45705" marB="45705"/>
                </a:tc>
              </a:tr>
              <a:tr h="370719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</a:t>
                      </a:r>
                      <a:endParaRPr lang="en-US" sz="18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10.0</a:t>
                      </a:r>
                      <a:endParaRPr lang="en-US" sz="18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7.6338</a:t>
                      </a:r>
                      <a:endParaRPr lang="en-US" sz="18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1,200</a:t>
                      </a:r>
                      <a:endParaRPr lang="en-US" sz="18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1,064.30</a:t>
                      </a:r>
                      <a:endParaRPr lang="en-US" sz="1800" dirty="0"/>
                    </a:p>
                  </a:txBody>
                  <a:tcPr marT="45705" marB="45705"/>
                </a:tc>
              </a:tr>
              <a:tr h="370719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Total</a:t>
                      </a:r>
                      <a:endParaRPr lang="en-US" sz="18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9.6439</a:t>
                      </a:r>
                      <a:endParaRPr lang="en-US" sz="18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1,230.55</a:t>
                      </a:r>
                      <a:endParaRPr lang="en-US" sz="1800" dirty="0"/>
                    </a:p>
                  </a:txBody>
                  <a:tcPr marT="45705" marB="45705"/>
                </a:tc>
              </a:tr>
            </a:tbl>
          </a:graphicData>
        </a:graphic>
      </p:graphicFrame>
      <p:sp>
        <p:nvSpPr>
          <p:cNvPr id="4100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410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C2C9F47-2120-4EC4-B0A2-780833DB191B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1009" name="TextBox 6"/>
          <p:cNvSpPr txBox="1">
            <a:spLocks noChangeArrowheads="1"/>
          </p:cNvSpPr>
          <p:nvPr/>
        </p:nvSpPr>
        <p:spPr bwMode="auto">
          <a:xfrm>
            <a:off x="1295400" y="5334000"/>
            <a:ext cx="594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Value of Swap = 1230.55/110 − 9.6439 = 1.5430 </a:t>
            </a: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CA" dirty="0" smtClean="0"/>
              <a:t>Valuation in Terms of Forwards </a:t>
            </a:r>
            <a:r>
              <a:rPr lang="en-CA" sz="2700" dirty="0" smtClean="0"/>
              <a:t>(Table 7.10, page 174)</a:t>
            </a:r>
            <a:endParaRPr lang="en-US" sz="2700" dirty="0"/>
          </a:p>
        </p:txBody>
      </p:sp>
      <p:sp>
        <p:nvSpPr>
          <p:cNvPr id="4198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DDDF2AB-2B01-4927-8F60-EEA0A0AB4264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590800"/>
          <a:ext cx="7620000" cy="2835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066800"/>
                <a:gridCol w="1219200"/>
                <a:gridCol w="1219200"/>
                <a:gridCol w="1371600"/>
                <a:gridCol w="990600"/>
                <a:gridCol w="990599"/>
              </a:tblGrid>
              <a:tr h="990728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Time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$</a:t>
                      </a:r>
                      <a:r>
                        <a:rPr lang="en-CA" sz="1800" baseline="0" dirty="0" smtClean="0"/>
                        <a:t> </a:t>
                      </a:r>
                      <a:r>
                        <a:rPr lang="en-CA" sz="1800" dirty="0" smtClean="0"/>
                        <a:t>cash</a:t>
                      </a:r>
                    </a:p>
                    <a:p>
                      <a:r>
                        <a:rPr lang="en-CA" sz="1800" dirty="0" smtClean="0"/>
                        <a:t> flow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Yen cash flow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Forward </a:t>
                      </a:r>
                      <a:r>
                        <a:rPr lang="en-CA" sz="1800" dirty="0" err="1" smtClean="0"/>
                        <a:t>Exch</a:t>
                      </a:r>
                      <a:r>
                        <a:rPr lang="en-CA" sz="1800" dirty="0" smtClean="0"/>
                        <a:t> rate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 Yen cash flow in $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Net Cash Flow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Present value</a:t>
                      </a:r>
                      <a:endParaRPr lang="en-US" sz="1800" dirty="0"/>
                    </a:p>
                  </a:txBody>
                  <a:tcPr marT="45726" marB="45726"/>
                </a:tc>
              </a:tr>
              <a:tr h="3315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1</a:t>
                      </a:r>
                      <a:endParaRPr lang="en-US" sz="1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-0.8</a:t>
                      </a:r>
                      <a:endParaRPr lang="en-US" sz="1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60</a:t>
                      </a:r>
                      <a:endParaRPr lang="en-US" sz="1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0.009557</a:t>
                      </a:r>
                      <a:endParaRPr lang="en-US" sz="1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0.5734</a:t>
                      </a:r>
                      <a:endParaRPr lang="en-US" sz="1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-0.2266</a:t>
                      </a:r>
                      <a:endParaRPr lang="en-US" sz="1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-0.2071</a:t>
                      </a:r>
                      <a:endParaRPr lang="en-US" sz="1400" dirty="0"/>
                    </a:p>
                  </a:txBody>
                  <a:tcPr marT="45726" marB="45726"/>
                </a:tc>
              </a:tr>
              <a:tr h="3315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2</a:t>
                      </a:r>
                      <a:endParaRPr lang="en-US" sz="1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-0.8</a:t>
                      </a:r>
                      <a:endParaRPr lang="en-US" sz="1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60</a:t>
                      </a:r>
                      <a:endParaRPr lang="en-US" sz="1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0.010047</a:t>
                      </a:r>
                      <a:endParaRPr lang="en-US" sz="1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0.6028</a:t>
                      </a:r>
                      <a:endParaRPr lang="en-US" sz="1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-0.1972</a:t>
                      </a:r>
                      <a:endParaRPr lang="en-US" sz="1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-0.1647</a:t>
                      </a:r>
                      <a:endParaRPr lang="en-US" sz="1400" dirty="0"/>
                    </a:p>
                  </a:txBody>
                  <a:tcPr marT="45726" marB="45726"/>
                </a:tc>
              </a:tr>
              <a:tr h="3315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3</a:t>
                      </a:r>
                      <a:endParaRPr lang="en-US" sz="1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-0.8</a:t>
                      </a:r>
                      <a:endParaRPr lang="en-US" sz="1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60</a:t>
                      </a:r>
                      <a:endParaRPr lang="en-US" sz="1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0.010562</a:t>
                      </a:r>
                      <a:endParaRPr lang="en-US" sz="1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0.6337</a:t>
                      </a:r>
                      <a:endParaRPr lang="en-US" sz="1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-0.1663</a:t>
                      </a:r>
                      <a:endParaRPr lang="en-US" sz="1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-0.1269</a:t>
                      </a:r>
                      <a:endParaRPr lang="en-US" sz="1400" dirty="0"/>
                    </a:p>
                  </a:txBody>
                  <a:tcPr marT="45726" marB="45726"/>
                </a:tc>
              </a:tr>
              <a:tr h="51822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3</a:t>
                      </a:r>
                      <a:endParaRPr lang="en-US" sz="1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-10.0</a:t>
                      </a:r>
                      <a:endParaRPr lang="en-US" sz="1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1200</a:t>
                      </a:r>
                      <a:endParaRPr lang="en-US" sz="1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0.010562</a:t>
                      </a:r>
                      <a:endParaRPr lang="en-US" sz="1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12.6746</a:t>
                      </a:r>
                      <a:endParaRPr lang="en-US" sz="1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+2.6746</a:t>
                      </a:r>
                      <a:endParaRPr lang="en-US" sz="1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2.0417</a:t>
                      </a:r>
                      <a:endParaRPr lang="en-US" sz="1400" dirty="0"/>
                    </a:p>
                  </a:txBody>
                  <a:tcPr marT="45726" marB="45726"/>
                </a:tc>
              </a:tr>
              <a:tr h="3315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Total</a:t>
                      </a:r>
                      <a:endParaRPr lang="en-US" sz="1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1.5430</a:t>
                      </a:r>
                      <a:endParaRPr lang="en-US" sz="1400" dirty="0"/>
                    </a:p>
                  </a:txBody>
                  <a:tcPr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7620000" cy="1066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Swaps &amp; Forwards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7170738" cy="4038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A swap can be regarded as a convenient way of packaging forward contracts</a:t>
            </a:r>
          </a:p>
          <a:p>
            <a:pPr eaLnBrk="1" hangingPunct="1"/>
            <a:r>
              <a:rPr lang="en-CA" altLang="en-US" smtClean="0"/>
              <a:t>Although the swap contract is usually worth close to zero at the outset, each of the underlying forward contracts are not worth zero</a:t>
            </a:r>
            <a:endParaRPr lang="en-US" altLang="en-US" smtClean="0"/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A5EDB51-62B3-427A-AD95-F833DCCAEF6B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7772400" cy="1295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 smtClean="0"/>
              <a:t>Credit Risk: Single Uncollateralized Transaction with Counterparty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074025" cy="3481388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000" smtClean="0"/>
              <a:t>A swap is worth zero to a company initially</a:t>
            </a:r>
          </a:p>
          <a:p>
            <a:pPr eaLnBrk="1" hangingPunct="1"/>
            <a:r>
              <a:rPr lang="en-US" altLang="en-US" sz="2000" smtClean="0"/>
              <a:t>At a future time its value is liable to be either positive or negative</a:t>
            </a:r>
          </a:p>
          <a:p>
            <a:pPr eaLnBrk="1" hangingPunct="1"/>
            <a:r>
              <a:rPr lang="en-US" altLang="en-US" sz="2000" smtClean="0"/>
              <a:t>The company has credit risk exposure only when ithe value is positive</a:t>
            </a:r>
          </a:p>
          <a:p>
            <a:pPr eaLnBrk="1" hangingPunct="1"/>
            <a:r>
              <a:rPr lang="en-CA" altLang="en-US" sz="2000" smtClean="0"/>
              <a:t>Some swaps are more likely to lead to credit risk exposure than others</a:t>
            </a:r>
          </a:p>
          <a:p>
            <a:pPr eaLnBrk="1" hangingPunct="1"/>
            <a:r>
              <a:rPr lang="en-CA" altLang="en-US" sz="2000" smtClean="0"/>
              <a:t>What is the situation if early forward rates have a positive value?</a:t>
            </a:r>
          </a:p>
          <a:p>
            <a:pPr eaLnBrk="1" hangingPunct="1"/>
            <a:r>
              <a:rPr lang="en-CA" altLang="en-US" sz="2000" smtClean="0"/>
              <a:t>What is the situation when the early forward rates have a negative value?</a:t>
            </a:r>
            <a:endParaRPr lang="en-US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B92DA66-9D37-477B-ABFC-4904EB4744D0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Other Types of Swaps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pPr indent="-182563" eaLnBrk="1" hangingPunct="1">
              <a:lnSpc>
                <a:spcPts val="22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smtClean="0"/>
              <a:t>Floating-for-floating interest rate swaps</a:t>
            </a:r>
          </a:p>
          <a:p>
            <a:pPr indent="-182563" eaLnBrk="1" hangingPunct="1">
              <a:lnSpc>
                <a:spcPts val="22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smtClean="0"/>
              <a:t>amortizing swaps</a:t>
            </a:r>
          </a:p>
          <a:p>
            <a:pPr indent="-182563" eaLnBrk="1" hangingPunct="1">
              <a:lnSpc>
                <a:spcPts val="22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smtClean="0"/>
              <a:t>step up swaps</a:t>
            </a:r>
          </a:p>
          <a:p>
            <a:pPr indent="-182563" eaLnBrk="1" hangingPunct="1">
              <a:lnSpc>
                <a:spcPts val="22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smtClean="0"/>
              <a:t>forward swaps</a:t>
            </a:r>
          </a:p>
          <a:p>
            <a:pPr indent="-182563" eaLnBrk="1" hangingPunct="1">
              <a:lnSpc>
                <a:spcPts val="22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smtClean="0"/>
              <a:t>constant maturity swaps</a:t>
            </a:r>
          </a:p>
          <a:p>
            <a:pPr indent="-182563" eaLnBrk="1" hangingPunct="1">
              <a:lnSpc>
                <a:spcPts val="22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smtClean="0"/>
              <a:t>compounding swaps</a:t>
            </a:r>
          </a:p>
          <a:p>
            <a:pPr indent="-182563" eaLnBrk="1" hangingPunct="1">
              <a:lnSpc>
                <a:spcPts val="22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smtClean="0"/>
              <a:t>LIBOR-in-arrears swaps</a:t>
            </a:r>
          </a:p>
          <a:p>
            <a:pPr indent="-182563" eaLnBrk="1" hangingPunct="1">
              <a:lnSpc>
                <a:spcPts val="22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smtClean="0"/>
              <a:t>accrual swaps</a:t>
            </a:r>
          </a:p>
          <a:p>
            <a:pPr indent="-182563" eaLnBrk="1" hangingPunct="1">
              <a:lnSpc>
                <a:spcPts val="22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smtClean="0"/>
              <a:t>diff swaps</a:t>
            </a:r>
          </a:p>
          <a:p>
            <a:pPr indent="-182563" eaLnBrk="1" hangingPunct="1">
              <a:lnSpc>
                <a:spcPts val="22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smtClean="0"/>
              <a:t>cross currency interest rate swaps</a:t>
            </a:r>
          </a:p>
          <a:p>
            <a:pPr indent="-182563" eaLnBrk="1" hangingPunct="1">
              <a:lnSpc>
                <a:spcPts val="22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smtClean="0"/>
              <a:t>equity swaps</a:t>
            </a:r>
          </a:p>
          <a:p>
            <a:pPr indent="-182563" eaLnBrk="1" hangingPunct="1">
              <a:lnSpc>
                <a:spcPts val="22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smtClean="0"/>
              <a:t>extendable swaps</a:t>
            </a:r>
          </a:p>
          <a:p>
            <a:pPr indent="-182563" eaLnBrk="1" hangingPunct="1">
              <a:lnSpc>
                <a:spcPts val="22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smtClean="0"/>
              <a:t>puttable swaps</a:t>
            </a:r>
          </a:p>
          <a:p>
            <a:pPr indent="-182563" eaLnBrk="1" hangingPunct="1">
              <a:lnSpc>
                <a:spcPts val="22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smtClean="0"/>
              <a:t>swaptions</a:t>
            </a:r>
          </a:p>
          <a:p>
            <a:pPr indent="-182563" eaLnBrk="1" hangingPunct="1">
              <a:lnSpc>
                <a:spcPts val="22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smtClean="0"/>
              <a:t>commodity swaps</a:t>
            </a:r>
          </a:p>
          <a:p>
            <a:pPr indent="-182563" eaLnBrk="1" hangingPunct="1">
              <a:lnSpc>
                <a:spcPts val="22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smtClean="0"/>
              <a:t>volatility swaps</a:t>
            </a:r>
          </a:p>
          <a:p>
            <a:pPr indent="-182563" eaLnBrk="1" hangingPunct="1">
              <a:lnSpc>
                <a:spcPts val="2200"/>
              </a:lnSpc>
              <a:spcBef>
                <a:spcPct val="0"/>
              </a:spcBef>
              <a:buFontTx/>
              <a:buChar char="•"/>
            </a:pPr>
            <a:r>
              <a:rPr lang="en-CA" altLang="en-US" sz="2000" smtClean="0"/>
              <a:t>etc etc</a:t>
            </a:r>
            <a:endParaRPr lang="en-US" altLang="en-US" sz="2400" smtClean="0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782FDD8-06F2-4FE3-8017-6DF13A75AC30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4000" smtClean="0"/>
              <a:t>One Possible Outcome for Cash Flows to Microsoft </a:t>
            </a:r>
            <a:r>
              <a:rPr lang="en-CA" altLang="en-US" sz="2400" smtClean="0"/>
              <a:t>(Table 7.1, page 155)</a:t>
            </a:r>
            <a:endParaRPr lang="en-US" altLang="en-US" sz="240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2514600"/>
          <a:ext cx="7772400" cy="3281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/>
                <a:gridCol w="1188720"/>
                <a:gridCol w="1920240"/>
                <a:gridCol w="1554480"/>
                <a:gridCol w="1554480"/>
              </a:tblGrid>
              <a:tr h="685734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Date</a:t>
                      </a:r>
                      <a:endParaRPr lang="en-US" sz="1800" dirty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LIBOR </a:t>
                      </a:r>
                      <a:endParaRPr lang="en-US" sz="1800" dirty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Floating Cash Flow</a:t>
                      </a:r>
                      <a:endParaRPr lang="en-US" sz="1800" dirty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Fixed Cash Flow</a:t>
                      </a:r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Net Cash Flow</a:t>
                      </a:r>
                      <a:endParaRPr lang="en-US" sz="1800" dirty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04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Mar 5, 2014</a:t>
                      </a:r>
                      <a:endParaRPr lang="en-US" sz="1800" dirty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4.20%</a:t>
                      </a:r>
                      <a:endParaRPr lang="en-US" sz="1800" dirty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04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Sep 5, 2014</a:t>
                      </a:r>
                      <a:endParaRPr lang="en-US" sz="1800" dirty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4.80%</a:t>
                      </a:r>
                      <a:endParaRPr lang="en-US" sz="1800" dirty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+2.10</a:t>
                      </a:r>
                      <a:endParaRPr lang="en-US" sz="1800" dirty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−2.50</a:t>
                      </a:r>
                      <a:endParaRPr lang="en-US" sz="1800" dirty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−0.40</a:t>
                      </a:r>
                      <a:endParaRPr lang="en-US" sz="1800" dirty="0" smtClean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04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Mar 5, 2015</a:t>
                      </a:r>
                      <a:endParaRPr lang="en-US" sz="1800" dirty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5.30%</a:t>
                      </a:r>
                      <a:endParaRPr lang="en-US" sz="1800" dirty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+2.40</a:t>
                      </a:r>
                      <a:endParaRPr lang="en-US" sz="1800" dirty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−2.50</a:t>
                      </a:r>
                      <a:endParaRPr lang="en-US" sz="1800" dirty="0" smtClean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−0.10</a:t>
                      </a:r>
                      <a:endParaRPr lang="en-US" sz="1800" dirty="0" smtClean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04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Sep 5, 2015</a:t>
                      </a:r>
                      <a:endParaRPr lang="en-US" sz="1800" dirty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5.50%</a:t>
                      </a:r>
                      <a:endParaRPr lang="en-US" sz="1800" dirty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+2.65</a:t>
                      </a:r>
                      <a:endParaRPr lang="en-US" sz="1800" dirty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−2.50</a:t>
                      </a:r>
                      <a:endParaRPr lang="en-US" sz="1800" dirty="0" smtClean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+ 0.15</a:t>
                      </a:r>
                      <a:endParaRPr lang="en-US" sz="1800" dirty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04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Mar 5, 2016</a:t>
                      </a:r>
                      <a:endParaRPr lang="en-US" sz="1800" dirty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5.60%</a:t>
                      </a:r>
                      <a:endParaRPr lang="en-US" sz="1800" dirty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+2.75</a:t>
                      </a:r>
                      <a:endParaRPr lang="en-US" sz="1800" dirty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−2.50</a:t>
                      </a:r>
                      <a:endParaRPr lang="en-US" sz="1800" dirty="0" smtClean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+0.25</a:t>
                      </a:r>
                      <a:endParaRPr lang="en-US" sz="1800" dirty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04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Sep 5, 2016</a:t>
                      </a:r>
                      <a:endParaRPr lang="en-US" sz="1800" dirty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5.90%</a:t>
                      </a:r>
                      <a:endParaRPr lang="en-US" sz="1800" dirty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+2.80</a:t>
                      </a:r>
                      <a:endParaRPr lang="en-US" sz="1800" dirty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−2.50</a:t>
                      </a:r>
                      <a:endParaRPr lang="en-US" sz="1800" dirty="0" smtClean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+0.30</a:t>
                      </a:r>
                      <a:endParaRPr lang="en-US" sz="1800" dirty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04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Mar 5, 2017</a:t>
                      </a:r>
                      <a:endParaRPr lang="en-US" sz="1800" dirty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+2.95</a:t>
                      </a:r>
                      <a:endParaRPr lang="en-US" sz="1800" dirty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−2.50</a:t>
                      </a:r>
                      <a:endParaRPr lang="en-US" sz="1800" dirty="0" smtClean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+0.45</a:t>
                      </a:r>
                      <a:endParaRPr lang="en-US" sz="1800" dirty="0"/>
                    </a:p>
                  </a:txBody>
                  <a:tcPr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92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15425EA-EC1B-4145-87FF-2FFAB5B74117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cxnSp>
        <p:nvCxnSpPr>
          <p:cNvPr id="9262" name="Straight Arrow Connector 7"/>
          <p:cNvCxnSpPr>
            <a:cxnSpLocks noChangeShapeType="1"/>
          </p:cNvCxnSpPr>
          <p:nvPr/>
        </p:nvCxnSpPr>
        <p:spPr bwMode="auto">
          <a:xfrm>
            <a:off x="2971800" y="3429000"/>
            <a:ext cx="8382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3" name="Straight Arrow Connector 9"/>
          <p:cNvCxnSpPr>
            <a:cxnSpLocks noChangeShapeType="1"/>
          </p:cNvCxnSpPr>
          <p:nvPr/>
        </p:nvCxnSpPr>
        <p:spPr bwMode="auto">
          <a:xfrm>
            <a:off x="2971800" y="3733800"/>
            <a:ext cx="8382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4" name="Straight Arrow Connector 12"/>
          <p:cNvCxnSpPr>
            <a:cxnSpLocks noChangeShapeType="1"/>
          </p:cNvCxnSpPr>
          <p:nvPr/>
        </p:nvCxnSpPr>
        <p:spPr bwMode="auto">
          <a:xfrm>
            <a:off x="2971800" y="4114800"/>
            <a:ext cx="8382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5" name="Straight Arrow Connector 15"/>
          <p:cNvCxnSpPr>
            <a:cxnSpLocks noChangeShapeType="1"/>
          </p:cNvCxnSpPr>
          <p:nvPr/>
        </p:nvCxnSpPr>
        <p:spPr bwMode="auto">
          <a:xfrm>
            <a:off x="2971800" y="4495800"/>
            <a:ext cx="8382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6" name="Straight Arrow Connector 23"/>
          <p:cNvCxnSpPr>
            <a:cxnSpLocks noChangeShapeType="1"/>
          </p:cNvCxnSpPr>
          <p:nvPr/>
        </p:nvCxnSpPr>
        <p:spPr bwMode="auto">
          <a:xfrm>
            <a:off x="2971800" y="4876800"/>
            <a:ext cx="8382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7" name="Straight Arrow Connector 25"/>
          <p:cNvCxnSpPr>
            <a:cxnSpLocks noChangeShapeType="1"/>
          </p:cNvCxnSpPr>
          <p:nvPr/>
        </p:nvCxnSpPr>
        <p:spPr bwMode="auto">
          <a:xfrm>
            <a:off x="2971800" y="5257800"/>
            <a:ext cx="8382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7131050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Typical Uses of </a:t>
            </a:r>
            <a:r>
              <a:rPr lang="en-US" dirty="0" smtClean="0"/>
              <a:t>an Interest </a:t>
            </a:r>
            <a:r>
              <a:rPr lang="en-US" dirty="0"/>
              <a:t>Rate Swap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62000" y="2328863"/>
            <a:ext cx="7339013" cy="14605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Converting a liability from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fixed rate to floating rate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floating rate to fixed rate 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Converting an investment from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fixed rate to floating rate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floating rate to fixed rate 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3200" smtClean="0"/>
          </a:p>
        </p:txBody>
      </p:sp>
      <p:sp>
        <p:nvSpPr>
          <p:cNvPr id="1024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3DD5F46-5238-47A7-8CB6-1C145D4FFB53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543800" cy="20574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Intel and Microsoft (</a:t>
            </a:r>
            <a:r>
              <a:rPr lang="en-US" dirty="0" smtClean="0"/>
              <a:t>MS) Transform </a:t>
            </a:r>
            <a:r>
              <a:rPr lang="en-US" dirty="0"/>
              <a:t>a </a:t>
            </a:r>
            <a:r>
              <a:rPr lang="en-US" dirty="0" smtClean="0"/>
              <a:t>Liability </a:t>
            </a:r>
            <a:r>
              <a:rPr lang="en-US" sz="2200" dirty="0" smtClean="0"/>
              <a:t>(Figure </a:t>
            </a:r>
            <a:r>
              <a:rPr lang="en-US" sz="2200" dirty="0"/>
              <a:t>7.2, page </a:t>
            </a:r>
            <a:r>
              <a:rPr lang="en-US" sz="2200" dirty="0" smtClean="0"/>
              <a:t>155)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8B4D1E7-400D-4A8B-9F4E-8D214C797F5A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pSp>
        <p:nvGrpSpPr>
          <p:cNvPr id="11269" name="Group 15"/>
          <p:cNvGrpSpPr>
            <a:grpSpLocks/>
          </p:cNvGrpSpPr>
          <p:nvPr/>
        </p:nvGrpSpPr>
        <p:grpSpPr bwMode="auto">
          <a:xfrm>
            <a:off x="1219200" y="3048000"/>
            <a:ext cx="6332538" cy="2484438"/>
            <a:chOff x="493713" y="2239963"/>
            <a:chExt cx="7591425" cy="2659062"/>
          </a:xfrm>
        </p:grpSpPr>
        <p:sp>
          <p:nvSpPr>
            <p:cNvPr id="11270" name="Rectangle 3"/>
            <p:cNvSpPr>
              <a:spLocks noChangeArrowheads="1"/>
            </p:cNvSpPr>
            <p:nvPr/>
          </p:nvSpPr>
          <p:spPr bwMode="auto">
            <a:xfrm>
              <a:off x="2133600" y="3276600"/>
              <a:ext cx="11430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latin typeface="Times New Roman" panose="02020603050405020304" pitchFamily="18" charset="0"/>
                </a:rPr>
                <a:t>Intel</a:t>
              </a:r>
            </a:p>
          </p:txBody>
        </p:sp>
        <p:sp>
          <p:nvSpPr>
            <p:cNvPr id="11271" name="Rectangle 4"/>
            <p:cNvSpPr>
              <a:spLocks noChangeArrowheads="1"/>
            </p:cNvSpPr>
            <p:nvPr/>
          </p:nvSpPr>
          <p:spPr bwMode="auto">
            <a:xfrm>
              <a:off x="4724400" y="3276600"/>
              <a:ext cx="16002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latin typeface="Times New Roman" panose="02020603050405020304" pitchFamily="18" charset="0"/>
                </a:rPr>
                <a:t>MS</a:t>
              </a:r>
            </a:p>
          </p:txBody>
        </p:sp>
        <p:sp>
          <p:nvSpPr>
            <p:cNvPr id="11272" name="AutoShape 5"/>
            <p:cNvSpPr>
              <a:spLocks noChangeArrowheads="1"/>
            </p:cNvSpPr>
            <p:nvPr/>
          </p:nvSpPr>
          <p:spPr bwMode="auto">
            <a:xfrm>
              <a:off x="3074988" y="3859213"/>
              <a:ext cx="2189162" cy="368300"/>
            </a:xfrm>
            <a:prstGeom prst="rightArrow">
              <a:avLst>
                <a:gd name="adj1" fmla="val 50000"/>
                <a:gd name="adj2" fmla="val 297226"/>
              </a:avLst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273" name="AutoShape 6"/>
            <p:cNvSpPr>
              <a:spLocks noChangeArrowheads="1"/>
            </p:cNvSpPr>
            <p:nvPr/>
          </p:nvSpPr>
          <p:spPr bwMode="auto">
            <a:xfrm>
              <a:off x="2906713" y="2820988"/>
              <a:ext cx="2209800" cy="347662"/>
            </a:xfrm>
            <a:prstGeom prst="leftArrow">
              <a:avLst>
                <a:gd name="adj1" fmla="val 50000"/>
                <a:gd name="adj2" fmla="val 314601"/>
              </a:avLst>
            </a:prstGeom>
            <a:solidFill>
              <a:schemeClr val="tx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274" name="AutoShape 7"/>
            <p:cNvSpPr>
              <a:spLocks noChangeArrowheads="1"/>
            </p:cNvSpPr>
            <p:nvPr/>
          </p:nvSpPr>
          <p:spPr bwMode="auto">
            <a:xfrm>
              <a:off x="6272213" y="3435350"/>
              <a:ext cx="1638300" cy="304800"/>
            </a:xfrm>
            <a:prstGeom prst="rightArrow">
              <a:avLst>
                <a:gd name="adj1" fmla="val 50000"/>
                <a:gd name="adj2" fmla="val 282735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275" name="AutoShape 8"/>
            <p:cNvSpPr>
              <a:spLocks noChangeArrowheads="1"/>
            </p:cNvSpPr>
            <p:nvPr/>
          </p:nvSpPr>
          <p:spPr bwMode="auto">
            <a:xfrm>
              <a:off x="493713" y="3478213"/>
              <a:ext cx="1658937" cy="282575"/>
            </a:xfrm>
            <a:prstGeom prst="leftArrow">
              <a:avLst>
                <a:gd name="adj1" fmla="val 50000"/>
                <a:gd name="adj2" fmla="val 293512"/>
              </a:avLst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276" name="Rectangle 9"/>
            <p:cNvSpPr>
              <a:spLocks noChangeArrowheads="1"/>
            </p:cNvSpPr>
            <p:nvPr/>
          </p:nvSpPr>
          <p:spPr bwMode="auto">
            <a:xfrm>
              <a:off x="3557588" y="4441825"/>
              <a:ext cx="1098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LIBOR</a:t>
              </a:r>
            </a:p>
          </p:txBody>
        </p:sp>
        <p:sp>
          <p:nvSpPr>
            <p:cNvPr id="11277" name="Rectangle 10"/>
            <p:cNvSpPr>
              <a:spLocks noChangeArrowheads="1"/>
            </p:cNvSpPr>
            <p:nvPr/>
          </p:nvSpPr>
          <p:spPr bwMode="auto">
            <a:xfrm>
              <a:off x="3662363" y="2239963"/>
              <a:ext cx="590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5%</a:t>
              </a:r>
            </a:p>
          </p:txBody>
        </p:sp>
        <p:sp>
          <p:nvSpPr>
            <p:cNvPr id="11278" name="Rectangle 11"/>
            <p:cNvSpPr>
              <a:spLocks noChangeArrowheads="1"/>
            </p:cNvSpPr>
            <p:nvPr/>
          </p:nvSpPr>
          <p:spPr bwMode="auto">
            <a:xfrm>
              <a:off x="6180138" y="3890963"/>
              <a:ext cx="1905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LIBOR+0.1%</a:t>
              </a:r>
            </a:p>
          </p:txBody>
        </p:sp>
        <p:sp>
          <p:nvSpPr>
            <p:cNvPr id="11279" name="Rectangle 12"/>
            <p:cNvSpPr>
              <a:spLocks noChangeArrowheads="1"/>
            </p:cNvSpPr>
            <p:nvPr/>
          </p:nvSpPr>
          <p:spPr bwMode="auto">
            <a:xfrm>
              <a:off x="733425" y="2938463"/>
              <a:ext cx="819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5.2%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Financial Institution is Involved</a:t>
            </a:r>
            <a:br>
              <a:rPr lang="en-US" dirty="0"/>
            </a:br>
            <a:r>
              <a:rPr lang="en-US" sz="2200" dirty="0"/>
              <a:t>(Figure 7.4, page </a:t>
            </a:r>
            <a:r>
              <a:rPr lang="en-US" sz="2200" dirty="0" smtClean="0"/>
              <a:t>157)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68513"/>
            <a:ext cx="8229600" cy="4062412"/>
          </a:xfrm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 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7574FC6-890F-40FC-9F89-292BB2232772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pSp>
        <p:nvGrpSpPr>
          <p:cNvPr id="12294" name="Group 21"/>
          <p:cNvGrpSpPr>
            <a:grpSpLocks/>
          </p:cNvGrpSpPr>
          <p:nvPr/>
        </p:nvGrpSpPr>
        <p:grpSpPr bwMode="auto">
          <a:xfrm>
            <a:off x="1600200" y="2452688"/>
            <a:ext cx="7162800" cy="2347912"/>
            <a:chOff x="563563" y="2452688"/>
            <a:chExt cx="8199437" cy="2509837"/>
          </a:xfrm>
        </p:grpSpPr>
        <p:sp>
          <p:nvSpPr>
            <p:cNvPr id="12296" name="Rectangle 5"/>
            <p:cNvSpPr>
              <a:spLocks noChangeArrowheads="1"/>
            </p:cNvSpPr>
            <p:nvPr/>
          </p:nvSpPr>
          <p:spPr bwMode="auto">
            <a:xfrm>
              <a:off x="3979863" y="3505200"/>
              <a:ext cx="8461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latin typeface="Times New Roman" panose="02020603050405020304" pitchFamily="18" charset="0"/>
                </a:rPr>
                <a:t>F.I.</a:t>
              </a:r>
            </a:p>
          </p:txBody>
        </p:sp>
        <p:sp>
          <p:nvSpPr>
            <p:cNvPr id="12297" name="AutoShape 7"/>
            <p:cNvSpPr>
              <a:spLocks noChangeArrowheads="1"/>
            </p:cNvSpPr>
            <p:nvPr/>
          </p:nvSpPr>
          <p:spPr bwMode="auto">
            <a:xfrm>
              <a:off x="4979988" y="3963988"/>
              <a:ext cx="1363662" cy="411162"/>
            </a:xfrm>
            <a:prstGeom prst="rightArrow">
              <a:avLst>
                <a:gd name="adj1" fmla="val 50000"/>
                <a:gd name="adj2" fmla="val 165846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298" name="AutoShape 8"/>
            <p:cNvSpPr>
              <a:spLocks noChangeArrowheads="1"/>
            </p:cNvSpPr>
            <p:nvPr/>
          </p:nvSpPr>
          <p:spPr bwMode="auto">
            <a:xfrm>
              <a:off x="2589213" y="3986213"/>
              <a:ext cx="1404937" cy="368300"/>
            </a:xfrm>
            <a:prstGeom prst="rightArrow">
              <a:avLst>
                <a:gd name="adj1" fmla="val 50000"/>
                <a:gd name="adj2" fmla="val 19075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299" name="AutoShape 9"/>
            <p:cNvSpPr>
              <a:spLocks noChangeArrowheads="1"/>
            </p:cNvSpPr>
            <p:nvPr/>
          </p:nvSpPr>
          <p:spPr bwMode="auto">
            <a:xfrm>
              <a:off x="2566988" y="3074988"/>
              <a:ext cx="1343025" cy="347662"/>
            </a:xfrm>
            <a:prstGeom prst="leftArrow">
              <a:avLst>
                <a:gd name="adj1" fmla="val 50000"/>
                <a:gd name="adj2" fmla="val 187052"/>
              </a:avLst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300" name="AutoShape 10"/>
            <p:cNvSpPr>
              <a:spLocks noChangeArrowheads="1"/>
            </p:cNvSpPr>
            <p:nvPr/>
          </p:nvSpPr>
          <p:spPr bwMode="auto">
            <a:xfrm>
              <a:off x="4979988" y="3097213"/>
              <a:ext cx="1363662" cy="368300"/>
            </a:xfrm>
            <a:prstGeom prst="leftArrow">
              <a:avLst>
                <a:gd name="adj1" fmla="val 50000"/>
                <a:gd name="adj2" fmla="val 185112"/>
              </a:avLst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301" name="AutoShape 11"/>
            <p:cNvSpPr>
              <a:spLocks noChangeArrowheads="1"/>
            </p:cNvSpPr>
            <p:nvPr/>
          </p:nvSpPr>
          <p:spPr bwMode="auto">
            <a:xfrm>
              <a:off x="7391400" y="3733800"/>
              <a:ext cx="1257300" cy="274638"/>
            </a:xfrm>
            <a:prstGeom prst="rightArrow">
              <a:avLst>
                <a:gd name="adj1" fmla="val 50000"/>
                <a:gd name="adj2" fmla="val 228923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302" name="AutoShape 12"/>
            <p:cNvSpPr>
              <a:spLocks noChangeArrowheads="1"/>
            </p:cNvSpPr>
            <p:nvPr/>
          </p:nvSpPr>
          <p:spPr bwMode="auto">
            <a:xfrm>
              <a:off x="684213" y="3695700"/>
              <a:ext cx="960437" cy="295275"/>
            </a:xfrm>
            <a:prstGeom prst="leftArrow">
              <a:avLst>
                <a:gd name="adj1" fmla="val 50000"/>
                <a:gd name="adj2" fmla="val 162619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303" name="Rectangle 13"/>
            <p:cNvSpPr>
              <a:spLocks noChangeArrowheads="1"/>
            </p:cNvSpPr>
            <p:nvPr/>
          </p:nvSpPr>
          <p:spPr bwMode="auto">
            <a:xfrm>
              <a:off x="2562225" y="4505325"/>
              <a:ext cx="1098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LIBOR</a:t>
              </a:r>
            </a:p>
          </p:txBody>
        </p:sp>
        <p:sp>
          <p:nvSpPr>
            <p:cNvPr id="12304" name="Rectangle 14"/>
            <p:cNvSpPr>
              <a:spLocks noChangeArrowheads="1"/>
            </p:cNvSpPr>
            <p:nvPr/>
          </p:nvSpPr>
          <p:spPr bwMode="auto">
            <a:xfrm>
              <a:off x="4995863" y="4484688"/>
              <a:ext cx="1098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LIBOR</a:t>
              </a:r>
            </a:p>
          </p:txBody>
        </p:sp>
        <p:sp>
          <p:nvSpPr>
            <p:cNvPr id="12305" name="Rectangle 15"/>
            <p:cNvSpPr>
              <a:spLocks noChangeArrowheads="1"/>
            </p:cNvSpPr>
            <p:nvPr/>
          </p:nvSpPr>
          <p:spPr bwMode="auto">
            <a:xfrm>
              <a:off x="6794500" y="4144963"/>
              <a:ext cx="1968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LIBOR+0.1%</a:t>
              </a:r>
            </a:p>
          </p:txBody>
        </p:sp>
        <p:sp>
          <p:nvSpPr>
            <p:cNvPr id="12306" name="Rectangle 16"/>
            <p:cNvSpPr>
              <a:spLocks noChangeArrowheads="1"/>
            </p:cNvSpPr>
            <p:nvPr/>
          </p:nvSpPr>
          <p:spPr bwMode="auto">
            <a:xfrm>
              <a:off x="2676525" y="2452688"/>
              <a:ext cx="1123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4.985%</a:t>
              </a:r>
            </a:p>
          </p:txBody>
        </p:sp>
        <p:sp>
          <p:nvSpPr>
            <p:cNvPr id="12307" name="Rectangle 17"/>
            <p:cNvSpPr>
              <a:spLocks noChangeArrowheads="1"/>
            </p:cNvSpPr>
            <p:nvPr/>
          </p:nvSpPr>
          <p:spPr bwMode="auto">
            <a:xfrm>
              <a:off x="4962525" y="2493963"/>
              <a:ext cx="1123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5.015%</a:t>
              </a:r>
            </a:p>
          </p:txBody>
        </p:sp>
        <p:sp>
          <p:nvSpPr>
            <p:cNvPr id="12308" name="Rectangle 18"/>
            <p:cNvSpPr>
              <a:spLocks noChangeArrowheads="1"/>
            </p:cNvSpPr>
            <p:nvPr/>
          </p:nvSpPr>
          <p:spPr bwMode="auto">
            <a:xfrm>
              <a:off x="563563" y="3192463"/>
              <a:ext cx="819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5.2%</a:t>
              </a:r>
            </a:p>
          </p:txBody>
        </p:sp>
        <p:sp>
          <p:nvSpPr>
            <p:cNvPr id="12309" name="Rectangle 19"/>
            <p:cNvSpPr>
              <a:spLocks noChangeArrowheads="1"/>
            </p:cNvSpPr>
            <p:nvPr/>
          </p:nvSpPr>
          <p:spPr bwMode="auto">
            <a:xfrm>
              <a:off x="1676400" y="3505200"/>
              <a:ext cx="11430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latin typeface="Times New Roman" panose="02020603050405020304" pitchFamily="18" charset="0"/>
                </a:rPr>
                <a:t>Intel</a:t>
              </a:r>
            </a:p>
          </p:txBody>
        </p:sp>
        <p:sp>
          <p:nvSpPr>
            <p:cNvPr id="12310" name="Rectangle 20"/>
            <p:cNvSpPr>
              <a:spLocks noChangeArrowheads="1"/>
            </p:cNvSpPr>
            <p:nvPr/>
          </p:nvSpPr>
          <p:spPr bwMode="auto">
            <a:xfrm>
              <a:off x="6096000" y="3505200"/>
              <a:ext cx="11430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latin typeface="Times New Roman" panose="02020603050405020304" pitchFamily="18" charset="0"/>
                </a:rPr>
                <a:t>MS</a:t>
              </a:r>
            </a:p>
          </p:txBody>
        </p:sp>
      </p:grpSp>
      <p:sp>
        <p:nvSpPr>
          <p:cNvPr id="12295" name="Text Box 21"/>
          <p:cNvSpPr txBox="1">
            <a:spLocks noChangeArrowheads="1"/>
          </p:cNvSpPr>
          <p:nvPr/>
        </p:nvSpPr>
        <p:spPr bwMode="auto">
          <a:xfrm>
            <a:off x="762000" y="5105400"/>
            <a:ext cx="4392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Financial Institution has two offsetting swaps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43000"/>
            <a:ext cx="8705850" cy="16002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Intel and Microsoft (MS) Transform an </a:t>
            </a:r>
            <a:r>
              <a:rPr lang="en-US" dirty="0" smtClean="0"/>
              <a:t>Asset (</a:t>
            </a:r>
            <a:r>
              <a:rPr lang="en-US" sz="2200" dirty="0" smtClean="0"/>
              <a:t>Figure 7.3, page 156)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828800"/>
            <a:ext cx="7499350" cy="4419600"/>
          </a:xfrm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CA" altLang="en-US" smtClean="0"/>
              <a:t> </a:t>
            </a:r>
            <a:endParaRPr lang="en-US" altLang="en-US" smtClean="0"/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D648777-655F-427E-B252-86685107A648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pSp>
        <p:nvGrpSpPr>
          <p:cNvPr id="13318" name="Group 15"/>
          <p:cNvGrpSpPr>
            <a:grpSpLocks/>
          </p:cNvGrpSpPr>
          <p:nvPr/>
        </p:nvGrpSpPr>
        <p:grpSpPr bwMode="auto">
          <a:xfrm>
            <a:off x="914400" y="2743200"/>
            <a:ext cx="7315200" cy="2895600"/>
            <a:chOff x="550863" y="2219325"/>
            <a:chExt cx="7570787" cy="2786063"/>
          </a:xfrm>
        </p:grpSpPr>
        <p:sp>
          <p:nvSpPr>
            <p:cNvPr id="13319" name="Rectangle 4"/>
            <p:cNvSpPr>
              <a:spLocks noChangeArrowheads="1"/>
            </p:cNvSpPr>
            <p:nvPr/>
          </p:nvSpPr>
          <p:spPr bwMode="auto">
            <a:xfrm>
              <a:off x="2662238" y="3238500"/>
              <a:ext cx="919162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latin typeface="Times New Roman" panose="02020603050405020304" pitchFamily="18" charset="0"/>
                </a:rPr>
                <a:t>Intel</a:t>
              </a:r>
            </a:p>
          </p:txBody>
        </p:sp>
        <p:sp>
          <p:nvSpPr>
            <p:cNvPr id="13320" name="Rectangle 5"/>
            <p:cNvSpPr>
              <a:spLocks noChangeArrowheads="1"/>
            </p:cNvSpPr>
            <p:nvPr/>
          </p:nvSpPr>
          <p:spPr bwMode="auto">
            <a:xfrm>
              <a:off x="5791200" y="3259138"/>
              <a:ext cx="9144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latin typeface="Times New Roman" panose="02020603050405020304" pitchFamily="18" charset="0"/>
                </a:rPr>
                <a:t>MS</a:t>
              </a:r>
            </a:p>
          </p:txBody>
        </p:sp>
        <p:sp>
          <p:nvSpPr>
            <p:cNvPr id="13321" name="AutoShape 6"/>
            <p:cNvSpPr>
              <a:spLocks noChangeArrowheads="1"/>
            </p:cNvSpPr>
            <p:nvPr/>
          </p:nvSpPr>
          <p:spPr bwMode="auto">
            <a:xfrm>
              <a:off x="3475038" y="3859213"/>
              <a:ext cx="2297112" cy="495300"/>
            </a:xfrm>
            <a:prstGeom prst="rightArrow">
              <a:avLst>
                <a:gd name="adj1" fmla="val 50000"/>
                <a:gd name="adj2" fmla="val 229529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3322" name="AutoShape 7"/>
            <p:cNvSpPr>
              <a:spLocks noChangeArrowheads="1"/>
            </p:cNvSpPr>
            <p:nvPr/>
          </p:nvSpPr>
          <p:spPr bwMode="auto">
            <a:xfrm>
              <a:off x="3351213" y="2800350"/>
              <a:ext cx="2187575" cy="431800"/>
            </a:xfrm>
            <a:prstGeom prst="leftArrow">
              <a:avLst>
                <a:gd name="adj1" fmla="val 50000"/>
                <a:gd name="adj2" fmla="val 22962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3323" name="AutoShape 8"/>
            <p:cNvSpPr>
              <a:spLocks noChangeArrowheads="1"/>
            </p:cNvSpPr>
            <p:nvPr/>
          </p:nvSpPr>
          <p:spPr bwMode="auto">
            <a:xfrm>
              <a:off x="768350" y="3244850"/>
              <a:ext cx="1828800" cy="411163"/>
            </a:xfrm>
            <a:prstGeom prst="rightArrow">
              <a:avLst>
                <a:gd name="adj1" fmla="val 50000"/>
                <a:gd name="adj2" fmla="val 233966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3324" name="AutoShape 9"/>
            <p:cNvSpPr>
              <a:spLocks noChangeArrowheads="1"/>
            </p:cNvSpPr>
            <p:nvPr/>
          </p:nvSpPr>
          <p:spPr bwMode="auto">
            <a:xfrm>
              <a:off x="6589713" y="3328988"/>
              <a:ext cx="1531937" cy="368300"/>
            </a:xfrm>
            <a:prstGeom prst="leftArrow">
              <a:avLst>
                <a:gd name="adj1" fmla="val 50000"/>
                <a:gd name="adj2" fmla="val 205182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3325" name="Rectangle 10"/>
            <p:cNvSpPr>
              <a:spLocks noChangeArrowheads="1"/>
            </p:cNvSpPr>
            <p:nvPr/>
          </p:nvSpPr>
          <p:spPr bwMode="auto">
            <a:xfrm>
              <a:off x="3768725" y="4548188"/>
              <a:ext cx="1098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LIBOR</a:t>
              </a:r>
            </a:p>
          </p:txBody>
        </p:sp>
        <p:sp>
          <p:nvSpPr>
            <p:cNvPr id="13326" name="Rectangle 11"/>
            <p:cNvSpPr>
              <a:spLocks noChangeArrowheads="1"/>
            </p:cNvSpPr>
            <p:nvPr/>
          </p:nvSpPr>
          <p:spPr bwMode="auto">
            <a:xfrm>
              <a:off x="4086225" y="2219325"/>
              <a:ext cx="590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5%</a:t>
              </a:r>
            </a:p>
          </p:txBody>
        </p:sp>
        <p:sp>
          <p:nvSpPr>
            <p:cNvPr id="13327" name="Rectangle 12"/>
            <p:cNvSpPr>
              <a:spLocks noChangeArrowheads="1"/>
            </p:cNvSpPr>
            <p:nvPr/>
          </p:nvSpPr>
          <p:spPr bwMode="auto">
            <a:xfrm>
              <a:off x="550863" y="3806825"/>
              <a:ext cx="21161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LIBOR-0.2%</a:t>
              </a:r>
            </a:p>
          </p:txBody>
        </p:sp>
        <p:sp>
          <p:nvSpPr>
            <p:cNvPr id="13328" name="Rectangle 13"/>
            <p:cNvSpPr>
              <a:spLocks noChangeArrowheads="1"/>
            </p:cNvSpPr>
            <p:nvPr/>
          </p:nvSpPr>
          <p:spPr bwMode="auto">
            <a:xfrm>
              <a:off x="7104063" y="2790825"/>
              <a:ext cx="819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4.7%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Financial Institution is Involved</a:t>
            </a:r>
            <a:br>
              <a:rPr lang="en-US" altLang="en-US" smtClean="0"/>
            </a:br>
            <a:r>
              <a:rPr lang="en-US" altLang="en-US" sz="2200" smtClean="0"/>
              <a:t>(See Figure 7.5, page 157)</a:t>
            </a:r>
            <a:endParaRPr lang="en-US" alt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413000"/>
            <a:ext cx="7772400" cy="3789363"/>
          </a:xfrm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 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52C94C-9358-4E4E-B269-B2C5AE1DC20D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pSp>
        <p:nvGrpSpPr>
          <p:cNvPr id="14342" name="Group 20"/>
          <p:cNvGrpSpPr>
            <a:grpSpLocks/>
          </p:cNvGrpSpPr>
          <p:nvPr/>
        </p:nvGrpSpPr>
        <p:grpSpPr bwMode="auto">
          <a:xfrm>
            <a:off x="1143000" y="2514600"/>
            <a:ext cx="7162800" cy="2667000"/>
            <a:chOff x="360363" y="2597536"/>
            <a:chExt cx="8289925" cy="2534852"/>
          </a:xfrm>
        </p:grpSpPr>
        <p:sp>
          <p:nvSpPr>
            <p:cNvPr id="14343" name="Rectangle 4"/>
            <p:cNvSpPr>
              <a:spLocks noChangeArrowheads="1"/>
            </p:cNvSpPr>
            <p:nvPr/>
          </p:nvSpPr>
          <p:spPr bwMode="auto">
            <a:xfrm>
              <a:off x="2276474" y="3619500"/>
              <a:ext cx="1163004" cy="472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latin typeface="Times New Roman" panose="02020603050405020304" pitchFamily="18" charset="0"/>
                </a:rPr>
                <a:t>Intel</a:t>
              </a:r>
            </a:p>
          </p:txBody>
        </p:sp>
        <p:sp>
          <p:nvSpPr>
            <p:cNvPr id="14344" name="Rectangle 5"/>
            <p:cNvSpPr>
              <a:spLocks noChangeArrowheads="1"/>
            </p:cNvSpPr>
            <p:nvPr/>
          </p:nvSpPr>
          <p:spPr bwMode="auto">
            <a:xfrm>
              <a:off x="4383088" y="3581400"/>
              <a:ext cx="8461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latin typeface="Times New Roman" panose="02020603050405020304" pitchFamily="18" charset="0"/>
                </a:rPr>
                <a:t>F.I.</a:t>
              </a:r>
            </a:p>
          </p:txBody>
        </p:sp>
        <p:sp>
          <p:nvSpPr>
            <p:cNvPr id="14345" name="Rectangle 6"/>
            <p:cNvSpPr>
              <a:spLocks noChangeArrowheads="1"/>
            </p:cNvSpPr>
            <p:nvPr/>
          </p:nvSpPr>
          <p:spPr bwMode="auto">
            <a:xfrm>
              <a:off x="6096000" y="3581400"/>
              <a:ext cx="12954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latin typeface="Times New Roman" panose="02020603050405020304" pitchFamily="18" charset="0"/>
                </a:rPr>
                <a:t>MS</a:t>
              </a:r>
            </a:p>
          </p:txBody>
        </p:sp>
        <p:sp>
          <p:nvSpPr>
            <p:cNvPr id="14346" name="AutoShape 7"/>
            <p:cNvSpPr>
              <a:spLocks noChangeArrowheads="1"/>
            </p:cNvSpPr>
            <p:nvPr/>
          </p:nvSpPr>
          <p:spPr bwMode="auto">
            <a:xfrm>
              <a:off x="5364163" y="4154488"/>
              <a:ext cx="1319212" cy="431800"/>
            </a:xfrm>
            <a:prstGeom prst="rightArrow">
              <a:avLst>
                <a:gd name="adj1" fmla="val 50000"/>
                <a:gd name="adj2" fmla="val 152771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47" name="AutoShape 8"/>
            <p:cNvSpPr>
              <a:spLocks noChangeArrowheads="1"/>
            </p:cNvSpPr>
            <p:nvPr/>
          </p:nvSpPr>
          <p:spPr bwMode="auto">
            <a:xfrm>
              <a:off x="3051175" y="4133850"/>
              <a:ext cx="1358900" cy="474663"/>
            </a:xfrm>
            <a:prstGeom prst="rightArrow">
              <a:avLst>
                <a:gd name="adj1" fmla="val 50000"/>
                <a:gd name="adj2" fmla="val 14315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48" name="AutoShape 9"/>
            <p:cNvSpPr>
              <a:spLocks noChangeArrowheads="1"/>
            </p:cNvSpPr>
            <p:nvPr/>
          </p:nvSpPr>
          <p:spPr bwMode="auto">
            <a:xfrm>
              <a:off x="3028950" y="3011488"/>
              <a:ext cx="1298575" cy="495300"/>
            </a:xfrm>
            <a:prstGeom prst="leftArrow">
              <a:avLst>
                <a:gd name="adj1" fmla="val 50000"/>
                <a:gd name="adj2" fmla="val 126951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49" name="AutoShape 10"/>
            <p:cNvSpPr>
              <a:spLocks noChangeArrowheads="1"/>
            </p:cNvSpPr>
            <p:nvPr/>
          </p:nvSpPr>
          <p:spPr bwMode="auto">
            <a:xfrm>
              <a:off x="5364163" y="2990850"/>
              <a:ext cx="1319212" cy="431800"/>
            </a:xfrm>
            <a:prstGeom prst="leftArrow">
              <a:avLst>
                <a:gd name="adj1" fmla="val 50000"/>
                <a:gd name="adj2" fmla="val 145869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50" name="AutoShape 11"/>
            <p:cNvSpPr>
              <a:spLocks noChangeArrowheads="1"/>
            </p:cNvSpPr>
            <p:nvPr/>
          </p:nvSpPr>
          <p:spPr bwMode="auto">
            <a:xfrm>
              <a:off x="1022350" y="3732213"/>
              <a:ext cx="1236663" cy="388937"/>
            </a:xfrm>
            <a:prstGeom prst="rightArrow">
              <a:avLst>
                <a:gd name="adj1" fmla="val 50000"/>
                <a:gd name="adj2" fmla="val 158995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51" name="AutoShape 12"/>
            <p:cNvSpPr>
              <a:spLocks noChangeArrowheads="1"/>
            </p:cNvSpPr>
            <p:nvPr/>
          </p:nvSpPr>
          <p:spPr bwMode="auto">
            <a:xfrm>
              <a:off x="7146925" y="3668713"/>
              <a:ext cx="1503363" cy="452437"/>
            </a:xfrm>
            <a:prstGeom prst="leftArrow">
              <a:avLst>
                <a:gd name="adj1" fmla="val 50000"/>
                <a:gd name="adj2" fmla="val 166294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52" name="Rectangle 13"/>
            <p:cNvSpPr>
              <a:spLocks noChangeArrowheads="1"/>
            </p:cNvSpPr>
            <p:nvPr/>
          </p:nvSpPr>
          <p:spPr bwMode="auto">
            <a:xfrm>
              <a:off x="2944813" y="4675188"/>
              <a:ext cx="1098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LIBOR</a:t>
              </a:r>
            </a:p>
          </p:txBody>
        </p:sp>
        <p:sp>
          <p:nvSpPr>
            <p:cNvPr id="14353" name="Rectangle 14"/>
            <p:cNvSpPr>
              <a:spLocks noChangeArrowheads="1"/>
            </p:cNvSpPr>
            <p:nvPr/>
          </p:nvSpPr>
          <p:spPr bwMode="auto">
            <a:xfrm>
              <a:off x="5321300" y="4675188"/>
              <a:ext cx="1098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LIBOR</a:t>
              </a:r>
            </a:p>
          </p:txBody>
        </p:sp>
        <p:sp>
          <p:nvSpPr>
            <p:cNvPr id="14354" name="Rectangle 15"/>
            <p:cNvSpPr>
              <a:spLocks noChangeArrowheads="1"/>
            </p:cNvSpPr>
            <p:nvPr/>
          </p:nvSpPr>
          <p:spPr bwMode="auto">
            <a:xfrm>
              <a:off x="7550150" y="3175000"/>
              <a:ext cx="1011948" cy="43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4.7%</a:t>
              </a:r>
            </a:p>
          </p:txBody>
        </p:sp>
        <p:sp>
          <p:nvSpPr>
            <p:cNvPr id="14355" name="Rectangle 17"/>
            <p:cNvSpPr>
              <a:spLocks noChangeArrowheads="1"/>
            </p:cNvSpPr>
            <p:nvPr/>
          </p:nvSpPr>
          <p:spPr bwMode="auto">
            <a:xfrm>
              <a:off x="5270500" y="2597536"/>
              <a:ext cx="1481138" cy="43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5.015%</a:t>
              </a:r>
            </a:p>
          </p:txBody>
        </p:sp>
        <p:sp>
          <p:nvSpPr>
            <p:cNvPr id="14356" name="Rectangle 18"/>
            <p:cNvSpPr>
              <a:spLocks noChangeArrowheads="1"/>
            </p:cNvSpPr>
            <p:nvPr/>
          </p:nvSpPr>
          <p:spPr bwMode="auto">
            <a:xfrm>
              <a:off x="3090863" y="2597537"/>
              <a:ext cx="1326272" cy="43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4.985%</a:t>
              </a:r>
            </a:p>
          </p:txBody>
        </p:sp>
        <p:sp>
          <p:nvSpPr>
            <p:cNvPr id="14357" name="Rectangle 19"/>
            <p:cNvSpPr>
              <a:spLocks noChangeArrowheads="1"/>
            </p:cNvSpPr>
            <p:nvPr/>
          </p:nvSpPr>
          <p:spPr bwMode="auto">
            <a:xfrm>
              <a:off x="360363" y="4103688"/>
              <a:ext cx="2286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LIBOR-0.2%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Ch06HullOFOD8thlEdition</Template>
  <TotalTime>311</TotalTime>
  <Words>2440</Words>
  <Application>Microsoft Office PowerPoint</Application>
  <PresentationFormat>On-screen Show (4:3)</PresentationFormat>
  <Paragraphs>506</Paragraphs>
  <Slides>39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Times New Roman</vt:lpstr>
      <vt:lpstr>Tahoma</vt:lpstr>
      <vt:lpstr>Calibri</vt:lpstr>
      <vt:lpstr>Wingdings</vt:lpstr>
      <vt:lpstr>Global</vt:lpstr>
      <vt:lpstr>Microsoft Equation 3.0</vt:lpstr>
      <vt:lpstr>Chapter 7 Swaps</vt:lpstr>
      <vt:lpstr>Nature of Swaps</vt:lpstr>
      <vt:lpstr>An Example of a “Plain Vanilla” Interest Rate Swap</vt:lpstr>
      <vt:lpstr>One Possible Outcome for Cash Flows to Microsoft (Table 7.1, page 155)</vt:lpstr>
      <vt:lpstr>Typical Uses of an Interest Rate Swap</vt:lpstr>
      <vt:lpstr>Intel and Microsoft (MS) Transform a Liability (Figure 7.2, page 155) </vt:lpstr>
      <vt:lpstr>Financial Institution is Involved (Figure 7.4, page 157) </vt:lpstr>
      <vt:lpstr>Intel and Microsoft (MS) Transform an Asset (Figure 7.3, page 156) </vt:lpstr>
      <vt:lpstr>Financial Institution is Involved (See Figure 7.5, page 157)</vt:lpstr>
      <vt:lpstr>Quotes By a Swap Market Maker (Table 7.3, page 158)</vt:lpstr>
      <vt:lpstr>Day Count</vt:lpstr>
      <vt:lpstr>Confirmations</vt:lpstr>
      <vt:lpstr>The Comparative Advantage Argument (Table 7.4, page 160)</vt:lpstr>
      <vt:lpstr>The Swap (Figure 7.6, page 161)</vt:lpstr>
      <vt:lpstr>The Swap when a Financial Institution is Involved  (Figure 7.7, page 162)</vt:lpstr>
      <vt:lpstr>Criticism of the Comparative Advantage Argument</vt:lpstr>
      <vt:lpstr>The Nature of Swap Rates</vt:lpstr>
      <vt:lpstr>The Discount Rate</vt:lpstr>
      <vt:lpstr>Using Swap Rates to Bootstrap the LIBOR/Swap Zero Curve</vt:lpstr>
      <vt:lpstr>Example of Bootstrapping the LIBOR/Swap Curve (Example 7.1, page 164)</vt:lpstr>
      <vt:lpstr>Valuation of an Interest Rate Swap</vt:lpstr>
      <vt:lpstr>Valuation in Terms of Bonds</vt:lpstr>
      <vt:lpstr>Valution of Floating-Rate Bond</vt:lpstr>
      <vt:lpstr>Example</vt:lpstr>
      <vt:lpstr>Valuation Using Bonds (page 166) </vt:lpstr>
      <vt:lpstr>Valuation in Terms of FRAs</vt:lpstr>
      <vt:lpstr>Valuation of Example Using FRAs (page 167)</vt:lpstr>
      <vt:lpstr>An Example of a Currency Swap</vt:lpstr>
      <vt:lpstr>Exchange of Principal</vt:lpstr>
      <vt:lpstr>The Cash Flows (Table 7.7, page 170)</vt:lpstr>
      <vt:lpstr>Typical Uses of a  Currency Swap</vt:lpstr>
      <vt:lpstr>Comparative Advantage May Be Real Because of Taxes</vt:lpstr>
      <vt:lpstr>Valuation of Currency Swaps</vt:lpstr>
      <vt:lpstr>Example</vt:lpstr>
      <vt:lpstr>Valuation in Terms of Bonds (Table 7.9, page 173)</vt:lpstr>
      <vt:lpstr>Valuation in Terms of Forwards (Table 7.10, page 174)</vt:lpstr>
      <vt:lpstr>Swaps &amp; Forwards</vt:lpstr>
      <vt:lpstr>Credit Risk: Single Uncollateralized Transaction with Counterparty</vt:lpstr>
      <vt:lpstr>Other Types of Swaps</vt:lpstr>
    </vt:vector>
  </TitlesOfParts>
  <Company>Joseph L. Rotman School of Management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Swaps</dc:title>
  <dc:subject>Options, Futures, and Other Derivatives, 9e</dc:subject>
  <dc:creator>John C. Hull</dc:creator>
  <cp:keywords>Chapter 7</cp:keywords>
  <dc:description>Copyright 2014 by John C. Hull. All Rights Reserved. Published 2014</dc:description>
  <cp:lastModifiedBy>John Hull</cp:lastModifiedBy>
  <cp:revision>38</cp:revision>
  <dcterms:created xsi:type="dcterms:W3CDTF">2008-05-29T16:38:10Z</dcterms:created>
  <dcterms:modified xsi:type="dcterms:W3CDTF">2014-09-23T20:50:46Z</dcterms:modified>
</cp:coreProperties>
</file>