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15"/>
  </p:notesMasterIdLst>
  <p:handoutMasterIdLst>
    <p:handoutMasterId r:id="rId16"/>
  </p:handoutMasterIdLst>
  <p:sldIdLst>
    <p:sldId id="761" r:id="rId2"/>
    <p:sldId id="776" r:id="rId3"/>
    <p:sldId id="765" r:id="rId4"/>
    <p:sldId id="766" r:id="rId5"/>
    <p:sldId id="767" r:id="rId6"/>
    <p:sldId id="768" r:id="rId7"/>
    <p:sldId id="762" r:id="rId8"/>
    <p:sldId id="763" r:id="rId9"/>
    <p:sldId id="764" r:id="rId10"/>
    <p:sldId id="770" r:id="rId11"/>
    <p:sldId id="777" r:id="rId12"/>
    <p:sldId id="778" r:id="rId13"/>
    <p:sldId id="779" r:id="rId14"/>
  </p:sldIdLst>
  <p:sldSz cx="9144000" cy="6858000" type="letter"/>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p:scale>
          <a:sx n="75" d="100"/>
          <a:sy n="75" d="100"/>
        </p:scale>
        <p:origin x="-2580" y="-9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1968" y="-102"/>
      </p:cViewPr>
      <p:guideLst>
        <p:guide orient="horz" pos="3024"/>
        <p:guide pos="2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l" defTabSz="958850" eaLnBrk="0" hangingPunct="0">
              <a:defRPr sz="1000" i="1"/>
            </a:lvl1pPr>
          </a:lstStyle>
          <a:p>
            <a:pPr>
              <a:defRPr/>
            </a:pPr>
            <a:endParaRPr lang="en-US"/>
          </a:p>
        </p:txBody>
      </p:sp>
      <p:sp>
        <p:nvSpPr>
          <p:cNvPr id="307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r" defTabSz="958850" eaLnBrk="0" hangingPunct="0">
              <a:defRPr sz="1000" i="1"/>
            </a:lvl1pPr>
          </a:lstStyle>
          <a:p>
            <a:pPr>
              <a:defRPr/>
            </a:pPr>
            <a:endParaRPr lang="en-US"/>
          </a:p>
        </p:txBody>
      </p:sp>
      <p:sp>
        <p:nvSpPr>
          <p:cNvPr id="307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l" defTabSz="958850" eaLnBrk="0" hangingPunct="0">
              <a:defRPr sz="1000" i="1"/>
            </a:lvl1pPr>
          </a:lstStyle>
          <a:p>
            <a:pPr>
              <a:defRPr/>
            </a:pPr>
            <a:endParaRPr lang="en-US"/>
          </a:p>
        </p:txBody>
      </p:sp>
      <p:sp>
        <p:nvSpPr>
          <p:cNvPr id="307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r" defTabSz="958850" eaLnBrk="0" hangingPunct="0">
              <a:defRPr sz="1000" i="1"/>
            </a:lvl1pPr>
          </a:lstStyle>
          <a:p>
            <a:pPr>
              <a:defRPr/>
            </a:pPr>
            <a:fld id="{0605A724-68EC-4230-A865-C235EA7A5089}" type="slidenum">
              <a:rPr lang="en-US"/>
              <a:pPr>
                <a:defRPr/>
              </a:pPr>
              <a:t>‹#›</a:t>
            </a:fld>
            <a:endParaRPr lang="en-US" dirty="0"/>
          </a:p>
        </p:txBody>
      </p:sp>
    </p:spTree>
    <p:extLst>
      <p:ext uri="{BB962C8B-B14F-4D97-AF65-F5344CB8AC3E}">
        <p14:creationId xmlns:p14="http://schemas.microsoft.com/office/powerpoint/2010/main" val="310272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l" defTabSz="800100"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r" defTabSz="800100"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l" defTabSz="800100"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r" defTabSz="800100" eaLnBrk="0" hangingPunct="0">
              <a:defRPr sz="1000" i="1">
                <a:latin typeface="Times New Roman" pitchFamily="18" charset="0"/>
              </a:defRPr>
            </a:lvl1pPr>
          </a:lstStyle>
          <a:p>
            <a:pPr>
              <a:defRPr/>
            </a:pPr>
            <a:fld id="{EEE898D3-615F-493B-A2A6-8492D51F44CB}" type="slidenum">
              <a:rPr lang="en-US"/>
              <a:pPr>
                <a:defRPr/>
              </a:pPr>
              <a:t>‹#›</a:t>
            </a:fld>
            <a:endParaRPr lang="en-US" dirty="0"/>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596" tIns="48298" rIns="96596" bIns="4829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3" name="Rectangle 7"/>
          <p:cNvSpPr>
            <a:spLocks noGrp="1" noRot="1" noChangeAspect="1" noChangeArrowheads="1" noTextEdit="1"/>
          </p:cNvSpPr>
          <p:nvPr>
            <p:ph type="sldImg" idx="2"/>
          </p:nvPr>
        </p:nvSpPr>
        <p:spPr bwMode="auto">
          <a:xfrm>
            <a:off x="1262063" y="722313"/>
            <a:ext cx="4797425" cy="3597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13056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212C53E1-A85B-4B29-BCD5-0A3D00B1FA88}" type="slidenum">
              <a:rPr lang="en-US" altLang="en-US" sz="1000" smtClean="0">
                <a:latin typeface="Times New Roman" pitchFamily="18" charset="0"/>
              </a:rPr>
              <a:pPr>
                <a:spcBef>
                  <a:spcPct val="0"/>
                </a:spcBef>
              </a:pPr>
              <a:t>10</a:t>
            </a:fld>
            <a:endParaRPr lang="en-US" altLang="en-US" sz="100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FD50D6B8-7615-444D-888D-89FE5A04C5D4}" type="slidenum">
              <a:rPr lang="en-US" altLang="en-US" sz="1000" smtClean="0">
                <a:latin typeface="Times New Roman" pitchFamily="18" charset="0"/>
              </a:rPr>
              <a:pPr>
                <a:spcBef>
                  <a:spcPct val="0"/>
                </a:spcBef>
              </a:pPr>
              <a:t>11</a:t>
            </a:fld>
            <a:endParaRPr lang="en-US" altLang="en-US" sz="1000"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3DD34676-EA6E-488B-A44D-7362B5404FA1}" type="slidenum">
              <a:rPr lang="en-US" altLang="en-US" sz="1000" smtClean="0">
                <a:latin typeface="Times New Roman" pitchFamily="18" charset="0"/>
              </a:rPr>
              <a:pPr>
                <a:spcBef>
                  <a:spcPct val="0"/>
                </a:spcBef>
              </a:pPr>
              <a:t>12</a:t>
            </a:fld>
            <a:endParaRPr lang="en-US" altLang="en-US" sz="100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5E03326D-87FD-4F29-95C0-183655F85C19}" type="slidenum">
              <a:rPr lang="en-US" altLang="en-US" sz="1000" smtClean="0">
                <a:latin typeface="Times New Roman" pitchFamily="18" charset="0"/>
              </a:rPr>
              <a:pPr>
                <a:spcBef>
                  <a:spcPct val="0"/>
                </a:spcBef>
              </a:pPr>
              <a:t>13</a:t>
            </a:fld>
            <a:endParaRPr lang="en-US" altLang="en-US" sz="100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DE25A5B7-F056-41E2-84C9-281831F1A8C6}" type="slidenum">
              <a:rPr lang="en-US" altLang="en-US" sz="1000" smtClean="0">
                <a:latin typeface="Times New Roman" pitchFamily="18" charset="0"/>
              </a:rPr>
              <a:pPr>
                <a:spcBef>
                  <a:spcPct val="0"/>
                </a:spcBef>
              </a:pPr>
              <a:t>2</a:t>
            </a:fld>
            <a:endParaRPr lang="en-US" altLang="en-US" sz="100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10156FDE-D52A-429C-BF87-D1C57BE0C744}" type="slidenum">
              <a:rPr lang="en-US" altLang="en-US" sz="1000" smtClean="0">
                <a:latin typeface="Times New Roman" pitchFamily="18" charset="0"/>
              </a:rPr>
              <a:pPr>
                <a:spcBef>
                  <a:spcPct val="0"/>
                </a:spcBef>
              </a:pPr>
              <a:t>3</a:t>
            </a:fld>
            <a:endParaRPr lang="en-US" altLang="en-US" sz="100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03A0C7B4-B967-4E6B-811C-D36E29AAB803}" type="slidenum">
              <a:rPr lang="en-US" altLang="en-US" sz="1000" smtClean="0">
                <a:latin typeface="Times New Roman" pitchFamily="18" charset="0"/>
              </a:rPr>
              <a:pPr>
                <a:spcBef>
                  <a:spcPct val="0"/>
                </a:spcBef>
              </a:pPr>
              <a:t>4</a:t>
            </a:fld>
            <a:endParaRPr lang="en-US" altLang="en-US" sz="100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4C879C6C-193A-44D1-AA62-4ED9922E49A7}" type="slidenum">
              <a:rPr lang="en-US" altLang="en-US" sz="1000" smtClean="0">
                <a:latin typeface="Times New Roman" pitchFamily="18" charset="0"/>
              </a:rPr>
              <a:pPr>
                <a:spcBef>
                  <a:spcPct val="0"/>
                </a:spcBef>
              </a:pPr>
              <a:t>5</a:t>
            </a:fld>
            <a:endParaRPr lang="en-US" altLang="en-US" sz="100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7C164B4D-C72E-4C8C-80F8-053521C66411}" type="slidenum">
              <a:rPr lang="en-US" altLang="en-US" sz="1000" smtClean="0">
                <a:latin typeface="Times New Roman" pitchFamily="18" charset="0"/>
              </a:rPr>
              <a:pPr>
                <a:spcBef>
                  <a:spcPct val="0"/>
                </a:spcBef>
              </a:pPr>
              <a:t>6</a:t>
            </a:fld>
            <a:endParaRPr lang="en-US" altLang="en-US" sz="100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8942C37F-15E5-441D-984B-EAFAE3468215}" type="slidenum">
              <a:rPr lang="en-US" altLang="en-US" sz="1000" smtClean="0">
                <a:latin typeface="Times New Roman" pitchFamily="18" charset="0"/>
              </a:rPr>
              <a:pPr>
                <a:spcBef>
                  <a:spcPct val="0"/>
                </a:spcBef>
              </a:pPr>
              <a:t>7</a:t>
            </a:fld>
            <a:endParaRPr lang="en-US" altLang="en-US" sz="100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3D5F2B64-7FA8-40C9-AB2C-4E3A9E38A6FD}" type="slidenum">
              <a:rPr lang="en-US" altLang="en-US" sz="1000" smtClean="0">
                <a:latin typeface="Times New Roman" pitchFamily="18" charset="0"/>
              </a:rPr>
              <a:pPr>
                <a:spcBef>
                  <a:spcPct val="0"/>
                </a:spcBef>
              </a:pPr>
              <a:t>8</a:t>
            </a:fld>
            <a:endParaRPr lang="en-US" altLang="en-US" sz="100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spcBef>
                <a:spcPct val="30000"/>
              </a:spcBef>
              <a:defRPr sz="1200">
                <a:solidFill>
                  <a:schemeClr val="tx1"/>
                </a:solidFill>
                <a:latin typeface="Arial" charset="0"/>
              </a:defRPr>
            </a:lvl1pPr>
            <a:lvl2pPr marL="742950" indent="-285750" defTabSz="800100" eaLnBrk="0" hangingPunct="0">
              <a:spcBef>
                <a:spcPct val="30000"/>
              </a:spcBef>
              <a:defRPr sz="1200">
                <a:solidFill>
                  <a:schemeClr val="tx1"/>
                </a:solidFill>
                <a:latin typeface="Arial" charset="0"/>
              </a:defRPr>
            </a:lvl2pPr>
            <a:lvl3pPr marL="1143000" indent="-228600" defTabSz="800100" eaLnBrk="0" hangingPunct="0">
              <a:spcBef>
                <a:spcPct val="30000"/>
              </a:spcBef>
              <a:defRPr sz="1200">
                <a:solidFill>
                  <a:schemeClr val="tx1"/>
                </a:solidFill>
                <a:latin typeface="Arial" charset="0"/>
              </a:defRPr>
            </a:lvl3pPr>
            <a:lvl4pPr marL="1600200" indent="-228600" defTabSz="800100" eaLnBrk="0" hangingPunct="0">
              <a:spcBef>
                <a:spcPct val="30000"/>
              </a:spcBef>
              <a:defRPr sz="1200">
                <a:solidFill>
                  <a:schemeClr val="tx1"/>
                </a:solidFill>
                <a:latin typeface="Arial" charset="0"/>
              </a:defRPr>
            </a:lvl4pPr>
            <a:lvl5pPr marL="2057400" indent="-228600" defTabSz="800100" eaLnBrk="0" hangingPunct="0">
              <a:spcBef>
                <a:spcPct val="30000"/>
              </a:spcBef>
              <a:defRPr sz="1200">
                <a:solidFill>
                  <a:schemeClr val="tx1"/>
                </a:solidFill>
                <a:latin typeface="Arial" charset="0"/>
              </a:defRPr>
            </a:lvl5pPr>
            <a:lvl6pPr marL="2514600" indent="-228600" defTabSz="800100" eaLnBrk="0" fontAlgn="base" hangingPunct="0">
              <a:spcBef>
                <a:spcPct val="30000"/>
              </a:spcBef>
              <a:spcAft>
                <a:spcPct val="0"/>
              </a:spcAft>
              <a:defRPr sz="1200">
                <a:solidFill>
                  <a:schemeClr val="tx1"/>
                </a:solidFill>
                <a:latin typeface="Arial" charset="0"/>
              </a:defRPr>
            </a:lvl6pPr>
            <a:lvl7pPr marL="2971800" indent="-228600" defTabSz="800100" eaLnBrk="0" fontAlgn="base" hangingPunct="0">
              <a:spcBef>
                <a:spcPct val="30000"/>
              </a:spcBef>
              <a:spcAft>
                <a:spcPct val="0"/>
              </a:spcAft>
              <a:defRPr sz="1200">
                <a:solidFill>
                  <a:schemeClr val="tx1"/>
                </a:solidFill>
                <a:latin typeface="Arial" charset="0"/>
              </a:defRPr>
            </a:lvl7pPr>
            <a:lvl8pPr marL="3429000" indent="-228600" defTabSz="800100" eaLnBrk="0" fontAlgn="base" hangingPunct="0">
              <a:spcBef>
                <a:spcPct val="30000"/>
              </a:spcBef>
              <a:spcAft>
                <a:spcPct val="0"/>
              </a:spcAft>
              <a:defRPr sz="1200">
                <a:solidFill>
                  <a:schemeClr val="tx1"/>
                </a:solidFill>
                <a:latin typeface="Arial" charset="0"/>
              </a:defRPr>
            </a:lvl8pPr>
            <a:lvl9pPr marL="3886200" indent="-228600" defTabSz="800100" eaLnBrk="0" fontAlgn="base" hangingPunct="0">
              <a:spcBef>
                <a:spcPct val="30000"/>
              </a:spcBef>
              <a:spcAft>
                <a:spcPct val="0"/>
              </a:spcAft>
              <a:defRPr sz="1200">
                <a:solidFill>
                  <a:schemeClr val="tx1"/>
                </a:solidFill>
                <a:latin typeface="Arial" charset="0"/>
              </a:defRPr>
            </a:lvl9pPr>
          </a:lstStyle>
          <a:p>
            <a:pPr>
              <a:spcBef>
                <a:spcPct val="0"/>
              </a:spcBef>
            </a:pPr>
            <a:fld id="{614340A1-AADB-44FA-8625-05534F118E6D}" type="slidenum">
              <a:rPr lang="en-US" altLang="en-US" sz="1000" smtClean="0">
                <a:latin typeface="Times New Roman" pitchFamily="18" charset="0"/>
              </a:rPr>
              <a:pPr>
                <a:spcBef>
                  <a:spcPct val="0"/>
                </a:spcBef>
              </a:pPr>
              <a:t>9</a:t>
            </a:fld>
            <a:endParaRPr lang="en-US" altLang="en-US" sz="100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a:lvl1pPr>
          </a:lstStyle>
          <a:p>
            <a:pPr>
              <a:defRPr/>
            </a:pPr>
            <a:endParaRPr lang="en-US" altLang="en-US"/>
          </a:p>
        </p:txBody>
      </p:sp>
      <p:sp>
        <p:nvSpPr>
          <p:cNvPr id="95" name="Rectangle 95"/>
          <p:cNvSpPr>
            <a:spLocks noGrp="1" noChangeArrowheads="1"/>
          </p:cNvSpPr>
          <p:nvPr>
            <p:ph type="ftr" sz="quarter" idx="11"/>
          </p:nvPr>
        </p:nvSpPr>
        <p:spPr>
          <a:xfrm>
            <a:off x="2209800" y="6324600"/>
            <a:ext cx="4419600" cy="457200"/>
          </a:xfrm>
        </p:spPr>
        <p:txBody>
          <a:bodyPr/>
          <a:lstStyle>
            <a:lvl1pPr>
              <a:defRPr smtClean="0"/>
            </a:lvl1pPr>
          </a:lstStyle>
          <a:p>
            <a:pPr>
              <a:defRPr/>
            </a:pPr>
            <a:r>
              <a:rPr lang="en-CA" altLang="en-US"/>
              <a:t>Options, Futures, and Other Derivatives 9th Edition, Copyright © John C. Hull 2014</a:t>
            </a:r>
            <a:endParaRPr lang="en-US" alt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BFC15052-5A66-45B8-8E50-1C3B9D1DEEAB}" type="slidenum">
              <a:rPr lang="en-US" altLang="en-US"/>
              <a:pPr>
                <a:defRPr/>
              </a:pPr>
              <a:t>‹#›</a:t>
            </a:fld>
            <a:endParaRPr lang="en-US" altLang="en-US" dirty="0"/>
          </a:p>
        </p:txBody>
      </p:sp>
    </p:spTree>
    <p:extLst>
      <p:ext uri="{BB962C8B-B14F-4D97-AF65-F5344CB8AC3E}">
        <p14:creationId xmlns:p14="http://schemas.microsoft.com/office/powerpoint/2010/main" val="142718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ltLang="en-US"/>
              <a:t>Options, Futures, and Other Derivatives 9th Edition, Copyright © John C. Hull 2014</a:t>
            </a:r>
            <a:endParaRPr lang="en-US" altLang="en-US">
              <a:cs typeface="Arial"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A529E1C7-F736-42E6-9D2C-D606081404CD}" type="slidenum">
              <a:rPr lang="en-US" altLang="en-US"/>
              <a:pPr>
                <a:defRPr/>
              </a:pPr>
              <a:t>‹#›</a:t>
            </a:fld>
            <a:endParaRPr lang="en-US" altLang="en-US" dirty="0"/>
          </a:p>
        </p:txBody>
      </p:sp>
    </p:spTree>
    <p:extLst>
      <p:ext uri="{BB962C8B-B14F-4D97-AF65-F5344CB8AC3E}">
        <p14:creationId xmlns:p14="http://schemas.microsoft.com/office/powerpoint/2010/main" val="287736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ltLang="en-US"/>
              <a:t>Options, Futures, and Other Derivatives 9th Edition, Copyright © John C. Hull 2014</a:t>
            </a:r>
            <a:endParaRPr lang="en-US" altLang="en-US">
              <a:cs typeface="Arial"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DCA05F-9FFA-4C42-B757-4DE34DDCFFCC}" type="slidenum">
              <a:rPr lang="en-US" altLang="en-US"/>
              <a:pPr>
                <a:defRPr/>
              </a:pPr>
              <a:t>‹#›</a:t>
            </a:fld>
            <a:endParaRPr lang="en-US" altLang="en-US" dirty="0"/>
          </a:p>
        </p:txBody>
      </p:sp>
    </p:spTree>
    <p:extLst>
      <p:ext uri="{BB962C8B-B14F-4D97-AF65-F5344CB8AC3E}">
        <p14:creationId xmlns:p14="http://schemas.microsoft.com/office/powerpoint/2010/main" val="548452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52600"/>
            <a:ext cx="8229600" cy="4411662"/>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2438400" y="6248400"/>
            <a:ext cx="4764088" cy="457200"/>
          </a:xfrm>
        </p:spPr>
        <p:txBody>
          <a:bodyPr/>
          <a:lstStyle>
            <a:lvl1pPr>
              <a:defRPr smtClean="0"/>
            </a:lvl1pPr>
          </a:lstStyle>
          <a:p>
            <a:pPr>
              <a:defRPr/>
            </a:pPr>
            <a:r>
              <a:rPr lang="en-CA" altLang="en-US"/>
              <a:t>Options, Futures, and Other Derivatives 9th Edition, Copyright © John C. Hull 2014</a:t>
            </a:r>
            <a:endParaRPr lang="en-US" altLang="en-US">
              <a:cs typeface="Arial" charset="0"/>
            </a:endParaRP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D26D4E60-E6BE-4377-BD23-6F9A585B5F55}" type="slidenum">
              <a:rPr lang="en-US" altLang="en-US"/>
              <a:pPr>
                <a:defRPr/>
              </a:pPr>
              <a:t>‹#›</a:t>
            </a:fld>
            <a:endParaRPr lang="en-US" altLang="en-US" dirty="0"/>
          </a:p>
        </p:txBody>
      </p:sp>
    </p:spTree>
    <p:extLst>
      <p:ext uri="{BB962C8B-B14F-4D97-AF65-F5344CB8AC3E}">
        <p14:creationId xmlns:p14="http://schemas.microsoft.com/office/powerpoint/2010/main" val="312726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1981200" y="6248400"/>
            <a:ext cx="4648200" cy="457200"/>
          </a:xfrm>
        </p:spPr>
        <p:txBody>
          <a:bodyPr/>
          <a:lstStyle>
            <a:lvl1pPr>
              <a:defRPr smtClean="0"/>
            </a:lvl1pPr>
          </a:lstStyle>
          <a:p>
            <a:pPr>
              <a:defRPr/>
            </a:pPr>
            <a:r>
              <a:rPr lang="en-CA" altLang="en-US"/>
              <a:t>Options, Futures, and Other Derivatives 9th Edition, Copyright © John C. Hull 2014</a:t>
            </a:r>
            <a:endParaRPr lang="en-US" altLang="en-US">
              <a:cs typeface="Arial" charset="0"/>
            </a:endParaRPr>
          </a:p>
        </p:txBody>
      </p:sp>
      <p:sp>
        <p:nvSpPr>
          <p:cNvPr id="6" name="Slide Number Placeholder 5"/>
          <p:cNvSpPr>
            <a:spLocks noGrp="1"/>
          </p:cNvSpPr>
          <p:nvPr>
            <p:ph type="sldNum" sz="quarter" idx="12"/>
          </p:nvPr>
        </p:nvSpPr>
        <p:spPr/>
        <p:txBody>
          <a:bodyPr/>
          <a:lstStyle>
            <a:lvl1pPr>
              <a:defRPr/>
            </a:lvl1pPr>
          </a:lstStyle>
          <a:p>
            <a:pPr>
              <a:defRPr/>
            </a:pPr>
            <a:fld id="{E127BEB5-D6F1-4C2D-8D78-2C0E9FBF3C65}" type="slidenum">
              <a:rPr lang="en-US" altLang="en-US"/>
              <a:pPr>
                <a:defRPr/>
              </a:pPr>
              <a:t>‹#›</a:t>
            </a:fld>
            <a:endParaRPr lang="en-US" altLang="en-US" dirty="0"/>
          </a:p>
        </p:txBody>
      </p:sp>
    </p:spTree>
    <p:extLst>
      <p:ext uri="{BB962C8B-B14F-4D97-AF65-F5344CB8AC3E}">
        <p14:creationId xmlns:p14="http://schemas.microsoft.com/office/powerpoint/2010/main" val="376387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ltLang="en-US"/>
              <a:t>Options, Futures, and Other Derivatives 9th Edition, Copyright © John C. Hull 2014</a:t>
            </a:r>
            <a:endParaRPr lang="en-US" altLang="en-US">
              <a:cs typeface="Arial"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A38364DB-AEF7-42D4-B4BE-0E772A190EEF}" type="slidenum">
              <a:rPr lang="en-US" altLang="en-US"/>
              <a:pPr>
                <a:defRPr/>
              </a:pPr>
              <a:t>‹#›</a:t>
            </a:fld>
            <a:endParaRPr lang="en-US" altLang="en-US" dirty="0"/>
          </a:p>
        </p:txBody>
      </p:sp>
    </p:spTree>
    <p:extLst>
      <p:ext uri="{BB962C8B-B14F-4D97-AF65-F5344CB8AC3E}">
        <p14:creationId xmlns:p14="http://schemas.microsoft.com/office/powerpoint/2010/main" val="127614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ltLang="en-US"/>
              <a:t>Options, Futures, and Other Derivatives 9th Edition, Copyright © John C. Hull 2014</a:t>
            </a:r>
            <a:endParaRPr lang="en-US" altLang="en-US">
              <a:cs typeface="Arial"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CDC78-B363-4684-A0E5-F336494ACFE8}" type="slidenum">
              <a:rPr lang="en-US" altLang="en-US"/>
              <a:pPr>
                <a:defRPr/>
              </a:pPr>
              <a:t>‹#›</a:t>
            </a:fld>
            <a:endParaRPr lang="en-US" altLang="en-US" dirty="0"/>
          </a:p>
        </p:txBody>
      </p:sp>
    </p:spTree>
    <p:extLst>
      <p:ext uri="{BB962C8B-B14F-4D97-AF65-F5344CB8AC3E}">
        <p14:creationId xmlns:p14="http://schemas.microsoft.com/office/powerpoint/2010/main" val="79507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CA" altLang="en-US"/>
              <a:t>Options, Futures, and Other Derivatives 9th Edition, Copyright © John C. Hull 2014</a:t>
            </a:r>
            <a:endParaRPr lang="en-US" altLang="en-US">
              <a:cs typeface="Arial" charset="0"/>
            </a:endParaRPr>
          </a:p>
        </p:txBody>
      </p:sp>
      <p:sp>
        <p:nvSpPr>
          <p:cNvPr id="9" name="Rectangle 6"/>
          <p:cNvSpPr>
            <a:spLocks noGrp="1" noChangeArrowheads="1"/>
          </p:cNvSpPr>
          <p:nvPr>
            <p:ph type="sldNum" sz="quarter" idx="12"/>
          </p:nvPr>
        </p:nvSpPr>
        <p:spPr>
          <a:ln/>
        </p:spPr>
        <p:txBody>
          <a:bodyPr/>
          <a:lstStyle>
            <a:lvl1pPr>
              <a:defRPr/>
            </a:lvl1pPr>
          </a:lstStyle>
          <a:p>
            <a:pPr>
              <a:defRPr/>
            </a:pPr>
            <a:fld id="{4ECB4582-38D3-44C2-A0FE-63F4FDF92391}" type="slidenum">
              <a:rPr lang="en-US" altLang="en-US"/>
              <a:pPr>
                <a:defRPr/>
              </a:pPr>
              <a:t>‹#›</a:t>
            </a:fld>
            <a:endParaRPr lang="en-US" altLang="en-US" dirty="0"/>
          </a:p>
        </p:txBody>
      </p:sp>
    </p:spTree>
    <p:extLst>
      <p:ext uri="{BB962C8B-B14F-4D97-AF65-F5344CB8AC3E}">
        <p14:creationId xmlns:p14="http://schemas.microsoft.com/office/powerpoint/2010/main" val="92663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a:xfrm>
            <a:off x="2133600" y="6324600"/>
            <a:ext cx="4800600" cy="457200"/>
          </a:xfrm>
        </p:spPr>
        <p:txBody>
          <a:bodyPr/>
          <a:lstStyle>
            <a:lvl1pPr>
              <a:defRPr smtClean="0"/>
            </a:lvl1pPr>
          </a:lstStyle>
          <a:p>
            <a:pPr>
              <a:defRPr/>
            </a:pPr>
            <a:r>
              <a:rPr lang="en-CA" altLang="en-US"/>
              <a:t>Options, Futures, and Other Derivatives 9th Edition, Copyright © John C. Hull 2014</a:t>
            </a:r>
            <a:endParaRPr lang="en-US" altLang="en-US">
              <a:cs typeface="Arial" charset="0"/>
            </a:endParaRPr>
          </a:p>
        </p:txBody>
      </p:sp>
      <p:sp>
        <p:nvSpPr>
          <p:cNvPr id="5" name="Slide Number Placeholder 4"/>
          <p:cNvSpPr>
            <a:spLocks noGrp="1"/>
          </p:cNvSpPr>
          <p:nvPr>
            <p:ph type="sldNum" sz="quarter" idx="12"/>
          </p:nvPr>
        </p:nvSpPr>
        <p:spPr/>
        <p:txBody>
          <a:bodyPr/>
          <a:lstStyle>
            <a:lvl1pPr>
              <a:defRPr/>
            </a:lvl1pPr>
          </a:lstStyle>
          <a:p>
            <a:pPr>
              <a:defRPr/>
            </a:pPr>
            <a:fld id="{268B4C9E-069E-4A49-AC48-024FAD73BA3E}" type="slidenum">
              <a:rPr lang="en-US" altLang="en-US"/>
              <a:pPr>
                <a:defRPr/>
              </a:pPr>
              <a:t>‹#›</a:t>
            </a:fld>
            <a:endParaRPr lang="en-US" altLang="en-US" dirty="0"/>
          </a:p>
        </p:txBody>
      </p:sp>
    </p:spTree>
    <p:extLst>
      <p:ext uri="{BB962C8B-B14F-4D97-AF65-F5344CB8AC3E}">
        <p14:creationId xmlns:p14="http://schemas.microsoft.com/office/powerpoint/2010/main" val="148891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CA" altLang="en-US"/>
              <a:t>Options, Futures, and Other Derivatives 9th Edition, Copyright © John C. Hull 2014</a:t>
            </a:r>
            <a:endParaRPr lang="en-US" altLang="en-US">
              <a:cs typeface="Arial" charset="0"/>
            </a:endParaRPr>
          </a:p>
        </p:txBody>
      </p:sp>
      <p:sp>
        <p:nvSpPr>
          <p:cNvPr id="4" name="Rectangle 6"/>
          <p:cNvSpPr>
            <a:spLocks noGrp="1" noChangeArrowheads="1"/>
          </p:cNvSpPr>
          <p:nvPr>
            <p:ph type="sldNum" sz="quarter" idx="12"/>
          </p:nvPr>
        </p:nvSpPr>
        <p:spPr>
          <a:ln/>
        </p:spPr>
        <p:txBody>
          <a:bodyPr/>
          <a:lstStyle>
            <a:lvl1pPr>
              <a:defRPr/>
            </a:lvl1pPr>
          </a:lstStyle>
          <a:p>
            <a:pPr>
              <a:defRPr/>
            </a:pPr>
            <a:fld id="{A8AF8168-1D49-4AE5-89F4-E57DFFD45C1D}" type="slidenum">
              <a:rPr lang="en-US" altLang="en-US"/>
              <a:pPr>
                <a:defRPr/>
              </a:pPr>
              <a:t>‹#›</a:t>
            </a:fld>
            <a:endParaRPr lang="en-US" altLang="en-US" dirty="0"/>
          </a:p>
        </p:txBody>
      </p:sp>
    </p:spTree>
    <p:extLst>
      <p:ext uri="{BB962C8B-B14F-4D97-AF65-F5344CB8AC3E}">
        <p14:creationId xmlns:p14="http://schemas.microsoft.com/office/powerpoint/2010/main" val="391781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ltLang="en-US"/>
              <a:t>Options, Futures, and Other Derivatives 9th Edition, Copyright © John C. Hull 2014</a:t>
            </a:r>
            <a:endParaRPr lang="en-US" altLang="en-US">
              <a:cs typeface="Arial"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A80CBC-5975-4B64-8348-07C633F4A7ED}" type="slidenum">
              <a:rPr lang="en-US" altLang="en-US"/>
              <a:pPr>
                <a:defRPr/>
              </a:pPr>
              <a:t>‹#›</a:t>
            </a:fld>
            <a:endParaRPr lang="en-US" altLang="en-US" dirty="0"/>
          </a:p>
        </p:txBody>
      </p:sp>
    </p:spTree>
    <p:extLst>
      <p:ext uri="{BB962C8B-B14F-4D97-AF65-F5344CB8AC3E}">
        <p14:creationId xmlns:p14="http://schemas.microsoft.com/office/powerpoint/2010/main" val="101459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ltLang="en-US"/>
              <a:t>Options, Futures, and Other Derivatives 9th Edition, Copyright © John C. Hull 2014</a:t>
            </a:r>
            <a:endParaRPr lang="en-US" altLang="en-US">
              <a:cs typeface="Arial"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5C2CB5C3-0A93-4CE9-8342-2772F3117E79}" type="slidenum">
              <a:rPr lang="en-US" altLang="en-US"/>
              <a:pPr>
                <a:defRPr/>
              </a:pPr>
              <a:t>‹#›</a:t>
            </a:fld>
            <a:endParaRPr lang="en-US" altLang="en-US" dirty="0"/>
          </a:p>
        </p:txBody>
      </p:sp>
    </p:spTree>
    <p:extLst>
      <p:ext uri="{BB962C8B-B14F-4D97-AF65-F5344CB8AC3E}">
        <p14:creationId xmlns:p14="http://schemas.microsoft.com/office/powerpoint/2010/main" val="25411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en-US"/>
          </a:p>
        </p:txBody>
      </p:sp>
      <p:sp>
        <p:nvSpPr>
          <p:cNvPr id="4101" name="Rectangle 5"/>
          <p:cNvSpPr>
            <a:spLocks noGrp="1" noChangeArrowheads="1"/>
          </p:cNvSpPr>
          <p:nvPr>
            <p:ph type="ftr" sz="quarter" idx="3"/>
          </p:nvPr>
        </p:nvSpPr>
        <p:spPr bwMode="auto">
          <a:xfrm>
            <a:off x="2209800" y="6324600"/>
            <a:ext cx="4343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CA" altLang="en-US"/>
              <a:t>Options, Futures, and Other Derivatives 9th Edition, Copyright © John C. Hull 2014</a:t>
            </a:r>
            <a:endParaRPr lang="en-US" altLang="en-US">
              <a:cs typeface="Arial" charset="0"/>
            </a:endParaRPr>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0F1E9742-9865-4BBF-ADAC-A2C37B9D30FF}" type="slidenum">
              <a:rPr lang="en-US" altLang="en-US"/>
              <a:pPr>
                <a:defRPr/>
              </a:pPr>
              <a:t>‹#›</a:t>
            </a:fld>
            <a:endParaRPr lang="en-US" altLang="en-US" dirty="0"/>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13" r:id="rId1"/>
    <p:sldLayoutId id="2147483814" r:id="rId2"/>
    <p:sldLayoutId id="2147483805" r:id="rId3"/>
    <p:sldLayoutId id="2147483806" r:id="rId4"/>
    <p:sldLayoutId id="2147483807" r:id="rId5"/>
    <p:sldLayoutId id="2147483815" r:id="rId6"/>
    <p:sldLayoutId id="2147483808" r:id="rId7"/>
    <p:sldLayoutId id="2147483809" r:id="rId8"/>
    <p:sldLayoutId id="2147483810" r:id="rId9"/>
    <p:sldLayoutId id="2147483811" r:id="rId10"/>
    <p:sldLayoutId id="2147483812" r:id="rId11"/>
    <p:sldLayoutId id="2147483816" r:id="rId12"/>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6"/>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Grp="1" noChangeArrowheads="1"/>
          </p:cNvSpPr>
          <p:nvPr>
            <p:ph type="ctrTitle"/>
          </p:nvPr>
        </p:nvSpPr>
        <p:spPr>
          <a:xfrm>
            <a:off x="1835150" y="2133600"/>
            <a:ext cx="6934200" cy="2362200"/>
          </a:xfrm>
        </p:spPr>
        <p:txBody>
          <a:bodyPr/>
          <a:lstStyle/>
          <a:p>
            <a:pPr eaLnBrk="1" hangingPunct="1"/>
            <a:r>
              <a:rPr lang="en-US" altLang="en-US" dirty="0" smtClean="0"/>
              <a:t>Chapter 8</a:t>
            </a:r>
            <a:br>
              <a:rPr lang="en-US" altLang="en-US" dirty="0" smtClean="0"/>
            </a:br>
            <a:r>
              <a:rPr lang="en-US" altLang="en-US" dirty="0" smtClean="0"/>
              <a:t>Securitization and the Credit Crisis of 2007</a:t>
            </a:r>
          </a:p>
        </p:txBody>
      </p:sp>
      <p:sp>
        <p:nvSpPr>
          <p:cNvPr id="6147"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21F2D67-9954-4BD9-96E5-DDD8BE5A78D0}"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CA" altLang="en-US" sz="4000" smtClean="0"/>
              <a:t>What Many Market Participants Did Not Realize…</a:t>
            </a:r>
            <a:endParaRPr lang="en-US" altLang="en-US" sz="4000" smtClean="0"/>
          </a:p>
        </p:txBody>
      </p:sp>
      <p:sp>
        <p:nvSpPr>
          <p:cNvPr id="15363" name="Content Placeholder 2"/>
          <p:cNvSpPr>
            <a:spLocks noGrp="1"/>
          </p:cNvSpPr>
          <p:nvPr>
            <p:ph idx="1"/>
          </p:nvPr>
        </p:nvSpPr>
        <p:spPr>
          <a:xfrm>
            <a:off x="684213" y="2133600"/>
            <a:ext cx="7772400" cy="3841750"/>
          </a:xfrm>
        </p:spPr>
        <p:txBody>
          <a:bodyPr/>
          <a:lstStyle/>
          <a:p>
            <a:pPr eaLnBrk="1" hangingPunct="1"/>
            <a:r>
              <a:rPr lang="en-CA" altLang="en-US" sz="2400" smtClean="0">
                <a:latin typeface="Arial" charset="0"/>
                <a:cs typeface="Arial" charset="0"/>
              </a:rPr>
              <a:t>Default correlation goes up in stressed market conditions</a:t>
            </a:r>
          </a:p>
          <a:p>
            <a:pPr eaLnBrk="1" hangingPunct="1"/>
            <a:r>
              <a:rPr lang="en-CA" altLang="en-US" sz="2400" smtClean="0">
                <a:latin typeface="Arial" charset="0"/>
                <a:cs typeface="Arial" charset="0"/>
              </a:rPr>
              <a:t>Recovery rates are less in stressed market conditions</a:t>
            </a:r>
          </a:p>
          <a:p>
            <a:pPr eaLnBrk="1" hangingPunct="1"/>
            <a:r>
              <a:rPr lang="en-CA" altLang="en-US" sz="2400" smtClean="0">
                <a:latin typeface="Arial" charset="0"/>
                <a:cs typeface="Arial" charset="0"/>
              </a:rPr>
              <a:t>A tranche with a certain rating cannot be equated with a bond with the same rating. For example, the BBB tranches used to create ABS CDOs were typically about 1% wide and had “all or nothing” loss distributions (quite different from BBB bond) </a:t>
            </a:r>
          </a:p>
          <a:p>
            <a:pPr eaLnBrk="1" hangingPunct="1"/>
            <a:r>
              <a:rPr lang="en-CA" altLang="en-US" sz="2400" smtClean="0">
                <a:latin typeface="Arial" charset="0"/>
                <a:cs typeface="Arial" charset="0"/>
              </a:rPr>
              <a:t>This is quite different from the loss distribution for a BBB bond from a BBB bond</a:t>
            </a:r>
          </a:p>
        </p:txBody>
      </p:sp>
      <p:sp>
        <p:nvSpPr>
          <p:cNvPr id="1536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DC4A0AF-DECB-4829-8EE7-05E54A635DB5}" type="slidenum">
              <a:rPr lang="en-US" altLang="en-US" sz="1400" smtClean="0">
                <a:latin typeface="Arial" charset="0"/>
              </a:rPr>
              <a:pPr eaLnBrk="1" hangingPunct="1">
                <a:spcBef>
                  <a:spcPct val="0"/>
                </a:spcBef>
                <a:buFontTx/>
                <a:buNone/>
              </a:pPr>
              <a:t>10</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CA" altLang="en-US" smtClean="0"/>
              <a:t>Regulatory Arbitrage</a:t>
            </a:r>
            <a:endParaRPr lang="en-US" altLang="en-US" smtClean="0"/>
          </a:p>
        </p:txBody>
      </p:sp>
      <p:sp>
        <p:nvSpPr>
          <p:cNvPr id="16387" name="Content Placeholder 2"/>
          <p:cNvSpPr>
            <a:spLocks noGrp="1"/>
          </p:cNvSpPr>
          <p:nvPr>
            <p:ph idx="1"/>
          </p:nvPr>
        </p:nvSpPr>
        <p:spPr/>
        <p:txBody>
          <a:bodyPr/>
          <a:lstStyle/>
          <a:p>
            <a:pPr eaLnBrk="1" hangingPunct="1"/>
            <a:r>
              <a:rPr lang="en-CA" altLang="en-US" smtClean="0">
                <a:latin typeface="Arial" charset="0"/>
                <a:cs typeface="Arial" charset="0"/>
              </a:rPr>
              <a:t>The regulatory capital banks were required to keep for the tranches created from mortgages was less than that for the mortgages themselves</a:t>
            </a:r>
            <a:endParaRPr lang="en-US" altLang="en-US" smtClean="0">
              <a:latin typeface="Arial" charset="0"/>
              <a:cs typeface="Arial" charset="0"/>
            </a:endParaRPr>
          </a:p>
        </p:txBody>
      </p:sp>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112A7FA-89ED-411E-AC80-62ABCBA5A4E3}" type="slidenum">
              <a:rPr lang="en-US" altLang="en-US" sz="1400" smtClean="0">
                <a:latin typeface="Arial" charset="0"/>
              </a:rPr>
              <a:pPr eaLnBrk="1" hangingPunct="1">
                <a:spcBef>
                  <a:spcPct val="0"/>
                </a:spcBef>
                <a:buFontTx/>
                <a:buNone/>
              </a:pPr>
              <a:t>11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46063" y="930275"/>
            <a:ext cx="7772400" cy="914400"/>
          </a:xfrm>
        </p:spPr>
        <p:txBody>
          <a:bodyPr/>
          <a:lstStyle/>
          <a:p>
            <a:pPr eaLnBrk="1" hangingPunct="1"/>
            <a:r>
              <a:rPr lang="en-CA" altLang="en-US" smtClean="0"/>
              <a:t>Incentives</a:t>
            </a:r>
            <a:endParaRPr lang="en-US" altLang="en-US" smtClean="0"/>
          </a:p>
        </p:txBody>
      </p:sp>
      <p:sp>
        <p:nvSpPr>
          <p:cNvPr id="17411" name="Content Placeholder 2"/>
          <p:cNvSpPr>
            <a:spLocks noGrp="1"/>
          </p:cNvSpPr>
          <p:nvPr>
            <p:ph idx="1"/>
          </p:nvPr>
        </p:nvSpPr>
        <p:spPr>
          <a:xfrm>
            <a:off x="685800" y="1916113"/>
            <a:ext cx="7772400" cy="4346575"/>
          </a:xfrm>
        </p:spPr>
        <p:txBody>
          <a:bodyPr/>
          <a:lstStyle/>
          <a:p>
            <a:pPr eaLnBrk="1" hangingPunct="1"/>
            <a:r>
              <a:rPr lang="en-CA" altLang="en-US" smtClean="0">
                <a:latin typeface="Arial" charset="0"/>
                <a:cs typeface="Arial" charset="0"/>
              </a:rPr>
              <a:t>The crisis highlighted what are referred to as agency costs</a:t>
            </a:r>
          </a:p>
          <a:p>
            <a:pPr lvl="1" eaLnBrk="1" hangingPunct="1"/>
            <a:r>
              <a:rPr lang="en-CA" altLang="en-US" smtClean="0">
                <a:latin typeface="Arial" charset="0"/>
                <a:cs typeface="Arial" charset="0"/>
              </a:rPr>
              <a:t>Mortgage originators (Their prime interest was in in originating mortgages that could be securitized) </a:t>
            </a:r>
          </a:p>
          <a:p>
            <a:pPr lvl="1" eaLnBrk="1" hangingPunct="1"/>
            <a:r>
              <a:rPr lang="en-CA" altLang="en-US" smtClean="0">
                <a:latin typeface="Arial" charset="0"/>
                <a:cs typeface="Arial" charset="0"/>
              </a:rPr>
              <a:t>Valuers (They were under pressure to provide high valuations so that the loan-to-value ratios looked good)</a:t>
            </a:r>
          </a:p>
          <a:p>
            <a:pPr lvl="1" eaLnBrk="1" hangingPunct="1"/>
            <a:r>
              <a:rPr lang="en-CA" altLang="en-US" smtClean="0">
                <a:latin typeface="Arial" charset="0"/>
                <a:cs typeface="Arial" charset="0"/>
              </a:rPr>
              <a:t>Traders (They were focused on the next end-of year bonus and not worried about any longer term problems in the market)</a:t>
            </a: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AE8CAB04-E7B1-484D-A982-E7D25A7A3606}" type="slidenum">
              <a:rPr lang="en-US" altLang="en-US" sz="1400" smtClean="0">
                <a:latin typeface="Arial" charset="0"/>
              </a:rPr>
              <a:pPr eaLnBrk="1" hangingPunct="1">
                <a:spcBef>
                  <a:spcPct val="0"/>
                </a:spcBef>
                <a:buFontTx/>
                <a:buNone/>
              </a:pPr>
              <a:t>12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6063" y="930275"/>
            <a:ext cx="7772400" cy="1130300"/>
          </a:xfrm>
        </p:spPr>
        <p:txBody>
          <a:bodyPr/>
          <a:lstStyle/>
          <a:p>
            <a:pPr eaLnBrk="1" hangingPunct="1"/>
            <a:r>
              <a:rPr lang="en-CA" altLang="en-US" smtClean="0"/>
              <a:t>The Aftermath…</a:t>
            </a:r>
            <a:endParaRPr lang="en-US" altLang="en-US" smtClean="0"/>
          </a:p>
        </p:txBody>
      </p:sp>
      <p:sp>
        <p:nvSpPr>
          <p:cNvPr id="18435" name="Content Placeholder 2"/>
          <p:cNvSpPr>
            <a:spLocks noGrp="1"/>
          </p:cNvSpPr>
          <p:nvPr>
            <p:ph idx="1"/>
          </p:nvPr>
        </p:nvSpPr>
        <p:spPr>
          <a:xfrm>
            <a:off x="685800" y="1557338"/>
            <a:ext cx="7772400" cy="4392612"/>
          </a:xfrm>
        </p:spPr>
        <p:txBody>
          <a:bodyPr/>
          <a:lstStyle/>
          <a:p>
            <a:pPr eaLnBrk="1" hangingPunct="1">
              <a:buFontTx/>
              <a:buNone/>
              <a:defRPr/>
            </a:pPr>
            <a:r>
              <a:rPr lang="en-CA" altLang="en-US" dirty="0" smtClean="0">
                <a:latin typeface="Arial" charset="0"/>
                <a:cs typeface="Arial" charset="0"/>
              </a:rPr>
              <a:t>	</a:t>
            </a:r>
          </a:p>
          <a:p>
            <a:pPr eaLnBrk="1" hangingPunct="1">
              <a:defRPr/>
            </a:pPr>
            <a:r>
              <a:rPr lang="en-CA" altLang="en-US" dirty="0" smtClean="0">
                <a:latin typeface="Arial" charset="0"/>
                <a:cs typeface="Arial" charset="0"/>
              </a:rPr>
              <a:t>A huge amount of new regulation (Basel II.5, Basel III, Dodd-Frank, </a:t>
            </a:r>
            <a:r>
              <a:rPr lang="en-CA" altLang="en-US" dirty="0" err="1" smtClean="0">
                <a:latin typeface="Arial" charset="0"/>
                <a:cs typeface="Arial" charset="0"/>
              </a:rPr>
              <a:t>etc</a:t>
            </a:r>
            <a:r>
              <a:rPr lang="en-CA" altLang="en-US" dirty="0" smtClean="0">
                <a:latin typeface="Arial" charset="0"/>
                <a:cs typeface="Arial" charset="0"/>
              </a:rPr>
              <a:t>). For example: </a:t>
            </a:r>
          </a:p>
          <a:p>
            <a:pPr lvl="1" eaLnBrk="1" hangingPunct="1">
              <a:defRPr/>
            </a:pPr>
            <a:r>
              <a:rPr lang="en-CA" altLang="en-US" dirty="0" smtClean="0">
                <a:cs typeface="Arial" charset="0"/>
              </a:rPr>
              <a:t>Banks </a:t>
            </a:r>
            <a:r>
              <a:rPr lang="en-CA" altLang="en-US" dirty="0">
                <a:cs typeface="Arial" charset="0"/>
              </a:rPr>
              <a:t>required to hold </a:t>
            </a:r>
            <a:r>
              <a:rPr lang="en-CA" altLang="en-US" dirty="0" smtClean="0">
                <a:cs typeface="Arial" charset="0"/>
              </a:rPr>
              <a:t>more equity capital with the definition of equity capital being tightened</a:t>
            </a:r>
            <a:endParaRPr lang="en-CA" altLang="en-US" dirty="0">
              <a:cs typeface="Arial" charset="0"/>
            </a:endParaRPr>
          </a:p>
          <a:p>
            <a:pPr lvl="1" eaLnBrk="1" hangingPunct="1">
              <a:defRPr/>
            </a:pPr>
            <a:r>
              <a:rPr lang="en-CA" altLang="en-US" dirty="0">
                <a:cs typeface="Arial" charset="0"/>
              </a:rPr>
              <a:t>Banks required to satisfy liquidity ratios</a:t>
            </a:r>
          </a:p>
          <a:p>
            <a:pPr lvl="1" eaLnBrk="1" hangingPunct="1">
              <a:defRPr/>
            </a:pPr>
            <a:r>
              <a:rPr lang="en-CA" altLang="en-US" dirty="0">
                <a:cs typeface="Arial" charset="0"/>
              </a:rPr>
              <a:t>CCPs </a:t>
            </a:r>
            <a:r>
              <a:rPr lang="en-CA" altLang="en-US" dirty="0" smtClean="0">
                <a:cs typeface="Arial" charset="0"/>
              </a:rPr>
              <a:t>and SEFs for </a:t>
            </a:r>
            <a:r>
              <a:rPr lang="en-CA" altLang="en-US" dirty="0">
                <a:cs typeface="Arial" charset="0"/>
              </a:rPr>
              <a:t>OTC derivatives</a:t>
            </a:r>
          </a:p>
          <a:p>
            <a:pPr lvl="1" eaLnBrk="1" hangingPunct="1">
              <a:defRPr/>
            </a:pPr>
            <a:r>
              <a:rPr lang="en-CA" altLang="en-US" dirty="0">
                <a:cs typeface="Arial" charset="0"/>
              </a:rPr>
              <a:t>Bonuses </a:t>
            </a:r>
            <a:r>
              <a:rPr lang="en-CA" altLang="en-US" dirty="0" smtClean="0">
                <a:cs typeface="Arial" charset="0"/>
              </a:rPr>
              <a:t>limited in Europe</a:t>
            </a:r>
          </a:p>
          <a:p>
            <a:pPr lvl="1" eaLnBrk="1" hangingPunct="1">
              <a:defRPr/>
            </a:pPr>
            <a:r>
              <a:rPr lang="en-CA" altLang="en-US" dirty="0" smtClean="0">
                <a:cs typeface="Arial" charset="0"/>
              </a:rPr>
              <a:t>Bonuses spread over several years</a:t>
            </a:r>
            <a:endParaRPr lang="en-CA" altLang="en-US" dirty="0">
              <a:cs typeface="Arial" charset="0"/>
            </a:endParaRPr>
          </a:p>
          <a:p>
            <a:pPr lvl="1" eaLnBrk="1" hangingPunct="1">
              <a:defRPr/>
            </a:pPr>
            <a:r>
              <a:rPr lang="en-CA" altLang="en-US" dirty="0" smtClean="0">
                <a:cs typeface="Arial" charset="0"/>
              </a:rPr>
              <a:t>Proprietary trading restricted</a:t>
            </a:r>
            <a:endParaRPr lang="en-CA" altLang="en-US" dirty="0">
              <a:cs typeface="Arial" charset="0"/>
            </a:endParaRPr>
          </a:p>
          <a:p>
            <a:pPr marL="0" indent="0" eaLnBrk="1" hangingPunct="1">
              <a:buFontTx/>
              <a:buNone/>
              <a:defRPr/>
            </a:pPr>
            <a:endParaRPr lang="en-CA" altLang="en-US" dirty="0" smtClean="0">
              <a:latin typeface="Arial" charset="0"/>
              <a:cs typeface="Arial" charset="0"/>
            </a:endParaRPr>
          </a:p>
          <a:p>
            <a:pPr eaLnBrk="1" hangingPunct="1">
              <a:defRPr/>
            </a:pPr>
            <a:endParaRPr lang="en-US" altLang="en-US" dirty="0" smtClean="0">
              <a:latin typeface="Arial" charset="0"/>
              <a:cs typeface="Arial" charset="0"/>
            </a:endParaRPr>
          </a:p>
        </p:txBody>
      </p:sp>
      <p:sp>
        <p:nvSpPr>
          <p:cNvPr id="184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184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EC65C51-8CE5-46DC-9EA9-30ADF65AE7C1}" type="slidenum">
              <a:rPr lang="en-US" altLang="en-US" sz="1400" smtClean="0">
                <a:latin typeface="Arial" charset="0"/>
              </a:rPr>
              <a:pPr eaLnBrk="1" hangingPunct="1">
                <a:spcBef>
                  <a:spcPct val="0"/>
                </a:spcBef>
                <a:buFontTx/>
                <a:buNone/>
              </a:pPr>
              <a:t>13</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CA" altLang="en-US" smtClean="0"/>
              <a:t>Securitization</a:t>
            </a:r>
            <a:endParaRPr lang="en-US" altLang="en-US" smtClean="0"/>
          </a:p>
        </p:txBody>
      </p:sp>
      <p:sp>
        <p:nvSpPr>
          <p:cNvPr id="7171" name="Content Placeholder 2"/>
          <p:cNvSpPr>
            <a:spLocks noGrp="1"/>
          </p:cNvSpPr>
          <p:nvPr>
            <p:ph idx="1"/>
          </p:nvPr>
        </p:nvSpPr>
        <p:spPr/>
        <p:txBody>
          <a:bodyPr/>
          <a:lstStyle/>
          <a:p>
            <a:pPr eaLnBrk="1" hangingPunct="1"/>
            <a:r>
              <a:rPr lang="en-CA" altLang="en-US" smtClean="0">
                <a:latin typeface="Arial" charset="0"/>
                <a:cs typeface="Arial" charset="0"/>
              </a:rPr>
              <a:t>Traditionally banks have funded loans with deposits</a:t>
            </a:r>
          </a:p>
          <a:p>
            <a:pPr eaLnBrk="1" hangingPunct="1"/>
            <a:r>
              <a:rPr lang="en-CA" altLang="en-US" smtClean="0">
                <a:latin typeface="Arial" charset="0"/>
                <a:cs typeface="Arial" charset="0"/>
              </a:rPr>
              <a:t>Securitization is a way that loans can increase much faster than deposits</a:t>
            </a:r>
            <a:endParaRPr lang="en-US" altLang="en-US" smtClean="0">
              <a:latin typeface="Arial" charset="0"/>
              <a:cs typeface="Arial" charset="0"/>
            </a:endParaRPr>
          </a:p>
        </p:txBody>
      </p:sp>
      <p:sp>
        <p:nvSpPr>
          <p:cNvPr id="71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73CD420-9A0D-4F79-A454-FF41C3ACE43B}" type="slidenum">
              <a:rPr lang="en-US" altLang="en-US" sz="1400" smtClean="0">
                <a:latin typeface="Arial" charset="0"/>
              </a:rPr>
              <a:pPr eaLnBrk="1" hangingPunct="1">
                <a:spcBef>
                  <a:spcPct val="0"/>
                </a:spcBef>
                <a:buFontTx/>
                <a:buNone/>
              </a:pPr>
              <a:t>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Grp="1" noChangeArrowheads="1"/>
          </p:cNvSpPr>
          <p:nvPr>
            <p:ph type="title"/>
          </p:nvPr>
        </p:nvSpPr>
        <p:spPr>
          <a:xfrm>
            <a:off x="685800" y="685800"/>
            <a:ext cx="7772400" cy="914400"/>
          </a:xfrm>
        </p:spPr>
        <p:txBody>
          <a:bodyPr/>
          <a:lstStyle/>
          <a:p>
            <a:pPr eaLnBrk="1" hangingPunct="1"/>
            <a:r>
              <a:rPr lang="en-US" altLang="en-US" sz="2800" smtClean="0"/>
              <a:t>Asset Backed Security (Simplified)  </a:t>
            </a:r>
          </a:p>
        </p:txBody>
      </p:sp>
      <p:sp>
        <p:nvSpPr>
          <p:cNvPr id="8195" name="Footer Placeholder 1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8196" name="Slide Number Placeholder 1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4BA4F96-730D-4DD9-A4FE-F19502E06480}" type="slidenum">
              <a:rPr lang="en-US" altLang="en-US" sz="1400" smtClean="0">
                <a:latin typeface="Arial" charset="0"/>
              </a:rPr>
              <a:pPr eaLnBrk="1" hangingPunct="1">
                <a:spcBef>
                  <a:spcPct val="0"/>
                </a:spcBef>
                <a:buFontTx/>
                <a:buNone/>
              </a:pPr>
              <a:t>3</a:t>
            </a:fld>
            <a:endParaRPr lang="en-US" altLang="en-US" sz="1400" smtClean="0">
              <a:latin typeface="Arial" charset="0"/>
            </a:endParaRPr>
          </a:p>
        </p:txBody>
      </p:sp>
      <p:grpSp>
        <p:nvGrpSpPr>
          <p:cNvPr id="8197" name="Group 2"/>
          <p:cNvGrpSpPr>
            <a:grpSpLocks/>
          </p:cNvGrpSpPr>
          <p:nvPr/>
        </p:nvGrpSpPr>
        <p:grpSpPr bwMode="auto">
          <a:xfrm>
            <a:off x="1143000" y="1752600"/>
            <a:ext cx="6072188" cy="4038600"/>
            <a:chOff x="915" y="630"/>
            <a:chExt cx="4323" cy="3114"/>
          </a:xfrm>
        </p:grpSpPr>
        <p:sp>
          <p:nvSpPr>
            <p:cNvPr id="8201" name="Rectangle 3"/>
            <p:cNvSpPr>
              <a:spLocks noChangeArrowheads="1"/>
            </p:cNvSpPr>
            <p:nvPr/>
          </p:nvSpPr>
          <p:spPr bwMode="auto">
            <a:xfrm>
              <a:off x="915" y="738"/>
              <a:ext cx="1200" cy="288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1800">
                  <a:latin typeface="Times New Roman" pitchFamily="18" charset="0"/>
                </a:rPr>
                <a:t>Asset 1</a:t>
              </a:r>
            </a:p>
            <a:p>
              <a:pPr algn="ctr">
                <a:spcBef>
                  <a:spcPct val="0"/>
                </a:spcBef>
                <a:buFontTx/>
                <a:buNone/>
              </a:pPr>
              <a:r>
                <a:rPr lang="en-US" altLang="en-US" sz="1800">
                  <a:latin typeface="Times New Roman" pitchFamily="18" charset="0"/>
                </a:rPr>
                <a:t>Asset 2</a:t>
              </a:r>
            </a:p>
            <a:p>
              <a:pPr algn="ctr">
                <a:spcBef>
                  <a:spcPct val="0"/>
                </a:spcBef>
                <a:buFontTx/>
                <a:buNone/>
              </a:pPr>
              <a:r>
                <a:rPr lang="en-US" altLang="en-US" sz="1800">
                  <a:latin typeface="Times New Roman" pitchFamily="18" charset="0"/>
                </a:rPr>
                <a:t>Asset 3</a:t>
              </a:r>
            </a:p>
            <a:p>
              <a:pPr algn="ctr">
                <a:spcBef>
                  <a:spcPct val="0"/>
                </a:spcBef>
                <a:buFontTx/>
                <a:buNone/>
              </a:pPr>
              <a:endParaRPr lang="en-US" altLang="en-US" sz="1800">
                <a:latin typeface="Times New Roman" pitchFamily="18" charset="0"/>
              </a:endParaRPr>
            </a:p>
            <a:p>
              <a:pPr algn="ctr">
                <a:spcBef>
                  <a:spcPct val="0"/>
                </a:spcBef>
                <a:buFontTx/>
                <a:buNone/>
              </a:pPr>
              <a:endParaRPr lang="en-US" altLang="en-US" sz="1800">
                <a:latin typeface="Times New Roman" pitchFamily="18" charset="0"/>
              </a:endParaRPr>
            </a:p>
            <a:p>
              <a:pPr algn="ctr">
                <a:spcBef>
                  <a:spcPct val="0"/>
                </a:spcBef>
                <a:buFontTx/>
                <a:buNone/>
              </a:pPr>
              <a:r>
                <a:rPr lang="en-US" altLang="en-US" sz="1800">
                  <a:latin typeface="Times New Roman" pitchFamily="18" charset="0"/>
                  <a:sym typeface="Wingdings 3" pitchFamily="18" charset="2"/>
                </a:rPr>
                <a:t></a:t>
              </a:r>
            </a:p>
            <a:p>
              <a:pPr algn="ctr">
                <a:spcBef>
                  <a:spcPct val="0"/>
                </a:spcBef>
                <a:buFontTx/>
                <a:buNone/>
              </a:pPr>
              <a:endParaRPr lang="en-US" altLang="en-US" sz="1800">
                <a:latin typeface="Times New Roman" pitchFamily="18" charset="0"/>
              </a:endParaRPr>
            </a:p>
            <a:p>
              <a:pPr algn="ctr">
                <a:spcBef>
                  <a:spcPct val="0"/>
                </a:spcBef>
                <a:buFontTx/>
                <a:buNone/>
              </a:pPr>
              <a:endParaRPr lang="en-US" altLang="en-US" sz="1800">
                <a:latin typeface="Times New Roman" pitchFamily="18" charset="0"/>
              </a:endParaRPr>
            </a:p>
            <a:p>
              <a:pPr algn="ctr">
                <a:spcBef>
                  <a:spcPct val="0"/>
                </a:spcBef>
                <a:buFontTx/>
                <a:buNone/>
              </a:pPr>
              <a:r>
                <a:rPr lang="en-US" altLang="en-US" sz="1800">
                  <a:latin typeface="Times New Roman" pitchFamily="18" charset="0"/>
                </a:rPr>
                <a:t>Asset n</a:t>
              </a:r>
            </a:p>
            <a:p>
              <a:pPr algn="ctr">
                <a:spcBef>
                  <a:spcPct val="0"/>
                </a:spcBef>
                <a:buFontTx/>
                <a:buNone/>
              </a:pPr>
              <a:endParaRPr lang="en-US" altLang="en-US" sz="1800">
                <a:latin typeface="Times New Roman" pitchFamily="18" charset="0"/>
              </a:endParaRPr>
            </a:p>
            <a:p>
              <a:pPr algn="ctr">
                <a:spcBef>
                  <a:spcPct val="0"/>
                </a:spcBef>
                <a:buFontTx/>
                <a:buNone/>
              </a:pPr>
              <a:r>
                <a:rPr lang="en-US" altLang="en-US" sz="1800">
                  <a:latin typeface="Times New Roman" pitchFamily="18" charset="0"/>
                </a:rPr>
                <a:t>Principal:</a:t>
              </a:r>
            </a:p>
            <a:p>
              <a:pPr algn="ctr">
                <a:spcBef>
                  <a:spcPct val="0"/>
                </a:spcBef>
                <a:buFontTx/>
                <a:buNone/>
              </a:pPr>
              <a:r>
                <a:rPr lang="en-US" altLang="en-US" sz="1800">
                  <a:latin typeface="Times New Roman" pitchFamily="18" charset="0"/>
                </a:rPr>
                <a:t>$100 million</a:t>
              </a:r>
            </a:p>
          </p:txBody>
        </p:sp>
        <p:sp>
          <p:nvSpPr>
            <p:cNvPr id="8202" name="Rectangle 4"/>
            <p:cNvSpPr>
              <a:spLocks noChangeArrowheads="1"/>
            </p:cNvSpPr>
            <p:nvPr/>
          </p:nvSpPr>
          <p:spPr bwMode="auto">
            <a:xfrm>
              <a:off x="2352" y="1632"/>
              <a:ext cx="774" cy="10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2400">
                  <a:latin typeface="Times New Roman" pitchFamily="18" charset="0"/>
                </a:rPr>
                <a:t> </a:t>
              </a:r>
              <a:r>
                <a:rPr lang="en-US" altLang="en-US" sz="2000">
                  <a:latin typeface="Times New Roman" pitchFamily="18" charset="0"/>
                </a:rPr>
                <a:t> SPV</a:t>
              </a:r>
            </a:p>
          </p:txBody>
        </p:sp>
        <p:sp>
          <p:nvSpPr>
            <p:cNvPr id="8203" name="Rectangle 5"/>
            <p:cNvSpPr>
              <a:spLocks noChangeArrowheads="1"/>
            </p:cNvSpPr>
            <p:nvPr/>
          </p:nvSpPr>
          <p:spPr bwMode="auto">
            <a:xfrm>
              <a:off x="3384" y="630"/>
              <a:ext cx="1854" cy="91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1800">
                  <a:latin typeface="Times New Roman" pitchFamily="18" charset="0"/>
                </a:rPr>
                <a:t>Senior Tranche</a:t>
              </a:r>
            </a:p>
            <a:p>
              <a:pPr algn="ctr">
                <a:spcBef>
                  <a:spcPct val="0"/>
                </a:spcBef>
                <a:buFontTx/>
                <a:buNone/>
              </a:pPr>
              <a:r>
                <a:rPr lang="en-US" altLang="en-US" sz="1800">
                  <a:latin typeface="Times New Roman" pitchFamily="18" charset="0"/>
                </a:rPr>
                <a:t>Principal: $80 million</a:t>
              </a:r>
            </a:p>
            <a:p>
              <a:pPr algn="ctr">
                <a:spcBef>
                  <a:spcPct val="0"/>
                </a:spcBef>
                <a:buFontTx/>
                <a:buNone/>
              </a:pPr>
              <a:r>
                <a:rPr lang="en-US" altLang="en-US" sz="1800">
                  <a:latin typeface="Times New Roman" pitchFamily="18" charset="0"/>
                </a:rPr>
                <a:t>Return = LIBOR + 60bp</a:t>
              </a:r>
            </a:p>
          </p:txBody>
        </p:sp>
        <p:sp>
          <p:nvSpPr>
            <p:cNvPr id="8204" name="Rectangle 6"/>
            <p:cNvSpPr>
              <a:spLocks noChangeArrowheads="1"/>
            </p:cNvSpPr>
            <p:nvPr/>
          </p:nvSpPr>
          <p:spPr bwMode="auto">
            <a:xfrm>
              <a:off x="3384" y="1657"/>
              <a:ext cx="1854" cy="973"/>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US" altLang="en-US" sz="1800">
                  <a:latin typeface="Times New Roman" pitchFamily="18" charset="0"/>
                </a:rPr>
                <a:t>Mezzanine Tranche</a:t>
              </a:r>
            </a:p>
            <a:p>
              <a:pPr algn="ctr">
                <a:spcBef>
                  <a:spcPct val="0"/>
                </a:spcBef>
                <a:buFontTx/>
                <a:buNone/>
              </a:pPr>
              <a:r>
                <a:rPr lang="en-US" altLang="en-US" sz="1800">
                  <a:latin typeface="Times New Roman" pitchFamily="18" charset="0"/>
                </a:rPr>
                <a:t>Principal:$15 million</a:t>
              </a:r>
            </a:p>
            <a:p>
              <a:pPr algn="ctr">
                <a:spcBef>
                  <a:spcPct val="0"/>
                </a:spcBef>
                <a:buFontTx/>
                <a:buNone/>
              </a:pPr>
              <a:r>
                <a:rPr lang="en-US" altLang="en-US" sz="1800">
                  <a:latin typeface="Times New Roman" pitchFamily="18" charset="0"/>
                </a:rPr>
                <a:t>Return = LIBOR+ 250bp</a:t>
              </a:r>
            </a:p>
          </p:txBody>
        </p:sp>
        <p:sp>
          <p:nvSpPr>
            <p:cNvPr id="8205" name="Rectangle 8"/>
            <p:cNvSpPr>
              <a:spLocks noChangeArrowheads="1"/>
            </p:cNvSpPr>
            <p:nvPr/>
          </p:nvSpPr>
          <p:spPr bwMode="auto">
            <a:xfrm>
              <a:off x="3384" y="2847"/>
              <a:ext cx="1854" cy="89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a:spcBef>
                  <a:spcPct val="0"/>
                </a:spcBef>
                <a:buFontTx/>
                <a:buNone/>
              </a:pPr>
              <a:r>
                <a:rPr lang="en-CA" altLang="en-US" sz="1800">
                  <a:latin typeface="Times New Roman" pitchFamily="18" charset="0"/>
                </a:rPr>
                <a:t>Equity Tranche </a:t>
              </a:r>
            </a:p>
            <a:p>
              <a:pPr algn="ctr">
                <a:spcBef>
                  <a:spcPct val="0"/>
                </a:spcBef>
                <a:buFontTx/>
                <a:buNone/>
              </a:pPr>
              <a:r>
                <a:rPr lang="en-CA" altLang="en-US" sz="1800">
                  <a:latin typeface="Times New Roman" pitchFamily="18" charset="0"/>
                </a:rPr>
                <a:t>Principal: $5 million</a:t>
              </a:r>
            </a:p>
            <a:p>
              <a:pPr algn="ctr">
                <a:spcBef>
                  <a:spcPct val="0"/>
                </a:spcBef>
                <a:buFontTx/>
                <a:buNone/>
              </a:pPr>
              <a:r>
                <a:rPr lang="en-CA" altLang="en-US" sz="1800">
                  <a:latin typeface="Times New Roman" pitchFamily="18" charset="0"/>
                </a:rPr>
                <a:t>Return =LIBOR+2,000bp</a:t>
              </a:r>
              <a:endParaRPr lang="en-US" altLang="en-US" sz="1800">
                <a:latin typeface="Times New Roman" pitchFamily="18" charset="0"/>
              </a:endParaRPr>
            </a:p>
          </p:txBody>
        </p:sp>
        <p:sp>
          <p:nvSpPr>
            <p:cNvPr id="8206" name="Line 9"/>
            <p:cNvSpPr>
              <a:spLocks noChangeShapeType="1"/>
            </p:cNvSpPr>
            <p:nvPr/>
          </p:nvSpPr>
          <p:spPr bwMode="auto">
            <a:xfrm>
              <a:off x="2112" y="2160"/>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198" name="Line 9"/>
          <p:cNvSpPr>
            <a:spLocks noChangeShapeType="1"/>
          </p:cNvSpPr>
          <p:nvPr/>
        </p:nvSpPr>
        <p:spPr bwMode="auto">
          <a:xfrm>
            <a:off x="4267200" y="3733800"/>
            <a:ext cx="355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7174" name="Straight Arrow Connector 30"/>
          <p:cNvCxnSpPr>
            <a:cxnSpLocks noChangeShapeType="1"/>
            <a:endCxn id="8203" idx="1"/>
          </p:cNvCxnSpPr>
          <p:nvPr/>
        </p:nvCxnSpPr>
        <p:spPr bwMode="auto">
          <a:xfrm rot="5400000" flipH="1" flipV="1">
            <a:off x="3891756" y="2723357"/>
            <a:ext cx="1095375" cy="34448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200" name="Straight Arrow Connector 34"/>
          <p:cNvCxnSpPr>
            <a:cxnSpLocks noChangeShapeType="1"/>
          </p:cNvCxnSpPr>
          <p:nvPr/>
        </p:nvCxnSpPr>
        <p:spPr bwMode="auto">
          <a:xfrm rot="16200000" flipH="1">
            <a:off x="3886200" y="4495800"/>
            <a:ext cx="1066800" cy="304800"/>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6"/>
          <p:cNvSpPr>
            <a:spLocks noGrp="1"/>
          </p:cNvSpPr>
          <p:nvPr>
            <p:ph type="title"/>
          </p:nvPr>
        </p:nvSpPr>
        <p:spPr>
          <a:xfrm>
            <a:off x="228600" y="914400"/>
            <a:ext cx="7772400" cy="1143000"/>
          </a:xfrm>
        </p:spPr>
        <p:txBody>
          <a:bodyPr/>
          <a:lstStyle/>
          <a:p>
            <a:pPr eaLnBrk="1" hangingPunct="1"/>
            <a:r>
              <a:rPr lang="en-US" altLang="en-US" smtClean="0"/>
              <a:t>The Waterfall</a:t>
            </a:r>
          </a:p>
        </p:txBody>
      </p:sp>
      <p:sp>
        <p:nvSpPr>
          <p:cNvPr id="9219" name="Footer Placeholder 5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9220" name="Slide Number Placeholder 5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1A025B8-2824-4900-92A4-B797471F85D5}" type="slidenum">
              <a:rPr lang="en-US" altLang="en-US" sz="1400" smtClean="0">
                <a:latin typeface="Arial" charset="0"/>
              </a:rPr>
              <a:pPr eaLnBrk="1" hangingPunct="1">
                <a:spcBef>
                  <a:spcPct val="0"/>
                </a:spcBef>
                <a:buFontTx/>
                <a:buNone/>
              </a:pPr>
              <a:t>4</a:t>
            </a:fld>
            <a:endParaRPr lang="en-US" altLang="en-US" sz="1400" smtClean="0">
              <a:latin typeface="Arial" charset="0"/>
            </a:endParaRPr>
          </a:p>
        </p:txBody>
      </p:sp>
      <p:sp>
        <p:nvSpPr>
          <p:cNvPr id="9221" name="TextBox 6"/>
          <p:cNvSpPr txBox="1">
            <a:spLocks noChangeArrowheads="1"/>
          </p:cNvSpPr>
          <p:nvPr/>
        </p:nvSpPr>
        <p:spPr bwMode="auto">
          <a:xfrm>
            <a:off x="2438400" y="548640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800">
                <a:latin typeface="Arial" charset="0"/>
              </a:rPr>
              <a:t>Equity Tranche</a:t>
            </a:r>
          </a:p>
        </p:txBody>
      </p:sp>
      <p:grpSp>
        <p:nvGrpSpPr>
          <p:cNvPr id="9222" name="Group 43"/>
          <p:cNvGrpSpPr>
            <a:grpSpLocks/>
          </p:cNvGrpSpPr>
          <p:nvPr/>
        </p:nvGrpSpPr>
        <p:grpSpPr bwMode="auto">
          <a:xfrm>
            <a:off x="2362200" y="1981200"/>
            <a:ext cx="5867400" cy="3886200"/>
            <a:chOff x="838200" y="1905000"/>
            <a:chExt cx="5715000" cy="4419600"/>
          </a:xfrm>
        </p:grpSpPr>
        <p:grpSp>
          <p:nvGrpSpPr>
            <p:cNvPr id="9232" name="Group 53"/>
            <p:cNvGrpSpPr>
              <a:grpSpLocks/>
            </p:cNvGrpSpPr>
            <p:nvPr/>
          </p:nvGrpSpPr>
          <p:grpSpPr bwMode="auto">
            <a:xfrm>
              <a:off x="2514600" y="1905000"/>
              <a:ext cx="4038600" cy="4419600"/>
              <a:chOff x="3048000" y="762000"/>
              <a:chExt cx="4114800" cy="5561923"/>
            </a:xfrm>
          </p:grpSpPr>
          <p:sp>
            <p:nvSpPr>
              <p:cNvPr id="8" name="Flowchart: Manual Operation 7"/>
              <p:cNvSpPr/>
              <p:nvPr/>
            </p:nvSpPr>
            <p:spPr>
              <a:xfrm>
                <a:off x="3657444" y="3122637"/>
                <a:ext cx="2103213" cy="1497265"/>
              </a:xfrm>
              <a:prstGeom prst="flowChartManualOperation">
                <a:avLst/>
              </a:prstGeom>
              <a:solidFill>
                <a:srgbClr val="92D050"/>
              </a:solid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solidFill>
                    <a:schemeClr val="bg1"/>
                  </a:solidFill>
                </a:endParaRPr>
              </a:p>
            </p:txBody>
          </p:sp>
          <p:sp>
            <p:nvSpPr>
              <p:cNvPr id="9" name="Flowchart: Manual Operation 8"/>
              <p:cNvSpPr/>
              <p:nvPr/>
            </p:nvSpPr>
            <p:spPr>
              <a:xfrm>
                <a:off x="5234460" y="5076581"/>
                <a:ext cx="1402143" cy="577095"/>
              </a:xfrm>
              <a:prstGeom prst="flowChartManualOperation">
                <a:avLst/>
              </a:prstGeom>
              <a:solidFill>
                <a:srgbClr val="92D050"/>
              </a:solid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solidFill>
                    <a:schemeClr val="bg1"/>
                  </a:solidFill>
                </a:endParaRPr>
              </a:p>
            </p:txBody>
          </p:sp>
          <p:sp>
            <p:nvSpPr>
              <p:cNvPr id="10" name="Flowchart: Manual Operation 9"/>
              <p:cNvSpPr/>
              <p:nvPr/>
            </p:nvSpPr>
            <p:spPr>
              <a:xfrm>
                <a:off x="6461729" y="6117169"/>
                <a:ext cx="584488" cy="206754"/>
              </a:xfrm>
              <a:prstGeom prst="flowChartManualOperation">
                <a:avLst/>
              </a:prstGeom>
              <a:solidFill>
                <a:srgbClr val="92D050"/>
              </a:solid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solidFill>
                    <a:schemeClr val="bg1"/>
                  </a:solidFill>
                </a:endParaRPr>
              </a:p>
            </p:txBody>
          </p:sp>
          <p:cxnSp>
            <p:nvCxnSpPr>
              <p:cNvPr id="11" name="Straight Connector 10"/>
              <p:cNvCxnSpPr>
                <a:stCxn id="10" idx="1"/>
              </p:cNvCxnSpPr>
              <p:nvPr/>
            </p:nvCxnSpPr>
            <p:spPr>
              <a:xfrm rot="10800000">
                <a:off x="6343571" y="5962671"/>
                <a:ext cx="176449" cy="2567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p:cNvCxnSpPr>
              <p:nvPr/>
            </p:nvCxnSpPr>
            <p:spPr>
              <a:xfrm flipV="1">
                <a:off x="6987927" y="5962671"/>
                <a:ext cx="174873" cy="256738"/>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sp>
            <p:nvSpPr>
              <p:cNvPr id="9244" name="Freeform 7"/>
              <p:cNvSpPr>
                <a:spLocks/>
              </p:cNvSpPr>
              <p:nvPr/>
            </p:nvSpPr>
            <p:spPr bwMode="auto">
              <a:xfrm>
                <a:off x="5791200" y="3200400"/>
                <a:ext cx="152400" cy="244475"/>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5" name="Freeform 7"/>
              <p:cNvSpPr>
                <a:spLocks/>
              </p:cNvSpPr>
              <p:nvPr/>
            </p:nvSpPr>
            <p:spPr bwMode="auto">
              <a:xfrm>
                <a:off x="5791200" y="3733800"/>
                <a:ext cx="152400" cy="244475"/>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7"/>
              <p:cNvSpPr>
                <a:spLocks/>
              </p:cNvSpPr>
              <p:nvPr/>
            </p:nvSpPr>
            <p:spPr bwMode="auto">
              <a:xfrm>
                <a:off x="5791200" y="4343400"/>
                <a:ext cx="152400" cy="244475"/>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7"/>
              <p:cNvSpPr>
                <a:spLocks/>
              </p:cNvSpPr>
              <p:nvPr/>
            </p:nvSpPr>
            <p:spPr bwMode="auto">
              <a:xfrm>
                <a:off x="6629400" y="5269076"/>
                <a:ext cx="145211" cy="191790"/>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7"/>
              <p:cNvSpPr>
                <a:spLocks/>
              </p:cNvSpPr>
              <p:nvPr/>
            </p:nvSpPr>
            <p:spPr bwMode="auto">
              <a:xfrm flipH="1">
                <a:off x="6629400" y="5652656"/>
                <a:ext cx="145211" cy="191790"/>
              </a:xfrm>
              <a:custGeom>
                <a:avLst/>
                <a:gdLst>
                  <a:gd name="T0" fmla="*/ 2147483647 w 264"/>
                  <a:gd name="T1" fmla="*/ 2147483647 h 442"/>
                  <a:gd name="T2" fmla="*/ 2147483647 w 264"/>
                  <a:gd name="T3" fmla="*/ 2147483647 h 442"/>
                  <a:gd name="T4" fmla="*/ 2147483647 w 264"/>
                  <a:gd name="T5" fmla="*/ 2147483647 h 442"/>
                  <a:gd name="T6" fmla="*/ 2147483647 w 264"/>
                  <a:gd name="T7" fmla="*/ 2147483647 h 442"/>
                  <a:gd name="T8" fmla="*/ 2147483647 w 264"/>
                  <a:gd name="T9" fmla="*/ 2147483647 h 442"/>
                  <a:gd name="T10" fmla="*/ 2147483647 w 264"/>
                  <a:gd name="T11" fmla="*/ 2147483647 h 442"/>
                  <a:gd name="T12" fmla="*/ 2147483647 w 264"/>
                  <a:gd name="T13" fmla="*/ 2147483647 h 442"/>
                  <a:gd name="T14" fmla="*/ 2147483647 w 264"/>
                  <a:gd name="T15" fmla="*/ 2147483647 h 442"/>
                  <a:gd name="T16" fmla="*/ 2147483647 w 264"/>
                  <a:gd name="T17" fmla="*/ 2147483647 h 442"/>
                  <a:gd name="T18" fmla="*/ 2147483647 w 264"/>
                  <a:gd name="T19" fmla="*/ 2147483647 h 442"/>
                  <a:gd name="T20" fmla="*/ 2147483647 w 264"/>
                  <a:gd name="T21" fmla="*/ 2147483647 h 442"/>
                  <a:gd name="T22" fmla="*/ 2147483647 w 264"/>
                  <a:gd name="T23" fmla="*/ 2147483647 h 442"/>
                  <a:gd name="T24" fmla="*/ 2147483647 w 264"/>
                  <a:gd name="T25" fmla="*/ 2147483647 h 442"/>
                  <a:gd name="T26" fmla="*/ 2147483647 w 264"/>
                  <a:gd name="T27" fmla="*/ 0 h 442"/>
                  <a:gd name="T28" fmla="*/ 2147483647 w 264"/>
                  <a:gd name="T29" fmla="*/ 0 h 442"/>
                  <a:gd name="T30" fmla="*/ 2147483647 w 264"/>
                  <a:gd name="T31" fmla="*/ 2147483647 h 442"/>
                  <a:gd name="T32" fmla="*/ 2147483647 w 264"/>
                  <a:gd name="T33" fmla="*/ 2147483647 h 442"/>
                  <a:gd name="T34" fmla="*/ 2147483647 w 264"/>
                  <a:gd name="T35" fmla="*/ 2147483647 h 442"/>
                  <a:gd name="T36" fmla="*/ 2147483647 w 264"/>
                  <a:gd name="T37" fmla="*/ 2147483647 h 442"/>
                  <a:gd name="T38" fmla="*/ 2147483647 w 264"/>
                  <a:gd name="T39" fmla="*/ 2147483647 h 442"/>
                  <a:gd name="T40" fmla="*/ 2147483647 w 264"/>
                  <a:gd name="T41" fmla="*/ 2147483647 h 442"/>
                  <a:gd name="T42" fmla="*/ 2147483647 w 264"/>
                  <a:gd name="T43" fmla="*/ 2147483647 h 442"/>
                  <a:gd name="T44" fmla="*/ 2147483647 w 264"/>
                  <a:gd name="T45" fmla="*/ 2147483647 h 442"/>
                  <a:gd name="T46" fmla="*/ 2147483647 w 264"/>
                  <a:gd name="T47" fmla="*/ 2147483647 h 442"/>
                  <a:gd name="T48" fmla="*/ 0 w 264"/>
                  <a:gd name="T49" fmla="*/ 2147483647 h 442"/>
                  <a:gd name="T50" fmla="*/ 0 w 264"/>
                  <a:gd name="T51" fmla="*/ 2147483647 h 442"/>
                  <a:gd name="T52" fmla="*/ 2147483647 w 264"/>
                  <a:gd name="T53" fmla="*/ 2147483647 h 442"/>
                  <a:gd name="T54" fmla="*/ 2147483647 w 264"/>
                  <a:gd name="T55" fmla="*/ 2147483647 h 442"/>
                  <a:gd name="T56" fmla="*/ 2147483647 w 264"/>
                  <a:gd name="T57" fmla="*/ 2147483647 h 442"/>
                  <a:gd name="T58" fmla="*/ 2147483647 w 264"/>
                  <a:gd name="T59" fmla="*/ 2147483647 h 442"/>
                  <a:gd name="T60" fmla="*/ 2147483647 w 264"/>
                  <a:gd name="T61" fmla="*/ 2147483647 h 442"/>
                  <a:gd name="T62" fmla="*/ 2147483647 w 264"/>
                  <a:gd name="T63" fmla="*/ 2147483647 h 442"/>
                  <a:gd name="T64" fmla="*/ 2147483647 w 264"/>
                  <a:gd name="T65" fmla="*/ 2147483647 h 442"/>
                  <a:gd name="T66" fmla="*/ 2147483647 w 264"/>
                  <a:gd name="T67" fmla="*/ 2147483647 h 442"/>
                  <a:gd name="T68" fmla="*/ 2147483647 w 264"/>
                  <a:gd name="T69" fmla="*/ 2147483647 h 442"/>
                  <a:gd name="T70" fmla="*/ 2147483647 w 264"/>
                  <a:gd name="T71" fmla="*/ 2147483647 h 442"/>
                  <a:gd name="T72" fmla="*/ 2147483647 w 264"/>
                  <a:gd name="T73" fmla="*/ 2147483647 h 442"/>
                  <a:gd name="T74" fmla="*/ 2147483647 w 264"/>
                  <a:gd name="T75" fmla="*/ 2147483647 h 442"/>
                  <a:gd name="T76" fmla="*/ 2147483647 w 264"/>
                  <a:gd name="T77" fmla="*/ 2147483647 h 442"/>
                  <a:gd name="T78" fmla="*/ 2147483647 w 264"/>
                  <a:gd name="T79" fmla="*/ 2147483647 h 442"/>
                  <a:gd name="T80" fmla="*/ 2147483647 w 264"/>
                  <a:gd name="T81" fmla="*/ 2147483647 h 442"/>
                  <a:gd name="T82" fmla="*/ 2147483647 w 264"/>
                  <a:gd name="T83" fmla="*/ 2147483647 h 442"/>
                  <a:gd name="T84" fmla="*/ 2147483647 w 264"/>
                  <a:gd name="T85" fmla="*/ 2147483647 h 442"/>
                  <a:gd name="T86" fmla="*/ 2147483647 w 264"/>
                  <a:gd name="T87" fmla="*/ 2147483647 h 442"/>
                  <a:gd name="T88" fmla="*/ 2147483647 w 264"/>
                  <a:gd name="T89" fmla="*/ 2147483647 h 442"/>
                  <a:gd name="T90" fmla="*/ 2147483647 w 264"/>
                  <a:gd name="T91" fmla="*/ 2147483647 h 442"/>
                  <a:gd name="T92" fmla="*/ 2147483647 w 264"/>
                  <a:gd name="T93" fmla="*/ 2147483647 h 442"/>
                  <a:gd name="T94" fmla="*/ 2147483647 w 264"/>
                  <a:gd name="T95" fmla="*/ 2147483647 h 442"/>
                  <a:gd name="T96" fmla="*/ 2147483647 w 264"/>
                  <a:gd name="T97" fmla="*/ 2147483647 h 442"/>
                  <a:gd name="T98" fmla="*/ 2147483647 w 264"/>
                  <a:gd name="T99" fmla="*/ 2147483647 h 442"/>
                  <a:gd name="T100" fmla="*/ 2147483647 w 264"/>
                  <a:gd name="T101" fmla="*/ 2147483647 h 442"/>
                  <a:gd name="T102" fmla="*/ 2147483647 w 264"/>
                  <a:gd name="T103" fmla="*/ 2147483647 h 442"/>
                  <a:gd name="T104" fmla="*/ 2147483647 w 264"/>
                  <a:gd name="T105" fmla="*/ 2147483647 h 442"/>
                  <a:gd name="T106" fmla="*/ 2147483647 w 264"/>
                  <a:gd name="T107" fmla="*/ 2147483647 h 442"/>
                  <a:gd name="T108" fmla="*/ 2147483647 w 264"/>
                  <a:gd name="T109" fmla="*/ 2147483647 h 442"/>
                  <a:gd name="T110" fmla="*/ 2147483647 w 264"/>
                  <a:gd name="T111" fmla="*/ 2147483647 h 442"/>
                  <a:gd name="T112" fmla="*/ 2147483647 w 264"/>
                  <a:gd name="T113" fmla="*/ 2147483647 h 442"/>
                  <a:gd name="T114" fmla="*/ 2147483647 w 264"/>
                  <a:gd name="T115" fmla="*/ 2147483647 h 442"/>
                  <a:gd name="T116" fmla="*/ 2147483647 w 264"/>
                  <a:gd name="T117" fmla="*/ 2147483647 h 442"/>
                  <a:gd name="T118" fmla="*/ 2147483647 w 264"/>
                  <a:gd name="T119" fmla="*/ 2147483647 h 442"/>
                  <a:gd name="T120" fmla="*/ 2147483647 w 264"/>
                  <a:gd name="T121" fmla="*/ 2147483647 h 442"/>
                  <a:gd name="T122" fmla="*/ 2147483647 w 264"/>
                  <a:gd name="T123" fmla="*/ 2147483647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442"/>
                  <a:gd name="T188" fmla="*/ 264 w 26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442">
                    <a:moveTo>
                      <a:pt x="264" y="302"/>
                    </a:moveTo>
                    <a:lnTo>
                      <a:pt x="264" y="302"/>
                    </a:lnTo>
                    <a:lnTo>
                      <a:pt x="264" y="292"/>
                    </a:lnTo>
                    <a:lnTo>
                      <a:pt x="262" y="278"/>
                    </a:lnTo>
                    <a:lnTo>
                      <a:pt x="252" y="244"/>
                    </a:lnTo>
                    <a:lnTo>
                      <a:pt x="236" y="204"/>
                    </a:lnTo>
                    <a:lnTo>
                      <a:pt x="218" y="164"/>
                    </a:lnTo>
                    <a:lnTo>
                      <a:pt x="198" y="122"/>
                    </a:lnTo>
                    <a:lnTo>
                      <a:pt x="176" y="80"/>
                    </a:lnTo>
                    <a:lnTo>
                      <a:pt x="140" y="12"/>
                    </a:lnTo>
                    <a:lnTo>
                      <a:pt x="132" y="0"/>
                    </a:lnTo>
                    <a:lnTo>
                      <a:pt x="100" y="58"/>
                    </a:lnTo>
                    <a:lnTo>
                      <a:pt x="60" y="138"/>
                    </a:lnTo>
                    <a:lnTo>
                      <a:pt x="40" y="182"/>
                    </a:lnTo>
                    <a:lnTo>
                      <a:pt x="22" y="222"/>
                    </a:lnTo>
                    <a:lnTo>
                      <a:pt x="14" y="248"/>
                    </a:lnTo>
                    <a:lnTo>
                      <a:pt x="6" y="272"/>
                    </a:lnTo>
                    <a:lnTo>
                      <a:pt x="2" y="292"/>
                    </a:lnTo>
                    <a:lnTo>
                      <a:pt x="0" y="308"/>
                    </a:lnTo>
                    <a:lnTo>
                      <a:pt x="2" y="322"/>
                    </a:lnTo>
                    <a:lnTo>
                      <a:pt x="4" y="336"/>
                    </a:lnTo>
                    <a:lnTo>
                      <a:pt x="6" y="350"/>
                    </a:lnTo>
                    <a:lnTo>
                      <a:pt x="10" y="364"/>
                    </a:lnTo>
                    <a:lnTo>
                      <a:pt x="14" y="376"/>
                    </a:lnTo>
                    <a:lnTo>
                      <a:pt x="20" y="386"/>
                    </a:lnTo>
                    <a:lnTo>
                      <a:pt x="28" y="396"/>
                    </a:lnTo>
                    <a:lnTo>
                      <a:pt x="36" y="404"/>
                    </a:lnTo>
                    <a:lnTo>
                      <a:pt x="44" y="414"/>
                    </a:lnTo>
                    <a:lnTo>
                      <a:pt x="54" y="420"/>
                    </a:lnTo>
                    <a:lnTo>
                      <a:pt x="64" y="426"/>
                    </a:lnTo>
                    <a:lnTo>
                      <a:pt x="76" y="432"/>
                    </a:lnTo>
                    <a:lnTo>
                      <a:pt x="88" y="436"/>
                    </a:lnTo>
                    <a:lnTo>
                      <a:pt x="102" y="438"/>
                    </a:lnTo>
                    <a:lnTo>
                      <a:pt x="116" y="440"/>
                    </a:lnTo>
                    <a:lnTo>
                      <a:pt x="130" y="442"/>
                    </a:lnTo>
                    <a:lnTo>
                      <a:pt x="146" y="440"/>
                    </a:lnTo>
                    <a:lnTo>
                      <a:pt x="160" y="438"/>
                    </a:lnTo>
                    <a:lnTo>
                      <a:pt x="174" y="436"/>
                    </a:lnTo>
                    <a:lnTo>
                      <a:pt x="186" y="432"/>
                    </a:lnTo>
                    <a:lnTo>
                      <a:pt x="198" y="426"/>
                    </a:lnTo>
                    <a:lnTo>
                      <a:pt x="208" y="418"/>
                    </a:lnTo>
                    <a:lnTo>
                      <a:pt x="218" y="412"/>
                    </a:lnTo>
                    <a:lnTo>
                      <a:pt x="228" y="402"/>
                    </a:lnTo>
                    <a:lnTo>
                      <a:pt x="236" y="394"/>
                    </a:lnTo>
                    <a:lnTo>
                      <a:pt x="244" y="382"/>
                    </a:lnTo>
                    <a:lnTo>
                      <a:pt x="250" y="372"/>
                    </a:lnTo>
                    <a:lnTo>
                      <a:pt x="256" y="360"/>
                    </a:lnTo>
                    <a:lnTo>
                      <a:pt x="260" y="346"/>
                    </a:lnTo>
                    <a:lnTo>
                      <a:pt x="262" y="332"/>
                    </a:lnTo>
                    <a:lnTo>
                      <a:pt x="264" y="318"/>
                    </a:lnTo>
                    <a:lnTo>
                      <a:pt x="264" y="302"/>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249" name="Group 14"/>
              <p:cNvGrpSpPr>
                <a:grpSpLocks noChangeAspect="1"/>
              </p:cNvGrpSpPr>
              <p:nvPr/>
            </p:nvGrpSpPr>
            <p:grpSpPr bwMode="auto">
              <a:xfrm>
                <a:off x="3048000" y="762000"/>
                <a:ext cx="1816100" cy="2141538"/>
                <a:chOff x="1920" y="480"/>
                <a:chExt cx="1144" cy="1349"/>
              </a:xfrm>
            </p:grpSpPr>
            <p:sp>
              <p:nvSpPr>
                <p:cNvPr id="9250" name="AutoShape 13"/>
                <p:cNvSpPr>
                  <a:spLocks noChangeAspect="1" noChangeArrowheads="1" noTextEdit="1"/>
                </p:cNvSpPr>
                <p:nvPr/>
              </p:nvSpPr>
              <p:spPr bwMode="auto">
                <a:xfrm>
                  <a:off x="1920" y="480"/>
                  <a:ext cx="114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1" name="Freeform 15"/>
                <p:cNvSpPr>
                  <a:spLocks/>
                </p:cNvSpPr>
                <p:nvPr/>
              </p:nvSpPr>
              <p:spPr bwMode="auto">
                <a:xfrm>
                  <a:off x="2443" y="604"/>
                  <a:ext cx="69" cy="375"/>
                </a:xfrm>
                <a:custGeom>
                  <a:avLst/>
                  <a:gdLst>
                    <a:gd name="T0" fmla="*/ 1 w 137"/>
                    <a:gd name="T1" fmla="*/ 0 h 750"/>
                    <a:gd name="T2" fmla="*/ 1 w 137"/>
                    <a:gd name="T3" fmla="*/ 1 h 750"/>
                    <a:gd name="T4" fmla="*/ 0 w 137"/>
                    <a:gd name="T5" fmla="*/ 1 h 750"/>
                    <a:gd name="T6" fmla="*/ 0 w 137"/>
                    <a:gd name="T7" fmla="*/ 0 h 750"/>
                    <a:gd name="T8" fmla="*/ 1 w 137"/>
                    <a:gd name="T9" fmla="*/ 0 h 750"/>
                    <a:gd name="T10" fmla="*/ 1 w 137"/>
                    <a:gd name="T11" fmla="*/ 0 h 750"/>
                    <a:gd name="T12" fmla="*/ 0 60000 65536"/>
                    <a:gd name="T13" fmla="*/ 0 60000 65536"/>
                    <a:gd name="T14" fmla="*/ 0 60000 65536"/>
                    <a:gd name="T15" fmla="*/ 0 60000 65536"/>
                    <a:gd name="T16" fmla="*/ 0 60000 65536"/>
                    <a:gd name="T17" fmla="*/ 0 60000 65536"/>
                    <a:gd name="T18" fmla="*/ 0 w 137"/>
                    <a:gd name="T19" fmla="*/ 0 h 750"/>
                    <a:gd name="T20" fmla="*/ 137 w 137"/>
                    <a:gd name="T21" fmla="*/ 750 h 750"/>
                  </a:gdLst>
                  <a:ahLst/>
                  <a:cxnLst>
                    <a:cxn ang="T12">
                      <a:pos x="T0" y="T1"/>
                    </a:cxn>
                    <a:cxn ang="T13">
                      <a:pos x="T2" y="T3"/>
                    </a:cxn>
                    <a:cxn ang="T14">
                      <a:pos x="T4" y="T5"/>
                    </a:cxn>
                    <a:cxn ang="T15">
                      <a:pos x="T6" y="T7"/>
                    </a:cxn>
                    <a:cxn ang="T16">
                      <a:pos x="T8" y="T9"/>
                    </a:cxn>
                    <a:cxn ang="T17">
                      <a:pos x="T10" y="T11"/>
                    </a:cxn>
                  </a:cxnLst>
                  <a:rect l="T18" t="T19" r="T20" b="T21"/>
                  <a:pathLst>
                    <a:path w="137" h="750">
                      <a:moveTo>
                        <a:pt x="137" y="0"/>
                      </a:moveTo>
                      <a:lnTo>
                        <a:pt x="137" y="750"/>
                      </a:lnTo>
                      <a:lnTo>
                        <a:pt x="0" y="750"/>
                      </a:lnTo>
                      <a:lnTo>
                        <a:pt x="0" y="0"/>
                      </a:lnTo>
                      <a:lnTo>
                        <a:pt x="137" y="0"/>
                      </a:lnTo>
                      <a:close/>
                    </a:path>
                  </a:pathLst>
                </a:custGeom>
                <a:solidFill>
                  <a:srgbClr val="78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Freeform 16"/>
                <p:cNvSpPr>
                  <a:spLocks/>
                </p:cNvSpPr>
                <p:nvPr/>
              </p:nvSpPr>
              <p:spPr bwMode="auto">
                <a:xfrm>
                  <a:off x="2622" y="854"/>
                  <a:ext cx="337" cy="528"/>
                </a:xfrm>
                <a:custGeom>
                  <a:avLst/>
                  <a:gdLst>
                    <a:gd name="T0" fmla="*/ 1 w 673"/>
                    <a:gd name="T1" fmla="*/ 1 h 1056"/>
                    <a:gd name="T2" fmla="*/ 1 w 673"/>
                    <a:gd name="T3" fmla="*/ 1 h 1056"/>
                    <a:gd name="T4" fmla="*/ 1 w 673"/>
                    <a:gd name="T5" fmla="*/ 1 h 1056"/>
                    <a:gd name="T6" fmla="*/ 1 w 673"/>
                    <a:gd name="T7" fmla="*/ 1 h 1056"/>
                    <a:gd name="T8" fmla="*/ 1 w 673"/>
                    <a:gd name="T9" fmla="*/ 1 h 1056"/>
                    <a:gd name="T10" fmla="*/ 1 w 673"/>
                    <a:gd name="T11" fmla="*/ 1 h 1056"/>
                    <a:gd name="T12" fmla="*/ 1 w 673"/>
                    <a:gd name="T13" fmla="*/ 1 h 1056"/>
                    <a:gd name="T14" fmla="*/ 1 w 673"/>
                    <a:gd name="T15" fmla="*/ 1 h 1056"/>
                    <a:gd name="T16" fmla="*/ 1 w 673"/>
                    <a:gd name="T17" fmla="*/ 1 h 1056"/>
                    <a:gd name="T18" fmla="*/ 1 w 673"/>
                    <a:gd name="T19" fmla="*/ 1 h 1056"/>
                    <a:gd name="T20" fmla="*/ 1 w 673"/>
                    <a:gd name="T21" fmla="*/ 1 h 1056"/>
                    <a:gd name="T22" fmla="*/ 1 w 673"/>
                    <a:gd name="T23" fmla="*/ 1 h 1056"/>
                    <a:gd name="T24" fmla="*/ 1 w 673"/>
                    <a:gd name="T25" fmla="*/ 1 h 1056"/>
                    <a:gd name="T26" fmla="*/ 1 w 673"/>
                    <a:gd name="T27" fmla="*/ 1 h 1056"/>
                    <a:gd name="T28" fmla="*/ 1 w 673"/>
                    <a:gd name="T29" fmla="*/ 1 h 1056"/>
                    <a:gd name="T30" fmla="*/ 1 w 673"/>
                    <a:gd name="T31" fmla="*/ 1 h 1056"/>
                    <a:gd name="T32" fmla="*/ 1 w 673"/>
                    <a:gd name="T33" fmla="*/ 1 h 1056"/>
                    <a:gd name="T34" fmla="*/ 1 w 673"/>
                    <a:gd name="T35" fmla="*/ 1 h 1056"/>
                    <a:gd name="T36" fmla="*/ 1 w 673"/>
                    <a:gd name="T37" fmla="*/ 1 h 1056"/>
                    <a:gd name="T38" fmla="*/ 1 w 673"/>
                    <a:gd name="T39" fmla="*/ 1 h 1056"/>
                    <a:gd name="T40" fmla="*/ 1 w 673"/>
                    <a:gd name="T41" fmla="*/ 1 h 1056"/>
                    <a:gd name="T42" fmla="*/ 1 w 673"/>
                    <a:gd name="T43" fmla="*/ 1 h 1056"/>
                    <a:gd name="T44" fmla="*/ 1 w 673"/>
                    <a:gd name="T45" fmla="*/ 1 h 1056"/>
                    <a:gd name="T46" fmla="*/ 1 w 673"/>
                    <a:gd name="T47" fmla="*/ 1 h 1056"/>
                    <a:gd name="T48" fmla="*/ 1 w 673"/>
                    <a:gd name="T49" fmla="*/ 1 h 1056"/>
                    <a:gd name="T50" fmla="*/ 1 w 673"/>
                    <a:gd name="T51" fmla="*/ 1 h 1056"/>
                    <a:gd name="T52" fmla="*/ 1 w 673"/>
                    <a:gd name="T53" fmla="*/ 1 h 1056"/>
                    <a:gd name="T54" fmla="*/ 1 w 673"/>
                    <a:gd name="T55" fmla="*/ 1 h 1056"/>
                    <a:gd name="T56" fmla="*/ 1 w 673"/>
                    <a:gd name="T57" fmla="*/ 1 h 1056"/>
                    <a:gd name="T58" fmla="*/ 1 w 673"/>
                    <a:gd name="T59" fmla="*/ 1 h 1056"/>
                    <a:gd name="T60" fmla="*/ 1 w 673"/>
                    <a:gd name="T61" fmla="*/ 1 h 1056"/>
                    <a:gd name="T62" fmla="*/ 1 w 673"/>
                    <a:gd name="T63" fmla="*/ 0 h 1056"/>
                    <a:gd name="T64" fmla="*/ 1 w 673"/>
                    <a:gd name="T65" fmla="*/ 0 h 1056"/>
                    <a:gd name="T66" fmla="*/ 0 w 673"/>
                    <a:gd name="T67" fmla="*/ 0 h 1056"/>
                    <a:gd name="T68" fmla="*/ 1 w 673"/>
                    <a:gd name="T69" fmla="*/ 1 h 10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3"/>
                    <a:gd name="T106" fmla="*/ 0 h 1056"/>
                    <a:gd name="T107" fmla="*/ 673 w 673"/>
                    <a:gd name="T108" fmla="*/ 1056 h 10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3" h="1056">
                      <a:moveTo>
                        <a:pt x="131" y="1056"/>
                      </a:moveTo>
                      <a:lnTo>
                        <a:pt x="673" y="1056"/>
                      </a:lnTo>
                      <a:lnTo>
                        <a:pt x="673" y="247"/>
                      </a:lnTo>
                      <a:lnTo>
                        <a:pt x="672" y="242"/>
                      </a:lnTo>
                      <a:lnTo>
                        <a:pt x="672" y="236"/>
                      </a:lnTo>
                      <a:lnTo>
                        <a:pt x="672" y="232"/>
                      </a:lnTo>
                      <a:lnTo>
                        <a:pt x="672" y="227"/>
                      </a:lnTo>
                      <a:lnTo>
                        <a:pt x="672" y="222"/>
                      </a:lnTo>
                      <a:lnTo>
                        <a:pt x="672" y="217"/>
                      </a:lnTo>
                      <a:lnTo>
                        <a:pt x="671" y="212"/>
                      </a:lnTo>
                      <a:lnTo>
                        <a:pt x="671" y="208"/>
                      </a:lnTo>
                      <a:lnTo>
                        <a:pt x="670" y="201"/>
                      </a:lnTo>
                      <a:lnTo>
                        <a:pt x="670" y="197"/>
                      </a:lnTo>
                      <a:lnTo>
                        <a:pt x="667" y="191"/>
                      </a:lnTo>
                      <a:lnTo>
                        <a:pt x="667" y="187"/>
                      </a:lnTo>
                      <a:lnTo>
                        <a:pt x="666" y="181"/>
                      </a:lnTo>
                      <a:lnTo>
                        <a:pt x="666" y="176"/>
                      </a:lnTo>
                      <a:lnTo>
                        <a:pt x="665" y="170"/>
                      </a:lnTo>
                      <a:lnTo>
                        <a:pt x="664" y="167"/>
                      </a:lnTo>
                      <a:lnTo>
                        <a:pt x="663" y="161"/>
                      </a:lnTo>
                      <a:lnTo>
                        <a:pt x="662" y="155"/>
                      </a:lnTo>
                      <a:lnTo>
                        <a:pt x="660" y="150"/>
                      </a:lnTo>
                      <a:lnTo>
                        <a:pt x="658" y="145"/>
                      </a:lnTo>
                      <a:lnTo>
                        <a:pt x="657" y="140"/>
                      </a:lnTo>
                      <a:lnTo>
                        <a:pt x="656" y="135"/>
                      </a:lnTo>
                      <a:lnTo>
                        <a:pt x="654" y="130"/>
                      </a:lnTo>
                      <a:lnTo>
                        <a:pt x="652" y="125"/>
                      </a:lnTo>
                      <a:lnTo>
                        <a:pt x="650" y="119"/>
                      </a:lnTo>
                      <a:lnTo>
                        <a:pt x="647" y="114"/>
                      </a:lnTo>
                      <a:lnTo>
                        <a:pt x="645" y="110"/>
                      </a:lnTo>
                      <a:lnTo>
                        <a:pt x="644" y="105"/>
                      </a:lnTo>
                      <a:lnTo>
                        <a:pt x="640" y="99"/>
                      </a:lnTo>
                      <a:lnTo>
                        <a:pt x="638" y="95"/>
                      </a:lnTo>
                      <a:lnTo>
                        <a:pt x="635" y="91"/>
                      </a:lnTo>
                      <a:lnTo>
                        <a:pt x="633" y="86"/>
                      </a:lnTo>
                      <a:lnTo>
                        <a:pt x="630" y="80"/>
                      </a:lnTo>
                      <a:lnTo>
                        <a:pt x="627" y="77"/>
                      </a:lnTo>
                      <a:lnTo>
                        <a:pt x="624" y="72"/>
                      </a:lnTo>
                      <a:lnTo>
                        <a:pt x="621" y="67"/>
                      </a:lnTo>
                      <a:lnTo>
                        <a:pt x="617" y="62"/>
                      </a:lnTo>
                      <a:lnTo>
                        <a:pt x="614" y="59"/>
                      </a:lnTo>
                      <a:lnTo>
                        <a:pt x="611" y="55"/>
                      </a:lnTo>
                      <a:lnTo>
                        <a:pt x="607" y="52"/>
                      </a:lnTo>
                      <a:lnTo>
                        <a:pt x="602" y="47"/>
                      </a:lnTo>
                      <a:lnTo>
                        <a:pt x="599" y="43"/>
                      </a:lnTo>
                      <a:lnTo>
                        <a:pt x="594" y="40"/>
                      </a:lnTo>
                      <a:lnTo>
                        <a:pt x="590" y="36"/>
                      </a:lnTo>
                      <a:lnTo>
                        <a:pt x="586" y="32"/>
                      </a:lnTo>
                      <a:lnTo>
                        <a:pt x="581" y="29"/>
                      </a:lnTo>
                      <a:lnTo>
                        <a:pt x="576" y="26"/>
                      </a:lnTo>
                      <a:lnTo>
                        <a:pt x="573" y="23"/>
                      </a:lnTo>
                      <a:lnTo>
                        <a:pt x="567" y="21"/>
                      </a:lnTo>
                      <a:lnTo>
                        <a:pt x="561" y="17"/>
                      </a:lnTo>
                      <a:lnTo>
                        <a:pt x="556" y="15"/>
                      </a:lnTo>
                      <a:lnTo>
                        <a:pt x="550" y="14"/>
                      </a:lnTo>
                      <a:lnTo>
                        <a:pt x="544" y="11"/>
                      </a:lnTo>
                      <a:lnTo>
                        <a:pt x="538" y="9"/>
                      </a:lnTo>
                      <a:lnTo>
                        <a:pt x="532" y="7"/>
                      </a:lnTo>
                      <a:lnTo>
                        <a:pt x="528" y="5"/>
                      </a:lnTo>
                      <a:lnTo>
                        <a:pt x="521" y="3"/>
                      </a:lnTo>
                      <a:lnTo>
                        <a:pt x="514" y="3"/>
                      </a:lnTo>
                      <a:lnTo>
                        <a:pt x="506" y="1"/>
                      </a:lnTo>
                      <a:lnTo>
                        <a:pt x="500" y="1"/>
                      </a:lnTo>
                      <a:lnTo>
                        <a:pt x="493" y="0"/>
                      </a:lnTo>
                      <a:lnTo>
                        <a:pt x="486" y="0"/>
                      </a:lnTo>
                      <a:lnTo>
                        <a:pt x="479" y="0"/>
                      </a:lnTo>
                      <a:lnTo>
                        <a:pt x="472" y="0"/>
                      </a:lnTo>
                      <a:lnTo>
                        <a:pt x="0" y="0"/>
                      </a:lnTo>
                      <a:lnTo>
                        <a:pt x="131" y="479"/>
                      </a:lnTo>
                      <a:lnTo>
                        <a:pt x="131" y="1056"/>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3" name="Freeform 17"/>
                <p:cNvSpPr>
                  <a:spLocks/>
                </p:cNvSpPr>
                <p:nvPr/>
              </p:nvSpPr>
              <p:spPr bwMode="auto">
                <a:xfrm>
                  <a:off x="1979" y="854"/>
                  <a:ext cx="633" cy="303"/>
                </a:xfrm>
                <a:custGeom>
                  <a:avLst/>
                  <a:gdLst>
                    <a:gd name="T0" fmla="*/ 0 w 1266"/>
                    <a:gd name="T1" fmla="*/ 1 h 605"/>
                    <a:gd name="T2" fmla="*/ 1 w 1266"/>
                    <a:gd name="T3" fmla="*/ 1 h 605"/>
                    <a:gd name="T4" fmla="*/ 1 w 1266"/>
                    <a:gd name="T5" fmla="*/ 0 h 605"/>
                    <a:gd name="T6" fmla="*/ 0 w 1266"/>
                    <a:gd name="T7" fmla="*/ 0 h 605"/>
                    <a:gd name="T8" fmla="*/ 0 w 1266"/>
                    <a:gd name="T9" fmla="*/ 1 h 605"/>
                    <a:gd name="T10" fmla="*/ 0 w 1266"/>
                    <a:gd name="T11" fmla="*/ 1 h 605"/>
                    <a:gd name="T12" fmla="*/ 0 60000 65536"/>
                    <a:gd name="T13" fmla="*/ 0 60000 65536"/>
                    <a:gd name="T14" fmla="*/ 0 60000 65536"/>
                    <a:gd name="T15" fmla="*/ 0 60000 65536"/>
                    <a:gd name="T16" fmla="*/ 0 60000 65536"/>
                    <a:gd name="T17" fmla="*/ 0 60000 65536"/>
                    <a:gd name="T18" fmla="*/ 0 w 1266"/>
                    <a:gd name="T19" fmla="*/ 0 h 605"/>
                    <a:gd name="T20" fmla="*/ 1266 w 1266"/>
                    <a:gd name="T21" fmla="*/ 605 h 605"/>
                  </a:gdLst>
                  <a:ahLst/>
                  <a:cxnLst>
                    <a:cxn ang="T12">
                      <a:pos x="T0" y="T1"/>
                    </a:cxn>
                    <a:cxn ang="T13">
                      <a:pos x="T2" y="T3"/>
                    </a:cxn>
                    <a:cxn ang="T14">
                      <a:pos x="T4" y="T5"/>
                    </a:cxn>
                    <a:cxn ang="T15">
                      <a:pos x="T6" y="T7"/>
                    </a:cxn>
                    <a:cxn ang="T16">
                      <a:pos x="T8" y="T9"/>
                    </a:cxn>
                    <a:cxn ang="T17">
                      <a:pos x="T10" y="T11"/>
                    </a:cxn>
                  </a:cxnLst>
                  <a:rect l="T18" t="T19" r="T20" b="T21"/>
                  <a:pathLst>
                    <a:path w="1266" h="605">
                      <a:moveTo>
                        <a:pt x="0" y="605"/>
                      </a:moveTo>
                      <a:lnTo>
                        <a:pt x="1266" y="605"/>
                      </a:lnTo>
                      <a:lnTo>
                        <a:pt x="1266" y="0"/>
                      </a:lnTo>
                      <a:lnTo>
                        <a:pt x="0" y="0"/>
                      </a:lnTo>
                      <a:lnTo>
                        <a:pt x="0" y="605"/>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Freeform 18"/>
                <p:cNvSpPr>
                  <a:spLocks/>
                </p:cNvSpPr>
                <p:nvPr/>
              </p:nvSpPr>
              <p:spPr bwMode="auto">
                <a:xfrm>
                  <a:off x="2223" y="756"/>
                  <a:ext cx="508" cy="509"/>
                </a:xfrm>
                <a:custGeom>
                  <a:avLst/>
                  <a:gdLst>
                    <a:gd name="T0" fmla="*/ 1 w 1016"/>
                    <a:gd name="T1" fmla="*/ 1 h 1017"/>
                    <a:gd name="T2" fmla="*/ 1 w 1016"/>
                    <a:gd name="T3" fmla="*/ 1 h 1017"/>
                    <a:gd name="T4" fmla="*/ 1 w 1016"/>
                    <a:gd name="T5" fmla="*/ 1 h 1017"/>
                    <a:gd name="T6" fmla="*/ 1 w 1016"/>
                    <a:gd name="T7" fmla="*/ 1 h 1017"/>
                    <a:gd name="T8" fmla="*/ 1 w 1016"/>
                    <a:gd name="T9" fmla="*/ 1 h 1017"/>
                    <a:gd name="T10" fmla="*/ 1 w 1016"/>
                    <a:gd name="T11" fmla="*/ 1 h 1017"/>
                    <a:gd name="T12" fmla="*/ 1 w 1016"/>
                    <a:gd name="T13" fmla="*/ 1 h 1017"/>
                    <a:gd name="T14" fmla="*/ 1 w 1016"/>
                    <a:gd name="T15" fmla="*/ 1 h 1017"/>
                    <a:gd name="T16" fmla="*/ 1 w 1016"/>
                    <a:gd name="T17" fmla="*/ 1 h 1017"/>
                    <a:gd name="T18" fmla="*/ 1 w 1016"/>
                    <a:gd name="T19" fmla="*/ 1 h 1017"/>
                    <a:gd name="T20" fmla="*/ 1 w 1016"/>
                    <a:gd name="T21" fmla="*/ 1 h 1017"/>
                    <a:gd name="T22" fmla="*/ 1 w 1016"/>
                    <a:gd name="T23" fmla="*/ 1 h 1017"/>
                    <a:gd name="T24" fmla="*/ 1 w 1016"/>
                    <a:gd name="T25" fmla="*/ 1 h 1017"/>
                    <a:gd name="T26" fmla="*/ 1 w 1016"/>
                    <a:gd name="T27" fmla="*/ 1 h 1017"/>
                    <a:gd name="T28" fmla="*/ 1 w 1016"/>
                    <a:gd name="T29" fmla="*/ 1 h 1017"/>
                    <a:gd name="T30" fmla="*/ 1 w 1016"/>
                    <a:gd name="T31" fmla="*/ 1 h 1017"/>
                    <a:gd name="T32" fmla="*/ 1 w 1016"/>
                    <a:gd name="T33" fmla="*/ 1 h 1017"/>
                    <a:gd name="T34" fmla="*/ 1 w 1016"/>
                    <a:gd name="T35" fmla="*/ 1 h 1017"/>
                    <a:gd name="T36" fmla="*/ 1 w 1016"/>
                    <a:gd name="T37" fmla="*/ 1 h 1017"/>
                    <a:gd name="T38" fmla="*/ 1 w 1016"/>
                    <a:gd name="T39" fmla="*/ 1 h 1017"/>
                    <a:gd name="T40" fmla="*/ 1 w 1016"/>
                    <a:gd name="T41" fmla="*/ 1 h 1017"/>
                    <a:gd name="T42" fmla="*/ 1 w 1016"/>
                    <a:gd name="T43" fmla="*/ 1 h 1017"/>
                    <a:gd name="T44" fmla="*/ 1 w 1016"/>
                    <a:gd name="T45" fmla="*/ 1 h 1017"/>
                    <a:gd name="T46" fmla="*/ 1 w 1016"/>
                    <a:gd name="T47" fmla="*/ 1 h 1017"/>
                    <a:gd name="T48" fmla="*/ 1 w 1016"/>
                    <a:gd name="T49" fmla="*/ 1 h 1017"/>
                    <a:gd name="T50" fmla="*/ 1 w 1016"/>
                    <a:gd name="T51" fmla="*/ 0 h 1017"/>
                    <a:gd name="T52" fmla="*/ 1 w 1016"/>
                    <a:gd name="T53" fmla="*/ 1 h 1017"/>
                    <a:gd name="T54" fmla="*/ 1 w 1016"/>
                    <a:gd name="T55" fmla="*/ 1 h 1017"/>
                    <a:gd name="T56" fmla="*/ 1 w 1016"/>
                    <a:gd name="T57" fmla="*/ 1 h 1017"/>
                    <a:gd name="T58" fmla="*/ 1 w 1016"/>
                    <a:gd name="T59" fmla="*/ 1 h 1017"/>
                    <a:gd name="T60" fmla="*/ 1 w 1016"/>
                    <a:gd name="T61" fmla="*/ 1 h 1017"/>
                    <a:gd name="T62" fmla="*/ 1 w 1016"/>
                    <a:gd name="T63" fmla="*/ 1 h 1017"/>
                    <a:gd name="T64" fmla="*/ 1 w 1016"/>
                    <a:gd name="T65" fmla="*/ 1 h 1017"/>
                    <a:gd name="T66" fmla="*/ 1 w 1016"/>
                    <a:gd name="T67" fmla="*/ 1 h 1017"/>
                    <a:gd name="T68" fmla="*/ 1 w 1016"/>
                    <a:gd name="T69" fmla="*/ 1 h 1017"/>
                    <a:gd name="T70" fmla="*/ 1 w 1016"/>
                    <a:gd name="T71" fmla="*/ 1 h 1017"/>
                    <a:gd name="T72" fmla="*/ 1 w 1016"/>
                    <a:gd name="T73" fmla="*/ 1 h 1017"/>
                    <a:gd name="T74" fmla="*/ 0 w 1016"/>
                    <a:gd name="T75" fmla="*/ 1 h 1017"/>
                    <a:gd name="T76" fmla="*/ 0 w 1016"/>
                    <a:gd name="T77" fmla="*/ 1 h 1017"/>
                    <a:gd name="T78" fmla="*/ 1 w 1016"/>
                    <a:gd name="T79" fmla="*/ 1 h 1017"/>
                    <a:gd name="T80" fmla="*/ 1 w 1016"/>
                    <a:gd name="T81" fmla="*/ 1 h 1017"/>
                    <a:gd name="T82" fmla="*/ 1 w 1016"/>
                    <a:gd name="T83" fmla="*/ 1 h 1017"/>
                    <a:gd name="T84" fmla="*/ 1 w 1016"/>
                    <a:gd name="T85" fmla="*/ 1 h 1017"/>
                    <a:gd name="T86" fmla="*/ 1 w 1016"/>
                    <a:gd name="T87" fmla="*/ 1 h 1017"/>
                    <a:gd name="T88" fmla="*/ 1 w 1016"/>
                    <a:gd name="T89" fmla="*/ 1 h 1017"/>
                    <a:gd name="T90" fmla="*/ 1 w 1016"/>
                    <a:gd name="T91" fmla="*/ 1 h 1017"/>
                    <a:gd name="T92" fmla="*/ 1 w 1016"/>
                    <a:gd name="T93" fmla="*/ 1 h 1017"/>
                    <a:gd name="T94" fmla="*/ 1 w 1016"/>
                    <a:gd name="T95" fmla="*/ 1 h 1017"/>
                    <a:gd name="T96" fmla="*/ 1 w 1016"/>
                    <a:gd name="T97" fmla="*/ 1 h 1017"/>
                    <a:gd name="T98" fmla="*/ 1 w 1016"/>
                    <a:gd name="T99" fmla="*/ 1 h 1017"/>
                    <a:gd name="T100" fmla="*/ 1 w 1016"/>
                    <a:gd name="T101" fmla="*/ 1 h 10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16"/>
                    <a:gd name="T154" fmla="*/ 0 h 1017"/>
                    <a:gd name="T155" fmla="*/ 1016 w 1016"/>
                    <a:gd name="T156" fmla="*/ 1017 h 10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16" h="1017">
                      <a:moveTo>
                        <a:pt x="508" y="1017"/>
                      </a:moveTo>
                      <a:lnTo>
                        <a:pt x="521" y="1017"/>
                      </a:lnTo>
                      <a:lnTo>
                        <a:pt x="533" y="1016"/>
                      </a:lnTo>
                      <a:lnTo>
                        <a:pt x="546" y="1016"/>
                      </a:lnTo>
                      <a:lnTo>
                        <a:pt x="559" y="1015"/>
                      </a:lnTo>
                      <a:lnTo>
                        <a:pt x="572" y="1013"/>
                      </a:lnTo>
                      <a:lnTo>
                        <a:pt x="584" y="1011"/>
                      </a:lnTo>
                      <a:lnTo>
                        <a:pt x="597" y="1009"/>
                      </a:lnTo>
                      <a:lnTo>
                        <a:pt x="610" y="1008"/>
                      </a:lnTo>
                      <a:lnTo>
                        <a:pt x="622" y="1003"/>
                      </a:lnTo>
                      <a:lnTo>
                        <a:pt x="634" y="1001"/>
                      </a:lnTo>
                      <a:lnTo>
                        <a:pt x="646" y="997"/>
                      </a:lnTo>
                      <a:lnTo>
                        <a:pt x="659" y="995"/>
                      </a:lnTo>
                      <a:lnTo>
                        <a:pt x="671" y="990"/>
                      </a:lnTo>
                      <a:lnTo>
                        <a:pt x="682" y="985"/>
                      </a:lnTo>
                      <a:lnTo>
                        <a:pt x="694" y="981"/>
                      </a:lnTo>
                      <a:lnTo>
                        <a:pt x="706" y="977"/>
                      </a:lnTo>
                      <a:lnTo>
                        <a:pt x="717" y="972"/>
                      </a:lnTo>
                      <a:lnTo>
                        <a:pt x="727" y="966"/>
                      </a:lnTo>
                      <a:lnTo>
                        <a:pt x="739" y="960"/>
                      </a:lnTo>
                      <a:lnTo>
                        <a:pt x="750" y="956"/>
                      </a:lnTo>
                      <a:lnTo>
                        <a:pt x="761" y="949"/>
                      </a:lnTo>
                      <a:lnTo>
                        <a:pt x="771" y="943"/>
                      </a:lnTo>
                      <a:lnTo>
                        <a:pt x="782" y="936"/>
                      </a:lnTo>
                      <a:lnTo>
                        <a:pt x="793" y="930"/>
                      </a:lnTo>
                      <a:lnTo>
                        <a:pt x="802" y="923"/>
                      </a:lnTo>
                      <a:lnTo>
                        <a:pt x="812" y="915"/>
                      </a:lnTo>
                      <a:lnTo>
                        <a:pt x="821" y="908"/>
                      </a:lnTo>
                      <a:lnTo>
                        <a:pt x="832" y="901"/>
                      </a:lnTo>
                      <a:lnTo>
                        <a:pt x="840" y="893"/>
                      </a:lnTo>
                      <a:lnTo>
                        <a:pt x="849" y="885"/>
                      </a:lnTo>
                      <a:lnTo>
                        <a:pt x="858" y="876"/>
                      </a:lnTo>
                      <a:lnTo>
                        <a:pt x="868" y="869"/>
                      </a:lnTo>
                      <a:lnTo>
                        <a:pt x="876" y="859"/>
                      </a:lnTo>
                      <a:lnTo>
                        <a:pt x="884" y="850"/>
                      </a:lnTo>
                      <a:lnTo>
                        <a:pt x="892" y="841"/>
                      </a:lnTo>
                      <a:lnTo>
                        <a:pt x="900" y="831"/>
                      </a:lnTo>
                      <a:lnTo>
                        <a:pt x="907" y="822"/>
                      </a:lnTo>
                      <a:lnTo>
                        <a:pt x="915" y="812"/>
                      </a:lnTo>
                      <a:lnTo>
                        <a:pt x="922" y="803"/>
                      </a:lnTo>
                      <a:lnTo>
                        <a:pt x="929" y="793"/>
                      </a:lnTo>
                      <a:lnTo>
                        <a:pt x="935" y="783"/>
                      </a:lnTo>
                      <a:lnTo>
                        <a:pt x="942" y="772"/>
                      </a:lnTo>
                      <a:lnTo>
                        <a:pt x="948" y="761"/>
                      </a:lnTo>
                      <a:lnTo>
                        <a:pt x="955" y="751"/>
                      </a:lnTo>
                      <a:lnTo>
                        <a:pt x="960" y="740"/>
                      </a:lnTo>
                      <a:lnTo>
                        <a:pt x="966" y="728"/>
                      </a:lnTo>
                      <a:lnTo>
                        <a:pt x="971" y="718"/>
                      </a:lnTo>
                      <a:lnTo>
                        <a:pt x="976" y="707"/>
                      </a:lnTo>
                      <a:lnTo>
                        <a:pt x="980" y="695"/>
                      </a:lnTo>
                      <a:lnTo>
                        <a:pt x="984" y="682"/>
                      </a:lnTo>
                      <a:lnTo>
                        <a:pt x="989" y="670"/>
                      </a:lnTo>
                      <a:lnTo>
                        <a:pt x="994" y="660"/>
                      </a:lnTo>
                      <a:lnTo>
                        <a:pt x="996" y="647"/>
                      </a:lnTo>
                      <a:lnTo>
                        <a:pt x="1000" y="635"/>
                      </a:lnTo>
                      <a:lnTo>
                        <a:pt x="1002" y="623"/>
                      </a:lnTo>
                      <a:lnTo>
                        <a:pt x="1007" y="611"/>
                      </a:lnTo>
                      <a:lnTo>
                        <a:pt x="1008" y="598"/>
                      </a:lnTo>
                      <a:lnTo>
                        <a:pt x="1011" y="585"/>
                      </a:lnTo>
                      <a:lnTo>
                        <a:pt x="1012" y="572"/>
                      </a:lnTo>
                      <a:lnTo>
                        <a:pt x="1014" y="560"/>
                      </a:lnTo>
                      <a:lnTo>
                        <a:pt x="1014" y="547"/>
                      </a:lnTo>
                      <a:lnTo>
                        <a:pt x="1015" y="534"/>
                      </a:lnTo>
                      <a:lnTo>
                        <a:pt x="1016" y="521"/>
                      </a:lnTo>
                      <a:lnTo>
                        <a:pt x="1016" y="509"/>
                      </a:lnTo>
                      <a:lnTo>
                        <a:pt x="1016" y="495"/>
                      </a:lnTo>
                      <a:lnTo>
                        <a:pt x="1015" y="482"/>
                      </a:lnTo>
                      <a:lnTo>
                        <a:pt x="1014" y="469"/>
                      </a:lnTo>
                      <a:lnTo>
                        <a:pt x="1014" y="456"/>
                      </a:lnTo>
                      <a:lnTo>
                        <a:pt x="1012" y="443"/>
                      </a:lnTo>
                      <a:lnTo>
                        <a:pt x="1011" y="431"/>
                      </a:lnTo>
                      <a:lnTo>
                        <a:pt x="1008" y="418"/>
                      </a:lnTo>
                      <a:lnTo>
                        <a:pt x="1007" y="406"/>
                      </a:lnTo>
                      <a:lnTo>
                        <a:pt x="1002" y="393"/>
                      </a:lnTo>
                      <a:lnTo>
                        <a:pt x="1000" y="381"/>
                      </a:lnTo>
                      <a:lnTo>
                        <a:pt x="996" y="368"/>
                      </a:lnTo>
                      <a:lnTo>
                        <a:pt x="994" y="358"/>
                      </a:lnTo>
                      <a:lnTo>
                        <a:pt x="989" y="345"/>
                      </a:lnTo>
                      <a:lnTo>
                        <a:pt x="984" y="333"/>
                      </a:lnTo>
                      <a:lnTo>
                        <a:pt x="980" y="322"/>
                      </a:lnTo>
                      <a:lnTo>
                        <a:pt x="976" y="310"/>
                      </a:lnTo>
                      <a:lnTo>
                        <a:pt x="971" y="298"/>
                      </a:lnTo>
                      <a:lnTo>
                        <a:pt x="966" y="288"/>
                      </a:lnTo>
                      <a:lnTo>
                        <a:pt x="960" y="276"/>
                      </a:lnTo>
                      <a:lnTo>
                        <a:pt x="955" y="265"/>
                      </a:lnTo>
                      <a:lnTo>
                        <a:pt x="948" y="255"/>
                      </a:lnTo>
                      <a:lnTo>
                        <a:pt x="942" y="244"/>
                      </a:lnTo>
                      <a:lnTo>
                        <a:pt x="935" y="233"/>
                      </a:lnTo>
                      <a:lnTo>
                        <a:pt x="929" y="224"/>
                      </a:lnTo>
                      <a:lnTo>
                        <a:pt x="922" y="213"/>
                      </a:lnTo>
                      <a:lnTo>
                        <a:pt x="915" y="204"/>
                      </a:lnTo>
                      <a:lnTo>
                        <a:pt x="907" y="193"/>
                      </a:lnTo>
                      <a:lnTo>
                        <a:pt x="900" y="183"/>
                      </a:lnTo>
                      <a:lnTo>
                        <a:pt x="892" y="175"/>
                      </a:lnTo>
                      <a:lnTo>
                        <a:pt x="884" y="166"/>
                      </a:lnTo>
                      <a:lnTo>
                        <a:pt x="876" y="157"/>
                      </a:lnTo>
                      <a:lnTo>
                        <a:pt x="868" y="149"/>
                      </a:lnTo>
                      <a:lnTo>
                        <a:pt x="858" y="140"/>
                      </a:lnTo>
                      <a:lnTo>
                        <a:pt x="849" y="130"/>
                      </a:lnTo>
                      <a:lnTo>
                        <a:pt x="840" y="122"/>
                      </a:lnTo>
                      <a:lnTo>
                        <a:pt x="832" y="115"/>
                      </a:lnTo>
                      <a:lnTo>
                        <a:pt x="821" y="107"/>
                      </a:lnTo>
                      <a:lnTo>
                        <a:pt x="812" y="99"/>
                      </a:lnTo>
                      <a:lnTo>
                        <a:pt x="802" y="92"/>
                      </a:lnTo>
                      <a:lnTo>
                        <a:pt x="793" y="85"/>
                      </a:lnTo>
                      <a:lnTo>
                        <a:pt x="782" y="79"/>
                      </a:lnTo>
                      <a:lnTo>
                        <a:pt x="771" y="72"/>
                      </a:lnTo>
                      <a:lnTo>
                        <a:pt x="761" y="65"/>
                      </a:lnTo>
                      <a:lnTo>
                        <a:pt x="750" y="60"/>
                      </a:lnTo>
                      <a:lnTo>
                        <a:pt x="739" y="54"/>
                      </a:lnTo>
                      <a:lnTo>
                        <a:pt x="727" y="48"/>
                      </a:lnTo>
                      <a:lnTo>
                        <a:pt x="717" y="44"/>
                      </a:lnTo>
                      <a:lnTo>
                        <a:pt x="706" y="39"/>
                      </a:lnTo>
                      <a:lnTo>
                        <a:pt x="694" y="34"/>
                      </a:lnTo>
                      <a:lnTo>
                        <a:pt x="682" y="30"/>
                      </a:lnTo>
                      <a:lnTo>
                        <a:pt x="671" y="25"/>
                      </a:lnTo>
                      <a:lnTo>
                        <a:pt x="659" y="22"/>
                      </a:lnTo>
                      <a:lnTo>
                        <a:pt x="646" y="18"/>
                      </a:lnTo>
                      <a:lnTo>
                        <a:pt x="634" y="14"/>
                      </a:lnTo>
                      <a:lnTo>
                        <a:pt x="622" y="12"/>
                      </a:lnTo>
                      <a:lnTo>
                        <a:pt x="610" y="9"/>
                      </a:lnTo>
                      <a:lnTo>
                        <a:pt x="597" y="6"/>
                      </a:lnTo>
                      <a:lnTo>
                        <a:pt x="584" y="3"/>
                      </a:lnTo>
                      <a:lnTo>
                        <a:pt x="572" y="2"/>
                      </a:lnTo>
                      <a:lnTo>
                        <a:pt x="559" y="1"/>
                      </a:lnTo>
                      <a:lnTo>
                        <a:pt x="546" y="0"/>
                      </a:lnTo>
                      <a:lnTo>
                        <a:pt x="533" y="0"/>
                      </a:lnTo>
                      <a:lnTo>
                        <a:pt x="521" y="0"/>
                      </a:lnTo>
                      <a:lnTo>
                        <a:pt x="508" y="0"/>
                      </a:lnTo>
                      <a:lnTo>
                        <a:pt x="495" y="0"/>
                      </a:lnTo>
                      <a:lnTo>
                        <a:pt x="481" y="0"/>
                      </a:lnTo>
                      <a:lnTo>
                        <a:pt x="468" y="0"/>
                      </a:lnTo>
                      <a:lnTo>
                        <a:pt x="456" y="1"/>
                      </a:lnTo>
                      <a:lnTo>
                        <a:pt x="442" y="2"/>
                      </a:lnTo>
                      <a:lnTo>
                        <a:pt x="430" y="3"/>
                      </a:lnTo>
                      <a:lnTo>
                        <a:pt x="417" y="6"/>
                      </a:lnTo>
                      <a:lnTo>
                        <a:pt x="405" y="9"/>
                      </a:lnTo>
                      <a:lnTo>
                        <a:pt x="394" y="12"/>
                      </a:lnTo>
                      <a:lnTo>
                        <a:pt x="380" y="14"/>
                      </a:lnTo>
                      <a:lnTo>
                        <a:pt x="369" y="18"/>
                      </a:lnTo>
                      <a:lnTo>
                        <a:pt x="357" y="22"/>
                      </a:lnTo>
                      <a:lnTo>
                        <a:pt x="344" y="25"/>
                      </a:lnTo>
                      <a:lnTo>
                        <a:pt x="333" y="30"/>
                      </a:lnTo>
                      <a:lnTo>
                        <a:pt x="321" y="34"/>
                      </a:lnTo>
                      <a:lnTo>
                        <a:pt x="311" y="39"/>
                      </a:lnTo>
                      <a:lnTo>
                        <a:pt x="299" y="44"/>
                      </a:lnTo>
                      <a:lnTo>
                        <a:pt x="287" y="48"/>
                      </a:lnTo>
                      <a:lnTo>
                        <a:pt x="276" y="54"/>
                      </a:lnTo>
                      <a:lnTo>
                        <a:pt x="266" y="60"/>
                      </a:lnTo>
                      <a:lnTo>
                        <a:pt x="255" y="65"/>
                      </a:lnTo>
                      <a:lnTo>
                        <a:pt x="244" y="72"/>
                      </a:lnTo>
                      <a:lnTo>
                        <a:pt x="234" y="79"/>
                      </a:lnTo>
                      <a:lnTo>
                        <a:pt x="224" y="85"/>
                      </a:lnTo>
                      <a:lnTo>
                        <a:pt x="214" y="92"/>
                      </a:lnTo>
                      <a:lnTo>
                        <a:pt x="204" y="99"/>
                      </a:lnTo>
                      <a:lnTo>
                        <a:pt x="193" y="107"/>
                      </a:lnTo>
                      <a:lnTo>
                        <a:pt x="184" y="115"/>
                      </a:lnTo>
                      <a:lnTo>
                        <a:pt x="176" y="122"/>
                      </a:lnTo>
                      <a:lnTo>
                        <a:pt x="166" y="130"/>
                      </a:lnTo>
                      <a:lnTo>
                        <a:pt x="157" y="140"/>
                      </a:lnTo>
                      <a:lnTo>
                        <a:pt x="148" y="149"/>
                      </a:lnTo>
                      <a:lnTo>
                        <a:pt x="140" y="157"/>
                      </a:lnTo>
                      <a:lnTo>
                        <a:pt x="131" y="166"/>
                      </a:lnTo>
                      <a:lnTo>
                        <a:pt x="122" y="175"/>
                      </a:lnTo>
                      <a:lnTo>
                        <a:pt x="115" y="183"/>
                      </a:lnTo>
                      <a:lnTo>
                        <a:pt x="107" y="193"/>
                      </a:lnTo>
                      <a:lnTo>
                        <a:pt x="100" y="204"/>
                      </a:lnTo>
                      <a:lnTo>
                        <a:pt x="93" y="213"/>
                      </a:lnTo>
                      <a:lnTo>
                        <a:pt x="86" y="224"/>
                      </a:lnTo>
                      <a:lnTo>
                        <a:pt x="80" y="233"/>
                      </a:lnTo>
                      <a:lnTo>
                        <a:pt x="73" y="244"/>
                      </a:lnTo>
                      <a:lnTo>
                        <a:pt x="65" y="255"/>
                      </a:lnTo>
                      <a:lnTo>
                        <a:pt x="61" y="265"/>
                      </a:lnTo>
                      <a:lnTo>
                        <a:pt x="55" y="276"/>
                      </a:lnTo>
                      <a:lnTo>
                        <a:pt x="49" y="288"/>
                      </a:lnTo>
                      <a:lnTo>
                        <a:pt x="44" y="298"/>
                      </a:lnTo>
                      <a:lnTo>
                        <a:pt x="39" y="310"/>
                      </a:lnTo>
                      <a:lnTo>
                        <a:pt x="35" y="322"/>
                      </a:lnTo>
                      <a:lnTo>
                        <a:pt x="30" y="333"/>
                      </a:lnTo>
                      <a:lnTo>
                        <a:pt x="25" y="345"/>
                      </a:lnTo>
                      <a:lnTo>
                        <a:pt x="23" y="358"/>
                      </a:lnTo>
                      <a:lnTo>
                        <a:pt x="18" y="368"/>
                      </a:lnTo>
                      <a:lnTo>
                        <a:pt x="15" y="381"/>
                      </a:lnTo>
                      <a:lnTo>
                        <a:pt x="12" y="393"/>
                      </a:lnTo>
                      <a:lnTo>
                        <a:pt x="10" y="406"/>
                      </a:lnTo>
                      <a:lnTo>
                        <a:pt x="6" y="418"/>
                      </a:lnTo>
                      <a:lnTo>
                        <a:pt x="4" y="431"/>
                      </a:lnTo>
                      <a:lnTo>
                        <a:pt x="3" y="443"/>
                      </a:lnTo>
                      <a:lnTo>
                        <a:pt x="2" y="456"/>
                      </a:lnTo>
                      <a:lnTo>
                        <a:pt x="0" y="469"/>
                      </a:lnTo>
                      <a:lnTo>
                        <a:pt x="0" y="482"/>
                      </a:lnTo>
                      <a:lnTo>
                        <a:pt x="0" y="495"/>
                      </a:lnTo>
                      <a:lnTo>
                        <a:pt x="0" y="509"/>
                      </a:lnTo>
                      <a:lnTo>
                        <a:pt x="0" y="521"/>
                      </a:lnTo>
                      <a:lnTo>
                        <a:pt x="0" y="534"/>
                      </a:lnTo>
                      <a:lnTo>
                        <a:pt x="0" y="547"/>
                      </a:lnTo>
                      <a:lnTo>
                        <a:pt x="2" y="560"/>
                      </a:lnTo>
                      <a:lnTo>
                        <a:pt x="3" y="572"/>
                      </a:lnTo>
                      <a:lnTo>
                        <a:pt x="4" y="585"/>
                      </a:lnTo>
                      <a:lnTo>
                        <a:pt x="6" y="598"/>
                      </a:lnTo>
                      <a:lnTo>
                        <a:pt x="10" y="611"/>
                      </a:lnTo>
                      <a:lnTo>
                        <a:pt x="12" y="623"/>
                      </a:lnTo>
                      <a:lnTo>
                        <a:pt x="15" y="635"/>
                      </a:lnTo>
                      <a:lnTo>
                        <a:pt x="18" y="647"/>
                      </a:lnTo>
                      <a:lnTo>
                        <a:pt x="23" y="660"/>
                      </a:lnTo>
                      <a:lnTo>
                        <a:pt x="25" y="670"/>
                      </a:lnTo>
                      <a:lnTo>
                        <a:pt x="30" y="682"/>
                      </a:lnTo>
                      <a:lnTo>
                        <a:pt x="35" y="695"/>
                      </a:lnTo>
                      <a:lnTo>
                        <a:pt x="39" y="707"/>
                      </a:lnTo>
                      <a:lnTo>
                        <a:pt x="44" y="718"/>
                      </a:lnTo>
                      <a:lnTo>
                        <a:pt x="49" y="728"/>
                      </a:lnTo>
                      <a:lnTo>
                        <a:pt x="55" y="740"/>
                      </a:lnTo>
                      <a:lnTo>
                        <a:pt x="61" y="751"/>
                      </a:lnTo>
                      <a:lnTo>
                        <a:pt x="65" y="761"/>
                      </a:lnTo>
                      <a:lnTo>
                        <a:pt x="73" y="772"/>
                      </a:lnTo>
                      <a:lnTo>
                        <a:pt x="80" y="783"/>
                      </a:lnTo>
                      <a:lnTo>
                        <a:pt x="86" y="793"/>
                      </a:lnTo>
                      <a:lnTo>
                        <a:pt x="93" y="803"/>
                      </a:lnTo>
                      <a:lnTo>
                        <a:pt x="100" y="812"/>
                      </a:lnTo>
                      <a:lnTo>
                        <a:pt x="107" y="822"/>
                      </a:lnTo>
                      <a:lnTo>
                        <a:pt x="115" y="831"/>
                      </a:lnTo>
                      <a:lnTo>
                        <a:pt x="122" y="841"/>
                      </a:lnTo>
                      <a:lnTo>
                        <a:pt x="131" y="850"/>
                      </a:lnTo>
                      <a:lnTo>
                        <a:pt x="140" y="859"/>
                      </a:lnTo>
                      <a:lnTo>
                        <a:pt x="148" y="869"/>
                      </a:lnTo>
                      <a:lnTo>
                        <a:pt x="157" y="876"/>
                      </a:lnTo>
                      <a:lnTo>
                        <a:pt x="166" y="885"/>
                      </a:lnTo>
                      <a:lnTo>
                        <a:pt x="176" y="893"/>
                      </a:lnTo>
                      <a:lnTo>
                        <a:pt x="184" y="901"/>
                      </a:lnTo>
                      <a:lnTo>
                        <a:pt x="193" y="908"/>
                      </a:lnTo>
                      <a:lnTo>
                        <a:pt x="204" y="915"/>
                      </a:lnTo>
                      <a:lnTo>
                        <a:pt x="214" y="923"/>
                      </a:lnTo>
                      <a:lnTo>
                        <a:pt x="224" y="930"/>
                      </a:lnTo>
                      <a:lnTo>
                        <a:pt x="234" y="936"/>
                      </a:lnTo>
                      <a:lnTo>
                        <a:pt x="244" y="943"/>
                      </a:lnTo>
                      <a:lnTo>
                        <a:pt x="255" y="949"/>
                      </a:lnTo>
                      <a:lnTo>
                        <a:pt x="266" y="956"/>
                      </a:lnTo>
                      <a:lnTo>
                        <a:pt x="276" y="960"/>
                      </a:lnTo>
                      <a:lnTo>
                        <a:pt x="287" y="966"/>
                      </a:lnTo>
                      <a:lnTo>
                        <a:pt x="299" y="972"/>
                      </a:lnTo>
                      <a:lnTo>
                        <a:pt x="311" y="977"/>
                      </a:lnTo>
                      <a:lnTo>
                        <a:pt x="321" y="981"/>
                      </a:lnTo>
                      <a:lnTo>
                        <a:pt x="333" y="985"/>
                      </a:lnTo>
                      <a:lnTo>
                        <a:pt x="344" y="990"/>
                      </a:lnTo>
                      <a:lnTo>
                        <a:pt x="357" y="995"/>
                      </a:lnTo>
                      <a:lnTo>
                        <a:pt x="369" y="997"/>
                      </a:lnTo>
                      <a:lnTo>
                        <a:pt x="380" y="1001"/>
                      </a:lnTo>
                      <a:lnTo>
                        <a:pt x="394" y="1003"/>
                      </a:lnTo>
                      <a:lnTo>
                        <a:pt x="405" y="1008"/>
                      </a:lnTo>
                      <a:lnTo>
                        <a:pt x="417" y="1009"/>
                      </a:lnTo>
                      <a:lnTo>
                        <a:pt x="430" y="1011"/>
                      </a:lnTo>
                      <a:lnTo>
                        <a:pt x="442" y="1013"/>
                      </a:lnTo>
                      <a:lnTo>
                        <a:pt x="456" y="1015"/>
                      </a:lnTo>
                      <a:lnTo>
                        <a:pt x="468" y="1016"/>
                      </a:lnTo>
                      <a:lnTo>
                        <a:pt x="481" y="1016"/>
                      </a:lnTo>
                      <a:lnTo>
                        <a:pt x="495" y="1017"/>
                      </a:lnTo>
                      <a:lnTo>
                        <a:pt x="508" y="1017"/>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5" name="Freeform 19"/>
                <p:cNvSpPr>
                  <a:spLocks/>
                </p:cNvSpPr>
                <p:nvPr/>
              </p:nvSpPr>
              <p:spPr bwMode="auto">
                <a:xfrm>
                  <a:off x="2198" y="538"/>
                  <a:ext cx="563" cy="53"/>
                </a:xfrm>
                <a:custGeom>
                  <a:avLst/>
                  <a:gdLst>
                    <a:gd name="T0" fmla="*/ 0 w 1126"/>
                    <a:gd name="T1" fmla="*/ 0 h 105"/>
                    <a:gd name="T2" fmla="*/ 1 w 1126"/>
                    <a:gd name="T3" fmla="*/ 0 h 105"/>
                    <a:gd name="T4" fmla="*/ 1 w 1126"/>
                    <a:gd name="T5" fmla="*/ 1 h 105"/>
                    <a:gd name="T6" fmla="*/ 0 w 1126"/>
                    <a:gd name="T7" fmla="*/ 1 h 105"/>
                    <a:gd name="T8" fmla="*/ 0 w 1126"/>
                    <a:gd name="T9" fmla="*/ 0 h 105"/>
                    <a:gd name="T10" fmla="*/ 0 w 1126"/>
                    <a:gd name="T11" fmla="*/ 0 h 105"/>
                    <a:gd name="T12" fmla="*/ 0 60000 65536"/>
                    <a:gd name="T13" fmla="*/ 0 60000 65536"/>
                    <a:gd name="T14" fmla="*/ 0 60000 65536"/>
                    <a:gd name="T15" fmla="*/ 0 60000 65536"/>
                    <a:gd name="T16" fmla="*/ 0 60000 65536"/>
                    <a:gd name="T17" fmla="*/ 0 60000 65536"/>
                    <a:gd name="T18" fmla="*/ 0 w 1126"/>
                    <a:gd name="T19" fmla="*/ 0 h 105"/>
                    <a:gd name="T20" fmla="*/ 1126 w 1126"/>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1126" h="105">
                      <a:moveTo>
                        <a:pt x="0" y="0"/>
                      </a:moveTo>
                      <a:lnTo>
                        <a:pt x="1126" y="0"/>
                      </a:lnTo>
                      <a:lnTo>
                        <a:pt x="1126" y="105"/>
                      </a:lnTo>
                      <a:lnTo>
                        <a:pt x="0" y="105"/>
                      </a:lnTo>
                      <a:lnTo>
                        <a:pt x="0" y="0"/>
                      </a:lnTo>
                      <a:close/>
                    </a:path>
                  </a:pathLst>
                </a:custGeom>
                <a:solidFill>
                  <a:srgbClr val="8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6" name="Freeform 20"/>
                <p:cNvSpPr>
                  <a:spLocks/>
                </p:cNvSpPr>
                <p:nvPr/>
              </p:nvSpPr>
              <p:spPr bwMode="auto">
                <a:xfrm>
                  <a:off x="2708" y="1600"/>
                  <a:ext cx="217" cy="217"/>
                </a:xfrm>
                <a:custGeom>
                  <a:avLst/>
                  <a:gdLst>
                    <a:gd name="T0" fmla="*/ 0 w 435"/>
                    <a:gd name="T1" fmla="*/ 1 h 433"/>
                    <a:gd name="T2" fmla="*/ 0 w 435"/>
                    <a:gd name="T3" fmla="*/ 1 h 433"/>
                    <a:gd name="T4" fmla="*/ 0 w 435"/>
                    <a:gd name="T5" fmla="*/ 1 h 433"/>
                    <a:gd name="T6" fmla="*/ 0 w 435"/>
                    <a:gd name="T7" fmla="*/ 1 h 433"/>
                    <a:gd name="T8" fmla="*/ 0 w 435"/>
                    <a:gd name="T9" fmla="*/ 1 h 433"/>
                    <a:gd name="T10" fmla="*/ 0 w 435"/>
                    <a:gd name="T11" fmla="*/ 1 h 433"/>
                    <a:gd name="T12" fmla="*/ 0 w 435"/>
                    <a:gd name="T13" fmla="*/ 1 h 433"/>
                    <a:gd name="T14" fmla="*/ 0 w 435"/>
                    <a:gd name="T15" fmla="*/ 1 h 433"/>
                    <a:gd name="T16" fmla="*/ 0 w 435"/>
                    <a:gd name="T17" fmla="*/ 1 h 433"/>
                    <a:gd name="T18" fmla="*/ 0 w 435"/>
                    <a:gd name="T19" fmla="*/ 1 h 433"/>
                    <a:gd name="T20" fmla="*/ 0 w 435"/>
                    <a:gd name="T21" fmla="*/ 1 h 433"/>
                    <a:gd name="T22" fmla="*/ 0 w 435"/>
                    <a:gd name="T23" fmla="*/ 1 h 433"/>
                    <a:gd name="T24" fmla="*/ 0 w 435"/>
                    <a:gd name="T25" fmla="*/ 1 h 433"/>
                    <a:gd name="T26" fmla="*/ 0 w 435"/>
                    <a:gd name="T27" fmla="*/ 1 h 433"/>
                    <a:gd name="T28" fmla="*/ 0 w 435"/>
                    <a:gd name="T29" fmla="*/ 1 h 433"/>
                    <a:gd name="T30" fmla="*/ 0 w 435"/>
                    <a:gd name="T31" fmla="*/ 1 h 433"/>
                    <a:gd name="T32" fmla="*/ 0 w 435"/>
                    <a:gd name="T33" fmla="*/ 1 h 433"/>
                    <a:gd name="T34" fmla="*/ 0 w 435"/>
                    <a:gd name="T35" fmla="*/ 1 h 433"/>
                    <a:gd name="T36" fmla="*/ 0 w 435"/>
                    <a:gd name="T37" fmla="*/ 1 h 433"/>
                    <a:gd name="T38" fmla="*/ 0 w 435"/>
                    <a:gd name="T39" fmla="*/ 1 h 433"/>
                    <a:gd name="T40" fmla="*/ 0 w 435"/>
                    <a:gd name="T41" fmla="*/ 1 h 433"/>
                    <a:gd name="T42" fmla="*/ 0 w 435"/>
                    <a:gd name="T43" fmla="*/ 1 h 433"/>
                    <a:gd name="T44" fmla="*/ 0 w 435"/>
                    <a:gd name="T45" fmla="*/ 1 h 433"/>
                    <a:gd name="T46" fmla="*/ 0 w 435"/>
                    <a:gd name="T47" fmla="*/ 1 h 433"/>
                    <a:gd name="T48" fmla="*/ 0 w 435"/>
                    <a:gd name="T49" fmla="*/ 0 h 433"/>
                    <a:gd name="T50" fmla="*/ 0 w 435"/>
                    <a:gd name="T51" fmla="*/ 0 h 433"/>
                    <a:gd name="T52" fmla="*/ 0 w 435"/>
                    <a:gd name="T53" fmla="*/ 1 h 433"/>
                    <a:gd name="T54" fmla="*/ 0 w 435"/>
                    <a:gd name="T55" fmla="*/ 1 h 433"/>
                    <a:gd name="T56" fmla="*/ 0 w 435"/>
                    <a:gd name="T57" fmla="*/ 1 h 433"/>
                    <a:gd name="T58" fmla="*/ 0 w 435"/>
                    <a:gd name="T59" fmla="*/ 1 h 433"/>
                    <a:gd name="T60" fmla="*/ 0 w 435"/>
                    <a:gd name="T61" fmla="*/ 1 h 433"/>
                    <a:gd name="T62" fmla="*/ 0 w 435"/>
                    <a:gd name="T63" fmla="*/ 1 h 433"/>
                    <a:gd name="T64" fmla="*/ 0 w 435"/>
                    <a:gd name="T65" fmla="*/ 1 h 433"/>
                    <a:gd name="T66" fmla="*/ 0 w 435"/>
                    <a:gd name="T67" fmla="*/ 1 h 433"/>
                    <a:gd name="T68" fmla="*/ 0 w 435"/>
                    <a:gd name="T69" fmla="*/ 1 h 433"/>
                    <a:gd name="T70" fmla="*/ 0 w 435"/>
                    <a:gd name="T71" fmla="*/ 1 h 433"/>
                    <a:gd name="T72" fmla="*/ 0 w 435"/>
                    <a:gd name="T73" fmla="*/ 1 h 433"/>
                    <a:gd name="T74" fmla="*/ 0 w 435"/>
                    <a:gd name="T75" fmla="*/ 1 h 433"/>
                    <a:gd name="T76" fmla="*/ 0 w 435"/>
                    <a:gd name="T77" fmla="*/ 1 h 433"/>
                    <a:gd name="T78" fmla="*/ 0 w 435"/>
                    <a:gd name="T79" fmla="*/ 1 h 433"/>
                    <a:gd name="T80" fmla="*/ 0 w 435"/>
                    <a:gd name="T81" fmla="*/ 1 h 433"/>
                    <a:gd name="T82" fmla="*/ 0 w 435"/>
                    <a:gd name="T83" fmla="*/ 1 h 433"/>
                    <a:gd name="T84" fmla="*/ 0 w 435"/>
                    <a:gd name="T85" fmla="*/ 1 h 433"/>
                    <a:gd name="T86" fmla="*/ 0 w 435"/>
                    <a:gd name="T87" fmla="*/ 1 h 433"/>
                    <a:gd name="T88" fmla="*/ 0 w 435"/>
                    <a:gd name="T89" fmla="*/ 1 h 433"/>
                    <a:gd name="T90" fmla="*/ 0 w 435"/>
                    <a:gd name="T91" fmla="*/ 1 h 433"/>
                    <a:gd name="T92" fmla="*/ 0 w 435"/>
                    <a:gd name="T93" fmla="*/ 1 h 433"/>
                    <a:gd name="T94" fmla="*/ 0 w 435"/>
                    <a:gd name="T95" fmla="*/ 1 h 433"/>
                    <a:gd name="T96" fmla="*/ 0 w 435"/>
                    <a:gd name="T97" fmla="*/ 1 h 433"/>
                    <a:gd name="T98" fmla="*/ 0 w 435"/>
                    <a:gd name="T99" fmla="*/ 1 h 433"/>
                    <a:gd name="T100" fmla="*/ 0 w 435"/>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5"/>
                    <a:gd name="T154" fmla="*/ 0 h 433"/>
                    <a:gd name="T155" fmla="*/ 435 w 435"/>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5" h="433">
                      <a:moveTo>
                        <a:pt x="218" y="433"/>
                      </a:moveTo>
                      <a:lnTo>
                        <a:pt x="223" y="433"/>
                      </a:lnTo>
                      <a:lnTo>
                        <a:pt x="228" y="433"/>
                      </a:lnTo>
                      <a:lnTo>
                        <a:pt x="234" y="432"/>
                      </a:lnTo>
                      <a:lnTo>
                        <a:pt x="239" y="432"/>
                      </a:lnTo>
                      <a:lnTo>
                        <a:pt x="244" y="431"/>
                      </a:lnTo>
                      <a:lnTo>
                        <a:pt x="250" y="430"/>
                      </a:lnTo>
                      <a:lnTo>
                        <a:pt x="255" y="429"/>
                      </a:lnTo>
                      <a:lnTo>
                        <a:pt x="261" y="429"/>
                      </a:lnTo>
                      <a:lnTo>
                        <a:pt x="266" y="427"/>
                      </a:lnTo>
                      <a:lnTo>
                        <a:pt x="270" y="425"/>
                      </a:lnTo>
                      <a:lnTo>
                        <a:pt x="276" y="424"/>
                      </a:lnTo>
                      <a:lnTo>
                        <a:pt x="281" y="423"/>
                      </a:lnTo>
                      <a:lnTo>
                        <a:pt x="286" y="420"/>
                      </a:lnTo>
                      <a:lnTo>
                        <a:pt x="292" y="419"/>
                      </a:lnTo>
                      <a:lnTo>
                        <a:pt x="296" y="418"/>
                      </a:lnTo>
                      <a:lnTo>
                        <a:pt x="301" y="417"/>
                      </a:lnTo>
                      <a:lnTo>
                        <a:pt x="306" y="413"/>
                      </a:lnTo>
                      <a:lnTo>
                        <a:pt x="311" y="411"/>
                      </a:lnTo>
                      <a:lnTo>
                        <a:pt x="315" y="408"/>
                      </a:lnTo>
                      <a:lnTo>
                        <a:pt x="320" y="406"/>
                      </a:lnTo>
                      <a:lnTo>
                        <a:pt x="325" y="404"/>
                      </a:lnTo>
                      <a:lnTo>
                        <a:pt x="329" y="401"/>
                      </a:lnTo>
                      <a:lnTo>
                        <a:pt x="334" y="398"/>
                      </a:lnTo>
                      <a:lnTo>
                        <a:pt x="338" y="397"/>
                      </a:lnTo>
                      <a:lnTo>
                        <a:pt x="343" y="392"/>
                      </a:lnTo>
                      <a:lnTo>
                        <a:pt x="346" y="389"/>
                      </a:lnTo>
                      <a:lnTo>
                        <a:pt x="351" y="386"/>
                      </a:lnTo>
                      <a:lnTo>
                        <a:pt x="354" y="384"/>
                      </a:lnTo>
                      <a:lnTo>
                        <a:pt x="358" y="380"/>
                      </a:lnTo>
                      <a:lnTo>
                        <a:pt x="363" y="376"/>
                      </a:lnTo>
                      <a:lnTo>
                        <a:pt x="366" y="373"/>
                      </a:lnTo>
                      <a:lnTo>
                        <a:pt x="371" y="369"/>
                      </a:lnTo>
                      <a:lnTo>
                        <a:pt x="374" y="366"/>
                      </a:lnTo>
                      <a:lnTo>
                        <a:pt x="378" y="361"/>
                      </a:lnTo>
                      <a:lnTo>
                        <a:pt x="380" y="358"/>
                      </a:lnTo>
                      <a:lnTo>
                        <a:pt x="385" y="353"/>
                      </a:lnTo>
                      <a:lnTo>
                        <a:pt x="388" y="349"/>
                      </a:lnTo>
                      <a:lnTo>
                        <a:pt x="391" y="346"/>
                      </a:lnTo>
                      <a:lnTo>
                        <a:pt x="393" y="341"/>
                      </a:lnTo>
                      <a:lnTo>
                        <a:pt x="397" y="336"/>
                      </a:lnTo>
                      <a:lnTo>
                        <a:pt x="399" y="333"/>
                      </a:lnTo>
                      <a:lnTo>
                        <a:pt x="403" y="328"/>
                      </a:lnTo>
                      <a:lnTo>
                        <a:pt x="405" y="323"/>
                      </a:lnTo>
                      <a:lnTo>
                        <a:pt x="408" y="318"/>
                      </a:lnTo>
                      <a:lnTo>
                        <a:pt x="410" y="314"/>
                      </a:lnTo>
                      <a:lnTo>
                        <a:pt x="412" y="309"/>
                      </a:lnTo>
                      <a:lnTo>
                        <a:pt x="415" y="304"/>
                      </a:lnTo>
                      <a:lnTo>
                        <a:pt x="417" y="301"/>
                      </a:lnTo>
                      <a:lnTo>
                        <a:pt x="419" y="295"/>
                      </a:lnTo>
                      <a:lnTo>
                        <a:pt x="421" y="290"/>
                      </a:lnTo>
                      <a:lnTo>
                        <a:pt x="422" y="284"/>
                      </a:lnTo>
                      <a:lnTo>
                        <a:pt x="424" y="279"/>
                      </a:lnTo>
                      <a:lnTo>
                        <a:pt x="425" y="275"/>
                      </a:lnTo>
                      <a:lnTo>
                        <a:pt x="427" y="270"/>
                      </a:lnTo>
                      <a:lnTo>
                        <a:pt x="428" y="264"/>
                      </a:lnTo>
                      <a:lnTo>
                        <a:pt x="430" y="259"/>
                      </a:lnTo>
                      <a:lnTo>
                        <a:pt x="430" y="253"/>
                      </a:lnTo>
                      <a:lnTo>
                        <a:pt x="431" y="249"/>
                      </a:lnTo>
                      <a:lnTo>
                        <a:pt x="431" y="243"/>
                      </a:lnTo>
                      <a:lnTo>
                        <a:pt x="434" y="238"/>
                      </a:lnTo>
                      <a:lnTo>
                        <a:pt x="434" y="232"/>
                      </a:lnTo>
                      <a:lnTo>
                        <a:pt x="434" y="226"/>
                      </a:lnTo>
                      <a:lnTo>
                        <a:pt x="434" y="221"/>
                      </a:lnTo>
                      <a:lnTo>
                        <a:pt x="435" y="217"/>
                      </a:lnTo>
                      <a:lnTo>
                        <a:pt x="434" y="211"/>
                      </a:lnTo>
                      <a:lnTo>
                        <a:pt x="434" y="205"/>
                      </a:lnTo>
                      <a:lnTo>
                        <a:pt x="434" y="199"/>
                      </a:lnTo>
                      <a:lnTo>
                        <a:pt x="434" y="194"/>
                      </a:lnTo>
                      <a:lnTo>
                        <a:pt x="431" y="188"/>
                      </a:lnTo>
                      <a:lnTo>
                        <a:pt x="431" y="182"/>
                      </a:lnTo>
                      <a:lnTo>
                        <a:pt x="430" y="176"/>
                      </a:lnTo>
                      <a:lnTo>
                        <a:pt x="430" y="172"/>
                      </a:lnTo>
                      <a:lnTo>
                        <a:pt x="428" y="166"/>
                      </a:lnTo>
                      <a:lnTo>
                        <a:pt x="427" y="161"/>
                      </a:lnTo>
                      <a:lnTo>
                        <a:pt x="425" y="155"/>
                      </a:lnTo>
                      <a:lnTo>
                        <a:pt x="424" y="150"/>
                      </a:lnTo>
                      <a:lnTo>
                        <a:pt x="422" y="146"/>
                      </a:lnTo>
                      <a:lnTo>
                        <a:pt x="421" y="141"/>
                      </a:lnTo>
                      <a:lnTo>
                        <a:pt x="419" y="136"/>
                      </a:lnTo>
                      <a:lnTo>
                        <a:pt x="417" y="131"/>
                      </a:lnTo>
                      <a:lnTo>
                        <a:pt x="415" y="127"/>
                      </a:lnTo>
                      <a:lnTo>
                        <a:pt x="412" y="121"/>
                      </a:lnTo>
                      <a:lnTo>
                        <a:pt x="410" y="116"/>
                      </a:lnTo>
                      <a:lnTo>
                        <a:pt x="408" y="112"/>
                      </a:lnTo>
                      <a:lnTo>
                        <a:pt x="405" y="108"/>
                      </a:lnTo>
                      <a:lnTo>
                        <a:pt x="403" y="103"/>
                      </a:lnTo>
                      <a:lnTo>
                        <a:pt x="399" y="98"/>
                      </a:lnTo>
                      <a:lnTo>
                        <a:pt x="397" y="93"/>
                      </a:lnTo>
                      <a:lnTo>
                        <a:pt x="393" y="90"/>
                      </a:lnTo>
                      <a:lnTo>
                        <a:pt x="391" y="85"/>
                      </a:lnTo>
                      <a:lnTo>
                        <a:pt x="388" y="82"/>
                      </a:lnTo>
                      <a:lnTo>
                        <a:pt x="385" y="77"/>
                      </a:lnTo>
                      <a:lnTo>
                        <a:pt x="380" y="73"/>
                      </a:lnTo>
                      <a:lnTo>
                        <a:pt x="378" y="69"/>
                      </a:lnTo>
                      <a:lnTo>
                        <a:pt x="374" y="65"/>
                      </a:lnTo>
                      <a:lnTo>
                        <a:pt x="371" y="63"/>
                      </a:lnTo>
                      <a:lnTo>
                        <a:pt x="366" y="58"/>
                      </a:lnTo>
                      <a:lnTo>
                        <a:pt x="363" y="54"/>
                      </a:lnTo>
                      <a:lnTo>
                        <a:pt x="358" y="51"/>
                      </a:lnTo>
                      <a:lnTo>
                        <a:pt x="354" y="48"/>
                      </a:lnTo>
                      <a:lnTo>
                        <a:pt x="351" y="45"/>
                      </a:lnTo>
                      <a:lnTo>
                        <a:pt x="346" y="41"/>
                      </a:lnTo>
                      <a:lnTo>
                        <a:pt x="343" y="38"/>
                      </a:lnTo>
                      <a:lnTo>
                        <a:pt x="338" y="35"/>
                      </a:lnTo>
                      <a:lnTo>
                        <a:pt x="334" y="32"/>
                      </a:lnTo>
                      <a:lnTo>
                        <a:pt x="329" y="29"/>
                      </a:lnTo>
                      <a:lnTo>
                        <a:pt x="325" y="26"/>
                      </a:lnTo>
                      <a:lnTo>
                        <a:pt x="320" y="24"/>
                      </a:lnTo>
                      <a:lnTo>
                        <a:pt x="315" y="22"/>
                      </a:lnTo>
                      <a:lnTo>
                        <a:pt x="311" y="20"/>
                      </a:lnTo>
                      <a:lnTo>
                        <a:pt x="306" y="18"/>
                      </a:lnTo>
                      <a:lnTo>
                        <a:pt x="301" y="16"/>
                      </a:lnTo>
                      <a:lnTo>
                        <a:pt x="296" y="14"/>
                      </a:lnTo>
                      <a:lnTo>
                        <a:pt x="292" y="12"/>
                      </a:lnTo>
                      <a:lnTo>
                        <a:pt x="286" y="9"/>
                      </a:lnTo>
                      <a:lnTo>
                        <a:pt x="281" y="8"/>
                      </a:lnTo>
                      <a:lnTo>
                        <a:pt x="276" y="6"/>
                      </a:lnTo>
                      <a:lnTo>
                        <a:pt x="270" y="6"/>
                      </a:lnTo>
                      <a:lnTo>
                        <a:pt x="266" y="3"/>
                      </a:lnTo>
                      <a:lnTo>
                        <a:pt x="261" y="3"/>
                      </a:lnTo>
                      <a:lnTo>
                        <a:pt x="255" y="1"/>
                      </a:lnTo>
                      <a:lnTo>
                        <a:pt x="250" y="1"/>
                      </a:lnTo>
                      <a:lnTo>
                        <a:pt x="244" y="0"/>
                      </a:lnTo>
                      <a:lnTo>
                        <a:pt x="239" y="0"/>
                      </a:lnTo>
                      <a:lnTo>
                        <a:pt x="234" y="0"/>
                      </a:lnTo>
                      <a:lnTo>
                        <a:pt x="228" y="0"/>
                      </a:lnTo>
                      <a:lnTo>
                        <a:pt x="223" y="0"/>
                      </a:lnTo>
                      <a:lnTo>
                        <a:pt x="218" y="0"/>
                      </a:lnTo>
                      <a:lnTo>
                        <a:pt x="212" y="0"/>
                      </a:lnTo>
                      <a:lnTo>
                        <a:pt x="206" y="0"/>
                      </a:lnTo>
                      <a:lnTo>
                        <a:pt x="200" y="0"/>
                      </a:lnTo>
                      <a:lnTo>
                        <a:pt x="196" y="0"/>
                      </a:lnTo>
                      <a:lnTo>
                        <a:pt x="190" y="0"/>
                      </a:lnTo>
                      <a:lnTo>
                        <a:pt x="184" y="1"/>
                      </a:lnTo>
                      <a:lnTo>
                        <a:pt x="178" y="1"/>
                      </a:lnTo>
                      <a:lnTo>
                        <a:pt x="173" y="3"/>
                      </a:lnTo>
                      <a:lnTo>
                        <a:pt x="167" y="3"/>
                      </a:lnTo>
                      <a:lnTo>
                        <a:pt x="163" y="6"/>
                      </a:lnTo>
                      <a:lnTo>
                        <a:pt x="157" y="6"/>
                      </a:lnTo>
                      <a:lnTo>
                        <a:pt x="153" y="8"/>
                      </a:lnTo>
                      <a:lnTo>
                        <a:pt x="147" y="9"/>
                      </a:lnTo>
                      <a:lnTo>
                        <a:pt x="142" y="12"/>
                      </a:lnTo>
                      <a:lnTo>
                        <a:pt x="138" y="14"/>
                      </a:lnTo>
                      <a:lnTo>
                        <a:pt x="133" y="16"/>
                      </a:lnTo>
                      <a:lnTo>
                        <a:pt x="128" y="18"/>
                      </a:lnTo>
                      <a:lnTo>
                        <a:pt x="122" y="20"/>
                      </a:lnTo>
                      <a:lnTo>
                        <a:pt x="117" y="22"/>
                      </a:lnTo>
                      <a:lnTo>
                        <a:pt x="114" y="24"/>
                      </a:lnTo>
                      <a:lnTo>
                        <a:pt x="109" y="26"/>
                      </a:lnTo>
                      <a:lnTo>
                        <a:pt x="104" y="29"/>
                      </a:lnTo>
                      <a:lnTo>
                        <a:pt x="100" y="32"/>
                      </a:lnTo>
                      <a:lnTo>
                        <a:pt x="95" y="35"/>
                      </a:lnTo>
                      <a:lnTo>
                        <a:pt x="91" y="38"/>
                      </a:lnTo>
                      <a:lnTo>
                        <a:pt x="87" y="41"/>
                      </a:lnTo>
                      <a:lnTo>
                        <a:pt x="83" y="45"/>
                      </a:lnTo>
                      <a:lnTo>
                        <a:pt x="80" y="48"/>
                      </a:lnTo>
                      <a:lnTo>
                        <a:pt x="75" y="51"/>
                      </a:lnTo>
                      <a:lnTo>
                        <a:pt x="71" y="54"/>
                      </a:lnTo>
                      <a:lnTo>
                        <a:pt x="67" y="58"/>
                      </a:lnTo>
                      <a:lnTo>
                        <a:pt x="64" y="63"/>
                      </a:lnTo>
                      <a:lnTo>
                        <a:pt x="59" y="65"/>
                      </a:lnTo>
                      <a:lnTo>
                        <a:pt x="56" y="69"/>
                      </a:lnTo>
                      <a:lnTo>
                        <a:pt x="52" y="73"/>
                      </a:lnTo>
                      <a:lnTo>
                        <a:pt x="49" y="77"/>
                      </a:lnTo>
                      <a:lnTo>
                        <a:pt x="45" y="82"/>
                      </a:lnTo>
                      <a:lnTo>
                        <a:pt x="43" y="85"/>
                      </a:lnTo>
                      <a:lnTo>
                        <a:pt x="39" y="90"/>
                      </a:lnTo>
                      <a:lnTo>
                        <a:pt x="37" y="93"/>
                      </a:lnTo>
                      <a:lnTo>
                        <a:pt x="33" y="98"/>
                      </a:lnTo>
                      <a:lnTo>
                        <a:pt x="30" y="103"/>
                      </a:lnTo>
                      <a:lnTo>
                        <a:pt x="29" y="108"/>
                      </a:lnTo>
                      <a:lnTo>
                        <a:pt x="26" y="112"/>
                      </a:lnTo>
                      <a:lnTo>
                        <a:pt x="23" y="116"/>
                      </a:lnTo>
                      <a:lnTo>
                        <a:pt x="20" y="121"/>
                      </a:lnTo>
                      <a:lnTo>
                        <a:pt x="18" y="127"/>
                      </a:lnTo>
                      <a:lnTo>
                        <a:pt x="17" y="131"/>
                      </a:lnTo>
                      <a:lnTo>
                        <a:pt x="14" y="136"/>
                      </a:lnTo>
                      <a:lnTo>
                        <a:pt x="12" y="141"/>
                      </a:lnTo>
                      <a:lnTo>
                        <a:pt x="11" y="146"/>
                      </a:lnTo>
                      <a:lnTo>
                        <a:pt x="10" y="150"/>
                      </a:lnTo>
                      <a:lnTo>
                        <a:pt x="7" y="155"/>
                      </a:lnTo>
                      <a:lnTo>
                        <a:pt x="6" y="161"/>
                      </a:lnTo>
                      <a:lnTo>
                        <a:pt x="5" y="166"/>
                      </a:lnTo>
                      <a:lnTo>
                        <a:pt x="4" y="172"/>
                      </a:lnTo>
                      <a:lnTo>
                        <a:pt x="3" y="176"/>
                      </a:lnTo>
                      <a:lnTo>
                        <a:pt x="1" y="182"/>
                      </a:lnTo>
                      <a:lnTo>
                        <a:pt x="1" y="188"/>
                      </a:lnTo>
                      <a:lnTo>
                        <a:pt x="1" y="194"/>
                      </a:lnTo>
                      <a:lnTo>
                        <a:pt x="0" y="199"/>
                      </a:lnTo>
                      <a:lnTo>
                        <a:pt x="0" y="205"/>
                      </a:lnTo>
                      <a:lnTo>
                        <a:pt x="0" y="211"/>
                      </a:lnTo>
                      <a:lnTo>
                        <a:pt x="0" y="217"/>
                      </a:lnTo>
                      <a:lnTo>
                        <a:pt x="0" y="221"/>
                      </a:lnTo>
                      <a:lnTo>
                        <a:pt x="0" y="226"/>
                      </a:lnTo>
                      <a:lnTo>
                        <a:pt x="0" y="232"/>
                      </a:lnTo>
                      <a:lnTo>
                        <a:pt x="1" y="238"/>
                      </a:lnTo>
                      <a:lnTo>
                        <a:pt x="1" y="243"/>
                      </a:lnTo>
                      <a:lnTo>
                        <a:pt x="1" y="249"/>
                      </a:lnTo>
                      <a:lnTo>
                        <a:pt x="3" y="253"/>
                      </a:lnTo>
                      <a:lnTo>
                        <a:pt x="4" y="259"/>
                      </a:lnTo>
                      <a:lnTo>
                        <a:pt x="5" y="264"/>
                      </a:lnTo>
                      <a:lnTo>
                        <a:pt x="6" y="270"/>
                      </a:lnTo>
                      <a:lnTo>
                        <a:pt x="7" y="275"/>
                      </a:lnTo>
                      <a:lnTo>
                        <a:pt x="10" y="279"/>
                      </a:lnTo>
                      <a:lnTo>
                        <a:pt x="11" y="284"/>
                      </a:lnTo>
                      <a:lnTo>
                        <a:pt x="12" y="290"/>
                      </a:lnTo>
                      <a:lnTo>
                        <a:pt x="14" y="295"/>
                      </a:lnTo>
                      <a:lnTo>
                        <a:pt x="17" y="301"/>
                      </a:lnTo>
                      <a:lnTo>
                        <a:pt x="18" y="304"/>
                      </a:lnTo>
                      <a:lnTo>
                        <a:pt x="20" y="309"/>
                      </a:lnTo>
                      <a:lnTo>
                        <a:pt x="23" y="314"/>
                      </a:lnTo>
                      <a:lnTo>
                        <a:pt x="26" y="318"/>
                      </a:lnTo>
                      <a:lnTo>
                        <a:pt x="29" y="323"/>
                      </a:lnTo>
                      <a:lnTo>
                        <a:pt x="30" y="328"/>
                      </a:lnTo>
                      <a:lnTo>
                        <a:pt x="33" y="333"/>
                      </a:lnTo>
                      <a:lnTo>
                        <a:pt x="37" y="336"/>
                      </a:lnTo>
                      <a:lnTo>
                        <a:pt x="39" y="341"/>
                      </a:lnTo>
                      <a:lnTo>
                        <a:pt x="43" y="346"/>
                      </a:lnTo>
                      <a:lnTo>
                        <a:pt x="45" y="349"/>
                      </a:lnTo>
                      <a:lnTo>
                        <a:pt x="49" y="353"/>
                      </a:lnTo>
                      <a:lnTo>
                        <a:pt x="52" y="358"/>
                      </a:lnTo>
                      <a:lnTo>
                        <a:pt x="56" y="361"/>
                      </a:lnTo>
                      <a:lnTo>
                        <a:pt x="59" y="366"/>
                      </a:lnTo>
                      <a:lnTo>
                        <a:pt x="64" y="369"/>
                      </a:lnTo>
                      <a:lnTo>
                        <a:pt x="67" y="373"/>
                      </a:lnTo>
                      <a:lnTo>
                        <a:pt x="71" y="376"/>
                      </a:lnTo>
                      <a:lnTo>
                        <a:pt x="75" y="380"/>
                      </a:lnTo>
                      <a:lnTo>
                        <a:pt x="80" y="384"/>
                      </a:lnTo>
                      <a:lnTo>
                        <a:pt x="83" y="386"/>
                      </a:lnTo>
                      <a:lnTo>
                        <a:pt x="87" y="389"/>
                      </a:lnTo>
                      <a:lnTo>
                        <a:pt x="91" y="392"/>
                      </a:lnTo>
                      <a:lnTo>
                        <a:pt x="95" y="397"/>
                      </a:lnTo>
                      <a:lnTo>
                        <a:pt x="100" y="398"/>
                      </a:lnTo>
                      <a:lnTo>
                        <a:pt x="104" y="401"/>
                      </a:lnTo>
                      <a:lnTo>
                        <a:pt x="109" y="404"/>
                      </a:lnTo>
                      <a:lnTo>
                        <a:pt x="114" y="406"/>
                      </a:lnTo>
                      <a:lnTo>
                        <a:pt x="117" y="408"/>
                      </a:lnTo>
                      <a:lnTo>
                        <a:pt x="122" y="411"/>
                      </a:lnTo>
                      <a:lnTo>
                        <a:pt x="128" y="413"/>
                      </a:lnTo>
                      <a:lnTo>
                        <a:pt x="133" y="417"/>
                      </a:lnTo>
                      <a:lnTo>
                        <a:pt x="138" y="418"/>
                      </a:lnTo>
                      <a:lnTo>
                        <a:pt x="142" y="419"/>
                      </a:lnTo>
                      <a:lnTo>
                        <a:pt x="147" y="420"/>
                      </a:lnTo>
                      <a:lnTo>
                        <a:pt x="153" y="423"/>
                      </a:lnTo>
                      <a:lnTo>
                        <a:pt x="157" y="424"/>
                      </a:lnTo>
                      <a:lnTo>
                        <a:pt x="163" y="425"/>
                      </a:lnTo>
                      <a:lnTo>
                        <a:pt x="167" y="427"/>
                      </a:lnTo>
                      <a:lnTo>
                        <a:pt x="173" y="429"/>
                      </a:lnTo>
                      <a:lnTo>
                        <a:pt x="178" y="429"/>
                      </a:lnTo>
                      <a:lnTo>
                        <a:pt x="184" y="430"/>
                      </a:lnTo>
                      <a:lnTo>
                        <a:pt x="190" y="431"/>
                      </a:lnTo>
                      <a:lnTo>
                        <a:pt x="196" y="432"/>
                      </a:lnTo>
                      <a:lnTo>
                        <a:pt x="200" y="432"/>
                      </a:lnTo>
                      <a:lnTo>
                        <a:pt x="206" y="433"/>
                      </a:lnTo>
                      <a:lnTo>
                        <a:pt x="212" y="433"/>
                      </a:lnTo>
                      <a:lnTo>
                        <a:pt x="218" y="433"/>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21"/>
                <p:cNvSpPr>
                  <a:spLocks/>
                </p:cNvSpPr>
                <p:nvPr/>
              </p:nvSpPr>
              <p:spPr bwMode="auto">
                <a:xfrm>
                  <a:off x="2729" y="1493"/>
                  <a:ext cx="173" cy="150"/>
                </a:xfrm>
                <a:custGeom>
                  <a:avLst/>
                  <a:gdLst>
                    <a:gd name="T0" fmla="*/ 1 w 346"/>
                    <a:gd name="T1" fmla="*/ 0 h 301"/>
                    <a:gd name="T2" fmla="*/ 0 w 346"/>
                    <a:gd name="T3" fmla="*/ 0 h 301"/>
                    <a:gd name="T4" fmla="*/ 1 w 346"/>
                    <a:gd name="T5" fmla="*/ 0 h 301"/>
                    <a:gd name="T6" fmla="*/ 1 w 346"/>
                    <a:gd name="T7" fmla="*/ 0 h 301"/>
                    <a:gd name="T8" fmla="*/ 1 w 346"/>
                    <a:gd name="T9" fmla="*/ 0 h 301"/>
                    <a:gd name="T10" fmla="*/ 0 60000 65536"/>
                    <a:gd name="T11" fmla="*/ 0 60000 65536"/>
                    <a:gd name="T12" fmla="*/ 0 60000 65536"/>
                    <a:gd name="T13" fmla="*/ 0 60000 65536"/>
                    <a:gd name="T14" fmla="*/ 0 60000 65536"/>
                    <a:gd name="T15" fmla="*/ 0 w 346"/>
                    <a:gd name="T16" fmla="*/ 0 h 301"/>
                    <a:gd name="T17" fmla="*/ 346 w 346"/>
                    <a:gd name="T18" fmla="*/ 301 h 301"/>
                  </a:gdLst>
                  <a:ahLst/>
                  <a:cxnLst>
                    <a:cxn ang="T10">
                      <a:pos x="T0" y="T1"/>
                    </a:cxn>
                    <a:cxn ang="T11">
                      <a:pos x="T2" y="T3"/>
                    </a:cxn>
                    <a:cxn ang="T12">
                      <a:pos x="T4" y="T5"/>
                    </a:cxn>
                    <a:cxn ang="T13">
                      <a:pos x="T6" y="T7"/>
                    </a:cxn>
                    <a:cxn ang="T14">
                      <a:pos x="T8" y="T9"/>
                    </a:cxn>
                  </a:cxnLst>
                  <a:rect l="T15" t="T16" r="T17" b="T18"/>
                  <a:pathLst>
                    <a:path w="346" h="301">
                      <a:moveTo>
                        <a:pt x="346" y="300"/>
                      </a:moveTo>
                      <a:lnTo>
                        <a:pt x="0" y="301"/>
                      </a:lnTo>
                      <a:lnTo>
                        <a:pt x="173" y="0"/>
                      </a:lnTo>
                      <a:lnTo>
                        <a:pt x="346" y="30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22"/>
                <p:cNvSpPr>
                  <a:spLocks/>
                </p:cNvSpPr>
                <p:nvPr/>
              </p:nvSpPr>
              <p:spPr bwMode="auto">
                <a:xfrm>
                  <a:off x="2627" y="914"/>
                  <a:ext cx="295" cy="364"/>
                </a:xfrm>
                <a:custGeom>
                  <a:avLst/>
                  <a:gdLst>
                    <a:gd name="T0" fmla="*/ 0 w 590"/>
                    <a:gd name="T1" fmla="*/ 1 h 727"/>
                    <a:gd name="T2" fmla="*/ 0 w 590"/>
                    <a:gd name="T3" fmla="*/ 0 h 727"/>
                    <a:gd name="T4" fmla="*/ 1 w 590"/>
                    <a:gd name="T5" fmla="*/ 0 h 727"/>
                    <a:gd name="T6" fmla="*/ 1 w 590"/>
                    <a:gd name="T7" fmla="*/ 0 h 727"/>
                    <a:gd name="T8" fmla="*/ 1 w 590"/>
                    <a:gd name="T9" fmla="*/ 0 h 727"/>
                    <a:gd name="T10" fmla="*/ 1 w 590"/>
                    <a:gd name="T11" fmla="*/ 1 h 727"/>
                    <a:gd name="T12" fmla="*/ 1 w 590"/>
                    <a:gd name="T13" fmla="*/ 1 h 727"/>
                    <a:gd name="T14" fmla="*/ 1 w 590"/>
                    <a:gd name="T15" fmla="*/ 1 h 727"/>
                    <a:gd name="T16" fmla="*/ 1 w 590"/>
                    <a:gd name="T17" fmla="*/ 1 h 727"/>
                    <a:gd name="T18" fmla="*/ 1 w 590"/>
                    <a:gd name="T19" fmla="*/ 1 h 727"/>
                    <a:gd name="T20" fmla="*/ 1 w 590"/>
                    <a:gd name="T21" fmla="*/ 1 h 727"/>
                    <a:gd name="T22" fmla="*/ 1 w 590"/>
                    <a:gd name="T23" fmla="*/ 1 h 727"/>
                    <a:gd name="T24" fmla="*/ 1 w 590"/>
                    <a:gd name="T25" fmla="*/ 1 h 727"/>
                    <a:gd name="T26" fmla="*/ 1 w 590"/>
                    <a:gd name="T27" fmla="*/ 1 h 727"/>
                    <a:gd name="T28" fmla="*/ 1 w 590"/>
                    <a:gd name="T29" fmla="*/ 1 h 727"/>
                    <a:gd name="T30" fmla="*/ 1 w 590"/>
                    <a:gd name="T31" fmla="*/ 1 h 727"/>
                    <a:gd name="T32" fmla="*/ 1 w 590"/>
                    <a:gd name="T33" fmla="*/ 1 h 727"/>
                    <a:gd name="T34" fmla="*/ 1 w 590"/>
                    <a:gd name="T35" fmla="*/ 1 h 727"/>
                    <a:gd name="T36" fmla="*/ 1 w 590"/>
                    <a:gd name="T37" fmla="*/ 1 h 727"/>
                    <a:gd name="T38" fmla="*/ 1 w 590"/>
                    <a:gd name="T39" fmla="*/ 1 h 727"/>
                    <a:gd name="T40" fmla="*/ 1 w 590"/>
                    <a:gd name="T41" fmla="*/ 1 h 727"/>
                    <a:gd name="T42" fmla="*/ 1 w 590"/>
                    <a:gd name="T43" fmla="*/ 1 h 727"/>
                    <a:gd name="T44" fmla="*/ 1 w 590"/>
                    <a:gd name="T45" fmla="*/ 1 h 727"/>
                    <a:gd name="T46" fmla="*/ 1 w 590"/>
                    <a:gd name="T47" fmla="*/ 1 h 727"/>
                    <a:gd name="T48" fmla="*/ 1 w 590"/>
                    <a:gd name="T49" fmla="*/ 1 h 727"/>
                    <a:gd name="T50" fmla="*/ 1 w 590"/>
                    <a:gd name="T51" fmla="*/ 1 h 727"/>
                    <a:gd name="T52" fmla="*/ 1 w 590"/>
                    <a:gd name="T53" fmla="*/ 1 h 727"/>
                    <a:gd name="T54" fmla="*/ 1 w 590"/>
                    <a:gd name="T55" fmla="*/ 1 h 727"/>
                    <a:gd name="T56" fmla="*/ 1 w 590"/>
                    <a:gd name="T57" fmla="*/ 1 h 727"/>
                    <a:gd name="T58" fmla="*/ 1 w 590"/>
                    <a:gd name="T59" fmla="*/ 1 h 727"/>
                    <a:gd name="T60" fmla="*/ 1 w 590"/>
                    <a:gd name="T61" fmla="*/ 1 h 727"/>
                    <a:gd name="T62" fmla="*/ 1 w 590"/>
                    <a:gd name="T63" fmla="*/ 1 h 727"/>
                    <a:gd name="T64" fmla="*/ 1 w 590"/>
                    <a:gd name="T65" fmla="*/ 1 h 727"/>
                    <a:gd name="T66" fmla="*/ 1 w 590"/>
                    <a:gd name="T67" fmla="*/ 1 h 727"/>
                    <a:gd name="T68" fmla="*/ 1 w 590"/>
                    <a:gd name="T69" fmla="*/ 1 h 727"/>
                    <a:gd name="T70" fmla="*/ 1 w 590"/>
                    <a:gd name="T71" fmla="*/ 1 h 727"/>
                    <a:gd name="T72" fmla="*/ 1 w 590"/>
                    <a:gd name="T73" fmla="*/ 1 h 727"/>
                    <a:gd name="T74" fmla="*/ 1 w 590"/>
                    <a:gd name="T75" fmla="*/ 1 h 727"/>
                    <a:gd name="T76" fmla="*/ 1 w 590"/>
                    <a:gd name="T77" fmla="*/ 1 h 727"/>
                    <a:gd name="T78" fmla="*/ 1 w 590"/>
                    <a:gd name="T79" fmla="*/ 1 h 727"/>
                    <a:gd name="T80" fmla="*/ 1 w 590"/>
                    <a:gd name="T81" fmla="*/ 1 h 727"/>
                    <a:gd name="T82" fmla="*/ 1 w 590"/>
                    <a:gd name="T83" fmla="*/ 1 h 727"/>
                    <a:gd name="T84" fmla="*/ 1 w 590"/>
                    <a:gd name="T85" fmla="*/ 1 h 727"/>
                    <a:gd name="T86" fmla="*/ 1 w 590"/>
                    <a:gd name="T87" fmla="*/ 1 h 727"/>
                    <a:gd name="T88" fmla="*/ 1 w 590"/>
                    <a:gd name="T89" fmla="*/ 1 h 727"/>
                    <a:gd name="T90" fmla="*/ 1 w 590"/>
                    <a:gd name="T91" fmla="*/ 1 h 727"/>
                    <a:gd name="T92" fmla="*/ 1 w 590"/>
                    <a:gd name="T93" fmla="*/ 1 h 727"/>
                    <a:gd name="T94" fmla="*/ 1 w 590"/>
                    <a:gd name="T95" fmla="*/ 1 h 727"/>
                    <a:gd name="T96" fmla="*/ 1 w 590"/>
                    <a:gd name="T97" fmla="*/ 1 h 727"/>
                    <a:gd name="T98" fmla="*/ 1 w 590"/>
                    <a:gd name="T99" fmla="*/ 1 h 727"/>
                    <a:gd name="T100" fmla="*/ 1 w 590"/>
                    <a:gd name="T101" fmla="*/ 1 h 727"/>
                    <a:gd name="T102" fmla="*/ 1 w 590"/>
                    <a:gd name="T103" fmla="*/ 1 h 727"/>
                    <a:gd name="T104" fmla="*/ 1 w 590"/>
                    <a:gd name="T105" fmla="*/ 1 h 727"/>
                    <a:gd name="T106" fmla="*/ 1 w 590"/>
                    <a:gd name="T107" fmla="*/ 1 h 727"/>
                    <a:gd name="T108" fmla="*/ 1 w 590"/>
                    <a:gd name="T109" fmla="*/ 1 h 727"/>
                    <a:gd name="T110" fmla="*/ 1 w 590"/>
                    <a:gd name="T111" fmla="*/ 1 h 727"/>
                    <a:gd name="T112" fmla="*/ 1 w 590"/>
                    <a:gd name="T113" fmla="*/ 1 h 727"/>
                    <a:gd name="T114" fmla="*/ 1 w 590"/>
                    <a:gd name="T115" fmla="*/ 1 h 727"/>
                    <a:gd name="T116" fmla="*/ 1 w 590"/>
                    <a:gd name="T117" fmla="*/ 1 h 727"/>
                    <a:gd name="T118" fmla="*/ 1 w 590"/>
                    <a:gd name="T119" fmla="*/ 1 h 727"/>
                    <a:gd name="T120" fmla="*/ 0 w 590"/>
                    <a:gd name="T121" fmla="*/ 1 h 727"/>
                    <a:gd name="T122" fmla="*/ 0 w 590"/>
                    <a:gd name="T123" fmla="*/ 1 h 72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0"/>
                    <a:gd name="T187" fmla="*/ 0 h 727"/>
                    <a:gd name="T188" fmla="*/ 590 w 590"/>
                    <a:gd name="T189" fmla="*/ 727 h 72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0" h="727">
                      <a:moveTo>
                        <a:pt x="0" y="50"/>
                      </a:moveTo>
                      <a:lnTo>
                        <a:pt x="0" y="0"/>
                      </a:lnTo>
                      <a:lnTo>
                        <a:pt x="509" y="0"/>
                      </a:lnTo>
                      <a:lnTo>
                        <a:pt x="513" y="0"/>
                      </a:lnTo>
                      <a:lnTo>
                        <a:pt x="516" y="3"/>
                      </a:lnTo>
                      <a:lnTo>
                        <a:pt x="521" y="5"/>
                      </a:lnTo>
                      <a:lnTo>
                        <a:pt x="527" y="8"/>
                      </a:lnTo>
                      <a:lnTo>
                        <a:pt x="534" y="13"/>
                      </a:lnTo>
                      <a:lnTo>
                        <a:pt x="538" y="16"/>
                      </a:lnTo>
                      <a:lnTo>
                        <a:pt x="541" y="19"/>
                      </a:lnTo>
                      <a:lnTo>
                        <a:pt x="545" y="21"/>
                      </a:lnTo>
                      <a:lnTo>
                        <a:pt x="550" y="26"/>
                      </a:lnTo>
                      <a:lnTo>
                        <a:pt x="553" y="30"/>
                      </a:lnTo>
                      <a:lnTo>
                        <a:pt x="557" y="33"/>
                      </a:lnTo>
                      <a:lnTo>
                        <a:pt x="560" y="38"/>
                      </a:lnTo>
                      <a:lnTo>
                        <a:pt x="564" y="43"/>
                      </a:lnTo>
                      <a:lnTo>
                        <a:pt x="567" y="48"/>
                      </a:lnTo>
                      <a:lnTo>
                        <a:pt x="571" y="53"/>
                      </a:lnTo>
                      <a:lnTo>
                        <a:pt x="573" y="59"/>
                      </a:lnTo>
                      <a:lnTo>
                        <a:pt x="578" y="66"/>
                      </a:lnTo>
                      <a:lnTo>
                        <a:pt x="579" y="72"/>
                      </a:lnTo>
                      <a:lnTo>
                        <a:pt x="581" y="79"/>
                      </a:lnTo>
                      <a:lnTo>
                        <a:pt x="584" y="87"/>
                      </a:lnTo>
                      <a:lnTo>
                        <a:pt x="586" y="95"/>
                      </a:lnTo>
                      <a:lnTo>
                        <a:pt x="586" y="98"/>
                      </a:lnTo>
                      <a:lnTo>
                        <a:pt x="587" y="103"/>
                      </a:lnTo>
                      <a:lnTo>
                        <a:pt x="587" y="107"/>
                      </a:lnTo>
                      <a:lnTo>
                        <a:pt x="589" y="111"/>
                      </a:lnTo>
                      <a:lnTo>
                        <a:pt x="589" y="116"/>
                      </a:lnTo>
                      <a:lnTo>
                        <a:pt x="590" y="121"/>
                      </a:lnTo>
                      <a:lnTo>
                        <a:pt x="590" y="126"/>
                      </a:lnTo>
                      <a:lnTo>
                        <a:pt x="590" y="132"/>
                      </a:lnTo>
                      <a:lnTo>
                        <a:pt x="590" y="727"/>
                      </a:lnTo>
                      <a:lnTo>
                        <a:pt x="534" y="727"/>
                      </a:lnTo>
                      <a:lnTo>
                        <a:pt x="534" y="143"/>
                      </a:lnTo>
                      <a:lnTo>
                        <a:pt x="533" y="142"/>
                      </a:lnTo>
                      <a:lnTo>
                        <a:pt x="533" y="140"/>
                      </a:lnTo>
                      <a:lnTo>
                        <a:pt x="533" y="135"/>
                      </a:lnTo>
                      <a:lnTo>
                        <a:pt x="533" y="130"/>
                      </a:lnTo>
                      <a:lnTo>
                        <a:pt x="531" y="123"/>
                      </a:lnTo>
                      <a:lnTo>
                        <a:pt x="531" y="117"/>
                      </a:lnTo>
                      <a:lnTo>
                        <a:pt x="528" y="109"/>
                      </a:lnTo>
                      <a:lnTo>
                        <a:pt x="527" y="102"/>
                      </a:lnTo>
                      <a:lnTo>
                        <a:pt x="525" y="97"/>
                      </a:lnTo>
                      <a:lnTo>
                        <a:pt x="523" y="94"/>
                      </a:lnTo>
                      <a:lnTo>
                        <a:pt x="521" y="89"/>
                      </a:lnTo>
                      <a:lnTo>
                        <a:pt x="520" y="85"/>
                      </a:lnTo>
                      <a:lnTo>
                        <a:pt x="518" y="81"/>
                      </a:lnTo>
                      <a:lnTo>
                        <a:pt x="515" y="77"/>
                      </a:lnTo>
                      <a:lnTo>
                        <a:pt x="513" y="74"/>
                      </a:lnTo>
                      <a:lnTo>
                        <a:pt x="510" y="70"/>
                      </a:lnTo>
                      <a:lnTo>
                        <a:pt x="507" y="66"/>
                      </a:lnTo>
                      <a:lnTo>
                        <a:pt x="505" y="63"/>
                      </a:lnTo>
                      <a:lnTo>
                        <a:pt x="500" y="59"/>
                      </a:lnTo>
                      <a:lnTo>
                        <a:pt x="497" y="58"/>
                      </a:lnTo>
                      <a:lnTo>
                        <a:pt x="493" y="55"/>
                      </a:lnTo>
                      <a:lnTo>
                        <a:pt x="489" y="52"/>
                      </a:lnTo>
                      <a:lnTo>
                        <a:pt x="484" y="50"/>
                      </a:lnTo>
                      <a:lnTo>
                        <a:pt x="481" y="50"/>
                      </a:lnTo>
                      <a:lnTo>
                        <a:pt x="0" y="50"/>
                      </a:lnTo>
                      <a:close/>
                    </a:path>
                  </a:pathLst>
                </a:custGeom>
                <a:solidFill>
                  <a:srgbClr val="54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23"/>
                <p:cNvSpPr>
                  <a:spLocks/>
                </p:cNvSpPr>
                <p:nvPr/>
              </p:nvSpPr>
              <p:spPr bwMode="auto">
                <a:xfrm>
                  <a:off x="2092" y="914"/>
                  <a:ext cx="234" cy="25"/>
                </a:xfrm>
                <a:custGeom>
                  <a:avLst/>
                  <a:gdLst>
                    <a:gd name="T0" fmla="*/ 0 w 468"/>
                    <a:gd name="T1" fmla="*/ 0 h 50"/>
                    <a:gd name="T2" fmla="*/ 1 w 468"/>
                    <a:gd name="T3" fmla="*/ 0 h 50"/>
                    <a:gd name="T4" fmla="*/ 1 w 468"/>
                    <a:gd name="T5" fmla="*/ 1 h 50"/>
                    <a:gd name="T6" fmla="*/ 1 w 468"/>
                    <a:gd name="T7" fmla="*/ 1 h 50"/>
                    <a:gd name="T8" fmla="*/ 1 w 468"/>
                    <a:gd name="T9" fmla="*/ 1 h 50"/>
                    <a:gd name="T10" fmla="*/ 1 w 468"/>
                    <a:gd name="T11" fmla="*/ 1 h 50"/>
                    <a:gd name="T12" fmla="*/ 1 w 468"/>
                    <a:gd name="T13" fmla="*/ 1 h 50"/>
                    <a:gd name="T14" fmla="*/ 1 w 468"/>
                    <a:gd name="T15" fmla="*/ 1 h 50"/>
                    <a:gd name="T16" fmla="*/ 1 w 468"/>
                    <a:gd name="T17" fmla="*/ 1 h 50"/>
                    <a:gd name="T18" fmla="*/ 1 w 468"/>
                    <a:gd name="T19" fmla="*/ 1 h 50"/>
                    <a:gd name="T20" fmla="*/ 1 w 468"/>
                    <a:gd name="T21" fmla="*/ 1 h 50"/>
                    <a:gd name="T22" fmla="*/ 0 w 468"/>
                    <a:gd name="T23" fmla="*/ 0 h 50"/>
                    <a:gd name="T24" fmla="*/ 0 w 468"/>
                    <a:gd name="T25" fmla="*/ 0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50"/>
                    <a:gd name="T41" fmla="*/ 468 w 468"/>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50">
                      <a:moveTo>
                        <a:pt x="0" y="0"/>
                      </a:moveTo>
                      <a:lnTo>
                        <a:pt x="468" y="0"/>
                      </a:lnTo>
                      <a:lnTo>
                        <a:pt x="468" y="6"/>
                      </a:lnTo>
                      <a:lnTo>
                        <a:pt x="468" y="12"/>
                      </a:lnTo>
                      <a:lnTo>
                        <a:pt x="468" y="18"/>
                      </a:lnTo>
                      <a:lnTo>
                        <a:pt x="468" y="25"/>
                      </a:lnTo>
                      <a:lnTo>
                        <a:pt x="468" y="31"/>
                      </a:lnTo>
                      <a:lnTo>
                        <a:pt x="468" y="37"/>
                      </a:lnTo>
                      <a:lnTo>
                        <a:pt x="468" y="43"/>
                      </a:lnTo>
                      <a:lnTo>
                        <a:pt x="468" y="50"/>
                      </a:lnTo>
                      <a:lnTo>
                        <a:pt x="3" y="50"/>
                      </a:lnTo>
                      <a:lnTo>
                        <a:pt x="0" y="0"/>
                      </a:lnTo>
                      <a:close/>
                    </a:path>
                  </a:pathLst>
                </a:custGeom>
                <a:solidFill>
                  <a:srgbClr val="54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24"/>
                <p:cNvSpPr>
                  <a:spLocks/>
                </p:cNvSpPr>
                <p:nvPr/>
              </p:nvSpPr>
              <p:spPr bwMode="auto">
                <a:xfrm>
                  <a:off x="1920" y="785"/>
                  <a:ext cx="176" cy="447"/>
                </a:xfrm>
                <a:custGeom>
                  <a:avLst/>
                  <a:gdLst>
                    <a:gd name="T0" fmla="*/ 0 w 353"/>
                    <a:gd name="T1" fmla="*/ 1 h 894"/>
                    <a:gd name="T2" fmla="*/ 0 w 353"/>
                    <a:gd name="T3" fmla="*/ 1 h 894"/>
                    <a:gd name="T4" fmla="*/ 0 w 353"/>
                    <a:gd name="T5" fmla="*/ 0 h 894"/>
                    <a:gd name="T6" fmla="*/ 0 w 353"/>
                    <a:gd name="T7" fmla="*/ 0 h 894"/>
                    <a:gd name="T8" fmla="*/ 0 w 353"/>
                    <a:gd name="T9" fmla="*/ 1 h 894"/>
                    <a:gd name="T10" fmla="*/ 0 w 353"/>
                    <a:gd name="T11" fmla="*/ 1 h 894"/>
                    <a:gd name="T12" fmla="*/ 0 60000 65536"/>
                    <a:gd name="T13" fmla="*/ 0 60000 65536"/>
                    <a:gd name="T14" fmla="*/ 0 60000 65536"/>
                    <a:gd name="T15" fmla="*/ 0 60000 65536"/>
                    <a:gd name="T16" fmla="*/ 0 60000 65536"/>
                    <a:gd name="T17" fmla="*/ 0 60000 65536"/>
                    <a:gd name="T18" fmla="*/ 0 w 353"/>
                    <a:gd name="T19" fmla="*/ 0 h 894"/>
                    <a:gd name="T20" fmla="*/ 353 w 353"/>
                    <a:gd name="T21" fmla="*/ 894 h 894"/>
                  </a:gdLst>
                  <a:ahLst/>
                  <a:cxnLst>
                    <a:cxn ang="T12">
                      <a:pos x="T0" y="T1"/>
                    </a:cxn>
                    <a:cxn ang="T13">
                      <a:pos x="T2" y="T3"/>
                    </a:cxn>
                    <a:cxn ang="T14">
                      <a:pos x="T4" y="T5"/>
                    </a:cxn>
                    <a:cxn ang="T15">
                      <a:pos x="T6" y="T7"/>
                    </a:cxn>
                    <a:cxn ang="T16">
                      <a:pos x="T8" y="T9"/>
                    </a:cxn>
                    <a:cxn ang="T17">
                      <a:pos x="T10" y="T11"/>
                    </a:cxn>
                  </a:cxnLst>
                  <a:rect l="T18" t="T19" r="T20" b="T21"/>
                  <a:pathLst>
                    <a:path w="353" h="894">
                      <a:moveTo>
                        <a:pt x="353" y="894"/>
                      </a:moveTo>
                      <a:lnTo>
                        <a:pt x="0" y="894"/>
                      </a:lnTo>
                      <a:lnTo>
                        <a:pt x="0" y="0"/>
                      </a:lnTo>
                      <a:lnTo>
                        <a:pt x="353" y="0"/>
                      </a:lnTo>
                      <a:lnTo>
                        <a:pt x="353" y="894"/>
                      </a:lnTo>
                      <a:close/>
                    </a:path>
                  </a:pathLst>
                </a:custGeom>
                <a:solidFill>
                  <a:srgbClr val="54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25"/>
                <p:cNvSpPr>
                  <a:spLocks/>
                </p:cNvSpPr>
                <p:nvPr/>
              </p:nvSpPr>
              <p:spPr bwMode="auto">
                <a:xfrm>
                  <a:off x="1950" y="785"/>
                  <a:ext cx="38" cy="447"/>
                </a:xfrm>
                <a:custGeom>
                  <a:avLst/>
                  <a:gdLst>
                    <a:gd name="T0" fmla="*/ 0 w 76"/>
                    <a:gd name="T1" fmla="*/ 0 h 894"/>
                    <a:gd name="T2" fmla="*/ 1 w 76"/>
                    <a:gd name="T3" fmla="*/ 0 h 894"/>
                    <a:gd name="T4" fmla="*/ 1 w 76"/>
                    <a:gd name="T5" fmla="*/ 1 h 894"/>
                    <a:gd name="T6" fmla="*/ 0 w 76"/>
                    <a:gd name="T7" fmla="*/ 1 h 894"/>
                    <a:gd name="T8" fmla="*/ 0 w 76"/>
                    <a:gd name="T9" fmla="*/ 0 h 894"/>
                    <a:gd name="T10" fmla="*/ 0 w 76"/>
                    <a:gd name="T11" fmla="*/ 0 h 894"/>
                    <a:gd name="T12" fmla="*/ 0 60000 65536"/>
                    <a:gd name="T13" fmla="*/ 0 60000 65536"/>
                    <a:gd name="T14" fmla="*/ 0 60000 65536"/>
                    <a:gd name="T15" fmla="*/ 0 60000 65536"/>
                    <a:gd name="T16" fmla="*/ 0 60000 65536"/>
                    <a:gd name="T17" fmla="*/ 0 60000 65536"/>
                    <a:gd name="T18" fmla="*/ 0 w 76"/>
                    <a:gd name="T19" fmla="*/ 0 h 894"/>
                    <a:gd name="T20" fmla="*/ 76 w 76"/>
                    <a:gd name="T21" fmla="*/ 894 h 894"/>
                  </a:gdLst>
                  <a:ahLst/>
                  <a:cxnLst>
                    <a:cxn ang="T12">
                      <a:pos x="T0" y="T1"/>
                    </a:cxn>
                    <a:cxn ang="T13">
                      <a:pos x="T2" y="T3"/>
                    </a:cxn>
                    <a:cxn ang="T14">
                      <a:pos x="T4" y="T5"/>
                    </a:cxn>
                    <a:cxn ang="T15">
                      <a:pos x="T6" y="T7"/>
                    </a:cxn>
                    <a:cxn ang="T16">
                      <a:pos x="T8" y="T9"/>
                    </a:cxn>
                    <a:cxn ang="T17">
                      <a:pos x="T10" y="T11"/>
                    </a:cxn>
                  </a:cxnLst>
                  <a:rect l="T18" t="T19" r="T20" b="T21"/>
                  <a:pathLst>
                    <a:path w="76" h="894">
                      <a:moveTo>
                        <a:pt x="0" y="0"/>
                      </a:moveTo>
                      <a:lnTo>
                        <a:pt x="76" y="0"/>
                      </a:lnTo>
                      <a:lnTo>
                        <a:pt x="76" y="894"/>
                      </a:lnTo>
                      <a:lnTo>
                        <a:pt x="0" y="894"/>
                      </a:lnTo>
                      <a:lnTo>
                        <a:pt x="0" y="0"/>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26"/>
                <p:cNvSpPr>
                  <a:spLocks/>
                </p:cNvSpPr>
                <p:nvPr/>
              </p:nvSpPr>
              <p:spPr bwMode="auto">
                <a:xfrm>
                  <a:off x="2022" y="785"/>
                  <a:ext cx="40" cy="447"/>
                </a:xfrm>
                <a:custGeom>
                  <a:avLst/>
                  <a:gdLst>
                    <a:gd name="T0" fmla="*/ 0 w 79"/>
                    <a:gd name="T1" fmla="*/ 0 h 894"/>
                    <a:gd name="T2" fmla="*/ 1 w 79"/>
                    <a:gd name="T3" fmla="*/ 0 h 894"/>
                    <a:gd name="T4" fmla="*/ 1 w 79"/>
                    <a:gd name="T5" fmla="*/ 1 h 894"/>
                    <a:gd name="T6" fmla="*/ 0 w 79"/>
                    <a:gd name="T7" fmla="*/ 1 h 894"/>
                    <a:gd name="T8" fmla="*/ 0 w 79"/>
                    <a:gd name="T9" fmla="*/ 0 h 894"/>
                    <a:gd name="T10" fmla="*/ 0 w 79"/>
                    <a:gd name="T11" fmla="*/ 0 h 894"/>
                    <a:gd name="T12" fmla="*/ 0 60000 65536"/>
                    <a:gd name="T13" fmla="*/ 0 60000 65536"/>
                    <a:gd name="T14" fmla="*/ 0 60000 65536"/>
                    <a:gd name="T15" fmla="*/ 0 60000 65536"/>
                    <a:gd name="T16" fmla="*/ 0 60000 65536"/>
                    <a:gd name="T17" fmla="*/ 0 60000 65536"/>
                    <a:gd name="T18" fmla="*/ 0 w 79"/>
                    <a:gd name="T19" fmla="*/ 0 h 894"/>
                    <a:gd name="T20" fmla="*/ 79 w 79"/>
                    <a:gd name="T21" fmla="*/ 894 h 894"/>
                  </a:gdLst>
                  <a:ahLst/>
                  <a:cxnLst>
                    <a:cxn ang="T12">
                      <a:pos x="T0" y="T1"/>
                    </a:cxn>
                    <a:cxn ang="T13">
                      <a:pos x="T2" y="T3"/>
                    </a:cxn>
                    <a:cxn ang="T14">
                      <a:pos x="T4" y="T5"/>
                    </a:cxn>
                    <a:cxn ang="T15">
                      <a:pos x="T6" y="T7"/>
                    </a:cxn>
                    <a:cxn ang="T16">
                      <a:pos x="T8" y="T9"/>
                    </a:cxn>
                    <a:cxn ang="T17">
                      <a:pos x="T10" y="T11"/>
                    </a:cxn>
                  </a:cxnLst>
                  <a:rect l="T18" t="T19" r="T20" b="T21"/>
                  <a:pathLst>
                    <a:path w="79" h="894">
                      <a:moveTo>
                        <a:pt x="0" y="0"/>
                      </a:moveTo>
                      <a:lnTo>
                        <a:pt x="79" y="0"/>
                      </a:lnTo>
                      <a:lnTo>
                        <a:pt x="79" y="894"/>
                      </a:lnTo>
                      <a:lnTo>
                        <a:pt x="0" y="894"/>
                      </a:lnTo>
                      <a:lnTo>
                        <a:pt x="0" y="0"/>
                      </a:lnTo>
                      <a:close/>
                    </a:path>
                  </a:pathLst>
                </a:custGeom>
                <a:solidFill>
                  <a:srgbClr val="009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Freeform 27"/>
                <p:cNvSpPr>
                  <a:spLocks/>
                </p:cNvSpPr>
                <p:nvPr/>
              </p:nvSpPr>
              <p:spPr bwMode="auto">
                <a:xfrm>
                  <a:off x="2292" y="818"/>
                  <a:ext cx="365" cy="121"/>
                </a:xfrm>
                <a:custGeom>
                  <a:avLst/>
                  <a:gdLst>
                    <a:gd name="T0" fmla="*/ 1 w 729"/>
                    <a:gd name="T1" fmla="*/ 1 h 242"/>
                    <a:gd name="T2" fmla="*/ 1 w 729"/>
                    <a:gd name="T3" fmla="*/ 1 h 242"/>
                    <a:gd name="T4" fmla="*/ 1 w 729"/>
                    <a:gd name="T5" fmla="*/ 1 h 242"/>
                    <a:gd name="T6" fmla="*/ 1 w 729"/>
                    <a:gd name="T7" fmla="*/ 1 h 242"/>
                    <a:gd name="T8" fmla="*/ 1 w 729"/>
                    <a:gd name="T9" fmla="*/ 1 h 242"/>
                    <a:gd name="T10" fmla="*/ 1 w 729"/>
                    <a:gd name="T11" fmla="*/ 1 h 242"/>
                    <a:gd name="T12" fmla="*/ 1 w 729"/>
                    <a:gd name="T13" fmla="*/ 1 h 242"/>
                    <a:gd name="T14" fmla="*/ 1 w 729"/>
                    <a:gd name="T15" fmla="*/ 1 h 242"/>
                    <a:gd name="T16" fmla="*/ 1 w 729"/>
                    <a:gd name="T17" fmla="*/ 1 h 242"/>
                    <a:gd name="T18" fmla="*/ 1 w 729"/>
                    <a:gd name="T19" fmla="*/ 1 h 242"/>
                    <a:gd name="T20" fmla="*/ 1 w 729"/>
                    <a:gd name="T21" fmla="*/ 1 h 242"/>
                    <a:gd name="T22" fmla="*/ 1 w 729"/>
                    <a:gd name="T23" fmla="*/ 1 h 242"/>
                    <a:gd name="T24" fmla="*/ 1 w 729"/>
                    <a:gd name="T25" fmla="*/ 0 h 242"/>
                    <a:gd name="T26" fmla="*/ 1 w 729"/>
                    <a:gd name="T27" fmla="*/ 1 h 242"/>
                    <a:gd name="T28" fmla="*/ 1 w 729"/>
                    <a:gd name="T29" fmla="*/ 1 h 242"/>
                    <a:gd name="T30" fmla="*/ 1 w 729"/>
                    <a:gd name="T31" fmla="*/ 1 h 242"/>
                    <a:gd name="T32" fmla="*/ 1 w 729"/>
                    <a:gd name="T33" fmla="*/ 1 h 242"/>
                    <a:gd name="T34" fmla="*/ 1 w 729"/>
                    <a:gd name="T35" fmla="*/ 1 h 242"/>
                    <a:gd name="T36" fmla="*/ 1 w 729"/>
                    <a:gd name="T37" fmla="*/ 1 h 242"/>
                    <a:gd name="T38" fmla="*/ 1 w 729"/>
                    <a:gd name="T39" fmla="*/ 1 h 242"/>
                    <a:gd name="T40" fmla="*/ 1 w 729"/>
                    <a:gd name="T41" fmla="*/ 1 h 242"/>
                    <a:gd name="T42" fmla="*/ 1 w 729"/>
                    <a:gd name="T43" fmla="*/ 1 h 242"/>
                    <a:gd name="T44" fmla="*/ 1 w 729"/>
                    <a:gd name="T45" fmla="*/ 1 h 242"/>
                    <a:gd name="T46" fmla="*/ 1 w 729"/>
                    <a:gd name="T47" fmla="*/ 1 h 242"/>
                    <a:gd name="T48" fmla="*/ 1 w 729"/>
                    <a:gd name="T49" fmla="*/ 1 h 242"/>
                    <a:gd name="T50" fmla="*/ 1 w 729"/>
                    <a:gd name="T51" fmla="*/ 1 h 242"/>
                    <a:gd name="T52" fmla="*/ 1 w 729"/>
                    <a:gd name="T53" fmla="*/ 1 h 242"/>
                    <a:gd name="T54" fmla="*/ 1 w 729"/>
                    <a:gd name="T55" fmla="*/ 1 h 242"/>
                    <a:gd name="T56" fmla="*/ 1 w 729"/>
                    <a:gd name="T57" fmla="*/ 1 h 242"/>
                    <a:gd name="T58" fmla="*/ 1 w 729"/>
                    <a:gd name="T59" fmla="*/ 1 h 242"/>
                    <a:gd name="T60" fmla="*/ 1 w 729"/>
                    <a:gd name="T61" fmla="*/ 1 h 242"/>
                    <a:gd name="T62" fmla="*/ 1 w 729"/>
                    <a:gd name="T63" fmla="*/ 1 h 242"/>
                    <a:gd name="T64" fmla="*/ 1 w 729"/>
                    <a:gd name="T65" fmla="*/ 1 h 242"/>
                    <a:gd name="T66" fmla="*/ 1 w 729"/>
                    <a:gd name="T67" fmla="*/ 1 h 242"/>
                    <a:gd name="T68" fmla="*/ 1 w 729"/>
                    <a:gd name="T69" fmla="*/ 1 h 242"/>
                    <a:gd name="T70" fmla="*/ 1 w 729"/>
                    <a:gd name="T71" fmla="*/ 1 h 242"/>
                    <a:gd name="T72" fmla="*/ 1 w 729"/>
                    <a:gd name="T73" fmla="*/ 1 h 242"/>
                    <a:gd name="T74" fmla="*/ 1 w 729"/>
                    <a:gd name="T75" fmla="*/ 1 h 242"/>
                    <a:gd name="T76" fmla="*/ 1 w 729"/>
                    <a:gd name="T77" fmla="*/ 1 h 242"/>
                    <a:gd name="T78" fmla="*/ 1 w 729"/>
                    <a:gd name="T79" fmla="*/ 1 h 242"/>
                    <a:gd name="T80" fmla="*/ 1 w 729"/>
                    <a:gd name="T81" fmla="*/ 1 h 242"/>
                    <a:gd name="T82" fmla="*/ 1 w 729"/>
                    <a:gd name="T83" fmla="*/ 1 h 242"/>
                    <a:gd name="T84" fmla="*/ 1 w 729"/>
                    <a:gd name="T85" fmla="*/ 1 h 242"/>
                    <a:gd name="T86" fmla="*/ 1 w 729"/>
                    <a:gd name="T87" fmla="*/ 1 h 242"/>
                    <a:gd name="T88" fmla="*/ 1 w 729"/>
                    <a:gd name="T89" fmla="*/ 1 h 242"/>
                    <a:gd name="T90" fmla="*/ 1 w 729"/>
                    <a:gd name="T91" fmla="*/ 1 h 242"/>
                    <a:gd name="T92" fmla="*/ 1 w 729"/>
                    <a:gd name="T93" fmla="*/ 1 h 242"/>
                    <a:gd name="T94" fmla="*/ 1 w 729"/>
                    <a:gd name="T95" fmla="*/ 1 h 242"/>
                    <a:gd name="T96" fmla="*/ 1 w 729"/>
                    <a:gd name="T97" fmla="*/ 1 h 242"/>
                    <a:gd name="T98" fmla="*/ 1 w 729"/>
                    <a:gd name="T99" fmla="*/ 1 h 242"/>
                    <a:gd name="T100" fmla="*/ 1 w 729"/>
                    <a:gd name="T101" fmla="*/ 1 h 242"/>
                    <a:gd name="T102" fmla="*/ 1 w 729"/>
                    <a:gd name="T103" fmla="*/ 1 h 242"/>
                    <a:gd name="T104" fmla="*/ 1 w 729"/>
                    <a:gd name="T105" fmla="*/ 1 h 242"/>
                    <a:gd name="T106" fmla="*/ 1 w 729"/>
                    <a:gd name="T107" fmla="*/ 1 h 2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9"/>
                    <a:gd name="T163" fmla="*/ 0 h 242"/>
                    <a:gd name="T164" fmla="*/ 729 w 729"/>
                    <a:gd name="T165" fmla="*/ 242 h 2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9" h="242">
                      <a:moveTo>
                        <a:pt x="65" y="242"/>
                      </a:moveTo>
                      <a:lnTo>
                        <a:pt x="0" y="242"/>
                      </a:lnTo>
                      <a:lnTo>
                        <a:pt x="1" y="235"/>
                      </a:lnTo>
                      <a:lnTo>
                        <a:pt x="5" y="228"/>
                      </a:lnTo>
                      <a:lnTo>
                        <a:pt x="7" y="222"/>
                      </a:lnTo>
                      <a:lnTo>
                        <a:pt x="11" y="215"/>
                      </a:lnTo>
                      <a:lnTo>
                        <a:pt x="14" y="208"/>
                      </a:lnTo>
                      <a:lnTo>
                        <a:pt x="18" y="202"/>
                      </a:lnTo>
                      <a:lnTo>
                        <a:pt x="20" y="196"/>
                      </a:lnTo>
                      <a:lnTo>
                        <a:pt x="25" y="190"/>
                      </a:lnTo>
                      <a:lnTo>
                        <a:pt x="28" y="183"/>
                      </a:lnTo>
                      <a:lnTo>
                        <a:pt x="32" y="177"/>
                      </a:lnTo>
                      <a:lnTo>
                        <a:pt x="37" y="171"/>
                      </a:lnTo>
                      <a:lnTo>
                        <a:pt x="40" y="165"/>
                      </a:lnTo>
                      <a:lnTo>
                        <a:pt x="44" y="159"/>
                      </a:lnTo>
                      <a:lnTo>
                        <a:pt x="48" y="153"/>
                      </a:lnTo>
                      <a:lnTo>
                        <a:pt x="53" y="147"/>
                      </a:lnTo>
                      <a:lnTo>
                        <a:pt x="59" y="144"/>
                      </a:lnTo>
                      <a:lnTo>
                        <a:pt x="63" y="138"/>
                      </a:lnTo>
                      <a:lnTo>
                        <a:pt x="67" y="132"/>
                      </a:lnTo>
                      <a:lnTo>
                        <a:pt x="72" y="126"/>
                      </a:lnTo>
                      <a:lnTo>
                        <a:pt x="77" y="121"/>
                      </a:lnTo>
                      <a:lnTo>
                        <a:pt x="80" y="116"/>
                      </a:lnTo>
                      <a:lnTo>
                        <a:pt x="86" y="110"/>
                      </a:lnTo>
                      <a:lnTo>
                        <a:pt x="91" y="107"/>
                      </a:lnTo>
                      <a:lnTo>
                        <a:pt x="97" y="102"/>
                      </a:lnTo>
                      <a:lnTo>
                        <a:pt x="102" y="96"/>
                      </a:lnTo>
                      <a:lnTo>
                        <a:pt x="108" y="93"/>
                      </a:lnTo>
                      <a:lnTo>
                        <a:pt x="114" y="88"/>
                      </a:lnTo>
                      <a:lnTo>
                        <a:pt x="120" y="83"/>
                      </a:lnTo>
                      <a:lnTo>
                        <a:pt x="124" y="78"/>
                      </a:lnTo>
                      <a:lnTo>
                        <a:pt x="130" y="75"/>
                      </a:lnTo>
                      <a:lnTo>
                        <a:pt x="136" y="71"/>
                      </a:lnTo>
                      <a:lnTo>
                        <a:pt x="143" y="68"/>
                      </a:lnTo>
                      <a:lnTo>
                        <a:pt x="148" y="63"/>
                      </a:lnTo>
                      <a:lnTo>
                        <a:pt x="154" y="59"/>
                      </a:lnTo>
                      <a:lnTo>
                        <a:pt x="160" y="56"/>
                      </a:lnTo>
                      <a:lnTo>
                        <a:pt x="167" y="51"/>
                      </a:lnTo>
                      <a:lnTo>
                        <a:pt x="173" y="48"/>
                      </a:lnTo>
                      <a:lnTo>
                        <a:pt x="179" y="45"/>
                      </a:lnTo>
                      <a:lnTo>
                        <a:pt x="186" y="42"/>
                      </a:lnTo>
                      <a:lnTo>
                        <a:pt x="193" y="39"/>
                      </a:lnTo>
                      <a:lnTo>
                        <a:pt x="199" y="35"/>
                      </a:lnTo>
                      <a:lnTo>
                        <a:pt x="205" y="32"/>
                      </a:lnTo>
                      <a:lnTo>
                        <a:pt x="212" y="29"/>
                      </a:lnTo>
                      <a:lnTo>
                        <a:pt x="219" y="26"/>
                      </a:lnTo>
                      <a:lnTo>
                        <a:pt x="225" y="24"/>
                      </a:lnTo>
                      <a:lnTo>
                        <a:pt x="232" y="22"/>
                      </a:lnTo>
                      <a:lnTo>
                        <a:pt x="239" y="19"/>
                      </a:lnTo>
                      <a:lnTo>
                        <a:pt x="246" y="18"/>
                      </a:lnTo>
                      <a:lnTo>
                        <a:pt x="253" y="16"/>
                      </a:lnTo>
                      <a:lnTo>
                        <a:pt x="260" y="13"/>
                      </a:lnTo>
                      <a:lnTo>
                        <a:pt x="266" y="11"/>
                      </a:lnTo>
                      <a:lnTo>
                        <a:pt x="275" y="10"/>
                      </a:lnTo>
                      <a:lnTo>
                        <a:pt x="281" y="7"/>
                      </a:lnTo>
                      <a:lnTo>
                        <a:pt x="289" y="6"/>
                      </a:lnTo>
                      <a:lnTo>
                        <a:pt x="296" y="5"/>
                      </a:lnTo>
                      <a:lnTo>
                        <a:pt x="303" y="4"/>
                      </a:lnTo>
                      <a:lnTo>
                        <a:pt x="310" y="3"/>
                      </a:lnTo>
                      <a:lnTo>
                        <a:pt x="317" y="3"/>
                      </a:lnTo>
                      <a:lnTo>
                        <a:pt x="326" y="1"/>
                      </a:lnTo>
                      <a:lnTo>
                        <a:pt x="333" y="1"/>
                      </a:lnTo>
                      <a:lnTo>
                        <a:pt x="340" y="0"/>
                      </a:lnTo>
                      <a:lnTo>
                        <a:pt x="348" y="0"/>
                      </a:lnTo>
                      <a:lnTo>
                        <a:pt x="356" y="0"/>
                      </a:lnTo>
                      <a:lnTo>
                        <a:pt x="363" y="0"/>
                      </a:lnTo>
                      <a:lnTo>
                        <a:pt x="371" y="0"/>
                      </a:lnTo>
                      <a:lnTo>
                        <a:pt x="379" y="0"/>
                      </a:lnTo>
                      <a:lnTo>
                        <a:pt x="386" y="0"/>
                      </a:lnTo>
                      <a:lnTo>
                        <a:pt x="393" y="1"/>
                      </a:lnTo>
                      <a:lnTo>
                        <a:pt x="401" y="1"/>
                      </a:lnTo>
                      <a:lnTo>
                        <a:pt x="408" y="3"/>
                      </a:lnTo>
                      <a:lnTo>
                        <a:pt x="416" y="3"/>
                      </a:lnTo>
                      <a:lnTo>
                        <a:pt x="423" y="4"/>
                      </a:lnTo>
                      <a:lnTo>
                        <a:pt x="430" y="5"/>
                      </a:lnTo>
                      <a:lnTo>
                        <a:pt x="438" y="6"/>
                      </a:lnTo>
                      <a:lnTo>
                        <a:pt x="445" y="7"/>
                      </a:lnTo>
                      <a:lnTo>
                        <a:pt x="452" y="10"/>
                      </a:lnTo>
                      <a:lnTo>
                        <a:pt x="459" y="11"/>
                      </a:lnTo>
                      <a:lnTo>
                        <a:pt x="467" y="13"/>
                      </a:lnTo>
                      <a:lnTo>
                        <a:pt x="474" y="16"/>
                      </a:lnTo>
                      <a:lnTo>
                        <a:pt x="481" y="18"/>
                      </a:lnTo>
                      <a:lnTo>
                        <a:pt x="487" y="19"/>
                      </a:lnTo>
                      <a:lnTo>
                        <a:pt x="494" y="22"/>
                      </a:lnTo>
                      <a:lnTo>
                        <a:pt x="501" y="24"/>
                      </a:lnTo>
                      <a:lnTo>
                        <a:pt x="507" y="26"/>
                      </a:lnTo>
                      <a:lnTo>
                        <a:pt x="514" y="29"/>
                      </a:lnTo>
                      <a:lnTo>
                        <a:pt x="521" y="32"/>
                      </a:lnTo>
                      <a:lnTo>
                        <a:pt x="527" y="35"/>
                      </a:lnTo>
                      <a:lnTo>
                        <a:pt x="534" y="39"/>
                      </a:lnTo>
                      <a:lnTo>
                        <a:pt x="540" y="42"/>
                      </a:lnTo>
                      <a:lnTo>
                        <a:pt x="547" y="45"/>
                      </a:lnTo>
                      <a:lnTo>
                        <a:pt x="553" y="48"/>
                      </a:lnTo>
                      <a:lnTo>
                        <a:pt x="560" y="51"/>
                      </a:lnTo>
                      <a:lnTo>
                        <a:pt x="566" y="56"/>
                      </a:lnTo>
                      <a:lnTo>
                        <a:pt x="572" y="59"/>
                      </a:lnTo>
                      <a:lnTo>
                        <a:pt x="578" y="63"/>
                      </a:lnTo>
                      <a:lnTo>
                        <a:pt x="584" y="68"/>
                      </a:lnTo>
                      <a:lnTo>
                        <a:pt x="590" y="71"/>
                      </a:lnTo>
                      <a:lnTo>
                        <a:pt x="596" y="75"/>
                      </a:lnTo>
                      <a:lnTo>
                        <a:pt x="600" y="78"/>
                      </a:lnTo>
                      <a:lnTo>
                        <a:pt x="606" y="83"/>
                      </a:lnTo>
                      <a:lnTo>
                        <a:pt x="612" y="88"/>
                      </a:lnTo>
                      <a:lnTo>
                        <a:pt x="617" y="93"/>
                      </a:lnTo>
                      <a:lnTo>
                        <a:pt x="623" y="96"/>
                      </a:lnTo>
                      <a:lnTo>
                        <a:pt x="629" y="102"/>
                      </a:lnTo>
                      <a:lnTo>
                        <a:pt x="633" y="107"/>
                      </a:lnTo>
                      <a:lnTo>
                        <a:pt x="638" y="110"/>
                      </a:lnTo>
                      <a:lnTo>
                        <a:pt x="643" y="116"/>
                      </a:lnTo>
                      <a:lnTo>
                        <a:pt x="649" y="121"/>
                      </a:lnTo>
                      <a:lnTo>
                        <a:pt x="654" y="126"/>
                      </a:lnTo>
                      <a:lnTo>
                        <a:pt x="658" y="132"/>
                      </a:lnTo>
                      <a:lnTo>
                        <a:pt x="664" y="138"/>
                      </a:lnTo>
                      <a:lnTo>
                        <a:pt x="669" y="144"/>
                      </a:lnTo>
                      <a:lnTo>
                        <a:pt x="673" y="147"/>
                      </a:lnTo>
                      <a:lnTo>
                        <a:pt x="677" y="153"/>
                      </a:lnTo>
                      <a:lnTo>
                        <a:pt x="681" y="159"/>
                      </a:lnTo>
                      <a:lnTo>
                        <a:pt x="686" y="165"/>
                      </a:lnTo>
                      <a:lnTo>
                        <a:pt x="689" y="171"/>
                      </a:lnTo>
                      <a:lnTo>
                        <a:pt x="694" y="177"/>
                      </a:lnTo>
                      <a:lnTo>
                        <a:pt x="697" y="183"/>
                      </a:lnTo>
                      <a:lnTo>
                        <a:pt x="702" y="190"/>
                      </a:lnTo>
                      <a:lnTo>
                        <a:pt x="705" y="196"/>
                      </a:lnTo>
                      <a:lnTo>
                        <a:pt x="708" y="202"/>
                      </a:lnTo>
                      <a:lnTo>
                        <a:pt x="712" y="208"/>
                      </a:lnTo>
                      <a:lnTo>
                        <a:pt x="715" y="215"/>
                      </a:lnTo>
                      <a:lnTo>
                        <a:pt x="719" y="222"/>
                      </a:lnTo>
                      <a:lnTo>
                        <a:pt x="722" y="228"/>
                      </a:lnTo>
                      <a:lnTo>
                        <a:pt x="725" y="235"/>
                      </a:lnTo>
                      <a:lnTo>
                        <a:pt x="729" y="242"/>
                      </a:lnTo>
                      <a:lnTo>
                        <a:pt x="725" y="242"/>
                      </a:lnTo>
                      <a:lnTo>
                        <a:pt x="721" y="242"/>
                      </a:lnTo>
                      <a:lnTo>
                        <a:pt x="716" y="242"/>
                      </a:lnTo>
                      <a:lnTo>
                        <a:pt x="713" y="242"/>
                      </a:lnTo>
                      <a:lnTo>
                        <a:pt x="705" y="242"/>
                      </a:lnTo>
                      <a:lnTo>
                        <a:pt x="696" y="242"/>
                      </a:lnTo>
                      <a:lnTo>
                        <a:pt x="693" y="242"/>
                      </a:lnTo>
                      <a:lnTo>
                        <a:pt x="688" y="242"/>
                      </a:lnTo>
                      <a:lnTo>
                        <a:pt x="684" y="242"/>
                      </a:lnTo>
                      <a:lnTo>
                        <a:pt x="680" y="242"/>
                      </a:lnTo>
                      <a:lnTo>
                        <a:pt x="671" y="242"/>
                      </a:lnTo>
                      <a:lnTo>
                        <a:pt x="664" y="242"/>
                      </a:lnTo>
                      <a:lnTo>
                        <a:pt x="661" y="236"/>
                      </a:lnTo>
                      <a:lnTo>
                        <a:pt x="658" y="231"/>
                      </a:lnTo>
                      <a:lnTo>
                        <a:pt x="655" y="225"/>
                      </a:lnTo>
                      <a:lnTo>
                        <a:pt x="652" y="222"/>
                      </a:lnTo>
                      <a:lnTo>
                        <a:pt x="649" y="216"/>
                      </a:lnTo>
                      <a:lnTo>
                        <a:pt x="645" y="211"/>
                      </a:lnTo>
                      <a:lnTo>
                        <a:pt x="643" y="206"/>
                      </a:lnTo>
                      <a:lnTo>
                        <a:pt x="639" y="202"/>
                      </a:lnTo>
                      <a:lnTo>
                        <a:pt x="636" y="197"/>
                      </a:lnTo>
                      <a:lnTo>
                        <a:pt x="633" y="192"/>
                      </a:lnTo>
                      <a:lnTo>
                        <a:pt x="629" y="189"/>
                      </a:lnTo>
                      <a:lnTo>
                        <a:pt x="626" y="184"/>
                      </a:lnTo>
                      <a:lnTo>
                        <a:pt x="622" y="179"/>
                      </a:lnTo>
                      <a:lnTo>
                        <a:pt x="619" y="174"/>
                      </a:lnTo>
                      <a:lnTo>
                        <a:pt x="615" y="171"/>
                      </a:lnTo>
                      <a:lnTo>
                        <a:pt x="611" y="167"/>
                      </a:lnTo>
                      <a:lnTo>
                        <a:pt x="606" y="163"/>
                      </a:lnTo>
                      <a:lnTo>
                        <a:pt x="603" y="158"/>
                      </a:lnTo>
                      <a:lnTo>
                        <a:pt x="599" y="154"/>
                      </a:lnTo>
                      <a:lnTo>
                        <a:pt x="594" y="151"/>
                      </a:lnTo>
                      <a:lnTo>
                        <a:pt x="591" y="146"/>
                      </a:lnTo>
                      <a:lnTo>
                        <a:pt x="586" y="142"/>
                      </a:lnTo>
                      <a:lnTo>
                        <a:pt x="583" y="139"/>
                      </a:lnTo>
                      <a:lnTo>
                        <a:pt x="578" y="135"/>
                      </a:lnTo>
                      <a:lnTo>
                        <a:pt x="573" y="131"/>
                      </a:lnTo>
                      <a:lnTo>
                        <a:pt x="568" y="128"/>
                      </a:lnTo>
                      <a:lnTo>
                        <a:pt x="564" y="125"/>
                      </a:lnTo>
                      <a:lnTo>
                        <a:pt x="560" y="121"/>
                      </a:lnTo>
                      <a:lnTo>
                        <a:pt x="555" y="118"/>
                      </a:lnTo>
                      <a:lnTo>
                        <a:pt x="551" y="115"/>
                      </a:lnTo>
                      <a:lnTo>
                        <a:pt x="546" y="112"/>
                      </a:lnTo>
                      <a:lnTo>
                        <a:pt x="541" y="109"/>
                      </a:lnTo>
                      <a:lnTo>
                        <a:pt x="536" y="106"/>
                      </a:lnTo>
                      <a:lnTo>
                        <a:pt x="532" y="102"/>
                      </a:lnTo>
                      <a:lnTo>
                        <a:pt x="526" y="100"/>
                      </a:lnTo>
                      <a:lnTo>
                        <a:pt x="521" y="97"/>
                      </a:lnTo>
                      <a:lnTo>
                        <a:pt x="515" y="95"/>
                      </a:lnTo>
                      <a:lnTo>
                        <a:pt x="510" y="91"/>
                      </a:lnTo>
                      <a:lnTo>
                        <a:pt x="504" y="89"/>
                      </a:lnTo>
                      <a:lnTo>
                        <a:pt x="501" y="87"/>
                      </a:lnTo>
                      <a:lnTo>
                        <a:pt x="495" y="84"/>
                      </a:lnTo>
                      <a:lnTo>
                        <a:pt x="490" y="82"/>
                      </a:lnTo>
                      <a:lnTo>
                        <a:pt x="484" y="80"/>
                      </a:lnTo>
                      <a:lnTo>
                        <a:pt x="480" y="78"/>
                      </a:lnTo>
                      <a:lnTo>
                        <a:pt x="474" y="76"/>
                      </a:lnTo>
                      <a:lnTo>
                        <a:pt x="468" y="74"/>
                      </a:lnTo>
                      <a:lnTo>
                        <a:pt x="463" y="73"/>
                      </a:lnTo>
                      <a:lnTo>
                        <a:pt x="458" y="71"/>
                      </a:lnTo>
                      <a:lnTo>
                        <a:pt x="451" y="70"/>
                      </a:lnTo>
                      <a:lnTo>
                        <a:pt x="445" y="68"/>
                      </a:lnTo>
                      <a:lnTo>
                        <a:pt x="439" y="67"/>
                      </a:lnTo>
                      <a:lnTo>
                        <a:pt x="435" y="65"/>
                      </a:lnTo>
                      <a:lnTo>
                        <a:pt x="429" y="64"/>
                      </a:lnTo>
                      <a:lnTo>
                        <a:pt x="423" y="64"/>
                      </a:lnTo>
                      <a:lnTo>
                        <a:pt x="417" y="62"/>
                      </a:lnTo>
                      <a:lnTo>
                        <a:pt x="411" y="62"/>
                      </a:lnTo>
                      <a:lnTo>
                        <a:pt x="405" y="61"/>
                      </a:lnTo>
                      <a:lnTo>
                        <a:pt x="399" y="59"/>
                      </a:lnTo>
                      <a:lnTo>
                        <a:pt x="393" y="59"/>
                      </a:lnTo>
                      <a:lnTo>
                        <a:pt x="387" y="59"/>
                      </a:lnTo>
                      <a:lnTo>
                        <a:pt x="381" y="59"/>
                      </a:lnTo>
                      <a:lnTo>
                        <a:pt x="375" y="59"/>
                      </a:lnTo>
                      <a:lnTo>
                        <a:pt x="369" y="59"/>
                      </a:lnTo>
                      <a:lnTo>
                        <a:pt x="363" y="59"/>
                      </a:lnTo>
                      <a:lnTo>
                        <a:pt x="358" y="59"/>
                      </a:lnTo>
                      <a:lnTo>
                        <a:pt x="352" y="59"/>
                      </a:lnTo>
                      <a:lnTo>
                        <a:pt x="346" y="59"/>
                      </a:lnTo>
                      <a:lnTo>
                        <a:pt x="340" y="59"/>
                      </a:lnTo>
                      <a:lnTo>
                        <a:pt x="333" y="59"/>
                      </a:lnTo>
                      <a:lnTo>
                        <a:pt x="327" y="59"/>
                      </a:lnTo>
                      <a:lnTo>
                        <a:pt x="321" y="61"/>
                      </a:lnTo>
                      <a:lnTo>
                        <a:pt x="315" y="62"/>
                      </a:lnTo>
                      <a:lnTo>
                        <a:pt x="309" y="62"/>
                      </a:lnTo>
                      <a:lnTo>
                        <a:pt x="303" y="64"/>
                      </a:lnTo>
                      <a:lnTo>
                        <a:pt x="297" y="64"/>
                      </a:lnTo>
                      <a:lnTo>
                        <a:pt x="292" y="65"/>
                      </a:lnTo>
                      <a:lnTo>
                        <a:pt x="286" y="67"/>
                      </a:lnTo>
                      <a:lnTo>
                        <a:pt x="281" y="68"/>
                      </a:lnTo>
                      <a:lnTo>
                        <a:pt x="275" y="70"/>
                      </a:lnTo>
                      <a:lnTo>
                        <a:pt x="270" y="71"/>
                      </a:lnTo>
                      <a:lnTo>
                        <a:pt x="264" y="73"/>
                      </a:lnTo>
                      <a:lnTo>
                        <a:pt x="258" y="74"/>
                      </a:lnTo>
                      <a:lnTo>
                        <a:pt x="252" y="76"/>
                      </a:lnTo>
                      <a:lnTo>
                        <a:pt x="247" y="78"/>
                      </a:lnTo>
                      <a:lnTo>
                        <a:pt x="241" y="80"/>
                      </a:lnTo>
                      <a:lnTo>
                        <a:pt x="236" y="82"/>
                      </a:lnTo>
                      <a:lnTo>
                        <a:pt x="230" y="84"/>
                      </a:lnTo>
                      <a:lnTo>
                        <a:pt x="225" y="87"/>
                      </a:lnTo>
                      <a:lnTo>
                        <a:pt x="220" y="89"/>
                      </a:lnTo>
                      <a:lnTo>
                        <a:pt x="215" y="91"/>
                      </a:lnTo>
                      <a:lnTo>
                        <a:pt x="210" y="95"/>
                      </a:lnTo>
                      <a:lnTo>
                        <a:pt x="205" y="97"/>
                      </a:lnTo>
                      <a:lnTo>
                        <a:pt x="200" y="100"/>
                      </a:lnTo>
                      <a:lnTo>
                        <a:pt x="195" y="102"/>
                      </a:lnTo>
                      <a:lnTo>
                        <a:pt x="191" y="106"/>
                      </a:lnTo>
                      <a:lnTo>
                        <a:pt x="186" y="109"/>
                      </a:lnTo>
                      <a:lnTo>
                        <a:pt x="181" y="112"/>
                      </a:lnTo>
                      <a:lnTo>
                        <a:pt x="176" y="115"/>
                      </a:lnTo>
                      <a:lnTo>
                        <a:pt x="170" y="118"/>
                      </a:lnTo>
                      <a:lnTo>
                        <a:pt x="167" y="121"/>
                      </a:lnTo>
                      <a:lnTo>
                        <a:pt x="162" y="125"/>
                      </a:lnTo>
                      <a:lnTo>
                        <a:pt x="157" y="128"/>
                      </a:lnTo>
                      <a:lnTo>
                        <a:pt x="153" y="131"/>
                      </a:lnTo>
                      <a:lnTo>
                        <a:pt x="148" y="135"/>
                      </a:lnTo>
                      <a:lnTo>
                        <a:pt x="144" y="139"/>
                      </a:lnTo>
                      <a:lnTo>
                        <a:pt x="140" y="142"/>
                      </a:lnTo>
                      <a:lnTo>
                        <a:pt x="135" y="146"/>
                      </a:lnTo>
                      <a:lnTo>
                        <a:pt x="131" y="151"/>
                      </a:lnTo>
                      <a:lnTo>
                        <a:pt x="127" y="154"/>
                      </a:lnTo>
                      <a:lnTo>
                        <a:pt x="123" y="158"/>
                      </a:lnTo>
                      <a:lnTo>
                        <a:pt x="120" y="163"/>
                      </a:lnTo>
                      <a:lnTo>
                        <a:pt x="116" y="167"/>
                      </a:lnTo>
                      <a:lnTo>
                        <a:pt x="111" y="171"/>
                      </a:lnTo>
                      <a:lnTo>
                        <a:pt x="108" y="174"/>
                      </a:lnTo>
                      <a:lnTo>
                        <a:pt x="104" y="179"/>
                      </a:lnTo>
                      <a:lnTo>
                        <a:pt x="101" y="184"/>
                      </a:lnTo>
                      <a:lnTo>
                        <a:pt x="97" y="189"/>
                      </a:lnTo>
                      <a:lnTo>
                        <a:pt x="93" y="192"/>
                      </a:lnTo>
                      <a:lnTo>
                        <a:pt x="90" y="197"/>
                      </a:lnTo>
                      <a:lnTo>
                        <a:pt x="88" y="202"/>
                      </a:lnTo>
                      <a:lnTo>
                        <a:pt x="84" y="206"/>
                      </a:lnTo>
                      <a:lnTo>
                        <a:pt x="80" y="211"/>
                      </a:lnTo>
                      <a:lnTo>
                        <a:pt x="77" y="216"/>
                      </a:lnTo>
                      <a:lnTo>
                        <a:pt x="75" y="222"/>
                      </a:lnTo>
                      <a:lnTo>
                        <a:pt x="72" y="225"/>
                      </a:lnTo>
                      <a:lnTo>
                        <a:pt x="69" y="231"/>
                      </a:lnTo>
                      <a:lnTo>
                        <a:pt x="66" y="236"/>
                      </a:lnTo>
                      <a:lnTo>
                        <a:pt x="65" y="242"/>
                      </a:lnTo>
                      <a:close/>
                    </a:path>
                  </a:pathLst>
                </a:custGeom>
                <a:solidFill>
                  <a:srgbClr val="54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Freeform 28"/>
                <p:cNvSpPr>
                  <a:spLocks/>
                </p:cNvSpPr>
                <p:nvPr/>
              </p:nvSpPr>
              <p:spPr bwMode="auto">
                <a:xfrm>
                  <a:off x="2605" y="1272"/>
                  <a:ext cx="447" cy="180"/>
                </a:xfrm>
                <a:custGeom>
                  <a:avLst/>
                  <a:gdLst>
                    <a:gd name="T0" fmla="*/ 1 w 894"/>
                    <a:gd name="T1" fmla="*/ 0 h 360"/>
                    <a:gd name="T2" fmla="*/ 1 w 894"/>
                    <a:gd name="T3" fmla="*/ 1 h 360"/>
                    <a:gd name="T4" fmla="*/ 0 w 894"/>
                    <a:gd name="T5" fmla="*/ 1 h 360"/>
                    <a:gd name="T6" fmla="*/ 0 w 894"/>
                    <a:gd name="T7" fmla="*/ 0 h 360"/>
                    <a:gd name="T8" fmla="*/ 1 w 894"/>
                    <a:gd name="T9" fmla="*/ 0 h 360"/>
                    <a:gd name="T10" fmla="*/ 1 w 894"/>
                    <a:gd name="T11" fmla="*/ 0 h 360"/>
                    <a:gd name="T12" fmla="*/ 0 60000 65536"/>
                    <a:gd name="T13" fmla="*/ 0 60000 65536"/>
                    <a:gd name="T14" fmla="*/ 0 60000 65536"/>
                    <a:gd name="T15" fmla="*/ 0 60000 65536"/>
                    <a:gd name="T16" fmla="*/ 0 60000 65536"/>
                    <a:gd name="T17" fmla="*/ 0 60000 65536"/>
                    <a:gd name="T18" fmla="*/ 0 w 894"/>
                    <a:gd name="T19" fmla="*/ 0 h 360"/>
                    <a:gd name="T20" fmla="*/ 894 w 894"/>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894" h="360">
                      <a:moveTo>
                        <a:pt x="894" y="0"/>
                      </a:moveTo>
                      <a:lnTo>
                        <a:pt x="894" y="360"/>
                      </a:lnTo>
                      <a:lnTo>
                        <a:pt x="0" y="360"/>
                      </a:lnTo>
                      <a:lnTo>
                        <a:pt x="0" y="0"/>
                      </a:lnTo>
                      <a:lnTo>
                        <a:pt x="894" y="0"/>
                      </a:lnTo>
                      <a:close/>
                    </a:path>
                  </a:pathLst>
                </a:custGeom>
                <a:solidFill>
                  <a:srgbClr val="CC3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Freeform 29"/>
                <p:cNvSpPr>
                  <a:spLocks/>
                </p:cNvSpPr>
                <p:nvPr/>
              </p:nvSpPr>
              <p:spPr bwMode="auto">
                <a:xfrm>
                  <a:off x="2391" y="480"/>
                  <a:ext cx="174" cy="168"/>
                </a:xfrm>
                <a:custGeom>
                  <a:avLst/>
                  <a:gdLst>
                    <a:gd name="T0" fmla="*/ 1 w 347"/>
                    <a:gd name="T1" fmla="*/ 1 h 335"/>
                    <a:gd name="T2" fmla="*/ 1 w 347"/>
                    <a:gd name="T3" fmla="*/ 1 h 335"/>
                    <a:gd name="T4" fmla="*/ 1 w 347"/>
                    <a:gd name="T5" fmla="*/ 1 h 335"/>
                    <a:gd name="T6" fmla="*/ 1 w 347"/>
                    <a:gd name="T7" fmla="*/ 1 h 335"/>
                    <a:gd name="T8" fmla="*/ 1 w 347"/>
                    <a:gd name="T9" fmla="*/ 1 h 335"/>
                    <a:gd name="T10" fmla="*/ 1 w 347"/>
                    <a:gd name="T11" fmla="*/ 1 h 335"/>
                    <a:gd name="T12" fmla="*/ 1 w 347"/>
                    <a:gd name="T13" fmla="*/ 1 h 335"/>
                    <a:gd name="T14" fmla="*/ 1 w 347"/>
                    <a:gd name="T15" fmla="*/ 1 h 335"/>
                    <a:gd name="T16" fmla="*/ 1 w 347"/>
                    <a:gd name="T17" fmla="*/ 1 h 335"/>
                    <a:gd name="T18" fmla="*/ 1 w 347"/>
                    <a:gd name="T19" fmla="*/ 1 h 335"/>
                    <a:gd name="T20" fmla="*/ 1 w 347"/>
                    <a:gd name="T21" fmla="*/ 1 h 335"/>
                    <a:gd name="T22" fmla="*/ 1 w 347"/>
                    <a:gd name="T23" fmla="*/ 1 h 335"/>
                    <a:gd name="T24" fmla="*/ 1 w 347"/>
                    <a:gd name="T25" fmla="*/ 1 h 335"/>
                    <a:gd name="T26" fmla="*/ 1 w 347"/>
                    <a:gd name="T27" fmla="*/ 1 h 335"/>
                    <a:gd name="T28" fmla="*/ 1 w 347"/>
                    <a:gd name="T29" fmla="*/ 1 h 335"/>
                    <a:gd name="T30" fmla="*/ 1 w 347"/>
                    <a:gd name="T31" fmla="*/ 1 h 335"/>
                    <a:gd name="T32" fmla="*/ 1 w 347"/>
                    <a:gd name="T33" fmla="*/ 1 h 335"/>
                    <a:gd name="T34" fmla="*/ 1 w 347"/>
                    <a:gd name="T35" fmla="*/ 1 h 335"/>
                    <a:gd name="T36" fmla="*/ 1 w 347"/>
                    <a:gd name="T37" fmla="*/ 1 h 335"/>
                    <a:gd name="T38" fmla="*/ 1 w 347"/>
                    <a:gd name="T39" fmla="*/ 1 h 335"/>
                    <a:gd name="T40" fmla="*/ 1 w 347"/>
                    <a:gd name="T41" fmla="*/ 1 h 335"/>
                    <a:gd name="T42" fmla="*/ 1 w 347"/>
                    <a:gd name="T43" fmla="*/ 0 h 335"/>
                    <a:gd name="T44" fmla="*/ 1 w 347"/>
                    <a:gd name="T45" fmla="*/ 0 h 335"/>
                    <a:gd name="T46" fmla="*/ 1 w 347"/>
                    <a:gd name="T47" fmla="*/ 0 h 335"/>
                    <a:gd name="T48" fmla="*/ 1 w 347"/>
                    <a:gd name="T49" fmla="*/ 0 h 335"/>
                    <a:gd name="T50" fmla="*/ 1 w 347"/>
                    <a:gd name="T51" fmla="*/ 0 h 335"/>
                    <a:gd name="T52" fmla="*/ 1 w 347"/>
                    <a:gd name="T53" fmla="*/ 0 h 335"/>
                    <a:gd name="T54" fmla="*/ 1 w 347"/>
                    <a:gd name="T55" fmla="*/ 0 h 335"/>
                    <a:gd name="T56" fmla="*/ 1 w 347"/>
                    <a:gd name="T57" fmla="*/ 1 h 335"/>
                    <a:gd name="T58" fmla="*/ 1 w 347"/>
                    <a:gd name="T59" fmla="*/ 1 h 335"/>
                    <a:gd name="T60" fmla="*/ 1 w 347"/>
                    <a:gd name="T61" fmla="*/ 1 h 335"/>
                    <a:gd name="T62" fmla="*/ 1 w 347"/>
                    <a:gd name="T63" fmla="*/ 1 h 335"/>
                    <a:gd name="T64" fmla="*/ 1 w 347"/>
                    <a:gd name="T65" fmla="*/ 1 h 335"/>
                    <a:gd name="T66" fmla="*/ 1 w 347"/>
                    <a:gd name="T67" fmla="*/ 1 h 335"/>
                    <a:gd name="T68" fmla="*/ 0 w 347"/>
                    <a:gd name="T69" fmla="*/ 1 h 335"/>
                    <a:gd name="T70" fmla="*/ 0 w 347"/>
                    <a:gd name="T71" fmla="*/ 1 h 335"/>
                    <a:gd name="T72" fmla="*/ 0 w 347"/>
                    <a:gd name="T73" fmla="*/ 1 h 335"/>
                    <a:gd name="T74" fmla="*/ 1 w 347"/>
                    <a:gd name="T75" fmla="*/ 1 h 335"/>
                    <a:gd name="T76" fmla="*/ 1 w 347"/>
                    <a:gd name="T77" fmla="*/ 1 h 335"/>
                    <a:gd name="T78" fmla="*/ 1 w 347"/>
                    <a:gd name="T79" fmla="*/ 1 h 335"/>
                    <a:gd name="T80" fmla="*/ 1 w 347"/>
                    <a:gd name="T81" fmla="*/ 1 h 335"/>
                    <a:gd name="T82" fmla="*/ 1 w 347"/>
                    <a:gd name="T83" fmla="*/ 1 h 335"/>
                    <a:gd name="T84" fmla="*/ 1 w 347"/>
                    <a:gd name="T85" fmla="*/ 1 h 335"/>
                    <a:gd name="T86" fmla="*/ 1 w 347"/>
                    <a:gd name="T87" fmla="*/ 1 h 335"/>
                    <a:gd name="T88" fmla="*/ 1 w 347"/>
                    <a:gd name="T89" fmla="*/ 1 h 335"/>
                    <a:gd name="T90" fmla="*/ 1 w 347"/>
                    <a:gd name="T91" fmla="*/ 1 h 335"/>
                    <a:gd name="T92" fmla="*/ 1 w 347"/>
                    <a:gd name="T93" fmla="*/ 1 h 335"/>
                    <a:gd name="T94" fmla="*/ 1 w 347"/>
                    <a:gd name="T95" fmla="*/ 1 h 335"/>
                    <a:gd name="T96" fmla="*/ 1 w 347"/>
                    <a:gd name="T97" fmla="*/ 1 h 3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47"/>
                    <a:gd name="T148" fmla="*/ 0 h 335"/>
                    <a:gd name="T149" fmla="*/ 347 w 347"/>
                    <a:gd name="T150" fmla="*/ 335 h 3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47" h="335">
                      <a:moveTo>
                        <a:pt x="173" y="335"/>
                      </a:moveTo>
                      <a:lnTo>
                        <a:pt x="176" y="335"/>
                      </a:lnTo>
                      <a:lnTo>
                        <a:pt x="181" y="335"/>
                      </a:lnTo>
                      <a:lnTo>
                        <a:pt x="186" y="334"/>
                      </a:lnTo>
                      <a:lnTo>
                        <a:pt x="190" y="334"/>
                      </a:lnTo>
                      <a:lnTo>
                        <a:pt x="194" y="333"/>
                      </a:lnTo>
                      <a:lnTo>
                        <a:pt x="199" y="333"/>
                      </a:lnTo>
                      <a:lnTo>
                        <a:pt x="203" y="332"/>
                      </a:lnTo>
                      <a:lnTo>
                        <a:pt x="207" y="332"/>
                      </a:lnTo>
                      <a:lnTo>
                        <a:pt x="210" y="330"/>
                      </a:lnTo>
                      <a:lnTo>
                        <a:pt x="215" y="329"/>
                      </a:lnTo>
                      <a:lnTo>
                        <a:pt x="219" y="327"/>
                      </a:lnTo>
                      <a:lnTo>
                        <a:pt x="224" y="327"/>
                      </a:lnTo>
                      <a:lnTo>
                        <a:pt x="227" y="325"/>
                      </a:lnTo>
                      <a:lnTo>
                        <a:pt x="232" y="323"/>
                      </a:lnTo>
                      <a:lnTo>
                        <a:pt x="235" y="322"/>
                      </a:lnTo>
                      <a:lnTo>
                        <a:pt x="240" y="321"/>
                      </a:lnTo>
                      <a:lnTo>
                        <a:pt x="247" y="317"/>
                      </a:lnTo>
                      <a:lnTo>
                        <a:pt x="255" y="314"/>
                      </a:lnTo>
                      <a:lnTo>
                        <a:pt x="261" y="309"/>
                      </a:lnTo>
                      <a:lnTo>
                        <a:pt x="270" y="306"/>
                      </a:lnTo>
                      <a:lnTo>
                        <a:pt x="276" y="300"/>
                      </a:lnTo>
                      <a:lnTo>
                        <a:pt x="283" y="295"/>
                      </a:lnTo>
                      <a:lnTo>
                        <a:pt x="289" y="290"/>
                      </a:lnTo>
                      <a:lnTo>
                        <a:pt x="296" y="284"/>
                      </a:lnTo>
                      <a:lnTo>
                        <a:pt x="300" y="277"/>
                      </a:lnTo>
                      <a:lnTo>
                        <a:pt x="306" y="271"/>
                      </a:lnTo>
                      <a:lnTo>
                        <a:pt x="311" y="265"/>
                      </a:lnTo>
                      <a:lnTo>
                        <a:pt x="317" y="258"/>
                      </a:lnTo>
                      <a:lnTo>
                        <a:pt x="321" y="251"/>
                      </a:lnTo>
                      <a:lnTo>
                        <a:pt x="325" y="244"/>
                      </a:lnTo>
                      <a:lnTo>
                        <a:pt x="329" y="237"/>
                      </a:lnTo>
                      <a:lnTo>
                        <a:pt x="332" y="229"/>
                      </a:lnTo>
                      <a:lnTo>
                        <a:pt x="334" y="225"/>
                      </a:lnTo>
                      <a:lnTo>
                        <a:pt x="335" y="220"/>
                      </a:lnTo>
                      <a:lnTo>
                        <a:pt x="336" y="217"/>
                      </a:lnTo>
                      <a:lnTo>
                        <a:pt x="337" y="212"/>
                      </a:lnTo>
                      <a:lnTo>
                        <a:pt x="338" y="208"/>
                      </a:lnTo>
                      <a:lnTo>
                        <a:pt x="340" y="204"/>
                      </a:lnTo>
                      <a:lnTo>
                        <a:pt x="341" y="200"/>
                      </a:lnTo>
                      <a:lnTo>
                        <a:pt x="343" y="195"/>
                      </a:lnTo>
                      <a:lnTo>
                        <a:pt x="343" y="192"/>
                      </a:lnTo>
                      <a:lnTo>
                        <a:pt x="343" y="187"/>
                      </a:lnTo>
                      <a:lnTo>
                        <a:pt x="344" y="182"/>
                      </a:lnTo>
                      <a:lnTo>
                        <a:pt x="345" y="179"/>
                      </a:lnTo>
                      <a:lnTo>
                        <a:pt x="345" y="174"/>
                      </a:lnTo>
                      <a:lnTo>
                        <a:pt x="345" y="169"/>
                      </a:lnTo>
                      <a:lnTo>
                        <a:pt x="345" y="165"/>
                      </a:lnTo>
                      <a:lnTo>
                        <a:pt x="347" y="161"/>
                      </a:lnTo>
                      <a:lnTo>
                        <a:pt x="345" y="156"/>
                      </a:lnTo>
                      <a:lnTo>
                        <a:pt x="345" y="153"/>
                      </a:lnTo>
                      <a:lnTo>
                        <a:pt x="345" y="148"/>
                      </a:lnTo>
                      <a:lnTo>
                        <a:pt x="345" y="143"/>
                      </a:lnTo>
                      <a:lnTo>
                        <a:pt x="344" y="139"/>
                      </a:lnTo>
                      <a:lnTo>
                        <a:pt x="343" y="134"/>
                      </a:lnTo>
                      <a:lnTo>
                        <a:pt x="343" y="130"/>
                      </a:lnTo>
                      <a:lnTo>
                        <a:pt x="343" y="127"/>
                      </a:lnTo>
                      <a:lnTo>
                        <a:pt x="341" y="122"/>
                      </a:lnTo>
                      <a:lnTo>
                        <a:pt x="340" y="117"/>
                      </a:lnTo>
                      <a:lnTo>
                        <a:pt x="338" y="113"/>
                      </a:lnTo>
                      <a:lnTo>
                        <a:pt x="337" y="109"/>
                      </a:lnTo>
                      <a:lnTo>
                        <a:pt x="335" y="101"/>
                      </a:lnTo>
                      <a:lnTo>
                        <a:pt x="332" y="94"/>
                      </a:lnTo>
                      <a:lnTo>
                        <a:pt x="330" y="89"/>
                      </a:lnTo>
                      <a:lnTo>
                        <a:pt x="329" y="85"/>
                      </a:lnTo>
                      <a:lnTo>
                        <a:pt x="327" y="82"/>
                      </a:lnTo>
                      <a:lnTo>
                        <a:pt x="325" y="77"/>
                      </a:lnTo>
                      <a:lnTo>
                        <a:pt x="321" y="71"/>
                      </a:lnTo>
                      <a:lnTo>
                        <a:pt x="317" y="64"/>
                      </a:lnTo>
                      <a:lnTo>
                        <a:pt x="311" y="57"/>
                      </a:lnTo>
                      <a:lnTo>
                        <a:pt x="306" y="51"/>
                      </a:lnTo>
                      <a:lnTo>
                        <a:pt x="300" y="44"/>
                      </a:lnTo>
                      <a:lnTo>
                        <a:pt x="296" y="38"/>
                      </a:lnTo>
                      <a:lnTo>
                        <a:pt x="292" y="34"/>
                      </a:lnTo>
                      <a:lnTo>
                        <a:pt x="289" y="32"/>
                      </a:lnTo>
                      <a:lnTo>
                        <a:pt x="286" y="28"/>
                      </a:lnTo>
                      <a:lnTo>
                        <a:pt x="283" y="26"/>
                      </a:lnTo>
                      <a:lnTo>
                        <a:pt x="276" y="21"/>
                      </a:lnTo>
                      <a:lnTo>
                        <a:pt x="270" y="17"/>
                      </a:lnTo>
                      <a:lnTo>
                        <a:pt x="266" y="14"/>
                      </a:lnTo>
                      <a:lnTo>
                        <a:pt x="261" y="12"/>
                      </a:lnTo>
                      <a:lnTo>
                        <a:pt x="258" y="9"/>
                      </a:lnTo>
                      <a:lnTo>
                        <a:pt x="255" y="7"/>
                      </a:lnTo>
                      <a:lnTo>
                        <a:pt x="247" y="4"/>
                      </a:lnTo>
                      <a:lnTo>
                        <a:pt x="240" y="1"/>
                      </a:lnTo>
                      <a:lnTo>
                        <a:pt x="235" y="0"/>
                      </a:lnTo>
                      <a:lnTo>
                        <a:pt x="232" y="0"/>
                      </a:lnTo>
                      <a:lnTo>
                        <a:pt x="227" y="0"/>
                      </a:lnTo>
                      <a:lnTo>
                        <a:pt x="224" y="0"/>
                      </a:lnTo>
                      <a:lnTo>
                        <a:pt x="219" y="0"/>
                      </a:lnTo>
                      <a:lnTo>
                        <a:pt x="215" y="0"/>
                      </a:lnTo>
                      <a:lnTo>
                        <a:pt x="210" y="0"/>
                      </a:lnTo>
                      <a:lnTo>
                        <a:pt x="207" y="0"/>
                      </a:lnTo>
                      <a:lnTo>
                        <a:pt x="203" y="0"/>
                      </a:lnTo>
                      <a:lnTo>
                        <a:pt x="199" y="0"/>
                      </a:lnTo>
                      <a:lnTo>
                        <a:pt x="194" y="0"/>
                      </a:lnTo>
                      <a:lnTo>
                        <a:pt x="190" y="0"/>
                      </a:lnTo>
                      <a:lnTo>
                        <a:pt x="186" y="0"/>
                      </a:lnTo>
                      <a:lnTo>
                        <a:pt x="181" y="0"/>
                      </a:lnTo>
                      <a:lnTo>
                        <a:pt x="176" y="0"/>
                      </a:lnTo>
                      <a:lnTo>
                        <a:pt x="173" y="0"/>
                      </a:lnTo>
                      <a:lnTo>
                        <a:pt x="168" y="0"/>
                      </a:lnTo>
                      <a:lnTo>
                        <a:pt x="164" y="0"/>
                      </a:lnTo>
                      <a:lnTo>
                        <a:pt x="160" y="0"/>
                      </a:lnTo>
                      <a:lnTo>
                        <a:pt x="155" y="0"/>
                      </a:lnTo>
                      <a:lnTo>
                        <a:pt x="150" y="0"/>
                      </a:lnTo>
                      <a:lnTo>
                        <a:pt x="145" y="0"/>
                      </a:lnTo>
                      <a:lnTo>
                        <a:pt x="142" y="0"/>
                      </a:lnTo>
                      <a:lnTo>
                        <a:pt x="137" y="0"/>
                      </a:lnTo>
                      <a:lnTo>
                        <a:pt x="133" y="0"/>
                      </a:lnTo>
                      <a:lnTo>
                        <a:pt x="129" y="0"/>
                      </a:lnTo>
                      <a:lnTo>
                        <a:pt x="124" y="0"/>
                      </a:lnTo>
                      <a:lnTo>
                        <a:pt x="120" y="0"/>
                      </a:lnTo>
                      <a:lnTo>
                        <a:pt x="112" y="0"/>
                      </a:lnTo>
                      <a:lnTo>
                        <a:pt x="105" y="1"/>
                      </a:lnTo>
                      <a:lnTo>
                        <a:pt x="97" y="4"/>
                      </a:lnTo>
                      <a:lnTo>
                        <a:pt x="88" y="7"/>
                      </a:lnTo>
                      <a:lnTo>
                        <a:pt x="83" y="12"/>
                      </a:lnTo>
                      <a:lnTo>
                        <a:pt x="75" y="17"/>
                      </a:lnTo>
                      <a:lnTo>
                        <a:pt x="68" y="21"/>
                      </a:lnTo>
                      <a:lnTo>
                        <a:pt x="62" y="26"/>
                      </a:lnTo>
                      <a:lnTo>
                        <a:pt x="55" y="32"/>
                      </a:lnTo>
                      <a:lnTo>
                        <a:pt x="49" y="38"/>
                      </a:lnTo>
                      <a:lnTo>
                        <a:pt x="43" y="44"/>
                      </a:lnTo>
                      <a:lnTo>
                        <a:pt x="38" y="51"/>
                      </a:lnTo>
                      <a:lnTo>
                        <a:pt x="33" y="57"/>
                      </a:lnTo>
                      <a:lnTo>
                        <a:pt x="28" y="64"/>
                      </a:lnTo>
                      <a:lnTo>
                        <a:pt x="23" y="71"/>
                      </a:lnTo>
                      <a:lnTo>
                        <a:pt x="20" y="77"/>
                      </a:lnTo>
                      <a:lnTo>
                        <a:pt x="15" y="85"/>
                      </a:lnTo>
                      <a:lnTo>
                        <a:pt x="13" y="94"/>
                      </a:lnTo>
                      <a:lnTo>
                        <a:pt x="9" y="101"/>
                      </a:lnTo>
                      <a:lnTo>
                        <a:pt x="6" y="109"/>
                      </a:lnTo>
                      <a:lnTo>
                        <a:pt x="4" y="113"/>
                      </a:lnTo>
                      <a:lnTo>
                        <a:pt x="3" y="117"/>
                      </a:lnTo>
                      <a:lnTo>
                        <a:pt x="2" y="122"/>
                      </a:lnTo>
                      <a:lnTo>
                        <a:pt x="2" y="127"/>
                      </a:lnTo>
                      <a:lnTo>
                        <a:pt x="1" y="130"/>
                      </a:lnTo>
                      <a:lnTo>
                        <a:pt x="0" y="134"/>
                      </a:lnTo>
                      <a:lnTo>
                        <a:pt x="0" y="139"/>
                      </a:lnTo>
                      <a:lnTo>
                        <a:pt x="0" y="143"/>
                      </a:lnTo>
                      <a:lnTo>
                        <a:pt x="0" y="148"/>
                      </a:lnTo>
                      <a:lnTo>
                        <a:pt x="0" y="153"/>
                      </a:lnTo>
                      <a:lnTo>
                        <a:pt x="0" y="156"/>
                      </a:lnTo>
                      <a:lnTo>
                        <a:pt x="0" y="161"/>
                      </a:lnTo>
                      <a:lnTo>
                        <a:pt x="0" y="165"/>
                      </a:lnTo>
                      <a:lnTo>
                        <a:pt x="0" y="169"/>
                      </a:lnTo>
                      <a:lnTo>
                        <a:pt x="0" y="174"/>
                      </a:lnTo>
                      <a:lnTo>
                        <a:pt x="0" y="179"/>
                      </a:lnTo>
                      <a:lnTo>
                        <a:pt x="0" y="182"/>
                      </a:lnTo>
                      <a:lnTo>
                        <a:pt x="0" y="187"/>
                      </a:lnTo>
                      <a:lnTo>
                        <a:pt x="1" y="192"/>
                      </a:lnTo>
                      <a:lnTo>
                        <a:pt x="2" y="195"/>
                      </a:lnTo>
                      <a:lnTo>
                        <a:pt x="2" y="200"/>
                      </a:lnTo>
                      <a:lnTo>
                        <a:pt x="3" y="204"/>
                      </a:lnTo>
                      <a:lnTo>
                        <a:pt x="4" y="208"/>
                      </a:lnTo>
                      <a:lnTo>
                        <a:pt x="6" y="212"/>
                      </a:lnTo>
                      <a:lnTo>
                        <a:pt x="7" y="217"/>
                      </a:lnTo>
                      <a:lnTo>
                        <a:pt x="9" y="220"/>
                      </a:lnTo>
                      <a:lnTo>
                        <a:pt x="10" y="225"/>
                      </a:lnTo>
                      <a:lnTo>
                        <a:pt x="13" y="229"/>
                      </a:lnTo>
                      <a:lnTo>
                        <a:pt x="15" y="237"/>
                      </a:lnTo>
                      <a:lnTo>
                        <a:pt x="20" y="244"/>
                      </a:lnTo>
                      <a:lnTo>
                        <a:pt x="21" y="248"/>
                      </a:lnTo>
                      <a:lnTo>
                        <a:pt x="23" y="251"/>
                      </a:lnTo>
                      <a:lnTo>
                        <a:pt x="26" y="255"/>
                      </a:lnTo>
                      <a:lnTo>
                        <a:pt x="28" y="258"/>
                      </a:lnTo>
                      <a:lnTo>
                        <a:pt x="33" y="265"/>
                      </a:lnTo>
                      <a:lnTo>
                        <a:pt x="38" y="271"/>
                      </a:lnTo>
                      <a:lnTo>
                        <a:pt x="40" y="275"/>
                      </a:lnTo>
                      <a:lnTo>
                        <a:pt x="43" y="277"/>
                      </a:lnTo>
                      <a:lnTo>
                        <a:pt x="46" y="281"/>
                      </a:lnTo>
                      <a:lnTo>
                        <a:pt x="49" y="284"/>
                      </a:lnTo>
                      <a:lnTo>
                        <a:pt x="55" y="290"/>
                      </a:lnTo>
                      <a:lnTo>
                        <a:pt x="62" y="295"/>
                      </a:lnTo>
                      <a:lnTo>
                        <a:pt x="68" y="300"/>
                      </a:lnTo>
                      <a:lnTo>
                        <a:pt x="75" y="306"/>
                      </a:lnTo>
                      <a:lnTo>
                        <a:pt x="83" y="309"/>
                      </a:lnTo>
                      <a:lnTo>
                        <a:pt x="88" y="314"/>
                      </a:lnTo>
                      <a:lnTo>
                        <a:pt x="93" y="315"/>
                      </a:lnTo>
                      <a:lnTo>
                        <a:pt x="97" y="317"/>
                      </a:lnTo>
                      <a:lnTo>
                        <a:pt x="100" y="319"/>
                      </a:lnTo>
                      <a:lnTo>
                        <a:pt x="105" y="321"/>
                      </a:lnTo>
                      <a:lnTo>
                        <a:pt x="112" y="323"/>
                      </a:lnTo>
                      <a:lnTo>
                        <a:pt x="120" y="327"/>
                      </a:lnTo>
                      <a:lnTo>
                        <a:pt x="124" y="327"/>
                      </a:lnTo>
                      <a:lnTo>
                        <a:pt x="129" y="329"/>
                      </a:lnTo>
                      <a:lnTo>
                        <a:pt x="133" y="330"/>
                      </a:lnTo>
                      <a:lnTo>
                        <a:pt x="137" y="332"/>
                      </a:lnTo>
                      <a:lnTo>
                        <a:pt x="142" y="332"/>
                      </a:lnTo>
                      <a:lnTo>
                        <a:pt x="145" y="333"/>
                      </a:lnTo>
                      <a:lnTo>
                        <a:pt x="150" y="333"/>
                      </a:lnTo>
                      <a:lnTo>
                        <a:pt x="155" y="334"/>
                      </a:lnTo>
                      <a:lnTo>
                        <a:pt x="160" y="334"/>
                      </a:lnTo>
                      <a:lnTo>
                        <a:pt x="164" y="335"/>
                      </a:lnTo>
                      <a:lnTo>
                        <a:pt x="168" y="335"/>
                      </a:lnTo>
                      <a:lnTo>
                        <a:pt x="173" y="335"/>
                      </a:lnTo>
                      <a:close/>
                    </a:path>
                  </a:pathLst>
                </a:custGeom>
                <a:solidFill>
                  <a:srgbClr val="F2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30"/>
                <p:cNvSpPr>
                  <a:spLocks/>
                </p:cNvSpPr>
                <p:nvPr/>
              </p:nvSpPr>
              <p:spPr bwMode="auto">
                <a:xfrm>
                  <a:off x="2718" y="481"/>
                  <a:ext cx="174" cy="174"/>
                </a:xfrm>
                <a:custGeom>
                  <a:avLst/>
                  <a:gdLst>
                    <a:gd name="T0" fmla="*/ 0 w 349"/>
                    <a:gd name="T1" fmla="*/ 1 h 348"/>
                    <a:gd name="T2" fmla="*/ 0 w 349"/>
                    <a:gd name="T3" fmla="*/ 1 h 348"/>
                    <a:gd name="T4" fmla="*/ 0 w 349"/>
                    <a:gd name="T5" fmla="*/ 1 h 348"/>
                    <a:gd name="T6" fmla="*/ 0 w 349"/>
                    <a:gd name="T7" fmla="*/ 1 h 348"/>
                    <a:gd name="T8" fmla="*/ 0 w 349"/>
                    <a:gd name="T9" fmla="*/ 1 h 348"/>
                    <a:gd name="T10" fmla="*/ 0 w 349"/>
                    <a:gd name="T11" fmla="*/ 1 h 348"/>
                    <a:gd name="T12" fmla="*/ 0 w 349"/>
                    <a:gd name="T13" fmla="*/ 1 h 348"/>
                    <a:gd name="T14" fmla="*/ 0 w 349"/>
                    <a:gd name="T15" fmla="*/ 1 h 348"/>
                    <a:gd name="T16" fmla="*/ 0 w 349"/>
                    <a:gd name="T17" fmla="*/ 1 h 348"/>
                    <a:gd name="T18" fmla="*/ 0 w 349"/>
                    <a:gd name="T19" fmla="*/ 1 h 348"/>
                    <a:gd name="T20" fmla="*/ 0 w 349"/>
                    <a:gd name="T21" fmla="*/ 1 h 348"/>
                    <a:gd name="T22" fmla="*/ 0 w 349"/>
                    <a:gd name="T23" fmla="*/ 1 h 348"/>
                    <a:gd name="T24" fmla="*/ 0 w 349"/>
                    <a:gd name="T25" fmla="*/ 1 h 348"/>
                    <a:gd name="T26" fmla="*/ 0 w 349"/>
                    <a:gd name="T27" fmla="*/ 1 h 348"/>
                    <a:gd name="T28" fmla="*/ 0 w 349"/>
                    <a:gd name="T29" fmla="*/ 1 h 348"/>
                    <a:gd name="T30" fmla="*/ 0 w 349"/>
                    <a:gd name="T31" fmla="*/ 1 h 348"/>
                    <a:gd name="T32" fmla="*/ 0 w 349"/>
                    <a:gd name="T33" fmla="*/ 1 h 348"/>
                    <a:gd name="T34" fmla="*/ 0 w 349"/>
                    <a:gd name="T35" fmla="*/ 1 h 348"/>
                    <a:gd name="T36" fmla="*/ 0 w 349"/>
                    <a:gd name="T37" fmla="*/ 1 h 348"/>
                    <a:gd name="T38" fmla="*/ 0 w 349"/>
                    <a:gd name="T39" fmla="*/ 1 h 348"/>
                    <a:gd name="T40" fmla="*/ 0 w 349"/>
                    <a:gd name="T41" fmla="*/ 1 h 348"/>
                    <a:gd name="T42" fmla="*/ 0 w 349"/>
                    <a:gd name="T43" fmla="*/ 1 h 348"/>
                    <a:gd name="T44" fmla="*/ 0 w 349"/>
                    <a:gd name="T45" fmla="*/ 1 h 348"/>
                    <a:gd name="T46" fmla="*/ 0 w 349"/>
                    <a:gd name="T47" fmla="*/ 1 h 348"/>
                    <a:gd name="T48" fmla="*/ 0 w 349"/>
                    <a:gd name="T49" fmla="*/ 0 h 348"/>
                    <a:gd name="T50" fmla="*/ 0 w 349"/>
                    <a:gd name="T51" fmla="*/ 0 h 348"/>
                    <a:gd name="T52" fmla="*/ 0 w 349"/>
                    <a:gd name="T53" fmla="*/ 0 h 348"/>
                    <a:gd name="T54" fmla="*/ 0 w 349"/>
                    <a:gd name="T55" fmla="*/ 1 h 348"/>
                    <a:gd name="T56" fmla="*/ 0 w 349"/>
                    <a:gd name="T57" fmla="*/ 1 h 348"/>
                    <a:gd name="T58" fmla="*/ 0 w 349"/>
                    <a:gd name="T59" fmla="*/ 1 h 348"/>
                    <a:gd name="T60" fmla="*/ 0 w 349"/>
                    <a:gd name="T61" fmla="*/ 1 h 348"/>
                    <a:gd name="T62" fmla="*/ 0 w 349"/>
                    <a:gd name="T63" fmla="*/ 1 h 348"/>
                    <a:gd name="T64" fmla="*/ 0 w 349"/>
                    <a:gd name="T65" fmla="*/ 1 h 348"/>
                    <a:gd name="T66" fmla="*/ 0 w 349"/>
                    <a:gd name="T67" fmla="*/ 1 h 348"/>
                    <a:gd name="T68" fmla="*/ 0 w 349"/>
                    <a:gd name="T69" fmla="*/ 1 h 348"/>
                    <a:gd name="T70" fmla="*/ 0 w 349"/>
                    <a:gd name="T71" fmla="*/ 1 h 348"/>
                    <a:gd name="T72" fmla="*/ 0 w 349"/>
                    <a:gd name="T73" fmla="*/ 1 h 348"/>
                    <a:gd name="T74" fmla="*/ 0 w 349"/>
                    <a:gd name="T75" fmla="*/ 1 h 348"/>
                    <a:gd name="T76" fmla="*/ 0 w 349"/>
                    <a:gd name="T77" fmla="*/ 1 h 348"/>
                    <a:gd name="T78" fmla="*/ 0 w 349"/>
                    <a:gd name="T79" fmla="*/ 1 h 348"/>
                    <a:gd name="T80" fmla="*/ 0 w 349"/>
                    <a:gd name="T81" fmla="*/ 1 h 348"/>
                    <a:gd name="T82" fmla="*/ 0 w 349"/>
                    <a:gd name="T83" fmla="*/ 1 h 348"/>
                    <a:gd name="T84" fmla="*/ 0 w 349"/>
                    <a:gd name="T85" fmla="*/ 1 h 348"/>
                    <a:gd name="T86" fmla="*/ 0 w 349"/>
                    <a:gd name="T87" fmla="*/ 1 h 348"/>
                    <a:gd name="T88" fmla="*/ 0 w 349"/>
                    <a:gd name="T89" fmla="*/ 1 h 348"/>
                    <a:gd name="T90" fmla="*/ 0 w 349"/>
                    <a:gd name="T91" fmla="*/ 1 h 348"/>
                    <a:gd name="T92" fmla="*/ 0 w 349"/>
                    <a:gd name="T93" fmla="*/ 1 h 348"/>
                    <a:gd name="T94" fmla="*/ 0 w 349"/>
                    <a:gd name="T95" fmla="*/ 1 h 348"/>
                    <a:gd name="T96" fmla="*/ 0 w 349"/>
                    <a:gd name="T97" fmla="*/ 1 h 348"/>
                    <a:gd name="T98" fmla="*/ 0 w 349"/>
                    <a:gd name="T99" fmla="*/ 1 h 3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49"/>
                    <a:gd name="T151" fmla="*/ 0 h 348"/>
                    <a:gd name="T152" fmla="*/ 349 w 349"/>
                    <a:gd name="T153" fmla="*/ 348 h 34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49" h="348">
                      <a:moveTo>
                        <a:pt x="174" y="348"/>
                      </a:moveTo>
                      <a:lnTo>
                        <a:pt x="178" y="348"/>
                      </a:lnTo>
                      <a:lnTo>
                        <a:pt x="183" y="348"/>
                      </a:lnTo>
                      <a:lnTo>
                        <a:pt x="188" y="347"/>
                      </a:lnTo>
                      <a:lnTo>
                        <a:pt x="192" y="347"/>
                      </a:lnTo>
                      <a:lnTo>
                        <a:pt x="196" y="346"/>
                      </a:lnTo>
                      <a:lnTo>
                        <a:pt x="199" y="346"/>
                      </a:lnTo>
                      <a:lnTo>
                        <a:pt x="204" y="345"/>
                      </a:lnTo>
                      <a:lnTo>
                        <a:pt x="209" y="345"/>
                      </a:lnTo>
                      <a:lnTo>
                        <a:pt x="212" y="344"/>
                      </a:lnTo>
                      <a:lnTo>
                        <a:pt x="217" y="342"/>
                      </a:lnTo>
                      <a:lnTo>
                        <a:pt x="221" y="340"/>
                      </a:lnTo>
                      <a:lnTo>
                        <a:pt x="225" y="340"/>
                      </a:lnTo>
                      <a:lnTo>
                        <a:pt x="229" y="338"/>
                      </a:lnTo>
                      <a:lnTo>
                        <a:pt x="234" y="337"/>
                      </a:lnTo>
                      <a:lnTo>
                        <a:pt x="237" y="335"/>
                      </a:lnTo>
                      <a:lnTo>
                        <a:pt x="242" y="334"/>
                      </a:lnTo>
                      <a:lnTo>
                        <a:pt x="249" y="331"/>
                      </a:lnTo>
                      <a:lnTo>
                        <a:pt x="257" y="327"/>
                      </a:lnTo>
                      <a:lnTo>
                        <a:pt x="263" y="322"/>
                      </a:lnTo>
                      <a:lnTo>
                        <a:pt x="272" y="319"/>
                      </a:lnTo>
                      <a:lnTo>
                        <a:pt x="278" y="313"/>
                      </a:lnTo>
                      <a:lnTo>
                        <a:pt x="285" y="308"/>
                      </a:lnTo>
                      <a:lnTo>
                        <a:pt x="291" y="303"/>
                      </a:lnTo>
                      <a:lnTo>
                        <a:pt x="298" y="297"/>
                      </a:lnTo>
                      <a:lnTo>
                        <a:pt x="302" y="290"/>
                      </a:lnTo>
                      <a:lnTo>
                        <a:pt x="308" y="284"/>
                      </a:lnTo>
                      <a:lnTo>
                        <a:pt x="313" y="279"/>
                      </a:lnTo>
                      <a:lnTo>
                        <a:pt x="318" y="271"/>
                      </a:lnTo>
                      <a:lnTo>
                        <a:pt x="320" y="268"/>
                      </a:lnTo>
                      <a:lnTo>
                        <a:pt x="323" y="264"/>
                      </a:lnTo>
                      <a:lnTo>
                        <a:pt x="324" y="260"/>
                      </a:lnTo>
                      <a:lnTo>
                        <a:pt x="326" y="257"/>
                      </a:lnTo>
                      <a:lnTo>
                        <a:pt x="328" y="252"/>
                      </a:lnTo>
                      <a:lnTo>
                        <a:pt x="331" y="250"/>
                      </a:lnTo>
                      <a:lnTo>
                        <a:pt x="332" y="245"/>
                      </a:lnTo>
                      <a:lnTo>
                        <a:pt x="334" y="242"/>
                      </a:lnTo>
                      <a:lnTo>
                        <a:pt x="336" y="238"/>
                      </a:lnTo>
                      <a:lnTo>
                        <a:pt x="337" y="234"/>
                      </a:lnTo>
                      <a:lnTo>
                        <a:pt x="338" y="230"/>
                      </a:lnTo>
                      <a:lnTo>
                        <a:pt x="340" y="225"/>
                      </a:lnTo>
                      <a:lnTo>
                        <a:pt x="340" y="222"/>
                      </a:lnTo>
                      <a:lnTo>
                        <a:pt x="343" y="217"/>
                      </a:lnTo>
                      <a:lnTo>
                        <a:pt x="344" y="213"/>
                      </a:lnTo>
                      <a:lnTo>
                        <a:pt x="345" y="209"/>
                      </a:lnTo>
                      <a:lnTo>
                        <a:pt x="345" y="205"/>
                      </a:lnTo>
                      <a:lnTo>
                        <a:pt x="346" y="200"/>
                      </a:lnTo>
                      <a:lnTo>
                        <a:pt x="346" y="196"/>
                      </a:lnTo>
                      <a:lnTo>
                        <a:pt x="347" y="192"/>
                      </a:lnTo>
                      <a:lnTo>
                        <a:pt x="347" y="187"/>
                      </a:lnTo>
                      <a:lnTo>
                        <a:pt x="349" y="183"/>
                      </a:lnTo>
                      <a:lnTo>
                        <a:pt x="349" y="178"/>
                      </a:lnTo>
                      <a:lnTo>
                        <a:pt x="349" y="174"/>
                      </a:lnTo>
                      <a:lnTo>
                        <a:pt x="349" y="171"/>
                      </a:lnTo>
                      <a:lnTo>
                        <a:pt x="349" y="166"/>
                      </a:lnTo>
                      <a:lnTo>
                        <a:pt x="347" y="161"/>
                      </a:lnTo>
                      <a:lnTo>
                        <a:pt x="347" y="157"/>
                      </a:lnTo>
                      <a:lnTo>
                        <a:pt x="346" y="152"/>
                      </a:lnTo>
                      <a:lnTo>
                        <a:pt x="346" y="148"/>
                      </a:lnTo>
                      <a:lnTo>
                        <a:pt x="345" y="143"/>
                      </a:lnTo>
                      <a:lnTo>
                        <a:pt x="345" y="140"/>
                      </a:lnTo>
                      <a:lnTo>
                        <a:pt x="344" y="135"/>
                      </a:lnTo>
                      <a:lnTo>
                        <a:pt x="343" y="130"/>
                      </a:lnTo>
                      <a:lnTo>
                        <a:pt x="340" y="126"/>
                      </a:lnTo>
                      <a:lnTo>
                        <a:pt x="340" y="122"/>
                      </a:lnTo>
                      <a:lnTo>
                        <a:pt x="337" y="114"/>
                      </a:lnTo>
                      <a:lnTo>
                        <a:pt x="334" y="107"/>
                      </a:lnTo>
                      <a:lnTo>
                        <a:pt x="332" y="102"/>
                      </a:lnTo>
                      <a:lnTo>
                        <a:pt x="331" y="98"/>
                      </a:lnTo>
                      <a:lnTo>
                        <a:pt x="328" y="95"/>
                      </a:lnTo>
                      <a:lnTo>
                        <a:pt x="326" y="90"/>
                      </a:lnTo>
                      <a:lnTo>
                        <a:pt x="323" y="84"/>
                      </a:lnTo>
                      <a:lnTo>
                        <a:pt x="318" y="77"/>
                      </a:lnTo>
                      <a:lnTo>
                        <a:pt x="313" y="70"/>
                      </a:lnTo>
                      <a:lnTo>
                        <a:pt x="308" y="64"/>
                      </a:lnTo>
                      <a:lnTo>
                        <a:pt x="302" y="57"/>
                      </a:lnTo>
                      <a:lnTo>
                        <a:pt x="298" y="51"/>
                      </a:lnTo>
                      <a:lnTo>
                        <a:pt x="293" y="48"/>
                      </a:lnTo>
                      <a:lnTo>
                        <a:pt x="291" y="45"/>
                      </a:lnTo>
                      <a:lnTo>
                        <a:pt x="287" y="42"/>
                      </a:lnTo>
                      <a:lnTo>
                        <a:pt x="285" y="39"/>
                      </a:lnTo>
                      <a:lnTo>
                        <a:pt x="278" y="35"/>
                      </a:lnTo>
                      <a:lnTo>
                        <a:pt x="272" y="30"/>
                      </a:lnTo>
                      <a:lnTo>
                        <a:pt x="267" y="27"/>
                      </a:lnTo>
                      <a:lnTo>
                        <a:pt x="263" y="25"/>
                      </a:lnTo>
                      <a:lnTo>
                        <a:pt x="260" y="23"/>
                      </a:lnTo>
                      <a:lnTo>
                        <a:pt x="257" y="22"/>
                      </a:lnTo>
                      <a:lnTo>
                        <a:pt x="249" y="17"/>
                      </a:lnTo>
                      <a:lnTo>
                        <a:pt x="242" y="14"/>
                      </a:lnTo>
                      <a:lnTo>
                        <a:pt x="237" y="12"/>
                      </a:lnTo>
                      <a:lnTo>
                        <a:pt x="234" y="11"/>
                      </a:lnTo>
                      <a:lnTo>
                        <a:pt x="229" y="8"/>
                      </a:lnTo>
                      <a:lnTo>
                        <a:pt x="225" y="7"/>
                      </a:lnTo>
                      <a:lnTo>
                        <a:pt x="221" y="6"/>
                      </a:lnTo>
                      <a:lnTo>
                        <a:pt x="217" y="5"/>
                      </a:lnTo>
                      <a:lnTo>
                        <a:pt x="212" y="4"/>
                      </a:lnTo>
                      <a:lnTo>
                        <a:pt x="209" y="4"/>
                      </a:lnTo>
                      <a:lnTo>
                        <a:pt x="204" y="3"/>
                      </a:lnTo>
                      <a:lnTo>
                        <a:pt x="199" y="1"/>
                      </a:lnTo>
                      <a:lnTo>
                        <a:pt x="196" y="0"/>
                      </a:lnTo>
                      <a:lnTo>
                        <a:pt x="192" y="0"/>
                      </a:lnTo>
                      <a:lnTo>
                        <a:pt x="188" y="0"/>
                      </a:lnTo>
                      <a:lnTo>
                        <a:pt x="183" y="0"/>
                      </a:lnTo>
                      <a:lnTo>
                        <a:pt x="178" y="0"/>
                      </a:lnTo>
                      <a:lnTo>
                        <a:pt x="174" y="0"/>
                      </a:lnTo>
                      <a:lnTo>
                        <a:pt x="170" y="0"/>
                      </a:lnTo>
                      <a:lnTo>
                        <a:pt x="165" y="0"/>
                      </a:lnTo>
                      <a:lnTo>
                        <a:pt x="161" y="0"/>
                      </a:lnTo>
                      <a:lnTo>
                        <a:pt x="157" y="0"/>
                      </a:lnTo>
                      <a:lnTo>
                        <a:pt x="152" y="0"/>
                      </a:lnTo>
                      <a:lnTo>
                        <a:pt x="147" y="1"/>
                      </a:lnTo>
                      <a:lnTo>
                        <a:pt x="143" y="3"/>
                      </a:lnTo>
                      <a:lnTo>
                        <a:pt x="139" y="4"/>
                      </a:lnTo>
                      <a:lnTo>
                        <a:pt x="134" y="4"/>
                      </a:lnTo>
                      <a:lnTo>
                        <a:pt x="131" y="5"/>
                      </a:lnTo>
                      <a:lnTo>
                        <a:pt x="126" y="6"/>
                      </a:lnTo>
                      <a:lnTo>
                        <a:pt x="122" y="7"/>
                      </a:lnTo>
                      <a:lnTo>
                        <a:pt x="114" y="11"/>
                      </a:lnTo>
                      <a:lnTo>
                        <a:pt x="106" y="14"/>
                      </a:lnTo>
                      <a:lnTo>
                        <a:pt x="97" y="17"/>
                      </a:lnTo>
                      <a:lnTo>
                        <a:pt x="90" y="22"/>
                      </a:lnTo>
                      <a:lnTo>
                        <a:pt x="83" y="25"/>
                      </a:lnTo>
                      <a:lnTo>
                        <a:pt x="77" y="30"/>
                      </a:lnTo>
                      <a:lnTo>
                        <a:pt x="70" y="35"/>
                      </a:lnTo>
                      <a:lnTo>
                        <a:pt x="63" y="39"/>
                      </a:lnTo>
                      <a:lnTo>
                        <a:pt x="57" y="45"/>
                      </a:lnTo>
                      <a:lnTo>
                        <a:pt x="51" y="51"/>
                      </a:lnTo>
                      <a:lnTo>
                        <a:pt x="45" y="57"/>
                      </a:lnTo>
                      <a:lnTo>
                        <a:pt x="39" y="64"/>
                      </a:lnTo>
                      <a:lnTo>
                        <a:pt x="35" y="70"/>
                      </a:lnTo>
                      <a:lnTo>
                        <a:pt x="30" y="77"/>
                      </a:lnTo>
                      <a:lnTo>
                        <a:pt x="25" y="84"/>
                      </a:lnTo>
                      <a:lnTo>
                        <a:pt x="21" y="90"/>
                      </a:lnTo>
                      <a:lnTo>
                        <a:pt x="17" y="98"/>
                      </a:lnTo>
                      <a:lnTo>
                        <a:pt x="15" y="107"/>
                      </a:lnTo>
                      <a:lnTo>
                        <a:pt x="10" y="114"/>
                      </a:lnTo>
                      <a:lnTo>
                        <a:pt x="7" y="122"/>
                      </a:lnTo>
                      <a:lnTo>
                        <a:pt x="6" y="126"/>
                      </a:lnTo>
                      <a:lnTo>
                        <a:pt x="5" y="130"/>
                      </a:lnTo>
                      <a:lnTo>
                        <a:pt x="4" y="135"/>
                      </a:lnTo>
                      <a:lnTo>
                        <a:pt x="4" y="140"/>
                      </a:lnTo>
                      <a:lnTo>
                        <a:pt x="2" y="143"/>
                      </a:lnTo>
                      <a:lnTo>
                        <a:pt x="2" y="148"/>
                      </a:lnTo>
                      <a:lnTo>
                        <a:pt x="0" y="152"/>
                      </a:lnTo>
                      <a:lnTo>
                        <a:pt x="0" y="157"/>
                      </a:lnTo>
                      <a:lnTo>
                        <a:pt x="0" y="161"/>
                      </a:lnTo>
                      <a:lnTo>
                        <a:pt x="0" y="166"/>
                      </a:lnTo>
                      <a:lnTo>
                        <a:pt x="0" y="171"/>
                      </a:lnTo>
                      <a:lnTo>
                        <a:pt x="0" y="174"/>
                      </a:lnTo>
                      <a:lnTo>
                        <a:pt x="0" y="178"/>
                      </a:lnTo>
                      <a:lnTo>
                        <a:pt x="0" y="183"/>
                      </a:lnTo>
                      <a:lnTo>
                        <a:pt x="0" y="187"/>
                      </a:lnTo>
                      <a:lnTo>
                        <a:pt x="0" y="192"/>
                      </a:lnTo>
                      <a:lnTo>
                        <a:pt x="0" y="196"/>
                      </a:lnTo>
                      <a:lnTo>
                        <a:pt x="2" y="200"/>
                      </a:lnTo>
                      <a:lnTo>
                        <a:pt x="2" y="205"/>
                      </a:lnTo>
                      <a:lnTo>
                        <a:pt x="4" y="209"/>
                      </a:lnTo>
                      <a:lnTo>
                        <a:pt x="4" y="213"/>
                      </a:lnTo>
                      <a:lnTo>
                        <a:pt x="5" y="217"/>
                      </a:lnTo>
                      <a:lnTo>
                        <a:pt x="6" y="222"/>
                      </a:lnTo>
                      <a:lnTo>
                        <a:pt x="7" y="225"/>
                      </a:lnTo>
                      <a:lnTo>
                        <a:pt x="9" y="230"/>
                      </a:lnTo>
                      <a:lnTo>
                        <a:pt x="10" y="234"/>
                      </a:lnTo>
                      <a:lnTo>
                        <a:pt x="12" y="238"/>
                      </a:lnTo>
                      <a:lnTo>
                        <a:pt x="15" y="242"/>
                      </a:lnTo>
                      <a:lnTo>
                        <a:pt x="17" y="250"/>
                      </a:lnTo>
                      <a:lnTo>
                        <a:pt x="21" y="257"/>
                      </a:lnTo>
                      <a:lnTo>
                        <a:pt x="23" y="260"/>
                      </a:lnTo>
                      <a:lnTo>
                        <a:pt x="25" y="264"/>
                      </a:lnTo>
                      <a:lnTo>
                        <a:pt x="28" y="268"/>
                      </a:lnTo>
                      <a:lnTo>
                        <a:pt x="30" y="271"/>
                      </a:lnTo>
                      <a:lnTo>
                        <a:pt x="35" y="279"/>
                      </a:lnTo>
                      <a:lnTo>
                        <a:pt x="39" y="284"/>
                      </a:lnTo>
                      <a:lnTo>
                        <a:pt x="42" y="288"/>
                      </a:lnTo>
                      <a:lnTo>
                        <a:pt x="45" y="290"/>
                      </a:lnTo>
                      <a:lnTo>
                        <a:pt x="48" y="294"/>
                      </a:lnTo>
                      <a:lnTo>
                        <a:pt x="51" y="297"/>
                      </a:lnTo>
                      <a:lnTo>
                        <a:pt x="57" y="303"/>
                      </a:lnTo>
                      <a:lnTo>
                        <a:pt x="63" y="308"/>
                      </a:lnTo>
                      <a:lnTo>
                        <a:pt x="70" y="313"/>
                      </a:lnTo>
                      <a:lnTo>
                        <a:pt x="77" y="319"/>
                      </a:lnTo>
                      <a:lnTo>
                        <a:pt x="83" y="322"/>
                      </a:lnTo>
                      <a:lnTo>
                        <a:pt x="90" y="327"/>
                      </a:lnTo>
                      <a:lnTo>
                        <a:pt x="94" y="328"/>
                      </a:lnTo>
                      <a:lnTo>
                        <a:pt x="97" y="331"/>
                      </a:lnTo>
                      <a:lnTo>
                        <a:pt x="102" y="332"/>
                      </a:lnTo>
                      <a:lnTo>
                        <a:pt x="106" y="334"/>
                      </a:lnTo>
                      <a:lnTo>
                        <a:pt x="114" y="337"/>
                      </a:lnTo>
                      <a:lnTo>
                        <a:pt x="122" y="340"/>
                      </a:lnTo>
                      <a:lnTo>
                        <a:pt x="126" y="340"/>
                      </a:lnTo>
                      <a:lnTo>
                        <a:pt x="131" y="342"/>
                      </a:lnTo>
                      <a:lnTo>
                        <a:pt x="134" y="344"/>
                      </a:lnTo>
                      <a:lnTo>
                        <a:pt x="139" y="345"/>
                      </a:lnTo>
                      <a:lnTo>
                        <a:pt x="143" y="345"/>
                      </a:lnTo>
                      <a:lnTo>
                        <a:pt x="147" y="346"/>
                      </a:lnTo>
                      <a:lnTo>
                        <a:pt x="152" y="346"/>
                      </a:lnTo>
                      <a:lnTo>
                        <a:pt x="157" y="347"/>
                      </a:lnTo>
                      <a:lnTo>
                        <a:pt x="161" y="347"/>
                      </a:lnTo>
                      <a:lnTo>
                        <a:pt x="165" y="348"/>
                      </a:lnTo>
                      <a:lnTo>
                        <a:pt x="170" y="348"/>
                      </a:lnTo>
                      <a:lnTo>
                        <a:pt x="174" y="348"/>
                      </a:lnTo>
                      <a:close/>
                    </a:path>
                  </a:pathLst>
                </a:custGeom>
                <a:solidFill>
                  <a:srgbClr val="D4E3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31"/>
                <p:cNvSpPr>
                  <a:spLocks/>
                </p:cNvSpPr>
                <p:nvPr/>
              </p:nvSpPr>
              <p:spPr bwMode="auto">
                <a:xfrm>
                  <a:off x="2066" y="481"/>
                  <a:ext cx="174" cy="174"/>
                </a:xfrm>
                <a:custGeom>
                  <a:avLst/>
                  <a:gdLst>
                    <a:gd name="T0" fmla="*/ 1 w 348"/>
                    <a:gd name="T1" fmla="*/ 0 h 349"/>
                    <a:gd name="T2" fmla="*/ 1 w 348"/>
                    <a:gd name="T3" fmla="*/ 0 h 349"/>
                    <a:gd name="T4" fmla="*/ 1 w 348"/>
                    <a:gd name="T5" fmla="*/ 0 h 349"/>
                    <a:gd name="T6" fmla="*/ 1 w 348"/>
                    <a:gd name="T7" fmla="*/ 0 h 349"/>
                    <a:gd name="T8" fmla="*/ 1 w 348"/>
                    <a:gd name="T9" fmla="*/ 0 h 349"/>
                    <a:gd name="T10" fmla="*/ 1 w 348"/>
                    <a:gd name="T11" fmla="*/ 0 h 349"/>
                    <a:gd name="T12" fmla="*/ 1 w 348"/>
                    <a:gd name="T13" fmla="*/ 0 h 349"/>
                    <a:gd name="T14" fmla="*/ 1 w 348"/>
                    <a:gd name="T15" fmla="*/ 0 h 349"/>
                    <a:gd name="T16" fmla="*/ 1 w 348"/>
                    <a:gd name="T17" fmla="*/ 0 h 349"/>
                    <a:gd name="T18" fmla="*/ 1 w 348"/>
                    <a:gd name="T19" fmla="*/ 0 h 349"/>
                    <a:gd name="T20" fmla="*/ 1 w 348"/>
                    <a:gd name="T21" fmla="*/ 0 h 349"/>
                    <a:gd name="T22" fmla="*/ 1 w 348"/>
                    <a:gd name="T23" fmla="*/ 0 h 349"/>
                    <a:gd name="T24" fmla="*/ 1 w 348"/>
                    <a:gd name="T25" fmla="*/ 0 h 349"/>
                    <a:gd name="T26" fmla="*/ 1 w 348"/>
                    <a:gd name="T27" fmla="*/ 0 h 349"/>
                    <a:gd name="T28" fmla="*/ 1 w 348"/>
                    <a:gd name="T29" fmla="*/ 0 h 349"/>
                    <a:gd name="T30" fmla="*/ 1 w 348"/>
                    <a:gd name="T31" fmla="*/ 0 h 349"/>
                    <a:gd name="T32" fmla="*/ 1 w 348"/>
                    <a:gd name="T33" fmla="*/ 0 h 349"/>
                    <a:gd name="T34" fmla="*/ 1 w 348"/>
                    <a:gd name="T35" fmla="*/ 0 h 349"/>
                    <a:gd name="T36" fmla="*/ 1 w 348"/>
                    <a:gd name="T37" fmla="*/ 0 h 349"/>
                    <a:gd name="T38" fmla="*/ 1 w 348"/>
                    <a:gd name="T39" fmla="*/ 0 h 349"/>
                    <a:gd name="T40" fmla="*/ 1 w 348"/>
                    <a:gd name="T41" fmla="*/ 0 h 349"/>
                    <a:gd name="T42" fmla="*/ 1 w 348"/>
                    <a:gd name="T43" fmla="*/ 0 h 349"/>
                    <a:gd name="T44" fmla="*/ 1 w 348"/>
                    <a:gd name="T45" fmla="*/ 0 h 349"/>
                    <a:gd name="T46" fmla="*/ 1 w 348"/>
                    <a:gd name="T47" fmla="*/ 0 h 349"/>
                    <a:gd name="T48" fmla="*/ 1 w 348"/>
                    <a:gd name="T49" fmla="*/ 0 h 349"/>
                    <a:gd name="T50" fmla="*/ 1 w 348"/>
                    <a:gd name="T51" fmla="*/ 0 h 349"/>
                    <a:gd name="T52" fmla="*/ 1 w 348"/>
                    <a:gd name="T53" fmla="*/ 0 h 349"/>
                    <a:gd name="T54" fmla="*/ 1 w 348"/>
                    <a:gd name="T55" fmla="*/ 0 h 349"/>
                    <a:gd name="T56" fmla="*/ 1 w 348"/>
                    <a:gd name="T57" fmla="*/ 0 h 349"/>
                    <a:gd name="T58" fmla="*/ 1 w 348"/>
                    <a:gd name="T59" fmla="*/ 0 h 349"/>
                    <a:gd name="T60" fmla="*/ 1 w 348"/>
                    <a:gd name="T61" fmla="*/ 0 h 349"/>
                    <a:gd name="T62" fmla="*/ 1 w 348"/>
                    <a:gd name="T63" fmla="*/ 0 h 349"/>
                    <a:gd name="T64" fmla="*/ 1 w 348"/>
                    <a:gd name="T65" fmla="*/ 0 h 349"/>
                    <a:gd name="T66" fmla="*/ 1 w 348"/>
                    <a:gd name="T67" fmla="*/ 0 h 349"/>
                    <a:gd name="T68" fmla="*/ 1 w 348"/>
                    <a:gd name="T69" fmla="*/ 0 h 349"/>
                    <a:gd name="T70" fmla="*/ 0 w 348"/>
                    <a:gd name="T71" fmla="*/ 0 h 349"/>
                    <a:gd name="T72" fmla="*/ 0 w 348"/>
                    <a:gd name="T73" fmla="*/ 0 h 349"/>
                    <a:gd name="T74" fmla="*/ 0 w 348"/>
                    <a:gd name="T75" fmla="*/ 0 h 349"/>
                    <a:gd name="T76" fmla="*/ 1 w 348"/>
                    <a:gd name="T77" fmla="*/ 0 h 349"/>
                    <a:gd name="T78" fmla="*/ 1 w 348"/>
                    <a:gd name="T79" fmla="*/ 0 h 349"/>
                    <a:gd name="T80" fmla="*/ 1 w 348"/>
                    <a:gd name="T81" fmla="*/ 0 h 349"/>
                    <a:gd name="T82" fmla="*/ 1 w 348"/>
                    <a:gd name="T83" fmla="*/ 0 h 349"/>
                    <a:gd name="T84" fmla="*/ 1 w 348"/>
                    <a:gd name="T85" fmla="*/ 0 h 349"/>
                    <a:gd name="T86" fmla="*/ 1 w 348"/>
                    <a:gd name="T87" fmla="*/ 0 h 349"/>
                    <a:gd name="T88" fmla="*/ 1 w 348"/>
                    <a:gd name="T89" fmla="*/ 0 h 349"/>
                    <a:gd name="T90" fmla="*/ 1 w 348"/>
                    <a:gd name="T91" fmla="*/ 0 h 349"/>
                    <a:gd name="T92" fmla="*/ 1 w 348"/>
                    <a:gd name="T93" fmla="*/ 0 h 349"/>
                    <a:gd name="T94" fmla="*/ 1 w 348"/>
                    <a:gd name="T95" fmla="*/ 0 h 349"/>
                    <a:gd name="T96" fmla="*/ 1 w 348"/>
                    <a:gd name="T97" fmla="*/ 0 h 349"/>
                    <a:gd name="T98" fmla="*/ 1 w 348"/>
                    <a:gd name="T99" fmla="*/ 0 h 3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48"/>
                    <a:gd name="T151" fmla="*/ 0 h 349"/>
                    <a:gd name="T152" fmla="*/ 348 w 348"/>
                    <a:gd name="T153" fmla="*/ 349 h 3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48" h="349">
                      <a:moveTo>
                        <a:pt x="174" y="349"/>
                      </a:moveTo>
                      <a:lnTo>
                        <a:pt x="177" y="347"/>
                      </a:lnTo>
                      <a:lnTo>
                        <a:pt x="182" y="347"/>
                      </a:lnTo>
                      <a:lnTo>
                        <a:pt x="187" y="347"/>
                      </a:lnTo>
                      <a:lnTo>
                        <a:pt x="190" y="347"/>
                      </a:lnTo>
                      <a:lnTo>
                        <a:pt x="195" y="346"/>
                      </a:lnTo>
                      <a:lnTo>
                        <a:pt x="198" y="345"/>
                      </a:lnTo>
                      <a:lnTo>
                        <a:pt x="203" y="345"/>
                      </a:lnTo>
                      <a:lnTo>
                        <a:pt x="208" y="345"/>
                      </a:lnTo>
                      <a:lnTo>
                        <a:pt x="211" y="343"/>
                      </a:lnTo>
                      <a:lnTo>
                        <a:pt x="216" y="341"/>
                      </a:lnTo>
                      <a:lnTo>
                        <a:pt x="220" y="340"/>
                      </a:lnTo>
                      <a:lnTo>
                        <a:pt x="225" y="339"/>
                      </a:lnTo>
                      <a:lnTo>
                        <a:pt x="228" y="338"/>
                      </a:lnTo>
                      <a:lnTo>
                        <a:pt x="233" y="337"/>
                      </a:lnTo>
                      <a:lnTo>
                        <a:pt x="236" y="334"/>
                      </a:lnTo>
                      <a:lnTo>
                        <a:pt x="241" y="334"/>
                      </a:lnTo>
                      <a:lnTo>
                        <a:pt x="248" y="331"/>
                      </a:lnTo>
                      <a:lnTo>
                        <a:pt x="255" y="327"/>
                      </a:lnTo>
                      <a:lnTo>
                        <a:pt x="262" y="323"/>
                      </a:lnTo>
                      <a:lnTo>
                        <a:pt x="270" y="319"/>
                      </a:lnTo>
                      <a:lnTo>
                        <a:pt x="277" y="313"/>
                      </a:lnTo>
                      <a:lnTo>
                        <a:pt x="284" y="308"/>
                      </a:lnTo>
                      <a:lnTo>
                        <a:pt x="290" y="302"/>
                      </a:lnTo>
                      <a:lnTo>
                        <a:pt x="297" y="298"/>
                      </a:lnTo>
                      <a:lnTo>
                        <a:pt x="302" y="291"/>
                      </a:lnTo>
                      <a:lnTo>
                        <a:pt x="306" y="285"/>
                      </a:lnTo>
                      <a:lnTo>
                        <a:pt x="312" y="278"/>
                      </a:lnTo>
                      <a:lnTo>
                        <a:pt x="317" y="272"/>
                      </a:lnTo>
                      <a:lnTo>
                        <a:pt x="319" y="267"/>
                      </a:lnTo>
                      <a:lnTo>
                        <a:pt x="320" y="263"/>
                      </a:lnTo>
                      <a:lnTo>
                        <a:pt x="323" y="260"/>
                      </a:lnTo>
                      <a:lnTo>
                        <a:pt x="325" y="257"/>
                      </a:lnTo>
                      <a:lnTo>
                        <a:pt x="328" y="253"/>
                      </a:lnTo>
                      <a:lnTo>
                        <a:pt x="329" y="249"/>
                      </a:lnTo>
                      <a:lnTo>
                        <a:pt x="331" y="246"/>
                      </a:lnTo>
                      <a:lnTo>
                        <a:pt x="333" y="242"/>
                      </a:lnTo>
                      <a:lnTo>
                        <a:pt x="335" y="237"/>
                      </a:lnTo>
                      <a:lnTo>
                        <a:pt x="336" y="234"/>
                      </a:lnTo>
                      <a:lnTo>
                        <a:pt x="337" y="229"/>
                      </a:lnTo>
                      <a:lnTo>
                        <a:pt x="339" y="225"/>
                      </a:lnTo>
                      <a:lnTo>
                        <a:pt x="339" y="221"/>
                      </a:lnTo>
                      <a:lnTo>
                        <a:pt x="342" y="217"/>
                      </a:lnTo>
                      <a:lnTo>
                        <a:pt x="343" y="212"/>
                      </a:lnTo>
                      <a:lnTo>
                        <a:pt x="344" y="209"/>
                      </a:lnTo>
                      <a:lnTo>
                        <a:pt x="344" y="204"/>
                      </a:lnTo>
                      <a:lnTo>
                        <a:pt x="345" y="201"/>
                      </a:lnTo>
                      <a:lnTo>
                        <a:pt x="345" y="196"/>
                      </a:lnTo>
                      <a:lnTo>
                        <a:pt x="347" y="192"/>
                      </a:lnTo>
                      <a:lnTo>
                        <a:pt x="347" y="187"/>
                      </a:lnTo>
                      <a:lnTo>
                        <a:pt x="348" y="183"/>
                      </a:lnTo>
                      <a:lnTo>
                        <a:pt x="348" y="178"/>
                      </a:lnTo>
                      <a:lnTo>
                        <a:pt x="348" y="174"/>
                      </a:lnTo>
                      <a:lnTo>
                        <a:pt x="348" y="170"/>
                      </a:lnTo>
                      <a:lnTo>
                        <a:pt x="348" y="165"/>
                      </a:lnTo>
                      <a:lnTo>
                        <a:pt x="347" y="161"/>
                      </a:lnTo>
                      <a:lnTo>
                        <a:pt x="347" y="157"/>
                      </a:lnTo>
                      <a:lnTo>
                        <a:pt x="345" y="152"/>
                      </a:lnTo>
                      <a:lnTo>
                        <a:pt x="345" y="147"/>
                      </a:lnTo>
                      <a:lnTo>
                        <a:pt x="344" y="142"/>
                      </a:lnTo>
                      <a:lnTo>
                        <a:pt x="344" y="139"/>
                      </a:lnTo>
                      <a:lnTo>
                        <a:pt x="343" y="134"/>
                      </a:lnTo>
                      <a:lnTo>
                        <a:pt x="342" y="131"/>
                      </a:lnTo>
                      <a:lnTo>
                        <a:pt x="339" y="126"/>
                      </a:lnTo>
                      <a:lnTo>
                        <a:pt x="339" y="122"/>
                      </a:lnTo>
                      <a:lnTo>
                        <a:pt x="336" y="114"/>
                      </a:lnTo>
                      <a:lnTo>
                        <a:pt x="333" y="106"/>
                      </a:lnTo>
                      <a:lnTo>
                        <a:pt x="331" y="102"/>
                      </a:lnTo>
                      <a:lnTo>
                        <a:pt x="329" y="97"/>
                      </a:lnTo>
                      <a:lnTo>
                        <a:pt x="328" y="94"/>
                      </a:lnTo>
                      <a:lnTo>
                        <a:pt x="325" y="90"/>
                      </a:lnTo>
                      <a:lnTo>
                        <a:pt x="320" y="83"/>
                      </a:lnTo>
                      <a:lnTo>
                        <a:pt x="317" y="77"/>
                      </a:lnTo>
                      <a:lnTo>
                        <a:pt x="312" y="70"/>
                      </a:lnTo>
                      <a:lnTo>
                        <a:pt x="306" y="63"/>
                      </a:lnTo>
                      <a:lnTo>
                        <a:pt x="302" y="57"/>
                      </a:lnTo>
                      <a:lnTo>
                        <a:pt x="297" y="51"/>
                      </a:lnTo>
                      <a:lnTo>
                        <a:pt x="292" y="48"/>
                      </a:lnTo>
                      <a:lnTo>
                        <a:pt x="290" y="44"/>
                      </a:lnTo>
                      <a:lnTo>
                        <a:pt x="286" y="42"/>
                      </a:lnTo>
                      <a:lnTo>
                        <a:pt x="284" y="39"/>
                      </a:lnTo>
                      <a:lnTo>
                        <a:pt x="277" y="35"/>
                      </a:lnTo>
                      <a:lnTo>
                        <a:pt x="270" y="30"/>
                      </a:lnTo>
                      <a:lnTo>
                        <a:pt x="266" y="28"/>
                      </a:lnTo>
                      <a:lnTo>
                        <a:pt x="262" y="25"/>
                      </a:lnTo>
                      <a:lnTo>
                        <a:pt x="259" y="23"/>
                      </a:lnTo>
                      <a:lnTo>
                        <a:pt x="255" y="21"/>
                      </a:lnTo>
                      <a:lnTo>
                        <a:pt x="248" y="17"/>
                      </a:lnTo>
                      <a:lnTo>
                        <a:pt x="241" y="15"/>
                      </a:lnTo>
                      <a:lnTo>
                        <a:pt x="236" y="12"/>
                      </a:lnTo>
                      <a:lnTo>
                        <a:pt x="233" y="10"/>
                      </a:lnTo>
                      <a:lnTo>
                        <a:pt x="228" y="9"/>
                      </a:lnTo>
                      <a:lnTo>
                        <a:pt x="225" y="7"/>
                      </a:lnTo>
                      <a:lnTo>
                        <a:pt x="220" y="5"/>
                      </a:lnTo>
                      <a:lnTo>
                        <a:pt x="216" y="5"/>
                      </a:lnTo>
                      <a:lnTo>
                        <a:pt x="211" y="4"/>
                      </a:lnTo>
                      <a:lnTo>
                        <a:pt x="208" y="4"/>
                      </a:lnTo>
                      <a:lnTo>
                        <a:pt x="203" y="2"/>
                      </a:lnTo>
                      <a:lnTo>
                        <a:pt x="198" y="2"/>
                      </a:lnTo>
                      <a:lnTo>
                        <a:pt x="195" y="0"/>
                      </a:lnTo>
                      <a:lnTo>
                        <a:pt x="190" y="0"/>
                      </a:lnTo>
                      <a:lnTo>
                        <a:pt x="187" y="0"/>
                      </a:lnTo>
                      <a:lnTo>
                        <a:pt x="182" y="0"/>
                      </a:lnTo>
                      <a:lnTo>
                        <a:pt x="177" y="0"/>
                      </a:lnTo>
                      <a:lnTo>
                        <a:pt x="174" y="0"/>
                      </a:lnTo>
                      <a:lnTo>
                        <a:pt x="169" y="0"/>
                      </a:lnTo>
                      <a:lnTo>
                        <a:pt x="164" y="0"/>
                      </a:lnTo>
                      <a:lnTo>
                        <a:pt x="159" y="0"/>
                      </a:lnTo>
                      <a:lnTo>
                        <a:pt x="156" y="0"/>
                      </a:lnTo>
                      <a:lnTo>
                        <a:pt x="151" y="0"/>
                      </a:lnTo>
                      <a:lnTo>
                        <a:pt x="146" y="2"/>
                      </a:lnTo>
                      <a:lnTo>
                        <a:pt x="142" y="2"/>
                      </a:lnTo>
                      <a:lnTo>
                        <a:pt x="138" y="4"/>
                      </a:lnTo>
                      <a:lnTo>
                        <a:pt x="133" y="4"/>
                      </a:lnTo>
                      <a:lnTo>
                        <a:pt x="130" y="5"/>
                      </a:lnTo>
                      <a:lnTo>
                        <a:pt x="125" y="5"/>
                      </a:lnTo>
                      <a:lnTo>
                        <a:pt x="121" y="7"/>
                      </a:lnTo>
                      <a:lnTo>
                        <a:pt x="113" y="10"/>
                      </a:lnTo>
                      <a:lnTo>
                        <a:pt x="105" y="15"/>
                      </a:lnTo>
                      <a:lnTo>
                        <a:pt x="97" y="17"/>
                      </a:lnTo>
                      <a:lnTo>
                        <a:pt x="90" y="21"/>
                      </a:lnTo>
                      <a:lnTo>
                        <a:pt x="82" y="25"/>
                      </a:lnTo>
                      <a:lnTo>
                        <a:pt x="76" y="30"/>
                      </a:lnTo>
                      <a:lnTo>
                        <a:pt x="69" y="35"/>
                      </a:lnTo>
                      <a:lnTo>
                        <a:pt x="62" y="39"/>
                      </a:lnTo>
                      <a:lnTo>
                        <a:pt x="56" y="44"/>
                      </a:lnTo>
                      <a:lnTo>
                        <a:pt x="50" y="51"/>
                      </a:lnTo>
                      <a:lnTo>
                        <a:pt x="45" y="57"/>
                      </a:lnTo>
                      <a:lnTo>
                        <a:pt x="39" y="63"/>
                      </a:lnTo>
                      <a:lnTo>
                        <a:pt x="34" y="70"/>
                      </a:lnTo>
                      <a:lnTo>
                        <a:pt x="29" y="77"/>
                      </a:lnTo>
                      <a:lnTo>
                        <a:pt x="24" y="83"/>
                      </a:lnTo>
                      <a:lnTo>
                        <a:pt x="20" y="90"/>
                      </a:lnTo>
                      <a:lnTo>
                        <a:pt x="16" y="97"/>
                      </a:lnTo>
                      <a:lnTo>
                        <a:pt x="14" y="106"/>
                      </a:lnTo>
                      <a:lnTo>
                        <a:pt x="9" y="114"/>
                      </a:lnTo>
                      <a:lnTo>
                        <a:pt x="7" y="122"/>
                      </a:lnTo>
                      <a:lnTo>
                        <a:pt x="5" y="126"/>
                      </a:lnTo>
                      <a:lnTo>
                        <a:pt x="4" y="131"/>
                      </a:lnTo>
                      <a:lnTo>
                        <a:pt x="3" y="134"/>
                      </a:lnTo>
                      <a:lnTo>
                        <a:pt x="3" y="139"/>
                      </a:lnTo>
                      <a:lnTo>
                        <a:pt x="1" y="142"/>
                      </a:lnTo>
                      <a:lnTo>
                        <a:pt x="1" y="147"/>
                      </a:lnTo>
                      <a:lnTo>
                        <a:pt x="0" y="152"/>
                      </a:lnTo>
                      <a:lnTo>
                        <a:pt x="0" y="157"/>
                      </a:lnTo>
                      <a:lnTo>
                        <a:pt x="0" y="161"/>
                      </a:lnTo>
                      <a:lnTo>
                        <a:pt x="0" y="165"/>
                      </a:lnTo>
                      <a:lnTo>
                        <a:pt x="0" y="170"/>
                      </a:lnTo>
                      <a:lnTo>
                        <a:pt x="0" y="174"/>
                      </a:lnTo>
                      <a:lnTo>
                        <a:pt x="0" y="178"/>
                      </a:lnTo>
                      <a:lnTo>
                        <a:pt x="0" y="183"/>
                      </a:lnTo>
                      <a:lnTo>
                        <a:pt x="0" y="187"/>
                      </a:lnTo>
                      <a:lnTo>
                        <a:pt x="0" y="192"/>
                      </a:lnTo>
                      <a:lnTo>
                        <a:pt x="0" y="196"/>
                      </a:lnTo>
                      <a:lnTo>
                        <a:pt x="1" y="201"/>
                      </a:lnTo>
                      <a:lnTo>
                        <a:pt x="1" y="204"/>
                      </a:lnTo>
                      <a:lnTo>
                        <a:pt x="3" y="209"/>
                      </a:lnTo>
                      <a:lnTo>
                        <a:pt x="3" y="212"/>
                      </a:lnTo>
                      <a:lnTo>
                        <a:pt x="4" y="217"/>
                      </a:lnTo>
                      <a:lnTo>
                        <a:pt x="5" y="221"/>
                      </a:lnTo>
                      <a:lnTo>
                        <a:pt x="7" y="225"/>
                      </a:lnTo>
                      <a:lnTo>
                        <a:pt x="8" y="229"/>
                      </a:lnTo>
                      <a:lnTo>
                        <a:pt x="9" y="234"/>
                      </a:lnTo>
                      <a:lnTo>
                        <a:pt x="11" y="237"/>
                      </a:lnTo>
                      <a:lnTo>
                        <a:pt x="14" y="242"/>
                      </a:lnTo>
                      <a:lnTo>
                        <a:pt x="16" y="249"/>
                      </a:lnTo>
                      <a:lnTo>
                        <a:pt x="20" y="257"/>
                      </a:lnTo>
                      <a:lnTo>
                        <a:pt x="22" y="260"/>
                      </a:lnTo>
                      <a:lnTo>
                        <a:pt x="24" y="263"/>
                      </a:lnTo>
                      <a:lnTo>
                        <a:pt x="27" y="267"/>
                      </a:lnTo>
                      <a:lnTo>
                        <a:pt x="29" y="272"/>
                      </a:lnTo>
                      <a:lnTo>
                        <a:pt x="34" y="278"/>
                      </a:lnTo>
                      <a:lnTo>
                        <a:pt x="39" y="285"/>
                      </a:lnTo>
                      <a:lnTo>
                        <a:pt x="41" y="288"/>
                      </a:lnTo>
                      <a:lnTo>
                        <a:pt x="45" y="291"/>
                      </a:lnTo>
                      <a:lnTo>
                        <a:pt x="47" y="294"/>
                      </a:lnTo>
                      <a:lnTo>
                        <a:pt x="50" y="298"/>
                      </a:lnTo>
                      <a:lnTo>
                        <a:pt x="56" y="302"/>
                      </a:lnTo>
                      <a:lnTo>
                        <a:pt x="62" y="308"/>
                      </a:lnTo>
                      <a:lnTo>
                        <a:pt x="69" y="313"/>
                      </a:lnTo>
                      <a:lnTo>
                        <a:pt x="76" y="319"/>
                      </a:lnTo>
                      <a:lnTo>
                        <a:pt x="82" y="323"/>
                      </a:lnTo>
                      <a:lnTo>
                        <a:pt x="90" y="327"/>
                      </a:lnTo>
                      <a:lnTo>
                        <a:pt x="93" y="328"/>
                      </a:lnTo>
                      <a:lnTo>
                        <a:pt x="97" y="331"/>
                      </a:lnTo>
                      <a:lnTo>
                        <a:pt x="101" y="332"/>
                      </a:lnTo>
                      <a:lnTo>
                        <a:pt x="105" y="334"/>
                      </a:lnTo>
                      <a:lnTo>
                        <a:pt x="113" y="337"/>
                      </a:lnTo>
                      <a:lnTo>
                        <a:pt x="121" y="339"/>
                      </a:lnTo>
                      <a:lnTo>
                        <a:pt x="125" y="340"/>
                      </a:lnTo>
                      <a:lnTo>
                        <a:pt x="130" y="341"/>
                      </a:lnTo>
                      <a:lnTo>
                        <a:pt x="133" y="343"/>
                      </a:lnTo>
                      <a:lnTo>
                        <a:pt x="138" y="345"/>
                      </a:lnTo>
                      <a:lnTo>
                        <a:pt x="142" y="345"/>
                      </a:lnTo>
                      <a:lnTo>
                        <a:pt x="146" y="345"/>
                      </a:lnTo>
                      <a:lnTo>
                        <a:pt x="151" y="346"/>
                      </a:lnTo>
                      <a:lnTo>
                        <a:pt x="156" y="347"/>
                      </a:lnTo>
                      <a:lnTo>
                        <a:pt x="159" y="347"/>
                      </a:lnTo>
                      <a:lnTo>
                        <a:pt x="164" y="347"/>
                      </a:lnTo>
                      <a:lnTo>
                        <a:pt x="169" y="347"/>
                      </a:lnTo>
                      <a:lnTo>
                        <a:pt x="174" y="349"/>
                      </a:lnTo>
                      <a:close/>
                    </a:path>
                  </a:pathLst>
                </a:custGeom>
                <a:solidFill>
                  <a:srgbClr val="D4E3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9233" name="TextBox 4"/>
            <p:cNvSpPr txBox="1">
              <a:spLocks noChangeArrowheads="1"/>
            </p:cNvSpPr>
            <p:nvPr/>
          </p:nvSpPr>
          <p:spPr bwMode="auto">
            <a:xfrm>
              <a:off x="838200" y="4114800"/>
              <a:ext cx="1600200" cy="74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800">
                  <a:latin typeface="Arial" charset="0"/>
                </a:rPr>
                <a:t>Senior Tranche</a:t>
              </a:r>
            </a:p>
          </p:txBody>
        </p:sp>
        <p:sp>
          <p:nvSpPr>
            <p:cNvPr id="9234" name="TextBox 5"/>
            <p:cNvSpPr txBox="1">
              <a:spLocks noChangeArrowheads="1"/>
            </p:cNvSpPr>
            <p:nvPr/>
          </p:nvSpPr>
          <p:spPr bwMode="auto">
            <a:xfrm>
              <a:off x="838200" y="53340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800">
                  <a:latin typeface="Arial" charset="0"/>
                </a:rPr>
                <a:t>Mezzanine Tranche</a:t>
              </a:r>
            </a:p>
          </p:txBody>
        </p:sp>
        <p:sp>
          <p:nvSpPr>
            <p:cNvPr id="9235" name="Right Arrow 37"/>
            <p:cNvSpPr>
              <a:spLocks noChangeArrowheads="1"/>
            </p:cNvSpPr>
            <p:nvPr/>
          </p:nvSpPr>
          <p:spPr bwMode="auto">
            <a:xfrm>
              <a:off x="1905000" y="2362200"/>
              <a:ext cx="304800" cy="550863"/>
            </a:xfrm>
            <a:prstGeom prst="rightArrow">
              <a:avLst>
                <a:gd name="adj1" fmla="val 50000"/>
                <a:gd name="adj2" fmla="val 43750"/>
              </a:avLst>
            </a:prstGeom>
            <a:solidFill>
              <a:srgbClr val="92D050"/>
            </a:solidFill>
            <a:ln w="12700" algn="ctr">
              <a:solidFill>
                <a:schemeClr val="tx1"/>
              </a:solidFill>
              <a:round/>
              <a:headEnd type="none" w="sm" len="sm"/>
              <a:tailEnd type="none" w="sm" len="sm"/>
            </a:ln>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endParaRPr lang="en-US" altLang="en-US" sz="1200">
                <a:latin typeface="Arial" charset="0"/>
              </a:endParaRPr>
            </a:p>
          </p:txBody>
        </p:sp>
        <p:sp>
          <p:nvSpPr>
            <p:cNvPr id="9236" name="TextBox 38"/>
            <p:cNvSpPr txBox="1">
              <a:spLocks noChangeArrowheads="1"/>
            </p:cNvSpPr>
            <p:nvPr/>
          </p:nvSpPr>
          <p:spPr bwMode="auto">
            <a:xfrm>
              <a:off x="914400" y="2133600"/>
              <a:ext cx="83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800">
                  <a:latin typeface="Arial" charset="0"/>
                </a:rPr>
                <a:t>Asset Cash Flows</a:t>
              </a:r>
            </a:p>
          </p:txBody>
        </p:sp>
        <p:cxnSp>
          <p:nvCxnSpPr>
            <p:cNvPr id="41" name="Straight Connector 40"/>
            <p:cNvCxnSpPr/>
            <p:nvPr/>
          </p:nvCxnSpPr>
          <p:spPr bwMode="auto">
            <a:xfrm rot="5400000" flipH="1" flipV="1">
              <a:off x="2969350" y="3657263"/>
              <a:ext cx="306917" cy="1546"/>
            </a:xfrm>
            <a:prstGeom prst="line">
              <a:avLst/>
            </a:prstGeom>
            <a:ln w="28575">
              <a:solidFill>
                <a:schemeClr val="tx2"/>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bwMode="auto">
            <a:xfrm rot="5400000" flipH="1" flipV="1">
              <a:off x="4585617" y="5288435"/>
              <a:ext cx="225675" cy="1547"/>
            </a:xfrm>
            <a:prstGeom prst="line">
              <a:avLst/>
            </a:prstGeom>
            <a:ln w="28575">
              <a:solidFill>
                <a:schemeClr val="tx2"/>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grpSp>
      <p:cxnSp>
        <p:nvCxnSpPr>
          <p:cNvPr id="9223" name="Straight Connector 47"/>
          <p:cNvCxnSpPr>
            <a:cxnSpLocks noChangeShapeType="1"/>
          </p:cNvCxnSpPr>
          <p:nvPr/>
        </p:nvCxnSpPr>
        <p:spPr bwMode="auto">
          <a:xfrm rot="16200000" flipH="1">
            <a:off x="4419600" y="3962400"/>
            <a:ext cx="990600" cy="3810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4" name="Straight Connector 49"/>
          <p:cNvCxnSpPr>
            <a:cxnSpLocks noChangeShapeType="1"/>
          </p:cNvCxnSpPr>
          <p:nvPr/>
        </p:nvCxnSpPr>
        <p:spPr bwMode="auto">
          <a:xfrm>
            <a:off x="5105400" y="4648200"/>
            <a:ext cx="1295400" cy="1588"/>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5" name="Straight Connector 51"/>
          <p:cNvCxnSpPr>
            <a:cxnSpLocks noChangeShapeType="1"/>
          </p:cNvCxnSpPr>
          <p:nvPr/>
        </p:nvCxnSpPr>
        <p:spPr bwMode="auto">
          <a:xfrm rot="5400000" flipH="1" flipV="1">
            <a:off x="6096000" y="3962400"/>
            <a:ext cx="990600" cy="3810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6" name="Straight Connector 53"/>
          <p:cNvCxnSpPr>
            <a:cxnSpLocks noChangeShapeType="1"/>
          </p:cNvCxnSpPr>
          <p:nvPr/>
        </p:nvCxnSpPr>
        <p:spPr bwMode="auto">
          <a:xfrm rot="16200000" flipH="1">
            <a:off x="6286500" y="5067300"/>
            <a:ext cx="381000" cy="3048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7" name="Straight Connector 55"/>
          <p:cNvCxnSpPr>
            <a:cxnSpLocks noChangeShapeType="1"/>
          </p:cNvCxnSpPr>
          <p:nvPr/>
        </p:nvCxnSpPr>
        <p:spPr bwMode="auto">
          <a:xfrm>
            <a:off x="6629400" y="5410200"/>
            <a:ext cx="762000" cy="1588"/>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8" name="Straight Connector 59"/>
          <p:cNvCxnSpPr>
            <a:cxnSpLocks noChangeShapeType="1"/>
          </p:cNvCxnSpPr>
          <p:nvPr/>
        </p:nvCxnSpPr>
        <p:spPr bwMode="auto">
          <a:xfrm rot="5400000" flipH="1" flipV="1">
            <a:off x="7315200" y="5105400"/>
            <a:ext cx="381000" cy="2286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29" name="Straight Connector 61"/>
          <p:cNvCxnSpPr>
            <a:cxnSpLocks noChangeShapeType="1"/>
          </p:cNvCxnSpPr>
          <p:nvPr/>
        </p:nvCxnSpPr>
        <p:spPr bwMode="auto">
          <a:xfrm rot="16200000" flipH="1">
            <a:off x="7467600" y="5638800"/>
            <a:ext cx="228600" cy="2286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30" name="Straight Connector 63"/>
          <p:cNvCxnSpPr>
            <a:cxnSpLocks noChangeShapeType="1"/>
          </p:cNvCxnSpPr>
          <p:nvPr/>
        </p:nvCxnSpPr>
        <p:spPr bwMode="auto">
          <a:xfrm>
            <a:off x="7696200" y="5867400"/>
            <a:ext cx="304800" cy="1588"/>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cxnSp>
        <p:nvCxnSpPr>
          <p:cNvPr id="9231" name="Straight Connector 65"/>
          <p:cNvCxnSpPr>
            <a:cxnSpLocks noChangeShapeType="1"/>
          </p:cNvCxnSpPr>
          <p:nvPr/>
        </p:nvCxnSpPr>
        <p:spPr bwMode="auto">
          <a:xfrm rot="5400000" flipH="1" flipV="1">
            <a:off x="7962900" y="5676900"/>
            <a:ext cx="228600" cy="152400"/>
          </a:xfrm>
          <a:prstGeom prst="line">
            <a:avLst/>
          </a:prstGeom>
          <a:noFill/>
          <a:ln w="28575" algn="ctr">
            <a:solidFill>
              <a:schemeClr val="tx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28688" y="785813"/>
            <a:ext cx="7086600" cy="990600"/>
          </a:xfrm>
        </p:spPr>
        <p:txBody>
          <a:bodyPr/>
          <a:lstStyle/>
          <a:p>
            <a:pPr eaLnBrk="1" hangingPunct="1">
              <a:lnSpc>
                <a:spcPts val="3300"/>
              </a:lnSpc>
            </a:pPr>
            <a:r>
              <a:rPr lang="en-US" altLang="en-US" sz="2800" smtClean="0"/>
              <a:t>ABS CDOs or Mezz CDOs</a:t>
            </a:r>
            <a:r>
              <a:rPr lang="en-US" altLang="en-US" sz="3600" smtClean="0"/>
              <a:t> </a:t>
            </a:r>
            <a:r>
              <a:rPr lang="en-US" altLang="en-US" sz="2800" smtClean="0"/>
              <a:t>(Simplified)</a:t>
            </a:r>
          </a:p>
        </p:txBody>
      </p:sp>
      <p:sp>
        <p:nvSpPr>
          <p:cNvPr id="10243" name="Footer Placeholder 2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10244" name="Slide Number Placeholder 2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E7779E0-7B8B-4CD1-888F-B70E745A2ACA}" type="slidenum">
              <a:rPr lang="en-US" altLang="en-US" sz="1400" smtClean="0">
                <a:latin typeface="Arial" charset="0"/>
              </a:rPr>
              <a:pPr eaLnBrk="1" hangingPunct="1">
                <a:spcBef>
                  <a:spcPct val="0"/>
                </a:spcBef>
                <a:buFontTx/>
                <a:buNone/>
              </a:pPr>
              <a:t>5</a:t>
            </a:fld>
            <a:endParaRPr lang="en-US" altLang="en-US" sz="1400" smtClean="0">
              <a:latin typeface="Arial" charset="0"/>
            </a:endParaRPr>
          </a:p>
        </p:txBody>
      </p:sp>
      <p:grpSp>
        <p:nvGrpSpPr>
          <p:cNvPr id="10245" name="Group 20"/>
          <p:cNvGrpSpPr>
            <a:grpSpLocks/>
          </p:cNvGrpSpPr>
          <p:nvPr/>
        </p:nvGrpSpPr>
        <p:grpSpPr bwMode="auto">
          <a:xfrm>
            <a:off x="862013" y="2071688"/>
            <a:ext cx="7597775" cy="3659187"/>
            <a:chOff x="862057" y="1752600"/>
            <a:chExt cx="7597628" cy="3050872"/>
          </a:xfrm>
        </p:grpSpPr>
        <p:sp>
          <p:nvSpPr>
            <p:cNvPr id="10248" name="Rectangle 3"/>
            <p:cNvSpPr>
              <a:spLocks noChangeArrowheads="1"/>
            </p:cNvSpPr>
            <p:nvPr/>
          </p:nvSpPr>
          <p:spPr bwMode="auto">
            <a:xfrm>
              <a:off x="862057" y="2362200"/>
              <a:ext cx="647606" cy="277656"/>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CA" altLang="en-US" sz="1200">
                  <a:latin typeface="Arial" charset="0"/>
                </a:rPr>
                <a:t>Assets</a:t>
              </a:r>
              <a:endParaRPr lang="en-US" altLang="en-US" sz="1200">
                <a:latin typeface="Arial" charset="0"/>
              </a:endParaRPr>
            </a:p>
          </p:txBody>
        </p:sp>
        <p:sp>
          <p:nvSpPr>
            <p:cNvPr id="10249" name="Rectangle 4"/>
            <p:cNvSpPr>
              <a:spLocks noChangeArrowheads="1"/>
            </p:cNvSpPr>
            <p:nvPr/>
          </p:nvSpPr>
          <p:spPr bwMode="auto">
            <a:xfrm>
              <a:off x="2743209" y="2362200"/>
              <a:ext cx="1677876" cy="385429"/>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Senior Tranche (80%)</a:t>
              </a:r>
            </a:p>
            <a:p>
              <a:pPr algn="ctr" eaLnBrk="1" hangingPunct="1">
                <a:spcBef>
                  <a:spcPct val="0"/>
                </a:spcBef>
                <a:buFontTx/>
                <a:buNone/>
              </a:pPr>
              <a:r>
                <a:rPr lang="en-US" altLang="en-US" sz="1200">
                  <a:latin typeface="Arial" charset="0"/>
                </a:rPr>
                <a:t>AAA</a:t>
              </a:r>
            </a:p>
          </p:txBody>
        </p:sp>
        <p:sp>
          <p:nvSpPr>
            <p:cNvPr id="10250" name="Rectangle 5"/>
            <p:cNvSpPr>
              <a:spLocks noChangeArrowheads="1"/>
            </p:cNvSpPr>
            <p:nvPr/>
          </p:nvSpPr>
          <p:spPr bwMode="auto">
            <a:xfrm>
              <a:off x="2743194" y="3200400"/>
              <a:ext cx="2019312" cy="385429"/>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Mezzanine Tranche  (15%)</a:t>
              </a:r>
            </a:p>
            <a:p>
              <a:pPr algn="ctr" eaLnBrk="1" hangingPunct="1">
                <a:spcBef>
                  <a:spcPct val="0"/>
                </a:spcBef>
                <a:buFontTx/>
                <a:buNone/>
              </a:pPr>
              <a:r>
                <a:rPr lang="en-US" altLang="en-US" sz="1200">
                  <a:latin typeface="Arial" charset="0"/>
                </a:rPr>
                <a:t>BBB</a:t>
              </a:r>
            </a:p>
          </p:txBody>
        </p:sp>
        <p:sp>
          <p:nvSpPr>
            <p:cNvPr id="10251" name="Rectangle 6"/>
            <p:cNvSpPr>
              <a:spLocks noChangeArrowheads="1"/>
            </p:cNvSpPr>
            <p:nvPr/>
          </p:nvSpPr>
          <p:spPr bwMode="auto">
            <a:xfrm>
              <a:off x="2743200" y="4114800"/>
              <a:ext cx="1576907" cy="462307"/>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Equity Tranche (5%)</a:t>
              </a:r>
            </a:p>
            <a:p>
              <a:pPr algn="ctr" eaLnBrk="1" hangingPunct="1">
                <a:spcBef>
                  <a:spcPct val="0"/>
                </a:spcBef>
                <a:buFontTx/>
                <a:buNone/>
              </a:pPr>
              <a:r>
                <a:rPr lang="en-US" altLang="en-US" sz="1200">
                  <a:latin typeface="Arial" charset="0"/>
                </a:rPr>
                <a:t>Not Rated</a:t>
              </a:r>
            </a:p>
          </p:txBody>
        </p:sp>
        <p:sp>
          <p:nvSpPr>
            <p:cNvPr id="10252" name="Rectangle 7"/>
            <p:cNvSpPr>
              <a:spLocks noChangeArrowheads="1"/>
            </p:cNvSpPr>
            <p:nvPr/>
          </p:nvSpPr>
          <p:spPr bwMode="auto">
            <a:xfrm>
              <a:off x="6781809" y="2971800"/>
              <a:ext cx="1677876" cy="385429"/>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Senior Tranche (65%)</a:t>
              </a:r>
            </a:p>
            <a:p>
              <a:pPr algn="ctr" eaLnBrk="1" hangingPunct="1">
                <a:spcBef>
                  <a:spcPct val="0"/>
                </a:spcBef>
                <a:buFontTx/>
                <a:buNone/>
              </a:pPr>
              <a:r>
                <a:rPr lang="en-US" altLang="en-US" sz="1200">
                  <a:latin typeface="Arial" charset="0"/>
                </a:rPr>
                <a:t>AAA</a:t>
              </a:r>
            </a:p>
          </p:txBody>
        </p:sp>
        <p:sp>
          <p:nvSpPr>
            <p:cNvPr id="10253" name="Rectangle 8"/>
            <p:cNvSpPr>
              <a:spLocks noChangeArrowheads="1"/>
            </p:cNvSpPr>
            <p:nvPr/>
          </p:nvSpPr>
          <p:spPr bwMode="auto">
            <a:xfrm>
              <a:off x="6781800" y="3657600"/>
              <a:ext cx="1600200" cy="385429"/>
            </a:xfrm>
            <a:prstGeom prst="rect">
              <a:avLst/>
            </a:prstGeom>
            <a:solidFill>
              <a:schemeClr val="bg1"/>
            </a:solidFill>
            <a:ln w="12700" algn="ctr">
              <a:solidFill>
                <a:schemeClr val="tx1"/>
              </a:solidFill>
              <a:round/>
              <a:headEnd type="none" w="sm" len="sm"/>
              <a:tailEnd type="none" w="sm" len="sm"/>
            </a:ln>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Mezzanine Tranche (25%) BBB</a:t>
              </a:r>
            </a:p>
          </p:txBody>
        </p:sp>
        <p:sp>
          <p:nvSpPr>
            <p:cNvPr id="10254" name="Rectangle 9"/>
            <p:cNvSpPr>
              <a:spLocks noChangeArrowheads="1"/>
            </p:cNvSpPr>
            <p:nvPr/>
          </p:nvSpPr>
          <p:spPr bwMode="auto">
            <a:xfrm>
              <a:off x="6739331" y="4572000"/>
              <a:ext cx="1661846" cy="231472"/>
            </a:xfrm>
            <a:prstGeom prst="rect">
              <a:avLst/>
            </a:prstGeom>
            <a:solidFill>
              <a:schemeClr val="bg1"/>
            </a:solidFill>
            <a:ln w="12700" algn="ctr">
              <a:solidFill>
                <a:schemeClr val="tx1"/>
              </a:solidFill>
              <a:round/>
              <a:headEnd type="none" w="sm" len="sm"/>
              <a:tailEnd type="none" w="sm" len="sm"/>
            </a:ln>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lgn="ctr" eaLnBrk="1" hangingPunct="1">
                <a:spcBef>
                  <a:spcPct val="0"/>
                </a:spcBef>
                <a:buFontTx/>
                <a:buNone/>
              </a:pPr>
              <a:r>
                <a:rPr lang="en-US" altLang="en-US" sz="1200">
                  <a:latin typeface="Arial" charset="0"/>
                </a:rPr>
                <a:t>Equity Tranche (10%)</a:t>
              </a:r>
            </a:p>
          </p:txBody>
        </p:sp>
        <p:cxnSp>
          <p:nvCxnSpPr>
            <p:cNvPr id="10255" name="Straight Arrow Connector 11"/>
            <p:cNvCxnSpPr>
              <a:cxnSpLocks noChangeShapeType="1"/>
              <a:stCxn id="10248" idx="3"/>
            </p:cNvCxnSpPr>
            <p:nvPr/>
          </p:nvCxnSpPr>
          <p:spPr bwMode="auto">
            <a:xfrm flipV="1">
              <a:off x="1509663" y="2438401"/>
              <a:ext cx="1233538" cy="6262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56" name="Straight Arrow Connector 13"/>
            <p:cNvCxnSpPr>
              <a:cxnSpLocks noChangeShapeType="1"/>
              <a:stCxn id="10248" idx="3"/>
              <a:endCxn id="10250" idx="1"/>
            </p:cNvCxnSpPr>
            <p:nvPr/>
          </p:nvCxnSpPr>
          <p:spPr bwMode="auto">
            <a:xfrm>
              <a:off x="1509663" y="2501029"/>
              <a:ext cx="1233532" cy="89208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57" name="Straight Arrow Connector 15"/>
            <p:cNvCxnSpPr>
              <a:cxnSpLocks noChangeShapeType="1"/>
              <a:stCxn id="10248" idx="3"/>
              <a:endCxn id="10251" idx="1"/>
            </p:cNvCxnSpPr>
            <p:nvPr/>
          </p:nvCxnSpPr>
          <p:spPr bwMode="auto">
            <a:xfrm>
              <a:off x="1509663" y="2501028"/>
              <a:ext cx="1233537" cy="184492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58" name="Straight Arrow Connector 17"/>
            <p:cNvCxnSpPr>
              <a:cxnSpLocks noChangeShapeType="1"/>
              <a:stCxn id="10250" idx="3"/>
              <a:endCxn id="10252" idx="1"/>
            </p:cNvCxnSpPr>
            <p:nvPr/>
          </p:nvCxnSpPr>
          <p:spPr bwMode="auto">
            <a:xfrm flipV="1">
              <a:off x="4762506" y="3164515"/>
              <a:ext cx="2019303" cy="2286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59" name="Straight Arrow Connector 19"/>
            <p:cNvCxnSpPr>
              <a:cxnSpLocks noChangeShapeType="1"/>
              <a:stCxn id="10250" idx="3"/>
              <a:endCxn id="10253" idx="1"/>
            </p:cNvCxnSpPr>
            <p:nvPr/>
          </p:nvCxnSpPr>
          <p:spPr bwMode="auto">
            <a:xfrm>
              <a:off x="4762506" y="3393115"/>
              <a:ext cx="2019294" cy="4572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60" name="Straight Arrow Connector 21"/>
            <p:cNvCxnSpPr>
              <a:cxnSpLocks noChangeShapeType="1"/>
              <a:stCxn id="10250" idx="3"/>
              <a:endCxn id="10254" idx="1"/>
            </p:cNvCxnSpPr>
            <p:nvPr/>
          </p:nvCxnSpPr>
          <p:spPr bwMode="auto">
            <a:xfrm>
              <a:off x="4762506" y="3393115"/>
              <a:ext cx="1976824" cy="1294621"/>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9233" name="TextBox 17"/>
            <p:cNvSpPr txBox="1">
              <a:spLocks noChangeArrowheads="1"/>
            </p:cNvSpPr>
            <p:nvPr/>
          </p:nvSpPr>
          <p:spPr bwMode="auto">
            <a:xfrm>
              <a:off x="5181560" y="1752600"/>
              <a:ext cx="2514551" cy="738563"/>
            </a:xfrm>
            <a:prstGeom prst="rect">
              <a:avLst/>
            </a:prstGeom>
            <a:noFill/>
            <a:ln w="9525">
              <a:noFill/>
              <a:miter lim="800000"/>
              <a:headEnd/>
              <a:tailEnd/>
            </a:ln>
          </p:spPr>
          <p:txBody>
            <a:bodyPr>
              <a:spAutoFit/>
            </a:bodyPr>
            <a:lstStyle/>
            <a:p>
              <a:pPr algn="ctr">
                <a:defRPr/>
              </a:pPr>
              <a:r>
                <a:rPr lang="en-US" sz="1400" dirty="0">
                  <a:latin typeface="+mj-lt"/>
                </a:rPr>
                <a:t>The mezzanine tranche is repackaged with other mezzanine tranches</a:t>
              </a:r>
            </a:p>
          </p:txBody>
        </p:sp>
      </p:grpSp>
      <p:sp>
        <p:nvSpPr>
          <p:cNvPr id="10246" name="TextBox 1"/>
          <p:cNvSpPr txBox="1">
            <a:spLocks noChangeArrowheads="1"/>
          </p:cNvSpPr>
          <p:nvPr/>
        </p:nvSpPr>
        <p:spPr bwMode="auto">
          <a:xfrm>
            <a:off x="3203575" y="2276475"/>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ABSs</a:t>
            </a:r>
            <a:endParaRPr lang="en-US" altLang="en-US"/>
          </a:p>
        </p:txBody>
      </p:sp>
      <p:sp>
        <p:nvSpPr>
          <p:cNvPr id="10247" name="TextBox 2"/>
          <p:cNvSpPr txBox="1">
            <a:spLocks noChangeArrowheads="1"/>
          </p:cNvSpPr>
          <p:nvPr/>
        </p:nvSpPr>
        <p:spPr bwMode="auto">
          <a:xfrm>
            <a:off x="6948488" y="3033713"/>
            <a:ext cx="1433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ABS CDOs</a:t>
            </a:r>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54063" y="908050"/>
            <a:ext cx="6180137" cy="1008063"/>
          </a:xfrm>
        </p:spPr>
        <p:txBody>
          <a:bodyPr/>
          <a:lstStyle/>
          <a:p>
            <a:pPr eaLnBrk="1" hangingPunct="1"/>
            <a:r>
              <a:rPr lang="en-US" altLang="en-US" sz="2800" smtClean="0"/>
              <a:t>Losses to AAA Senior Tranche of ABS CDO </a:t>
            </a:r>
            <a:r>
              <a:rPr lang="en-US" altLang="en-US" sz="2000" smtClean="0"/>
              <a:t>(Table 8.1, page 189)</a:t>
            </a:r>
          </a:p>
        </p:txBody>
      </p:sp>
      <p:sp>
        <p:nvSpPr>
          <p:cNvPr id="11267"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112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7AFCACB-A45E-4F5C-8ED5-796EA63A5B44}" type="slidenum">
              <a:rPr lang="en-US" altLang="en-US" sz="1400" smtClean="0">
                <a:latin typeface="Arial" charset="0"/>
              </a:rPr>
              <a:pPr eaLnBrk="1" hangingPunct="1">
                <a:spcBef>
                  <a:spcPct val="0"/>
                </a:spcBef>
                <a:buFontTx/>
                <a:buNone/>
              </a:pPr>
              <a:t>6</a:t>
            </a:fld>
            <a:endParaRPr lang="en-US" altLang="en-US" sz="1400" smtClean="0">
              <a:latin typeface="Arial" charset="0"/>
            </a:endParaRPr>
          </a:p>
        </p:txBody>
      </p:sp>
      <p:graphicFrame>
        <p:nvGraphicFramePr>
          <p:cNvPr id="3" name="Table 2"/>
          <p:cNvGraphicFramePr>
            <a:graphicFrameLocks noGrp="1"/>
          </p:cNvGraphicFramePr>
          <p:nvPr/>
        </p:nvGraphicFramePr>
        <p:xfrm>
          <a:off x="838200" y="2286000"/>
          <a:ext cx="7543800" cy="2946399"/>
        </p:xfrm>
        <a:graphic>
          <a:graphicData uri="http://schemas.openxmlformats.org/drawingml/2006/table">
            <a:tbl>
              <a:tblPr firstRow="1" bandRow="1">
                <a:tableStyleId>{5940675A-B579-460E-94D1-54222C63F5DA}</a:tableStyleId>
              </a:tblPr>
              <a:tblGrid>
                <a:gridCol w="1457325"/>
                <a:gridCol w="1543050"/>
                <a:gridCol w="1574057"/>
                <a:gridCol w="1524811"/>
                <a:gridCol w="1444557"/>
              </a:tblGrid>
              <a:tr h="1218951">
                <a:tc>
                  <a:txBody>
                    <a:bodyPr/>
                    <a:lstStyle/>
                    <a:p>
                      <a:r>
                        <a:rPr lang="en-US" sz="1800" dirty="0" smtClean="0"/>
                        <a:t>Losses on</a:t>
                      </a:r>
                      <a:r>
                        <a:rPr lang="en-US" sz="1800" baseline="0" dirty="0" smtClean="0"/>
                        <a:t> </a:t>
                      </a:r>
                      <a:r>
                        <a:rPr lang="en-US" sz="1800" dirty="0" smtClean="0"/>
                        <a:t>Subprime portfolios</a:t>
                      </a:r>
                      <a:endParaRPr lang="en-US" sz="1800" b="0" dirty="0">
                        <a:latin typeface="Arial" pitchFamily="34" charset="0"/>
                        <a:cs typeface="Arial" pitchFamily="34" charset="0"/>
                      </a:endParaRPr>
                    </a:p>
                  </a:txBody>
                  <a:tcPr marT="45711" marB="45711"/>
                </a:tc>
                <a:tc>
                  <a:txBody>
                    <a:bodyPr/>
                    <a:lstStyle/>
                    <a:p>
                      <a:r>
                        <a:rPr lang="en-US" sz="1800" dirty="0" smtClean="0"/>
                        <a:t>Losses on Mezzanine Tranche of ABS</a:t>
                      </a:r>
                      <a:endParaRPr lang="en-US" sz="1800" b="0" dirty="0">
                        <a:latin typeface="Arial" pitchFamily="34" charset="0"/>
                        <a:cs typeface="Arial" pitchFamily="34" charset="0"/>
                      </a:endParaRPr>
                    </a:p>
                  </a:txBody>
                  <a:tcPr marT="45711" marB="45711"/>
                </a:tc>
                <a:tc>
                  <a:txBody>
                    <a:bodyPr/>
                    <a:lstStyle/>
                    <a:p>
                      <a:r>
                        <a:rPr lang="en-US" sz="1800" dirty="0" smtClean="0"/>
                        <a:t>Losses on Equity Tranche of ABS CDO</a:t>
                      </a:r>
                      <a:endParaRPr lang="en-US" sz="1800" b="0" dirty="0">
                        <a:latin typeface="Arial" pitchFamily="34" charset="0"/>
                        <a:cs typeface="Arial" pitchFamily="34" charset="0"/>
                      </a:endParaRPr>
                    </a:p>
                  </a:txBody>
                  <a:tcPr marT="45711" marB="45711"/>
                </a:tc>
                <a:tc>
                  <a:txBody>
                    <a:bodyPr/>
                    <a:lstStyle/>
                    <a:p>
                      <a:r>
                        <a:rPr lang="en-US" sz="1800" dirty="0" smtClean="0"/>
                        <a:t>Losses on Mezzanine Tranche of ABS CDO</a:t>
                      </a:r>
                      <a:endParaRPr lang="en-US" sz="1800" b="0" dirty="0">
                        <a:latin typeface="Arial" pitchFamily="34" charset="0"/>
                        <a:cs typeface="Arial" pitchFamily="34" charset="0"/>
                      </a:endParaRPr>
                    </a:p>
                  </a:txBody>
                  <a:tcPr marT="45711" marB="45711"/>
                </a:tc>
                <a:tc>
                  <a:txBody>
                    <a:bodyPr/>
                    <a:lstStyle/>
                    <a:p>
                      <a:r>
                        <a:rPr lang="en-US" sz="1800" dirty="0" smtClean="0"/>
                        <a:t>Losses on Senior</a:t>
                      </a:r>
                      <a:r>
                        <a:rPr lang="en-US" sz="1800" baseline="0" dirty="0" smtClean="0"/>
                        <a:t> Tranche of ABS CDO</a:t>
                      </a:r>
                      <a:endParaRPr lang="en-US" sz="1800" b="0" dirty="0">
                        <a:latin typeface="Arial" pitchFamily="34" charset="0"/>
                        <a:cs typeface="Arial" pitchFamily="34" charset="0"/>
                      </a:endParaRPr>
                    </a:p>
                  </a:txBody>
                  <a:tcPr marT="45711" marB="45711"/>
                </a:tc>
              </a:tr>
              <a:tr h="431862">
                <a:tc>
                  <a:txBody>
                    <a:bodyPr/>
                    <a:lstStyle/>
                    <a:p>
                      <a:pPr algn="ctr"/>
                      <a:r>
                        <a:rPr lang="en-CA" sz="1800" dirty="0" smtClean="0"/>
                        <a:t>10%</a:t>
                      </a:r>
                      <a:endParaRPr lang="en-US" sz="1800" dirty="0">
                        <a:latin typeface="+mj-lt"/>
                      </a:endParaRPr>
                    </a:p>
                  </a:txBody>
                  <a:tcPr marT="45711" marB="45711"/>
                </a:tc>
                <a:tc>
                  <a:txBody>
                    <a:bodyPr/>
                    <a:lstStyle/>
                    <a:p>
                      <a:pPr algn="ctr"/>
                      <a:r>
                        <a:rPr lang="en-CA" sz="1800" dirty="0" smtClean="0"/>
                        <a:t>33.3%</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tc>
                  <a:txBody>
                    <a:bodyPr/>
                    <a:lstStyle/>
                    <a:p>
                      <a:pPr algn="ctr"/>
                      <a:r>
                        <a:rPr lang="en-CA" sz="1800" dirty="0" smtClean="0"/>
                        <a:t>93.3%</a:t>
                      </a:r>
                      <a:endParaRPr lang="en-US" sz="1800" dirty="0">
                        <a:latin typeface="+mj-lt"/>
                      </a:endParaRPr>
                    </a:p>
                  </a:txBody>
                  <a:tcPr marT="45711" marB="45711"/>
                </a:tc>
                <a:tc>
                  <a:txBody>
                    <a:bodyPr/>
                    <a:lstStyle/>
                    <a:p>
                      <a:pPr algn="ctr"/>
                      <a:r>
                        <a:rPr lang="en-CA" sz="1800" dirty="0" smtClean="0"/>
                        <a:t>0%</a:t>
                      </a:r>
                      <a:endParaRPr lang="en-US" sz="1800" dirty="0">
                        <a:latin typeface="+mj-lt"/>
                      </a:endParaRPr>
                    </a:p>
                  </a:txBody>
                  <a:tcPr marT="45711" marB="45711"/>
                </a:tc>
              </a:tr>
              <a:tr h="431862">
                <a:tc>
                  <a:txBody>
                    <a:bodyPr/>
                    <a:lstStyle/>
                    <a:p>
                      <a:pPr algn="ctr"/>
                      <a:r>
                        <a:rPr lang="en-US" sz="1800" dirty="0" smtClean="0"/>
                        <a:t>13%</a:t>
                      </a:r>
                      <a:endParaRPr lang="en-US" sz="1800" dirty="0">
                        <a:latin typeface="+mj-lt"/>
                      </a:endParaRPr>
                    </a:p>
                  </a:txBody>
                  <a:tcPr marT="45711" marB="45711"/>
                </a:tc>
                <a:tc>
                  <a:txBody>
                    <a:bodyPr/>
                    <a:lstStyle/>
                    <a:p>
                      <a:pPr algn="ctr"/>
                      <a:r>
                        <a:rPr lang="en-US" sz="1800" dirty="0" smtClean="0"/>
                        <a:t>53.3%</a:t>
                      </a:r>
                      <a:endParaRPr lang="en-US" sz="1800" dirty="0">
                        <a:latin typeface="+mj-lt"/>
                      </a:endParaRPr>
                    </a:p>
                  </a:txBody>
                  <a:tcPr marT="45711" marB="45711"/>
                </a:tc>
                <a:tc>
                  <a:txBody>
                    <a:bodyPr/>
                    <a:lstStyle/>
                    <a:p>
                      <a:pPr algn="ctr"/>
                      <a:r>
                        <a:rPr lang="en-US" sz="1800" dirty="0" smtClean="0"/>
                        <a:t>100%</a:t>
                      </a:r>
                      <a:endParaRPr lang="en-US" sz="1800" dirty="0">
                        <a:latin typeface="+mj-lt"/>
                      </a:endParaRPr>
                    </a:p>
                  </a:txBody>
                  <a:tcPr marT="45711" marB="45711"/>
                </a:tc>
                <a:tc>
                  <a:txBody>
                    <a:bodyPr/>
                    <a:lstStyle/>
                    <a:p>
                      <a:pPr algn="ctr"/>
                      <a:r>
                        <a:rPr lang="en-US" sz="1800" dirty="0" smtClean="0"/>
                        <a:t>100%</a:t>
                      </a:r>
                      <a:endParaRPr lang="en-US" sz="1800" dirty="0">
                        <a:latin typeface="+mj-lt"/>
                      </a:endParaRPr>
                    </a:p>
                  </a:txBody>
                  <a:tcPr marT="45711" marB="45711"/>
                </a:tc>
                <a:tc>
                  <a:txBody>
                    <a:bodyPr/>
                    <a:lstStyle/>
                    <a:p>
                      <a:pPr algn="ctr"/>
                      <a:r>
                        <a:rPr lang="en-US" sz="1800" dirty="0" smtClean="0"/>
                        <a:t>28.2%</a:t>
                      </a:r>
                      <a:endParaRPr lang="en-US" sz="1800" dirty="0">
                        <a:latin typeface="+mj-lt"/>
                      </a:endParaRPr>
                    </a:p>
                  </a:txBody>
                  <a:tcPr marT="45711" marB="45711"/>
                </a:tc>
              </a:tr>
              <a:tr h="431862">
                <a:tc>
                  <a:txBody>
                    <a:bodyPr/>
                    <a:lstStyle/>
                    <a:p>
                      <a:pPr algn="ctr"/>
                      <a:r>
                        <a:rPr lang="en-US" sz="1800" dirty="0" smtClean="0"/>
                        <a:t>17%</a:t>
                      </a:r>
                      <a:endParaRPr lang="en-US" sz="1800" dirty="0">
                        <a:latin typeface="+mj-lt"/>
                      </a:endParaRPr>
                    </a:p>
                  </a:txBody>
                  <a:tcPr marT="45711" marB="45711"/>
                </a:tc>
                <a:tc>
                  <a:txBody>
                    <a:bodyPr/>
                    <a:lstStyle/>
                    <a:p>
                      <a:pPr algn="ctr"/>
                      <a:r>
                        <a:rPr lang="en-US" sz="1800" dirty="0" smtClean="0"/>
                        <a:t>80.0%</a:t>
                      </a:r>
                      <a:endParaRPr lang="en-US" sz="1800" dirty="0">
                        <a:latin typeface="+mj-lt"/>
                      </a:endParaRPr>
                    </a:p>
                  </a:txBody>
                  <a:tcPr marT="45711" marB="45711"/>
                </a:tc>
                <a:tc>
                  <a:txBody>
                    <a:bodyPr/>
                    <a:lstStyle/>
                    <a:p>
                      <a:pPr algn="ctr"/>
                      <a:r>
                        <a:rPr lang="en-US" sz="1800" dirty="0" smtClean="0"/>
                        <a:t>100%</a:t>
                      </a:r>
                      <a:endParaRPr lang="en-US" sz="1800" dirty="0">
                        <a:latin typeface="+mj-lt"/>
                      </a:endParaRPr>
                    </a:p>
                  </a:txBody>
                  <a:tcPr marT="45711" marB="45711"/>
                </a:tc>
                <a:tc>
                  <a:txBody>
                    <a:bodyPr/>
                    <a:lstStyle/>
                    <a:p>
                      <a:pPr algn="ctr"/>
                      <a:r>
                        <a:rPr lang="en-US" sz="1800" dirty="0" smtClean="0"/>
                        <a:t>100%</a:t>
                      </a:r>
                      <a:endParaRPr lang="en-US" sz="1800" dirty="0">
                        <a:latin typeface="+mj-lt"/>
                      </a:endParaRPr>
                    </a:p>
                  </a:txBody>
                  <a:tcPr marT="45711" marB="45711"/>
                </a:tc>
                <a:tc>
                  <a:txBody>
                    <a:bodyPr/>
                    <a:lstStyle/>
                    <a:p>
                      <a:pPr algn="ctr"/>
                      <a:r>
                        <a:rPr lang="en-US" sz="1800" dirty="0" smtClean="0"/>
                        <a:t>69.2%</a:t>
                      </a:r>
                      <a:endParaRPr lang="en-US" sz="1800" dirty="0">
                        <a:latin typeface="+mj-lt"/>
                      </a:endParaRPr>
                    </a:p>
                  </a:txBody>
                  <a:tcPr marT="45711" marB="45711"/>
                </a:tc>
              </a:tr>
              <a:tr h="431862">
                <a:tc>
                  <a:txBody>
                    <a:bodyPr/>
                    <a:lstStyle/>
                    <a:p>
                      <a:pPr algn="ctr"/>
                      <a:r>
                        <a:rPr lang="en-CA" sz="1800" dirty="0" smtClean="0"/>
                        <a:t>20%</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tc>
                  <a:txBody>
                    <a:bodyPr/>
                    <a:lstStyle/>
                    <a:p>
                      <a:pPr algn="ctr"/>
                      <a:r>
                        <a:rPr lang="en-CA" sz="1800" dirty="0" smtClean="0"/>
                        <a:t>100%</a:t>
                      </a:r>
                      <a:endParaRPr lang="en-US" sz="1800" dirty="0">
                        <a:latin typeface="+mj-lt"/>
                      </a:endParaRPr>
                    </a:p>
                  </a:txBody>
                  <a:tcPr marT="45711" marB="45711"/>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54063" y="990600"/>
            <a:ext cx="6942137" cy="685800"/>
          </a:xfrm>
        </p:spPr>
        <p:txBody>
          <a:bodyPr/>
          <a:lstStyle/>
          <a:p>
            <a:pPr eaLnBrk="1" hangingPunct="1"/>
            <a:r>
              <a:rPr lang="en-US" altLang="en-US" sz="2800" smtClean="0"/>
              <a:t>U.S. Real Estate Prices, 1987 to 2013: </a:t>
            </a:r>
            <a:r>
              <a:rPr lang="en-US" altLang="en-US" sz="2400" smtClean="0"/>
              <a:t>S&amp;P/Case-Shiller Composite-10 Index</a:t>
            </a:r>
          </a:p>
        </p:txBody>
      </p:sp>
      <p:sp>
        <p:nvSpPr>
          <p:cNvPr id="12291"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B2DE849E-26EE-418C-A212-D7D7D4BAB3D1}" type="slidenum">
              <a:rPr lang="en-US" altLang="en-US" sz="1400" smtClean="0">
                <a:latin typeface="Arial" charset="0"/>
              </a:rPr>
              <a:pPr eaLnBrk="1" hangingPunct="1">
                <a:spcBef>
                  <a:spcPct val="0"/>
                </a:spcBef>
                <a:buFontTx/>
                <a:buNone/>
              </a:pPr>
              <a:t>7</a:t>
            </a:fld>
            <a:endParaRPr lang="en-US" altLang="en-US" sz="1400" smtClean="0">
              <a:latin typeface="Arial" charset="0"/>
            </a:endParaRPr>
          </a:p>
        </p:txBody>
      </p:sp>
      <p:pic>
        <p:nvPicPr>
          <p:cNvPr id="1229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060575"/>
            <a:ext cx="5557837"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0" y="762000"/>
            <a:ext cx="6030913" cy="685800"/>
          </a:xfrm>
        </p:spPr>
        <p:txBody>
          <a:bodyPr/>
          <a:lstStyle/>
          <a:p>
            <a:pPr eaLnBrk="1" hangingPunct="1"/>
            <a:r>
              <a:rPr lang="en-US" altLang="en-US" sz="4000" smtClean="0"/>
              <a:t>What happened…</a:t>
            </a:r>
          </a:p>
        </p:txBody>
      </p:sp>
      <p:sp>
        <p:nvSpPr>
          <p:cNvPr id="13315" name="Content Placeholder 2"/>
          <p:cNvSpPr>
            <a:spLocks noGrp="1"/>
          </p:cNvSpPr>
          <p:nvPr>
            <p:ph idx="1"/>
          </p:nvPr>
        </p:nvSpPr>
        <p:spPr>
          <a:xfrm>
            <a:off x="754063" y="1752600"/>
            <a:ext cx="7570787" cy="4481513"/>
          </a:xfrm>
        </p:spPr>
        <p:txBody>
          <a:bodyPr/>
          <a:lstStyle/>
          <a:p>
            <a:pPr marL="457200" indent="-457200" eaLnBrk="1" hangingPunct="1">
              <a:spcAft>
                <a:spcPts val="600"/>
              </a:spcAft>
            </a:pPr>
            <a:r>
              <a:rPr lang="en-US" altLang="en-US" sz="2000" smtClean="0">
                <a:latin typeface="Arial" charset="0"/>
                <a:cs typeface="Arial" charset="0"/>
              </a:rPr>
              <a:t>Starting in 2000, mortgage originators in the US relaxed their lending standards and created large numbers of subprime first mortgages. </a:t>
            </a:r>
          </a:p>
          <a:p>
            <a:pPr marL="457200" indent="-457200" eaLnBrk="1" hangingPunct="1">
              <a:spcAft>
                <a:spcPts val="600"/>
              </a:spcAft>
            </a:pPr>
            <a:r>
              <a:rPr lang="en-US" altLang="en-US" sz="2000" smtClean="0">
                <a:latin typeface="Arial" charset="0"/>
                <a:cs typeface="Arial" charset="0"/>
              </a:rPr>
              <a:t>This, combined with very low interest rates, increased the demand for real estate and prices rose. </a:t>
            </a:r>
          </a:p>
          <a:p>
            <a:pPr marL="457200" indent="-457200" eaLnBrk="1" hangingPunct="1">
              <a:spcAft>
                <a:spcPts val="600"/>
              </a:spcAft>
            </a:pPr>
            <a:r>
              <a:rPr lang="en-US" altLang="en-US" sz="2000" smtClean="0">
                <a:latin typeface="Arial" charset="0"/>
                <a:cs typeface="Arial" charset="0"/>
              </a:rPr>
              <a:t>To continue to attract first time buyers and keep prices increasing they relaxed lending standards further </a:t>
            </a:r>
          </a:p>
          <a:p>
            <a:pPr marL="457200" indent="-457200" eaLnBrk="1" hangingPunct="1">
              <a:spcAft>
                <a:spcPts val="600"/>
              </a:spcAft>
            </a:pPr>
            <a:r>
              <a:rPr lang="en-US" altLang="en-US" sz="2000" smtClean="0">
                <a:latin typeface="Arial" charset="0"/>
                <a:cs typeface="Arial" charset="0"/>
              </a:rPr>
              <a:t>Features of the market: 100% mortgages, ARMs, teaser rates, NINJAs, liar loans, non-recourse borrowing</a:t>
            </a:r>
          </a:p>
          <a:p>
            <a:pPr marL="457200" indent="-457200" eaLnBrk="1" hangingPunct="1">
              <a:spcAft>
                <a:spcPts val="600"/>
              </a:spcAft>
            </a:pPr>
            <a:r>
              <a:rPr lang="en-US" altLang="en-US" sz="2000" smtClean="0">
                <a:latin typeface="Arial" charset="0"/>
                <a:cs typeface="Arial" charset="0"/>
              </a:rPr>
              <a:t>Mortgages were packaged in financial products and sold to investors</a:t>
            </a:r>
          </a:p>
          <a:p>
            <a:pPr marL="457200" indent="-457200" eaLnBrk="1" hangingPunct="1">
              <a:spcAft>
                <a:spcPts val="600"/>
              </a:spcAft>
            </a:pPr>
            <a:endParaRPr lang="en-US" altLang="en-US" sz="2000" smtClean="0">
              <a:latin typeface="Arial" charset="0"/>
              <a:cs typeface="Arial" charset="0"/>
            </a:endParaRPr>
          </a:p>
        </p:txBody>
      </p:sp>
      <p:sp>
        <p:nvSpPr>
          <p:cNvPr id="1331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CE408AB-8A6A-4E87-8B18-8149AEAC0505}" type="slidenum">
              <a:rPr lang="en-US" altLang="en-US" sz="1400" smtClean="0">
                <a:latin typeface="Arial" charset="0"/>
              </a:rPr>
              <a:pPr eaLnBrk="1" hangingPunct="1">
                <a:spcBef>
                  <a:spcPct val="0"/>
                </a:spcBef>
                <a:buFontTx/>
                <a:buNone/>
              </a:pPr>
              <a:t>8</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54063" y="765175"/>
            <a:ext cx="6032500" cy="719138"/>
          </a:xfrm>
        </p:spPr>
        <p:txBody>
          <a:bodyPr/>
          <a:lstStyle/>
          <a:p>
            <a:pPr eaLnBrk="1" hangingPunct="1"/>
            <a:r>
              <a:rPr lang="en-US" altLang="en-US" sz="3600" smtClean="0"/>
              <a:t>What happened...</a:t>
            </a:r>
          </a:p>
        </p:txBody>
      </p:sp>
      <p:sp>
        <p:nvSpPr>
          <p:cNvPr id="6147" name="Content Placeholder 2"/>
          <p:cNvSpPr>
            <a:spLocks noGrp="1"/>
          </p:cNvSpPr>
          <p:nvPr>
            <p:ph idx="1"/>
          </p:nvPr>
        </p:nvSpPr>
        <p:spPr>
          <a:xfrm>
            <a:off x="754063" y="1484313"/>
            <a:ext cx="7704137" cy="4749800"/>
          </a:xfrm>
        </p:spPr>
        <p:txBody>
          <a:bodyPr/>
          <a:lstStyle/>
          <a:p>
            <a:pPr marL="457200" indent="-457200" eaLnBrk="1" hangingPunct="1">
              <a:spcAft>
                <a:spcPts val="600"/>
              </a:spcAft>
              <a:defRPr/>
            </a:pPr>
            <a:r>
              <a:rPr lang="en-US" sz="2000" dirty="0" smtClean="0"/>
              <a:t>Banks found it profitable to invest in the AAA rated tranches because the promised return was significantly higher than the cost of funds and capital requirements were low</a:t>
            </a:r>
          </a:p>
          <a:p>
            <a:pPr marL="457200" indent="-457200" eaLnBrk="1" hangingPunct="1">
              <a:spcAft>
                <a:spcPts val="600"/>
              </a:spcAft>
              <a:defRPr/>
            </a:pPr>
            <a:r>
              <a:rPr lang="en-US" sz="2000" dirty="0" smtClean="0"/>
              <a:t>In 2007 the bubble burst. Some borrowers could not afford their payments when the teaser rates ended.  Others had negative equity and recognized that it was optimal for them to exercise their put options.</a:t>
            </a:r>
          </a:p>
          <a:p>
            <a:pPr marL="457200" indent="-457200" eaLnBrk="1" hangingPunct="1">
              <a:spcAft>
                <a:spcPts val="600"/>
              </a:spcAft>
              <a:defRPr/>
            </a:pPr>
            <a:r>
              <a:rPr lang="en-US" sz="2000" dirty="0" smtClean="0"/>
              <a:t>Foreclosures increased supply and caused U.S. real estate prices to fall. Products, created from the mortgages, that were previously thought to be safe began to be viewed as risky</a:t>
            </a:r>
          </a:p>
          <a:p>
            <a:pPr marL="457200" indent="-457200" eaLnBrk="1" hangingPunct="1">
              <a:spcAft>
                <a:spcPts val="600"/>
              </a:spcAft>
              <a:defRPr/>
            </a:pPr>
            <a:r>
              <a:rPr lang="en-US" sz="2000" dirty="0" smtClean="0"/>
              <a:t>There was a “flight to quality” and credit spreads increased to very high levels</a:t>
            </a:r>
          </a:p>
          <a:p>
            <a:pPr marL="457200" indent="-457200" eaLnBrk="1" hangingPunct="1">
              <a:spcAft>
                <a:spcPts val="600"/>
              </a:spcAft>
              <a:defRPr/>
            </a:pPr>
            <a:r>
              <a:rPr lang="en-CA" sz="2000" dirty="0" smtClean="0"/>
              <a:t>Many banks incurred huge losses</a:t>
            </a:r>
            <a:endParaRPr lang="en-US" sz="2000" dirty="0" smtClean="0"/>
          </a:p>
          <a:p>
            <a:pPr marL="457200" indent="-457200" eaLnBrk="1" hangingPunct="1">
              <a:spcAft>
                <a:spcPts val="600"/>
              </a:spcAft>
              <a:buFont typeface="Wingdings" pitchFamily="2" charset="2"/>
              <a:buNone/>
              <a:defRPr/>
            </a:pPr>
            <a:endParaRPr lang="en-US" sz="2000" dirty="0" smtClean="0">
              <a:latin typeface="+mj-lt"/>
            </a:endParaRPr>
          </a:p>
          <a:p>
            <a:pPr marL="0" indent="0" eaLnBrk="1" hangingPunct="1">
              <a:spcAft>
                <a:spcPts val="600"/>
              </a:spcAft>
              <a:buFont typeface="Wingdings" pitchFamily="2" charset="2"/>
              <a:buNone/>
              <a:defRPr/>
            </a:pPr>
            <a:endParaRPr lang="en-US" sz="2000" dirty="0" smtClean="0">
              <a:latin typeface="+mj-lt"/>
            </a:endParaRPr>
          </a:p>
        </p:txBody>
      </p:sp>
      <p:sp>
        <p:nvSpPr>
          <p:cNvPr id="1434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cs typeface="Arial" charset="0"/>
            </a:endParaRP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B739D2E6-B73B-481A-8E43-89015CDF8437}" type="slidenum">
              <a:rPr lang="en-US" altLang="en-US" sz="1400" smtClean="0">
                <a:latin typeface="Arial" charset="0"/>
              </a:rPr>
              <a:pPr eaLnBrk="1" hangingPunct="1">
                <a:spcBef>
                  <a:spcPct val="0"/>
                </a:spcBef>
                <a:buFontTx/>
                <a:buNone/>
              </a:pPr>
              <a:t>9</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Ch07HullOFOD8thEd</Template>
  <TotalTime>441</TotalTime>
  <Pages>17</Pages>
  <Words>888</Words>
  <Application>Microsoft Office PowerPoint</Application>
  <PresentationFormat>Letter Paper (8.5x11 in)</PresentationFormat>
  <Paragraphs>145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Tahoma</vt:lpstr>
      <vt:lpstr>Wingdings 3</vt:lpstr>
      <vt:lpstr>Wingdings</vt:lpstr>
      <vt:lpstr>Global</vt:lpstr>
      <vt:lpstr>Chapter 8 Securitization and the Credit Crisis of 2007</vt:lpstr>
      <vt:lpstr>Securitization</vt:lpstr>
      <vt:lpstr>Asset Backed Security (Simplified)  </vt:lpstr>
      <vt:lpstr>The Waterfall</vt:lpstr>
      <vt:lpstr>ABS CDOs or Mezz CDOs (Simplified)</vt:lpstr>
      <vt:lpstr>Losses to AAA Senior Tranche of ABS CDO (Table 8.1, page 189)</vt:lpstr>
      <vt:lpstr>U.S. Real Estate Prices, 1987 to 2013: S&amp;P/Case-Shiller Composite-10 Index</vt:lpstr>
      <vt:lpstr>What happened…</vt:lpstr>
      <vt:lpstr>What happened...</vt:lpstr>
      <vt:lpstr>What Many Market Participants Did Not Realize…</vt:lpstr>
      <vt:lpstr>Regulatory Arbitrage</vt:lpstr>
      <vt:lpstr>Incentives</vt:lpstr>
      <vt:lpstr>The Aftermath…</vt:lpstr>
    </vt:vector>
  </TitlesOfParts>
  <Company>Rotman School of Management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Securitization and the Credit Crisis of 2007</dc:title>
  <dc:subject>Options, Futures, and Other Derivatives, 9th Edition</dc:subject>
  <dc:creator>John Hull</dc:creator>
  <cp:keywords>Chapter 8</cp:keywords>
  <dc:description>Copyright 2014 by John Hull.
All rights reserved. Published 2014</dc:description>
  <cp:lastModifiedBy>Hull</cp:lastModifiedBy>
  <cp:revision>141</cp:revision>
  <cp:lastPrinted>1999-11-09T00:15:00Z</cp:lastPrinted>
  <dcterms:created xsi:type="dcterms:W3CDTF">1996-07-04T22:47:30Z</dcterms:created>
  <dcterms:modified xsi:type="dcterms:W3CDTF">2014-02-03T22:44:29Z</dcterms:modified>
</cp:coreProperties>
</file>