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761" r:id="rId2"/>
    <p:sldId id="763" r:id="rId3"/>
    <p:sldId id="762" r:id="rId4"/>
    <p:sldId id="764" r:id="rId5"/>
    <p:sldId id="765" r:id="rId6"/>
    <p:sldId id="766" r:id="rId7"/>
    <p:sldId id="767" r:id="rId8"/>
    <p:sldId id="769" r:id="rId9"/>
    <p:sldId id="770" r:id="rId10"/>
    <p:sldId id="771" r:id="rId11"/>
    <p:sldId id="772" r:id="rId12"/>
    <p:sldId id="773" r:id="rId13"/>
    <p:sldId id="768" r:id="rId14"/>
    <p:sldId id="774" r:id="rId15"/>
    <p:sldId id="778" r:id="rId16"/>
    <p:sldId id="776" r:id="rId17"/>
    <p:sldId id="777" r:id="rId18"/>
    <p:sldId id="779" r:id="rId19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2580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3024"/>
        <p:guide pos="2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t" anchorCtr="0" compatLnSpc="1">
            <a:prstTxWarp prst="textNoShape">
              <a:avLst/>
            </a:prstTxWarp>
          </a:bodyPr>
          <a:lstStyle>
            <a:lvl1pPr algn="l" defTabSz="9588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b" anchorCtr="0" compatLnSpc="1">
            <a:prstTxWarp prst="textNoShape">
              <a:avLst/>
            </a:prstTxWarp>
          </a:bodyPr>
          <a:lstStyle>
            <a:lvl1pPr algn="l" defTabSz="9588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000" i="1"/>
            </a:lvl1pPr>
          </a:lstStyle>
          <a:p>
            <a:pPr>
              <a:defRPr/>
            </a:pPr>
            <a:fld id="{9C3B66F3-6C71-4572-AADB-BB8138D4C2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t" anchorCtr="0" compatLnSpc="1">
            <a:prstTxWarp prst="textNoShape">
              <a:avLst/>
            </a:prstTxWarp>
          </a:bodyPr>
          <a:lstStyle>
            <a:lvl1pPr algn="l" defTabSz="800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t" anchorCtr="0" compatLnSpc="1">
            <a:prstTxWarp prst="textNoShape">
              <a:avLst/>
            </a:prstTxWarp>
          </a:bodyPr>
          <a:lstStyle>
            <a:lvl1pPr algn="r" defTabSz="800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b" anchorCtr="0" compatLnSpc="1">
            <a:prstTxWarp prst="textNoShape">
              <a:avLst/>
            </a:prstTxWarp>
          </a:bodyPr>
          <a:lstStyle>
            <a:lvl1pPr algn="l" defTabSz="800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5" tIns="0" rIns="19985" bIns="0" numCol="1" anchor="b" anchorCtr="0" compatLnSpc="1">
            <a:prstTxWarp prst="textNoShape">
              <a:avLst/>
            </a:prstTxWarp>
          </a:bodyPr>
          <a:lstStyle>
            <a:lvl1pPr algn="r" defTabSz="800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F0BAFDAA-66AF-4EBC-85DF-8B91D0269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2313"/>
            <a:ext cx="4797425" cy="3597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93180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105CDCE-7C02-40F9-8380-BB7A9E8AA43B}" type="slidenum">
              <a:rPr lang="en-US" altLang="en-US" sz="1000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0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1AF01B3-1103-4F22-8394-16D863A586B6}" type="slidenum">
              <a:rPr lang="en-US" altLang="en-US" sz="1000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0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5169A7F-4B71-4773-BBCD-5A9047AA525E}" type="slidenum">
              <a:rPr lang="en-US" altLang="en-US" sz="1000" smtClean="0">
                <a:latin typeface="Times New Roman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0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6FDFC-A736-4651-BC1C-052EECC13A07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1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01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0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9D0CB8-5832-44FC-A38D-E3D61CCAAE4C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324600"/>
            <a:ext cx="4419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D229-03AA-48F9-88C2-4DAB6E5C58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9241B-3957-474B-A50C-8E70ADB43D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2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4760-E694-450B-BD61-72741BD591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16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229600" cy="44116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7640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E950C-AA28-44C4-A428-CC186766DC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427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248400"/>
            <a:ext cx="4648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AD0A3-D77E-4EC3-8AFB-FEFC1CCDFB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8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B697-C051-4223-B6D9-06AC8023B1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07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F1EC-E20B-41E0-86DD-75836FFF09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3302-52D8-4D39-B8C4-F2726B24E0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1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E15EA-3E68-4C9A-A8E3-E91A316060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0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07B8-1962-4589-96B7-A469D80BDD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1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C79C2-B80E-48C5-B2BB-98E20CFC67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7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97162-B44C-40D0-917B-A3431C9555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9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24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A0915A-BEB8-4948-B334-3E34A802F1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1" r:id="rId3"/>
    <p:sldLayoutId id="2147483822" r:id="rId4"/>
    <p:sldLayoutId id="2147483823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3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835150" y="2133600"/>
            <a:ext cx="6934200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9</a:t>
            </a:r>
            <a:br>
              <a:rPr lang="en-US" altLang="en-US" dirty="0" smtClean="0"/>
            </a:br>
            <a:r>
              <a:rPr lang="en-US" altLang="en-US" dirty="0" smtClean="0"/>
              <a:t>OIS Discounting, Credit Issues, and Funding Costs</a:t>
            </a:r>
          </a:p>
        </p:txBody>
      </p:sp>
      <p:sp>
        <p:nvSpPr>
          <p:cNvPr id="614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905321-566B-4A09-939A-B6247D8247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If LIBOR is used for discounting…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two year LIBOR/swap zero rate is </a:t>
            </a:r>
            <a:r>
              <a:rPr lang="en-CA" i="1" dirty="0" smtClean="0">
                <a:latin typeface="+mj-lt"/>
              </a:rPr>
              <a:t>R</a:t>
            </a:r>
            <a:r>
              <a:rPr lang="en-CA" dirty="0" smtClean="0"/>
              <a:t> where </a:t>
            </a:r>
          </a:p>
          <a:p>
            <a:pPr marL="0" indent="0">
              <a:buFontTx/>
              <a:buNone/>
              <a:defRPr/>
            </a:pPr>
            <a:endParaRPr lang="en-CA" dirty="0"/>
          </a:p>
          <a:p>
            <a:pPr>
              <a:buFontTx/>
              <a:buNone/>
              <a:defRPr/>
            </a:pPr>
            <a:r>
              <a:rPr lang="en-CA" dirty="0" smtClean="0"/>
              <a:t>	so </a:t>
            </a:r>
            <a:r>
              <a:rPr lang="en-CA" dirty="0"/>
              <a:t>that </a:t>
            </a:r>
            <a:r>
              <a:rPr lang="en-CA" i="1" dirty="0">
                <a:latin typeface="+mj-lt"/>
              </a:rPr>
              <a:t>R</a:t>
            </a:r>
            <a:r>
              <a:rPr lang="en-CA" dirty="0"/>
              <a:t> = 6.030</a:t>
            </a:r>
            <a:r>
              <a:rPr lang="en-CA" dirty="0" smtClean="0"/>
              <a:t>%</a:t>
            </a:r>
            <a:endParaRPr lang="en-CA" dirty="0"/>
          </a:p>
          <a:p>
            <a:pPr>
              <a:defRPr/>
            </a:pPr>
            <a:r>
              <a:rPr lang="en-CA" dirty="0" smtClean="0"/>
              <a:t>The </a:t>
            </a:r>
            <a:r>
              <a:rPr lang="en-CA" dirty="0"/>
              <a:t>forward LIBOR rate </a:t>
            </a:r>
            <a:r>
              <a:rPr lang="en-CA" dirty="0" smtClean="0"/>
              <a:t>for the second year is </a:t>
            </a:r>
            <a:endParaRPr lang="en-CA" dirty="0"/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0" indent="0">
              <a:buFontTx/>
              <a:buNone/>
              <a:defRPr/>
            </a:pPr>
            <a:r>
              <a:rPr lang="en-CA" dirty="0" smtClean="0"/>
              <a:t>     </a:t>
            </a:r>
          </a:p>
          <a:p>
            <a:pPr marL="0" indent="0">
              <a:buFontTx/>
              <a:buNone/>
              <a:defRPr/>
            </a:pPr>
            <a:endParaRPr lang="en-CA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5D92F8-36BC-48C4-B991-AC29EC4ABFD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2916238" y="2852738"/>
          <a:ext cx="22431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5" imgW="1346200" imgH="431800" progId="Equation.3">
                  <p:embed/>
                </p:oleObj>
              </mc:Choice>
              <mc:Fallback>
                <p:oleObj name="Equation" r:id="rId5" imgW="1346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852738"/>
                        <a:ext cx="22431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627313" y="5013325"/>
          <a:ext cx="3233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7" imgW="1447800" imgH="419100" progId="Equation.3">
                  <p:embed/>
                </p:oleObj>
              </mc:Choice>
              <mc:Fallback>
                <p:oleObj name="Equation" r:id="rId7" imgW="1447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3233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If LIBOR is used for discounting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Check: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When the forward rate is 7.0707  and LIBOR discounting is used the two-year swap has a value of </a:t>
            </a:r>
          </a:p>
          <a:p>
            <a:pPr marL="914400" lvl="2" indent="0">
              <a:buFontTx/>
              <a:buNone/>
            </a:pPr>
            <a:endParaRPr lang="en-US" altLang="en-US" smtClean="0"/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F6DC31-5627-43AA-BDCE-A869B0F99C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163888" y="4076700"/>
          <a:ext cx="2930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1396394" imgH="393529" progId="Equation.3">
                  <p:embed/>
                </p:oleObj>
              </mc:Choice>
              <mc:Fallback>
                <p:oleObj name="Equation" r:id="rId5" imgW="1396394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076700"/>
                        <a:ext cx="2930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If OIS Discounting Is Used….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Assume that OIS zero rates for one and two years have been bootstrapped as 4.5% and 5.5% with annual compounding</a:t>
            </a:r>
          </a:p>
          <a:p>
            <a:pPr>
              <a:defRPr/>
            </a:pPr>
            <a:r>
              <a:rPr lang="en-CA" dirty="0" smtClean="0"/>
              <a:t>If </a:t>
            </a:r>
            <a:r>
              <a:rPr lang="en-CA" i="1" dirty="0" smtClean="0">
                <a:latin typeface="+mj-lt"/>
              </a:rPr>
              <a:t>F</a:t>
            </a:r>
            <a:r>
              <a:rPr lang="en-CA" dirty="0" smtClean="0"/>
              <a:t> is the forward LIBOR rate for the second year then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endParaRPr lang="en-CA" dirty="0" smtClean="0"/>
          </a:p>
          <a:p>
            <a:pPr marL="0" indent="0">
              <a:buFontTx/>
              <a:buNone/>
              <a:defRPr/>
            </a:pPr>
            <a:r>
              <a:rPr lang="en-CA" dirty="0"/>
              <a:t> </a:t>
            </a:r>
            <a:r>
              <a:rPr lang="en-CA" dirty="0" smtClean="0"/>
              <a:t>   so that </a:t>
            </a:r>
            <a:r>
              <a:rPr lang="en-CA" i="1" dirty="0" smtClean="0">
                <a:latin typeface="+mj-lt"/>
              </a:rPr>
              <a:t>F</a:t>
            </a:r>
            <a:r>
              <a:rPr lang="en-CA" dirty="0" smtClean="0"/>
              <a:t> is 7.0651%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2324B9-5D4E-4699-9975-9EF4E795ACE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3116263" y="4365625"/>
          <a:ext cx="25304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5" imgW="1205977" imgH="393529" progId="Equation.3">
                  <p:embed/>
                </p:oleObj>
              </mc:Choice>
              <mc:Fallback>
                <p:oleObj name="Equation" r:id="rId5" imgW="120597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365625"/>
                        <a:ext cx="25304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Swap Valuation with OIS Discounting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4213" y="2349500"/>
            <a:ext cx="7772400" cy="4114800"/>
          </a:xfrm>
        </p:spPr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Forward LIBOR rates are calculated as for this simple example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Typically, 1-month, 3-month, 6-month and 12-month forward rates are calculated separately from the corresponding swap quotes.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Interpolation is used to calculate the forward rates to value a particular existing swap.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5DA161-EA14-4757-BBE1-D8258BD1560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50825" y="908050"/>
            <a:ext cx="7772400" cy="1143000"/>
          </a:xfrm>
        </p:spPr>
        <p:txBody>
          <a:bodyPr/>
          <a:lstStyle/>
          <a:p>
            <a:r>
              <a:rPr lang="en-CA" altLang="en-US" smtClean="0"/>
              <a:t>Valuing Bilaterally Cleared Derivatives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400" dirty="0" smtClean="0"/>
              <a:t>A dealer first calculates the value of a portfolio of derivatives with a counterparty assuming neither side will default</a:t>
            </a:r>
          </a:p>
          <a:p>
            <a:pPr>
              <a:defRPr/>
            </a:pPr>
            <a:r>
              <a:rPr lang="en-CA" sz="2400" dirty="0" smtClean="0"/>
              <a:t>It then reduces the value of the portfolio to reflect possible losses from a counterparty default. This is the credit value adjustment (CVA)</a:t>
            </a:r>
          </a:p>
          <a:p>
            <a:pPr>
              <a:defRPr/>
            </a:pPr>
            <a:r>
              <a:rPr lang="en-CA" sz="2400" dirty="0" smtClean="0"/>
              <a:t> It then increases the value to reflect possible gains from a default by itself. This is the debit value adjustment (DVA)</a:t>
            </a:r>
          </a:p>
          <a:p>
            <a:pPr marL="0" indent="0">
              <a:buFontTx/>
              <a:buNone/>
              <a:defRPr/>
            </a:pPr>
            <a:endParaRPr lang="en-CA" sz="2400" dirty="0" smtClean="0"/>
          </a:p>
          <a:p>
            <a:pPr>
              <a:defRPr/>
            </a:pPr>
            <a:endParaRPr lang="en-CA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40429A-F573-4661-B4F2-C8589AF6C77C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Valuing Bilaterally Cleared Derivatives Portfolios </a:t>
            </a:r>
            <a:r>
              <a:rPr lang="en-CA" altLang="en-US" sz="2800" smtClean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4209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CA" dirty="0"/>
              <a:t>Value after credit adjustments is:</a:t>
            </a:r>
          </a:p>
          <a:p>
            <a:pPr marL="0" indent="0">
              <a:buFontTx/>
              <a:buNone/>
              <a:defRPr/>
            </a:pPr>
            <a:r>
              <a:rPr lang="en-CA" dirty="0"/>
              <a:t>	</a:t>
            </a:r>
            <a:r>
              <a:rPr lang="en-CA" dirty="0" smtClean="0"/>
              <a:t>No-default </a:t>
            </a:r>
            <a:r>
              <a:rPr lang="en-CA" dirty="0"/>
              <a:t>value − CVA + </a:t>
            </a:r>
            <a:r>
              <a:rPr lang="en-CA" dirty="0" smtClean="0"/>
              <a:t>DVA</a:t>
            </a:r>
          </a:p>
          <a:p>
            <a:pPr marL="0" indent="0">
              <a:buFontTx/>
              <a:buNone/>
              <a:defRPr/>
            </a:pPr>
            <a:endParaRPr lang="en-CA" dirty="0"/>
          </a:p>
          <a:p>
            <a:pPr>
              <a:defRPr/>
            </a:pPr>
            <a:r>
              <a:rPr lang="en-CA" dirty="0" smtClean="0"/>
              <a:t>CVA and DVA adjustments should reflect collateral arrangements</a:t>
            </a:r>
            <a:endParaRPr lang="en-CA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06E73-7927-4F1E-92BD-E7A4953800E2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CVA Calculation</a:t>
            </a:r>
            <a:endParaRPr lang="en-US" altLang="en-US" smtClean="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  <a:cs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152848-990B-4C4C-8FA7-DB19D629F306}" type="slidenum">
              <a:rPr lang="en-US" altLang="en-US" sz="1400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  <a:cs typeface="Arial" charset="0"/>
            </a:endParaRPr>
          </a:p>
        </p:txBody>
      </p:sp>
      <p:cxnSp>
        <p:nvCxnSpPr>
          <p:cNvPr id="21509" name="Straight Connector 5"/>
          <p:cNvCxnSpPr>
            <a:cxnSpLocks noChangeShapeType="1"/>
          </p:cNvCxnSpPr>
          <p:nvPr/>
        </p:nvCxnSpPr>
        <p:spPr bwMode="auto">
          <a:xfrm>
            <a:off x="1905000" y="2932113"/>
            <a:ext cx="594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1068388" y="24495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cs typeface="Arial" charset="0"/>
              </a:rPr>
              <a:t>Time</a:t>
            </a:r>
            <a:endParaRPr lang="en-US" altLang="en-US" sz="1800">
              <a:cs typeface="Arial" charset="0"/>
            </a:endParaRPr>
          </a:p>
        </p:txBody>
      </p:sp>
      <p:cxnSp>
        <p:nvCxnSpPr>
          <p:cNvPr id="21511" name="Straight Connector 8"/>
          <p:cNvCxnSpPr>
            <a:cxnSpLocks noChangeShapeType="1"/>
          </p:cNvCxnSpPr>
          <p:nvPr/>
        </p:nvCxnSpPr>
        <p:spPr bwMode="auto">
          <a:xfrm flipV="1">
            <a:off x="19050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Connector 10"/>
          <p:cNvCxnSpPr>
            <a:cxnSpLocks noChangeShapeType="1"/>
          </p:cNvCxnSpPr>
          <p:nvPr/>
        </p:nvCxnSpPr>
        <p:spPr bwMode="auto">
          <a:xfrm flipV="1">
            <a:off x="24384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Connector 13"/>
          <p:cNvCxnSpPr>
            <a:cxnSpLocks noChangeShapeType="1"/>
          </p:cNvCxnSpPr>
          <p:nvPr/>
        </p:nvCxnSpPr>
        <p:spPr bwMode="auto">
          <a:xfrm flipV="1">
            <a:off x="29718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Connector 15"/>
          <p:cNvCxnSpPr>
            <a:cxnSpLocks noChangeShapeType="1"/>
          </p:cNvCxnSpPr>
          <p:nvPr/>
        </p:nvCxnSpPr>
        <p:spPr bwMode="auto">
          <a:xfrm flipV="1">
            <a:off x="35052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Connector 18"/>
          <p:cNvCxnSpPr>
            <a:cxnSpLocks noChangeShapeType="1"/>
          </p:cNvCxnSpPr>
          <p:nvPr/>
        </p:nvCxnSpPr>
        <p:spPr bwMode="auto">
          <a:xfrm flipV="1">
            <a:off x="40386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752600" y="2462213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  <a:cs typeface="Arial" pitchFamily="34" charset="0"/>
              </a:rPr>
              <a:t>0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1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8288" y="2460625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2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1688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3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8425" y="24749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4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21521" name="Straight Connector 25"/>
          <p:cNvCxnSpPr>
            <a:cxnSpLocks noChangeShapeType="1"/>
          </p:cNvCxnSpPr>
          <p:nvPr/>
        </p:nvCxnSpPr>
        <p:spPr bwMode="auto">
          <a:xfrm flipV="1">
            <a:off x="7848600" y="2817813"/>
            <a:ext cx="0" cy="114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20000" y="2443163"/>
            <a:ext cx="685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t</a:t>
            </a:r>
            <a:r>
              <a:rPr lang="en-CA" i="1" baseline="-25000" dirty="0" err="1">
                <a:latin typeface="+mj-lt"/>
                <a:cs typeface="Arial" pitchFamily="34" charset="0"/>
              </a:rPr>
              <a:t>n</a:t>
            </a:r>
            <a:r>
              <a:rPr lang="en-CA" dirty="0">
                <a:latin typeface="+mj-lt"/>
                <a:cs typeface="Arial" pitchFamily="34" charset="0"/>
              </a:rPr>
              <a:t>=T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1523" name="TextBox 27"/>
          <p:cNvSpPr txBox="1">
            <a:spLocks noChangeArrowheads="1"/>
          </p:cNvSpPr>
          <p:nvPr/>
        </p:nvSpPr>
        <p:spPr bwMode="auto">
          <a:xfrm>
            <a:off x="153988" y="3176588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cs typeface="Arial" charset="0"/>
              </a:rPr>
              <a:t>Counterparty default probability</a:t>
            </a:r>
            <a:endParaRPr lang="en-US" altLang="en-US" sz="1400"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9613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1</a:t>
            </a:r>
            <a:endParaRPr lang="en-US" dirty="0"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3117850"/>
            <a:ext cx="827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2</a:t>
            </a:r>
            <a:endParaRPr lang="en-US" dirty="0"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1338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3</a:t>
            </a:r>
            <a:endParaRPr lang="en-US" dirty="0"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5850" y="3117850"/>
            <a:ext cx="82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4</a:t>
            </a:r>
            <a:endParaRPr lang="en-US" dirty="0">
              <a:cs typeface="Arial" pitchFamily="34" charset="0"/>
            </a:endParaRPr>
          </a:p>
        </p:txBody>
      </p:sp>
      <p:sp>
        <p:nvSpPr>
          <p:cNvPr id="21528" name="TextBox 32"/>
          <p:cNvSpPr txBox="1">
            <a:spLocks noChangeArrowheads="1"/>
          </p:cNvSpPr>
          <p:nvPr/>
        </p:nvSpPr>
        <p:spPr bwMode="auto">
          <a:xfrm>
            <a:off x="4321175" y="2305050"/>
            <a:ext cx="2667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sp>
        <p:nvSpPr>
          <p:cNvPr id="21529" name="TextBox 34"/>
          <p:cNvSpPr txBox="1">
            <a:spLocks noChangeArrowheads="1"/>
          </p:cNvSpPr>
          <p:nvPr/>
        </p:nvSpPr>
        <p:spPr bwMode="auto">
          <a:xfrm>
            <a:off x="4344988" y="29241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cxnSp>
        <p:nvCxnSpPr>
          <p:cNvPr id="21530" name="Straight Connector 36"/>
          <p:cNvCxnSpPr>
            <a:cxnSpLocks noChangeShapeType="1"/>
          </p:cNvCxnSpPr>
          <p:nvPr/>
        </p:nvCxnSpPr>
        <p:spPr bwMode="auto">
          <a:xfrm flipV="1">
            <a:off x="7162800" y="2811463"/>
            <a:ext cx="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391400" y="3109913"/>
            <a:ext cx="827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q</a:t>
            </a:r>
            <a:r>
              <a:rPr lang="en-CA" i="1" baseline="-25000" dirty="0" err="1">
                <a:cs typeface="Arial" pitchFamily="34" charset="0"/>
              </a:rPr>
              <a:t>n</a:t>
            </a:r>
            <a:endParaRPr lang="en-US" i="1" dirty="0">
              <a:cs typeface="Arial" pitchFamily="34" charset="0"/>
            </a:endParaRPr>
          </a:p>
        </p:txBody>
      </p:sp>
      <p:sp>
        <p:nvSpPr>
          <p:cNvPr id="21532" name="TextBox 38"/>
          <p:cNvSpPr txBox="1">
            <a:spLocks noChangeArrowheads="1"/>
          </p:cNvSpPr>
          <p:nvPr/>
        </p:nvSpPr>
        <p:spPr bwMode="auto">
          <a:xfrm>
            <a:off x="153988" y="388620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cs typeface="Arial" charset="0"/>
              </a:rPr>
              <a:t>PV of dealer’s loss given default</a:t>
            </a:r>
            <a:endParaRPr lang="en-US" altLang="en-US" sz="1400"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25650" y="3824288"/>
            <a:ext cx="82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1</a:t>
            </a:r>
            <a:endParaRPr lang="en-US" dirty="0"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44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2</a:t>
            </a:r>
            <a:endParaRPr lang="en-US" dirty="0"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78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3</a:t>
            </a:r>
            <a:endParaRPr 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6175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4</a:t>
            </a:r>
            <a:endParaRPr lang="en-US" dirty="0"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15213" y="3843338"/>
            <a:ext cx="8270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v</a:t>
            </a:r>
            <a:r>
              <a:rPr lang="en-CA" i="1" baseline="-25000" dirty="0" err="1">
                <a:cs typeface="Arial" pitchFamily="34" charset="0"/>
              </a:rPr>
              <a:t>n</a:t>
            </a:r>
            <a:endParaRPr lang="en-US" i="1" dirty="0">
              <a:cs typeface="Arial" pitchFamily="34" charset="0"/>
            </a:endParaRPr>
          </a:p>
        </p:txBody>
      </p:sp>
      <p:sp>
        <p:nvSpPr>
          <p:cNvPr id="21538" name="TextBox 45"/>
          <p:cNvSpPr txBox="1">
            <a:spLocks noChangeArrowheads="1"/>
          </p:cNvSpPr>
          <p:nvPr/>
        </p:nvSpPr>
        <p:spPr bwMode="auto">
          <a:xfrm>
            <a:off x="4346575" y="36353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graphicFrame>
        <p:nvGraphicFramePr>
          <p:cNvPr id="21539" name="Object 46"/>
          <p:cNvGraphicFramePr>
            <a:graphicFrameLocks noChangeAspect="1"/>
          </p:cNvGraphicFramePr>
          <p:nvPr/>
        </p:nvGraphicFramePr>
        <p:xfrm>
          <a:off x="1477963" y="5026025"/>
          <a:ext cx="15478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6" imgW="914400" imgH="431640" progId="Equation.DSMT4">
                  <p:embed/>
                </p:oleObj>
              </mc:Choice>
              <mc:Fallback>
                <p:oleObj name="Equation" r:id="rId6" imgW="914400" imgH="4316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026025"/>
                        <a:ext cx="15478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DVA Calculation</a:t>
            </a:r>
            <a:endParaRPr lang="en-US" altLang="en-US" smtClean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480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  <a:cs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11F403-F89F-4C1B-B997-6B845D34857D}" type="slidenum">
              <a:rPr lang="en-US" altLang="en-US" sz="1400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  <a:cs typeface="Arial" charset="0"/>
            </a:endParaRPr>
          </a:p>
        </p:txBody>
      </p:sp>
      <p:cxnSp>
        <p:nvCxnSpPr>
          <p:cNvPr id="22533" name="Straight Connector 5"/>
          <p:cNvCxnSpPr>
            <a:cxnSpLocks noChangeShapeType="1"/>
          </p:cNvCxnSpPr>
          <p:nvPr/>
        </p:nvCxnSpPr>
        <p:spPr bwMode="auto">
          <a:xfrm>
            <a:off x="1905000" y="2932113"/>
            <a:ext cx="594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1068388" y="24495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cs typeface="Arial" charset="0"/>
              </a:rPr>
              <a:t>Time</a:t>
            </a:r>
            <a:endParaRPr lang="en-US" altLang="en-US" sz="1800">
              <a:cs typeface="Arial" charset="0"/>
            </a:endParaRPr>
          </a:p>
        </p:txBody>
      </p:sp>
      <p:cxnSp>
        <p:nvCxnSpPr>
          <p:cNvPr id="22535" name="Straight Connector 8"/>
          <p:cNvCxnSpPr>
            <a:cxnSpLocks noChangeShapeType="1"/>
          </p:cNvCxnSpPr>
          <p:nvPr/>
        </p:nvCxnSpPr>
        <p:spPr bwMode="auto">
          <a:xfrm flipV="1">
            <a:off x="19050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Straight Connector 10"/>
          <p:cNvCxnSpPr>
            <a:cxnSpLocks noChangeShapeType="1"/>
          </p:cNvCxnSpPr>
          <p:nvPr/>
        </p:nvCxnSpPr>
        <p:spPr bwMode="auto">
          <a:xfrm flipV="1">
            <a:off x="24384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Straight Connector 13"/>
          <p:cNvCxnSpPr>
            <a:cxnSpLocks noChangeShapeType="1"/>
          </p:cNvCxnSpPr>
          <p:nvPr/>
        </p:nvCxnSpPr>
        <p:spPr bwMode="auto">
          <a:xfrm flipV="1">
            <a:off x="29718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Connector 15"/>
          <p:cNvCxnSpPr>
            <a:cxnSpLocks noChangeShapeType="1"/>
          </p:cNvCxnSpPr>
          <p:nvPr/>
        </p:nvCxnSpPr>
        <p:spPr bwMode="auto">
          <a:xfrm flipV="1">
            <a:off x="35052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18"/>
          <p:cNvCxnSpPr>
            <a:cxnSpLocks noChangeShapeType="1"/>
          </p:cNvCxnSpPr>
          <p:nvPr/>
        </p:nvCxnSpPr>
        <p:spPr bwMode="auto">
          <a:xfrm flipV="1">
            <a:off x="40386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752600" y="2462213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  <a:cs typeface="Arial" pitchFamily="34" charset="0"/>
              </a:rPr>
              <a:t>0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1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8288" y="2460625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2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1688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3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8425" y="24749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t</a:t>
            </a:r>
            <a:r>
              <a:rPr lang="en-CA" baseline="-25000" dirty="0">
                <a:latin typeface="+mj-lt"/>
                <a:cs typeface="Arial" pitchFamily="34" charset="0"/>
              </a:rPr>
              <a:t>4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22545" name="Straight Connector 25"/>
          <p:cNvCxnSpPr>
            <a:cxnSpLocks noChangeShapeType="1"/>
          </p:cNvCxnSpPr>
          <p:nvPr/>
        </p:nvCxnSpPr>
        <p:spPr bwMode="auto">
          <a:xfrm flipV="1">
            <a:off x="7848600" y="2817813"/>
            <a:ext cx="0" cy="114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20000" y="2443163"/>
            <a:ext cx="685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t</a:t>
            </a:r>
            <a:r>
              <a:rPr lang="en-CA" i="1" baseline="-25000" dirty="0" err="1">
                <a:latin typeface="+mj-lt"/>
                <a:cs typeface="Arial" pitchFamily="34" charset="0"/>
              </a:rPr>
              <a:t>n</a:t>
            </a:r>
            <a:r>
              <a:rPr lang="en-CA" dirty="0">
                <a:latin typeface="+mj-lt"/>
                <a:cs typeface="Arial" pitchFamily="34" charset="0"/>
              </a:rPr>
              <a:t>=T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2547" name="TextBox 27"/>
          <p:cNvSpPr txBox="1">
            <a:spLocks noChangeArrowheads="1"/>
          </p:cNvSpPr>
          <p:nvPr/>
        </p:nvSpPr>
        <p:spPr bwMode="auto">
          <a:xfrm>
            <a:off x="153988" y="3176588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cs typeface="Arial" charset="0"/>
              </a:rPr>
              <a:t>Dealer default probability</a:t>
            </a:r>
            <a:endParaRPr lang="en-US" altLang="en-US" sz="1400"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9613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1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3117850"/>
            <a:ext cx="827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2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1338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3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5850" y="3117850"/>
            <a:ext cx="82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q</a:t>
            </a:r>
            <a:r>
              <a:rPr lang="en-CA" baseline="-25000" dirty="0">
                <a:cs typeface="Arial" pitchFamily="34" charset="0"/>
              </a:rPr>
              <a:t>4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22552" name="TextBox 32"/>
          <p:cNvSpPr txBox="1">
            <a:spLocks noChangeArrowheads="1"/>
          </p:cNvSpPr>
          <p:nvPr/>
        </p:nvSpPr>
        <p:spPr bwMode="auto">
          <a:xfrm>
            <a:off x="4321175" y="2305050"/>
            <a:ext cx="2667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sp>
        <p:nvSpPr>
          <p:cNvPr id="22553" name="TextBox 34"/>
          <p:cNvSpPr txBox="1">
            <a:spLocks noChangeArrowheads="1"/>
          </p:cNvSpPr>
          <p:nvPr/>
        </p:nvSpPr>
        <p:spPr bwMode="auto">
          <a:xfrm>
            <a:off x="4344988" y="29241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cxnSp>
        <p:nvCxnSpPr>
          <p:cNvPr id="22554" name="Straight Connector 36"/>
          <p:cNvCxnSpPr>
            <a:cxnSpLocks noChangeShapeType="1"/>
          </p:cNvCxnSpPr>
          <p:nvPr/>
        </p:nvCxnSpPr>
        <p:spPr bwMode="auto">
          <a:xfrm flipV="1">
            <a:off x="7162800" y="2811463"/>
            <a:ext cx="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391400" y="3109913"/>
            <a:ext cx="827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q</a:t>
            </a:r>
            <a:r>
              <a:rPr lang="en-CA" i="1" baseline="-25000" dirty="0" err="1">
                <a:cs typeface="Arial" pitchFamily="34" charset="0"/>
              </a:rPr>
              <a:t>n</a:t>
            </a:r>
            <a:r>
              <a:rPr lang="en-CA" i="1" baseline="30000" dirty="0">
                <a:cs typeface="Arial" pitchFamily="34" charset="0"/>
              </a:rPr>
              <a:t>*</a:t>
            </a:r>
            <a:endParaRPr lang="en-US" i="1" dirty="0">
              <a:cs typeface="Arial" pitchFamily="34" charset="0"/>
            </a:endParaRPr>
          </a:p>
        </p:txBody>
      </p:sp>
      <p:sp>
        <p:nvSpPr>
          <p:cNvPr id="22556" name="TextBox 38"/>
          <p:cNvSpPr txBox="1">
            <a:spLocks noChangeArrowheads="1"/>
          </p:cNvSpPr>
          <p:nvPr/>
        </p:nvSpPr>
        <p:spPr bwMode="auto">
          <a:xfrm>
            <a:off x="153988" y="388620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cs typeface="Arial" charset="0"/>
              </a:rPr>
              <a:t>PV of counterparty’s loss given default</a:t>
            </a:r>
            <a:endParaRPr lang="en-US" altLang="en-US" sz="1400"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25650" y="3824288"/>
            <a:ext cx="82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1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6038" y="3859213"/>
            <a:ext cx="8270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2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78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3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840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  <a:cs typeface="Arial" pitchFamily="34" charset="0"/>
              </a:rPr>
              <a:t>v</a:t>
            </a:r>
            <a:r>
              <a:rPr lang="en-CA" baseline="-25000" dirty="0">
                <a:cs typeface="Arial" pitchFamily="34" charset="0"/>
              </a:rPr>
              <a:t>4</a:t>
            </a:r>
            <a:r>
              <a:rPr lang="en-CA" baseline="30000" dirty="0">
                <a:cs typeface="Arial" pitchFamily="34" charset="0"/>
              </a:rPr>
              <a:t>*</a:t>
            </a:r>
            <a:endParaRPr lang="en-US" dirty="0"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15213" y="3843338"/>
            <a:ext cx="8270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  <a:cs typeface="Arial" pitchFamily="34" charset="0"/>
              </a:rPr>
              <a:t>v</a:t>
            </a:r>
            <a:r>
              <a:rPr lang="en-CA" i="1" baseline="-25000" dirty="0" err="1">
                <a:cs typeface="Arial" pitchFamily="34" charset="0"/>
              </a:rPr>
              <a:t>n</a:t>
            </a:r>
            <a:r>
              <a:rPr lang="en-CA" i="1" baseline="30000" dirty="0">
                <a:cs typeface="Arial" pitchFamily="34" charset="0"/>
              </a:rPr>
              <a:t>*</a:t>
            </a:r>
            <a:endParaRPr lang="en-US" i="1" dirty="0">
              <a:cs typeface="Arial" pitchFamily="34" charset="0"/>
            </a:endParaRPr>
          </a:p>
        </p:txBody>
      </p:sp>
      <p:sp>
        <p:nvSpPr>
          <p:cNvPr id="22562" name="TextBox 45"/>
          <p:cNvSpPr txBox="1">
            <a:spLocks noChangeArrowheads="1"/>
          </p:cNvSpPr>
          <p:nvPr/>
        </p:nvSpPr>
        <p:spPr bwMode="auto">
          <a:xfrm>
            <a:off x="4346575" y="36353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cs typeface="Arial" charset="0"/>
              </a:rPr>
              <a:t>………………</a:t>
            </a:r>
            <a:endParaRPr lang="en-US" altLang="en-US">
              <a:cs typeface="Arial" charset="0"/>
            </a:endParaRPr>
          </a:p>
        </p:txBody>
      </p:sp>
      <p:graphicFrame>
        <p:nvGraphicFramePr>
          <p:cNvPr id="22563" name="Object 46"/>
          <p:cNvGraphicFramePr>
            <a:graphicFrameLocks noChangeAspect="1"/>
          </p:cNvGraphicFramePr>
          <p:nvPr/>
        </p:nvGraphicFramePr>
        <p:xfrm>
          <a:off x="1392238" y="5026025"/>
          <a:ext cx="17192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6" imgW="1015920" imgH="431640" progId="Equation.DSMT4">
                  <p:embed/>
                </p:oleObj>
              </mc:Choice>
              <mc:Fallback>
                <p:oleObj name="Equation" r:id="rId6" imgW="1015920" imgH="4316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026025"/>
                        <a:ext cx="17192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7772400" cy="1143000"/>
          </a:xfrm>
        </p:spPr>
        <p:txBody>
          <a:bodyPr/>
          <a:lstStyle/>
          <a:p>
            <a:r>
              <a:rPr lang="en-CA" altLang="en-US" smtClean="0"/>
              <a:t>Funding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CA" sz="2400" dirty="0" smtClean="0"/>
              <a:t>Many dealers argue that they should take funding costs into account when non-collateralized transactions are valued</a:t>
            </a:r>
          </a:p>
          <a:p>
            <a:pPr>
              <a:defRPr/>
            </a:pPr>
            <a:r>
              <a:rPr lang="en-CA" sz="2400" dirty="0" smtClean="0"/>
              <a:t>This leads to what is known as a funding value adjustment (FVA)</a:t>
            </a:r>
          </a:p>
          <a:p>
            <a:pPr>
              <a:defRPr/>
            </a:pPr>
            <a:r>
              <a:rPr lang="en-CA" sz="2400" dirty="0" smtClean="0"/>
              <a:t>An FVA cannot be justified theoretically…</a:t>
            </a:r>
          </a:p>
          <a:p>
            <a:pPr lvl="1">
              <a:defRPr/>
            </a:pPr>
            <a:r>
              <a:rPr lang="en-CA" sz="2000" dirty="0" smtClean="0"/>
              <a:t>What discount rate should a company use for an investment in a Treasury bond.</a:t>
            </a:r>
          </a:p>
          <a:p>
            <a:pPr lvl="1">
              <a:defRPr/>
            </a:pPr>
            <a:r>
              <a:rPr lang="en-CA" sz="2000" dirty="0"/>
              <a:t>The discount rate for a project undertaken by a company should reflect the project’s risk not the company’s funding cost</a:t>
            </a:r>
          </a:p>
          <a:p>
            <a:pPr marL="457200" lvl="1" indent="0">
              <a:buFontTx/>
              <a:buNone/>
              <a:defRPr/>
            </a:pPr>
            <a:endParaRPr lang="en-CA" sz="2000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 9th Edition, Copyright © John C. Hull 2014</a:t>
            </a:r>
            <a:endParaRPr lang="en-US" altLang="en-US">
              <a:cs typeface="Arial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430EFE-96EF-4BDB-A3B5-F0AD914B9CD5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772400" cy="1143000"/>
          </a:xfrm>
        </p:spPr>
        <p:txBody>
          <a:bodyPr/>
          <a:lstStyle/>
          <a:p>
            <a:r>
              <a:rPr lang="en-CA" altLang="en-US" smtClean="0"/>
              <a:t>Treasury Rates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557338"/>
            <a:ext cx="7772400" cy="4114800"/>
          </a:xfrm>
        </p:spPr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Treasury rates are lower than other very low risk rates because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Treasury instruments must often be held by financial institutions for regulatory purposes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Treasury instruments require no capital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Treasury instruments have favorable tax treatment in the US because they are not taxed at the state level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As a result Treasury rates are not a used by derivatives dealers as a proxy for the risk-free rate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CA514B-4CFD-41D3-9DC8-5CC3855371A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6063" y="762000"/>
            <a:ext cx="7772400" cy="990600"/>
          </a:xfrm>
        </p:spPr>
        <p:txBody>
          <a:bodyPr/>
          <a:lstStyle/>
          <a:p>
            <a:pPr eaLnBrk="1" hangingPunct="1"/>
            <a:r>
              <a:rPr lang="en-CA" altLang="en-US" sz="3200" smtClean="0"/>
              <a:t>The “Risk-Free” Discount Rate</a:t>
            </a:r>
            <a:endParaRPr lang="en-US" altLang="en-US" sz="320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7772400" cy="458628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A risk-free discount rate is in theory necessary to value derivatives</a:t>
            </a:r>
          </a:p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LIBOR and swap rates have traditionally been used as proxies for risk-free rates by derivatives dealers</a:t>
            </a:r>
          </a:p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During the crisis banks were reluctant to lend to each other and LIBOR soared</a:t>
            </a:r>
          </a:p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As a result, practices in the market have changed</a:t>
            </a:r>
          </a:p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For collateralized transactions derivatives dealers now use the OIS rate as the discount rate (It is argued that collateralized transactions are funded by the collateral)</a:t>
            </a:r>
          </a:p>
          <a:p>
            <a:pPr eaLnBrk="1" hangingPunct="1">
              <a:defRPr/>
            </a:pPr>
            <a:r>
              <a:rPr lang="en-CA" altLang="en-US" sz="2200" dirty="0" smtClean="0">
                <a:latin typeface="Arial" charset="0"/>
                <a:cs typeface="Arial" charset="0"/>
              </a:rPr>
              <a:t>For non-collateralized transactions a rate reflecting the bank’s funding cost is often used </a:t>
            </a:r>
          </a:p>
          <a:p>
            <a:pPr marL="0" indent="0" eaLnBrk="1" hangingPunct="1">
              <a:buFontTx/>
              <a:buNone/>
              <a:defRPr/>
            </a:pPr>
            <a:endParaRPr lang="en-CA" alt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F31BA1-AEB9-4934-BE22-C236B04FAC1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6063" y="762000"/>
            <a:ext cx="7772400" cy="1311275"/>
          </a:xfrm>
        </p:spPr>
        <p:txBody>
          <a:bodyPr/>
          <a:lstStyle/>
          <a:p>
            <a:pPr eaLnBrk="1" hangingPunct="1"/>
            <a:r>
              <a:rPr lang="en-CA" altLang="en-US" smtClean="0"/>
              <a:t>OIS Rates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4213" y="2133600"/>
            <a:ext cx="7772400" cy="4357688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In an overnight indexed swap a fixed rate for a period is exchanged for the geometric average of the overnight rates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Should OIS rate equal the LIBOR rate</a:t>
            </a:r>
            <a:r>
              <a:rPr lang="en-US" altLang="en-US" sz="2400" smtClean="0">
                <a:latin typeface="Arial" charset="0"/>
                <a:cs typeface="Arial" charset="0"/>
              </a:rPr>
              <a:t>? A bank can</a:t>
            </a:r>
          </a:p>
          <a:p>
            <a:pPr lvl="1" eaLnBrk="1" hangingPunct="1"/>
            <a:r>
              <a:rPr lang="en-CA" altLang="en-US" sz="2000" smtClean="0">
                <a:latin typeface="Arial" charset="0"/>
                <a:cs typeface="Arial" charset="0"/>
              </a:rPr>
              <a:t>Borrow $100 million in the overnight market, rolling forward for 3 months</a:t>
            </a:r>
          </a:p>
          <a:p>
            <a:pPr lvl="1" eaLnBrk="1" hangingPunct="1"/>
            <a:r>
              <a:rPr lang="en-CA" altLang="en-US" sz="2000" smtClean="0">
                <a:latin typeface="Arial" charset="0"/>
                <a:cs typeface="Arial" charset="0"/>
              </a:rPr>
              <a:t>Enter into an OIS swap to convert this to the 3-month OIS rate</a:t>
            </a:r>
          </a:p>
          <a:p>
            <a:pPr lvl="1" eaLnBrk="1" hangingPunct="1"/>
            <a:r>
              <a:rPr lang="en-CA" altLang="en-US" sz="2000" smtClean="0">
                <a:latin typeface="Arial" charset="0"/>
                <a:cs typeface="Arial" charset="0"/>
              </a:rPr>
              <a:t>Lend the funds to another bank at LIBOR for 3 months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90A3A4-E88D-43D7-8385-53A5B4558BA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Overnight Indexed Swaps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600" smtClean="0">
                <a:latin typeface="Arial" charset="0"/>
                <a:cs typeface="Arial" charset="0"/>
              </a:rPr>
              <a:t>...but it bears the credit risk of another bank in this arrangement</a:t>
            </a:r>
          </a:p>
          <a:p>
            <a:pPr eaLnBrk="1" hangingPunct="1"/>
            <a:r>
              <a:rPr lang="en-CA" altLang="en-US" sz="2600" smtClean="0">
                <a:latin typeface="Arial" charset="0"/>
                <a:cs typeface="Arial" charset="0"/>
              </a:rPr>
              <a:t>The OIS rate is therefore less than the corresponding LIBOR rate</a:t>
            </a:r>
          </a:p>
          <a:p>
            <a:pPr eaLnBrk="1" hangingPunct="1"/>
            <a:r>
              <a:rPr lang="en-CA" altLang="en-US" sz="2600" smtClean="0">
                <a:latin typeface="Arial" charset="0"/>
                <a:cs typeface="Arial" charset="0"/>
              </a:rPr>
              <a:t>The excess of LIBOR over the OIS rate is the LIBOR-OIS spread. It is usually about 10 basis points but spiked at an all time high of 364 basis points in October 2008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CEEA93-7265-4BB7-A291-17A315E747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3 Month LIBOR-OIS Spread</a:t>
            </a:r>
            <a:endParaRPr lang="en-US" altLang="en-US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33DE8E-65E3-4705-83D8-00B0DE4DA15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475"/>
            <a:ext cx="60483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OIS Zero Curve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7772400" cy="4114800"/>
          </a:xfrm>
        </p:spPr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When OIS discounting is used, it is necessary to determine the OIS zero curve</a:t>
            </a:r>
          </a:p>
          <a:p>
            <a:r>
              <a:rPr lang="en-CA" altLang="en-US" sz="2400" smtClean="0">
                <a:latin typeface="Arial" charset="0"/>
                <a:cs typeface="Arial" charset="0"/>
              </a:rPr>
              <a:t>This can be bootstrapped from OIS rates in the same way that the LIBOR/swap zero curve is bootstrapped from quotes for LIBOR-for-fixed swaps</a:t>
            </a:r>
          </a:p>
          <a:p>
            <a:r>
              <a:rPr lang="en-CA" altLang="en-US" sz="2400" smtClean="0">
                <a:latin typeface="Arial" charset="0"/>
                <a:cs typeface="Arial" charset="0"/>
              </a:rPr>
              <a:t>When long maturity OIS swaps do not exist, it is necessary to make an assumption about the spread between OIS swap rates and LIBOR-for-fixed swap rates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FA0F20-120E-4BE2-B26A-BABC26E483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Swap Valuation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LIBOR-for-fixed interest rate swaps are always valued on the assumption that forward LIBOR rates are realized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But forward LIBOR rates depend on whether OIS or LIBOR discounting is used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DC51A9-AC23-46A4-93C6-08D76ECAF37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One-year LIBOR rate is 5%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Two year LIBOR-for-fixed swap rate is 6%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Both rates are annually compounded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2C93DA-9738-497F-81C3-25B6B7B53FF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Ch07HullOFOD8thEd</Template>
  <TotalTime>1404</TotalTime>
  <Pages>17</Pages>
  <Words>1129</Words>
  <Application>Microsoft Office PowerPoint</Application>
  <PresentationFormat>Letter Paper (8.5x11 in)</PresentationFormat>
  <Paragraphs>159</Paragraphs>
  <Slides>18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Global</vt:lpstr>
      <vt:lpstr>Equation</vt:lpstr>
      <vt:lpstr>Chapter 9 OIS Discounting, Credit Issues, and Funding Costs</vt:lpstr>
      <vt:lpstr>Treasury Rates</vt:lpstr>
      <vt:lpstr>The “Risk-Free” Discount Rate</vt:lpstr>
      <vt:lpstr>OIS Rates</vt:lpstr>
      <vt:lpstr>Overnight Indexed Swaps continued</vt:lpstr>
      <vt:lpstr>The 3 Month LIBOR-OIS Spread</vt:lpstr>
      <vt:lpstr>The OIS Zero Curve</vt:lpstr>
      <vt:lpstr>Swap Valuation</vt:lpstr>
      <vt:lpstr>Example</vt:lpstr>
      <vt:lpstr>If LIBOR is used for discounting…</vt:lpstr>
      <vt:lpstr>If LIBOR is used for discounting continued</vt:lpstr>
      <vt:lpstr>If OIS Discounting Is Used….</vt:lpstr>
      <vt:lpstr>Swap Valuation with OIS Discounting</vt:lpstr>
      <vt:lpstr>Valuing Bilaterally Cleared Derivatives Portfolios</vt:lpstr>
      <vt:lpstr>Valuing Bilaterally Cleared Derivatives Portfolios continued</vt:lpstr>
      <vt:lpstr>The CVA Calculation</vt:lpstr>
      <vt:lpstr>The DVA Calculation</vt:lpstr>
      <vt:lpstr>Funding Costs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Discounting, Credit Issues, and Funding Costs</dc:title>
  <dc:subject>Options, Futures, and Other Derivatives, 9th Edition</dc:subject>
  <dc:creator>John Hull</dc:creator>
  <cp:keywords>Chapter 9</cp:keywords>
  <dc:description>Copyright 2014 by John Hull.
All rights reserved. Published 2014</dc:description>
  <cp:lastModifiedBy>Hull</cp:lastModifiedBy>
  <cp:revision>158</cp:revision>
  <cp:lastPrinted>1999-11-09T00:15:00Z</cp:lastPrinted>
  <dcterms:created xsi:type="dcterms:W3CDTF">1996-07-04T22:47:30Z</dcterms:created>
  <dcterms:modified xsi:type="dcterms:W3CDTF">2014-02-03T22:50:54Z</dcterms:modified>
</cp:coreProperties>
</file>