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4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7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6" r:id="rId14"/>
    <p:sldId id="267" r:id="rId15"/>
    <p:sldId id="268" r:id="rId16"/>
    <p:sldId id="275" r:id="rId17"/>
    <p:sldId id="269" r:id="rId18"/>
    <p:sldId id="276" r:id="rId19"/>
    <p:sldId id="270" r:id="rId20"/>
    <p:sldId id="271" r:id="rId21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81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5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5603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82999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7BC4D-4C49-4F77-9A4E-7334A531DA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48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BAF92-3EFC-4FB6-9098-88E6C9741E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33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9F0FE-7490-4622-A4AA-E2FAC09011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01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9AFC-85B7-4B8D-81E7-0EDB7A3D27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452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3BFB9-CA5C-4459-9BFA-47372AD5C6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630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16F71-061B-4DFD-8A08-DBDA63F68B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73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F2881-1774-4A7F-8271-82D4B74631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704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F4D2-5694-42E4-8FEB-798CBABC47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101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49C5D-3629-4800-8B70-0D1E9A79E4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705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884D3-5FCF-416F-B0A4-B548C57521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42856-5AAD-45B3-A8AA-359A6EAE7E5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8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 altLang="en-US"/>
              <a:t>Options, Futures, and Other Derivatives,  9th Edition,  Copyright © John  C. Hull 2014</a:t>
            </a: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2ABFAED-7EA5-4725-A4FF-74732D80E5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7" r:id="rId3"/>
    <p:sldLayoutId id="2147483828" r:id="rId4"/>
    <p:sldLayoutId id="2147483829" r:id="rId5"/>
    <p:sldLayoutId id="2147483837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28800" y="2060575"/>
            <a:ext cx="6934200" cy="21304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11 </a:t>
            </a:r>
            <a:br>
              <a:rPr lang="en-US" altLang="en-US" dirty="0" smtClean="0"/>
            </a:br>
            <a:r>
              <a:rPr lang="en-US" altLang="en-US" dirty="0" smtClean="0"/>
              <a:t>Properties of Stock Options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248400"/>
            <a:ext cx="79629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3CC405-E561-4E77-9190-9C704895632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Values of Portfolios</a:t>
            </a:r>
            <a:endParaRPr lang="en-US" altLang="en-US" dirty="0" smtClean="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684EFB-97B4-4646-A747-667EE6A172B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50" y="2143125"/>
          <a:ext cx="6096000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2286016"/>
                <a:gridCol w="1285884"/>
                <a:gridCol w="1238216"/>
              </a:tblGrid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1800" i="1" dirty="0" smtClean="0">
                          <a:latin typeface="+mj-lt"/>
                        </a:rPr>
                        <a:t> &gt; 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1800" i="1" dirty="0" smtClean="0">
                          <a:latin typeface="+mj-lt"/>
                        </a:rPr>
                        <a:t> &lt; 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Portfolio A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Call option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1800" i="1" dirty="0" smtClean="0">
                          <a:latin typeface="+mj-lt"/>
                        </a:rPr>
                        <a:t> − 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0" dirty="0" smtClean="0">
                          <a:latin typeface="+mj-lt"/>
                        </a:rPr>
                        <a:t>0</a:t>
                      </a:r>
                      <a:endParaRPr lang="en-US" sz="1800" i="0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Zero-coupon bond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Total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Portfolio C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Put Option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0" dirty="0" smtClean="0">
                          <a:latin typeface="+mj-lt"/>
                        </a:rPr>
                        <a:t>0</a:t>
                      </a:r>
                      <a:endParaRPr lang="en-US" sz="1800" i="0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K− 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Share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Total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1" dirty="0" smtClean="0">
                          <a:latin typeface="+mj-lt"/>
                        </a:rPr>
                        <a:t>K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Put-Call Parity Result </a:t>
            </a:r>
            <a:r>
              <a:rPr lang="en-US" altLang="en-US" sz="2400" smtClean="0"/>
              <a:t>(Equation 11.6, page 242)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Both are worth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) at the maturity of the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They must therefore be worth the same today. This means that</a:t>
            </a:r>
            <a:r>
              <a:rPr lang="en-US" altLang="en-US" sz="3600" smtClean="0">
                <a:latin typeface="Arial" charset="0"/>
                <a:cs typeface="Arial" charset="0"/>
              </a:rPr>
              <a:t>				</a:t>
            </a:r>
            <a:r>
              <a:rPr lang="en-US" altLang="en-US" sz="4000" smtClean="0">
                <a:latin typeface="Arial" charset="0"/>
                <a:cs typeface="Arial" charset="0"/>
              </a:rPr>
              <a:t>	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Ke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 -rT 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=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5400" smtClean="0">
                <a:latin typeface="Times New Roman" pitchFamily="18" charset="0"/>
                <a:cs typeface="Arial" charset="0"/>
              </a:rPr>
              <a:t>	</a:t>
            </a:r>
            <a:r>
              <a:rPr lang="en-US" altLang="en-US" sz="3600" smtClean="0">
                <a:latin typeface="Times New Roman" pitchFamily="18" charset="0"/>
                <a:cs typeface="Arial" charset="0"/>
              </a:rPr>
              <a:t>     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EAFE83-DB09-4E0C-AC9F-C87090097CF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557338"/>
            <a:ext cx="6357938" cy="4687887"/>
          </a:xfrm>
        </p:spPr>
        <p:txBody>
          <a:bodyPr lIns="90488" tIns="44450" rIns="90488" bIns="44450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that</a:t>
            </a: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are the arbitrage  possibilities when			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		p</a:t>
            </a:r>
            <a:r>
              <a:rPr lang="en-US" altLang="en-US" smtClean="0">
                <a:latin typeface="Arial" charset="0"/>
                <a:cs typeface="Arial" charset="0"/>
              </a:rPr>
              <a:t> = 2.25 ?			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		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= 1 ?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2D739-237A-4557-B660-375CA015D20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tx2"/>
                </a:solidFill>
                <a:latin typeface="Times New Roman" pitchFamily="18" charset="0"/>
              </a:rPr>
              <a:t>Arbitrage Opportunities</a:t>
            </a: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03350" y="2492375"/>
          <a:ext cx="609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c</a:t>
                      </a:r>
                      <a:r>
                        <a:rPr lang="en-US" sz="2400" dirty="0" smtClean="0"/>
                        <a:t>= 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S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0</a:t>
                      </a:r>
                      <a:r>
                        <a:rPr lang="en-US" sz="2400" dirty="0" smtClean="0"/>
                        <a:t>= 31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0.25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r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10%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K</a:t>
                      </a:r>
                      <a:r>
                        <a:rPr lang="en-US" sz="2400" dirty="0" smtClean="0"/>
                        <a:t> =30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D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en-US" sz="2400" dirty="0" smtClean="0"/>
                        <a:t>= 0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Early Exercise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205038"/>
            <a:ext cx="7875588" cy="3960812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Usually there is some chance that an American option will be exercised early	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 exception is an American call on a non-dividend paying stock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should never be exercised early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3200" smtClean="0">
              <a:latin typeface="Arial" charset="0"/>
              <a:cs typeface="Arial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C4A92A-D38A-4EE4-A2EA-B278E14B5FC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An Extreme Situation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00225"/>
            <a:ext cx="8172450" cy="392906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an American call option:	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i="1" dirty="0" smtClean="0">
                <a:latin typeface="+mj-lt"/>
              </a:rPr>
              <a:t>		S</a:t>
            </a:r>
            <a:r>
              <a:rPr lang="en-US" baseline="-25000" dirty="0" smtClean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= 100; </a:t>
            </a:r>
            <a:r>
              <a:rPr lang="en-US" i="1" dirty="0" smtClean="0">
                <a:latin typeface="+mj-lt"/>
              </a:rPr>
              <a:t>T </a:t>
            </a:r>
            <a:r>
              <a:rPr lang="en-US" dirty="0" smtClean="0">
                <a:latin typeface="+mj-lt"/>
              </a:rPr>
              <a:t>= 0.25; </a:t>
            </a:r>
            <a:r>
              <a:rPr lang="en-US" i="1" dirty="0" smtClean="0">
                <a:latin typeface="+mj-lt"/>
              </a:rPr>
              <a:t>K</a:t>
            </a:r>
            <a:r>
              <a:rPr lang="en-US" dirty="0" smtClean="0">
                <a:latin typeface="+mj-lt"/>
              </a:rPr>
              <a:t> = 60; </a:t>
            </a:r>
            <a:r>
              <a:rPr lang="en-US" i="1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 =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Should you exercise immediately?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What should you do if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You want to hold the stock for the next 3 months?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You do not feel that the stock is worth holding for the next 3 months?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8702F6-01C8-424E-AF8D-EEAF0B7A60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981075"/>
            <a:ext cx="7285038" cy="11525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/>
              <a:t>Reasons For Not Exercising a Call Early (No Dividends)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492375"/>
            <a:ext cx="7462837" cy="40703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No income is sacrificed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You delay paying the strike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Holding the call provides insurance against stock price falling below strike price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339363-719E-47A7-BA89-29BA094A2D6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Bounds for European or American Call Options (No Dividends)</a:t>
            </a:r>
            <a:endParaRPr lang="en-US" altLang="en-US" sz="3600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8813" y="1628775"/>
            <a:ext cx="5500687" cy="4421188"/>
          </a:xfrm>
          <a:noFill/>
        </p:spPr>
      </p:pic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D24187-E8DC-433C-AA98-ECE6C6AE804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Should Puts Be Exercised </a:t>
            </a:r>
            <a:br>
              <a:rPr lang="en-US" altLang="en-US" smtClean="0"/>
            </a:br>
            <a:r>
              <a:rPr lang="en-US" altLang="en-US" smtClean="0"/>
              <a:t>Early 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2420938"/>
            <a:ext cx="6761163" cy="2925762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Are there any advantages to exercising an American put when		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i="1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+mj-lt"/>
                <a:cs typeface="Arial" charset="0"/>
              </a:rPr>
              <a:t>S</a:t>
            </a:r>
            <a:r>
              <a:rPr lang="en-US" altLang="en-US" baseline="-25000" dirty="0" smtClean="0">
                <a:latin typeface="+mj-lt"/>
                <a:cs typeface="Arial" charset="0"/>
              </a:rPr>
              <a:t>0</a:t>
            </a:r>
            <a:r>
              <a:rPr lang="en-US" altLang="en-US" dirty="0" smtClean="0">
                <a:latin typeface="+mj-lt"/>
                <a:cs typeface="Arial" charset="0"/>
              </a:rPr>
              <a:t>	= 60; </a:t>
            </a:r>
            <a:r>
              <a:rPr lang="en-US" altLang="en-US" i="1" dirty="0" smtClean="0">
                <a:latin typeface="+mj-lt"/>
                <a:cs typeface="Arial" charset="0"/>
              </a:rPr>
              <a:t>T</a:t>
            </a:r>
            <a:r>
              <a:rPr lang="en-US" altLang="en-US" dirty="0" smtClean="0">
                <a:latin typeface="+mj-lt"/>
                <a:cs typeface="Arial" charset="0"/>
              </a:rPr>
              <a:t> = 0.25; </a:t>
            </a:r>
            <a:r>
              <a:rPr lang="en-US" altLang="en-US" i="1" dirty="0" smtClean="0">
                <a:latin typeface="+mj-lt"/>
                <a:cs typeface="Arial" charset="0"/>
              </a:rPr>
              <a:t>r</a:t>
            </a:r>
            <a:r>
              <a:rPr lang="en-US" altLang="en-US" dirty="0" smtClean="0">
                <a:latin typeface="+mj-lt"/>
                <a:cs typeface="Arial" charset="0"/>
              </a:rPr>
              <a:t>=10%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i="1" dirty="0" smtClean="0">
                <a:latin typeface="+mj-lt"/>
                <a:cs typeface="Arial" charset="0"/>
              </a:rPr>
              <a:t>   K</a:t>
            </a:r>
            <a:r>
              <a:rPr lang="en-US" altLang="en-US" dirty="0" smtClean="0">
                <a:latin typeface="+mj-lt"/>
                <a:cs typeface="Arial" charset="0"/>
              </a:rPr>
              <a:t> = 100; </a:t>
            </a:r>
            <a:r>
              <a:rPr lang="en-US" altLang="en-US" i="1" dirty="0" smtClean="0">
                <a:latin typeface="+mj-lt"/>
                <a:cs typeface="Arial" charset="0"/>
              </a:rPr>
              <a:t>D</a:t>
            </a:r>
            <a:r>
              <a:rPr lang="en-US" altLang="en-US" dirty="0" smtClean="0">
                <a:latin typeface="+mj-lt"/>
                <a:cs typeface="Arial" charset="0"/>
              </a:rPr>
              <a:t> = 0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2358C0-0B2A-49C4-80F3-399E0A0BE99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Bounds for European and American Put Options (No Dividends)</a:t>
            </a:r>
            <a:endParaRPr lang="en-US" altLang="en-US" sz="3600" smtClean="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F457EF-5427-457E-A0B8-813A14243A1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057400"/>
            <a:ext cx="8342312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25538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/>
              <a:t>The Impact of Dividends on Lower Bounds to Option Prices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2200" smtClean="0"/>
              <a:t>(Equations 11.8 and 11.9, page 249)</a:t>
            </a:r>
            <a:endParaRPr lang="en-US" altLang="en-US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4ADC-59D8-480B-8EA3-C997D87A3AD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7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76375" y="3068638"/>
          <a:ext cx="34559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6" imgW="1180588" imgH="241195" progId="Equation.3">
                  <p:embed/>
                </p:oleObj>
              </mc:Choice>
              <mc:Fallback>
                <p:oleObj name="Equation" r:id="rId6" imgW="1180588" imgH="241195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3455988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03350" y="3860800"/>
          <a:ext cx="34559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8" imgW="1206500" imgH="241300" progId="Equation.3">
                  <p:embed/>
                </p:oleObj>
              </mc:Choice>
              <mc:Fallback>
                <p:oleObj name="Equation" r:id="rId8" imgW="1206500" imgH="2413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34559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152525"/>
          </a:xfrm>
        </p:spPr>
        <p:txBody>
          <a:bodyPr/>
          <a:lstStyle/>
          <a:p>
            <a:pPr eaLnBrk="1" hangingPunct="1"/>
            <a:r>
              <a:rPr lang="en-CA" altLang="en-US" smtClean="0"/>
              <a:t>Notation</a:t>
            </a:r>
            <a:endParaRPr lang="en-US" altLang="en-US" smtClean="0"/>
          </a:p>
        </p:txBody>
      </p:sp>
      <p:sp>
        <p:nvSpPr>
          <p:cNvPr id="614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14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14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15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smtClean="0"/>
              <a:t> </a:t>
            </a:r>
            <a:endParaRPr lang="en-US" altLang="en-US" smtClean="0"/>
          </a:p>
        </p:txBody>
      </p:sp>
      <p:sp>
        <p:nvSpPr>
          <p:cNvPr id="61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A21096-81B1-4A1F-8809-FEBC6E10021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1550" y="1773238"/>
          <a:ext cx="2952750" cy="3392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32"/>
                <a:gridCol w="2331118"/>
              </a:tblGrid>
              <a:tr h="716002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c: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European call option price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6002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p: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European put option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827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0" baseline="-25000" dirty="0" smtClean="0">
                          <a:latin typeface="+mj-lt"/>
                        </a:rPr>
                        <a:t>0</a:t>
                      </a:r>
                      <a:r>
                        <a:rPr lang="en-CA" sz="1800" i="1" baseline="0" dirty="0" smtClean="0">
                          <a:latin typeface="+mj-lt"/>
                        </a:rPr>
                        <a:t>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Stock price today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827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K: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Strike price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827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T: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Life of option 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6002">
                <a:tc>
                  <a:txBody>
                    <a:bodyPr/>
                    <a:lstStyle/>
                    <a:p>
                      <a:r>
                        <a:rPr lang="en-CA" sz="1800" i="0" dirty="0" smtClean="0">
                          <a:latin typeface="Symbol" pitchFamily="18" charset="2"/>
                        </a:rPr>
                        <a:t>s</a:t>
                      </a:r>
                      <a:r>
                        <a:rPr lang="en-CA" sz="1800" i="1" dirty="0" smtClean="0">
                          <a:latin typeface="+mj-lt"/>
                        </a:rPr>
                        <a:t>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Volatility of stock price</a:t>
                      </a:r>
                      <a:endParaRPr lang="en-US" sz="1800" dirty="0"/>
                    </a:p>
                  </a:txBody>
                  <a:tcPr marL="91453" marR="91453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32363" y="1844675"/>
          <a:ext cx="3095625" cy="386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711"/>
                <a:gridCol w="2443914"/>
              </a:tblGrid>
              <a:tr h="689361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C: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American call option price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9361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P: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American put option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9361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S</a:t>
                      </a:r>
                      <a:r>
                        <a:rPr lang="en-CA" sz="18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1800" i="1" baseline="0" dirty="0" smtClean="0">
                          <a:latin typeface="+mj-lt"/>
                        </a:rPr>
                        <a:t>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Stock price at</a:t>
                      </a:r>
                      <a:r>
                        <a:rPr lang="en-US" sz="1800" baseline="0" dirty="0" smtClean="0"/>
                        <a:t> option maturity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676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D: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PV</a:t>
                      </a:r>
                      <a:r>
                        <a:rPr lang="en-CA" sz="1800" baseline="0" dirty="0" smtClean="0"/>
                        <a:t> of dividends paid during life of option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4803">
                <a:tc>
                  <a:txBody>
                    <a:bodyPr/>
                    <a:lstStyle/>
                    <a:p>
                      <a:r>
                        <a:rPr lang="en-CA" sz="1800" i="1" dirty="0" smtClean="0">
                          <a:latin typeface="+mj-lt"/>
                        </a:rPr>
                        <a:t>r</a:t>
                      </a:r>
                      <a:endParaRPr lang="en-US" sz="1800" i="1" dirty="0">
                        <a:latin typeface="+mj-lt"/>
                      </a:endParaRPr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Risk-free rate for maturity </a:t>
                      </a:r>
                      <a:r>
                        <a:rPr lang="en-US" sz="18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1800" i="1" dirty="0" smtClean="0"/>
                        <a:t> </a:t>
                      </a:r>
                      <a:r>
                        <a:rPr lang="en-US" sz="1800" dirty="0" smtClean="0"/>
                        <a:t>with cont. comp.</a:t>
                      </a:r>
                      <a:endParaRPr lang="en-US" sz="1800" dirty="0"/>
                    </a:p>
                  </a:txBody>
                  <a:tcPr marL="91419" marR="91419" marT="45727" marB="457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836613"/>
            <a:ext cx="7772400" cy="79216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Extensions of Put-Call Parity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775575" cy="40703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American options;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Arial" charset="0"/>
                <a:cs typeface="Arial" charset="0"/>
              </a:rPr>
              <a:t> =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		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smtClean="0">
                <a:latin typeface="Arial" charset="0"/>
                <a:cs typeface="Arial" charset="0"/>
              </a:rPr>
              <a:t> &lt;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&lt;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Ke</a:t>
            </a:r>
            <a:r>
              <a:rPr lang="en-US" altLang="en-US" sz="2400" i="1" baseline="30000" smtClean="0">
                <a:latin typeface="Times New Roman" pitchFamily="18" charset="0"/>
                <a:cs typeface="Arial" charset="0"/>
              </a:rPr>
              <a:t>−rT</a:t>
            </a:r>
            <a:r>
              <a:rPr lang="en-US" altLang="en-US" sz="2400" smtClean="0">
                <a:latin typeface="Arial" charset="0"/>
                <a:cs typeface="Arial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Arial" charset="0"/>
                <a:cs typeface="Arial" charset="0"/>
              </a:rPr>
              <a:t>		Equation 11.7 p. 244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i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European options;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&gt;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		c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Ke </a:t>
            </a:r>
            <a:r>
              <a:rPr lang="en-US" altLang="en-US" sz="2400" i="1" baseline="30000" smtClean="0">
                <a:latin typeface="Times New Roman" pitchFamily="18" charset="0"/>
                <a:cs typeface="Arial" charset="0"/>
              </a:rPr>
              <a:t>−rT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	</a:t>
            </a:r>
            <a:r>
              <a:rPr lang="en-US" altLang="en-US" sz="2400" i="1" smtClean="0">
                <a:latin typeface="Arial" charset="0"/>
                <a:cs typeface="Arial" charset="0"/>
              </a:rPr>
              <a:t>	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Arial" charset="0"/>
                <a:cs typeface="Arial" charset="0"/>
              </a:rPr>
              <a:t>		Equation 11.10  p. 250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American options;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i="1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&gt;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		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smtClean="0">
                <a:latin typeface="Arial" charset="0"/>
                <a:cs typeface="Arial" charset="0"/>
              </a:rPr>
              <a:t> &lt;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&lt;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−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Ke </a:t>
            </a:r>
            <a:r>
              <a:rPr lang="en-US" altLang="en-US" sz="2400" i="1" baseline="30000" smtClean="0">
                <a:latin typeface="Times New Roman" pitchFamily="18" charset="0"/>
                <a:cs typeface="Arial" charset="0"/>
              </a:rPr>
              <a:t>−rT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latin typeface="Arial" charset="0"/>
                <a:cs typeface="Arial" charset="0"/>
              </a:rPr>
              <a:t>		Equation 11.11  p. 250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B71802-9607-427B-902F-B7E3F4CD22E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 of Variables on Option Pricing </a:t>
            </a:r>
            <a:r>
              <a:rPr lang="en-US" altLang="en-US" sz="2200" smtClean="0"/>
              <a:t>(Table 11.1, page 235)</a:t>
            </a:r>
            <a:endParaRPr lang="en-US" altLang="en-US" smtClean="0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87450" y="2420938"/>
          <a:ext cx="7129464" cy="3313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355"/>
                <a:gridCol w="1123430"/>
                <a:gridCol w="1425893"/>
                <a:gridCol w="1425893"/>
                <a:gridCol w="1425893"/>
              </a:tblGrid>
              <a:tr h="50615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Variable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c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p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C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P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S</a:t>
                      </a:r>
                      <a:r>
                        <a:rPr lang="en-CA" sz="2400" i="0" baseline="-25000" dirty="0" smtClean="0">
                          <a:latin typeface="+mj-lt"/>
                        </a:rPr>
                        <a:t>0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K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T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?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?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>
                          <a:latin typeface="Symbol" pitchFamily="18" charset="2"/>
                        </a:rPr>
                        <a:t>s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r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</a:tr>
              <a:tr h="467826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D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+</a:t>
                      </a:r>
                      <a:endParaRPr lang="en-US" sz="2400" dirty="0"/>
                    </a:p>
                  </a:txBody>
                  <a:tcPr marL="91449" marR="91449" marT="45730" marB="45730"/>
                </a:tc>
              </a:tr>
            </a:tbl>
          </a:graphicData>
        </a:graphic>
      </p:graphicFrame>
      <p:sp>
        <p:nvSpPr>
          <p:cNvPr id="72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224A67-5E40-415F-B48E-A7BD430280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American vs European Options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2AFC3F-3658-4CFD-BFE2-93D1ABF5FF4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819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An American option is worth at least as much as the corresponding European option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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</a:p>
          <a:p>
            <a:pPr eaLnBrk="1" hangingPunct="1">
              <a:buFontTx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		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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2150"/>
            <a:ext cx="7772400" cy="18732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Calls: An Arbitrage Opportunity?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708275"/>
            <a:ext cx="7658100" cy="3429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that 	</a:t>
            </a:r>
          </a:p>
          <a:p>
            <a:pPr eaLnBrk="1" hangingPunct="1">
              <a:lnSpc>
                <a:spcPct val="90000"/>
              </a:lnSpc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Is there an arbitrage opportunity?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7E187A-1523-41CE-A963-F2C2C2D6B11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650" y="3429000"/>
          <a:ext cx="6408738" cy="1395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369"/>
                <a:gridCol w="3204369"/>
              </a:tblGrid>
              <a:tr h="460871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c</a:t>
                      </a:r>
                      <a:r>
                        <a:rPr lang="en-US" sz="2400" dirty="0" smtClean="0"/>
                        <a:t> = 3 </a:t>
                      </a:r>
                      <a:endParaRPr lang="en-CA" sz="2400" dirty="0" smtClean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S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0</a:t>
                      </a:r>
                      <a:r>
                        <a:rPr lang="en-US" sz="2400" baseline="-25000" dirty="0" smtClean="0"/>
                        <a:t> </a:t>
                      </a:r>
                      <a:r>
                        <a:rPr lang="en-US" sz="2400" dirty="0" smtClean="0"/>
                        <a:t>= 20 	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7271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1 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r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10% 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7271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K</a:t>
                      </a:r>
                      <a:r>
                        <a:rPr lang="en-US" sz="2400" dirty="0" smtClean="0"/>
                        <a:t> = 18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D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 </a:t>
                      </a:r>
                      <a:r>
                        <a:rPr lang="en-US" sz="2400" dirty="0" smtClean="0"/>
                        <a:t>= 0</a:t>
                      </a:r>
                      <a:endParaRPr 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68413"/>
            <a:ext cx="7777163" cy="113188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Lower Bound for European Call Option Prices; No Dividends (</a:t>
            </a:r>
            <a:r>
              <a:rPr lang="en-US" altLang="en-US" sz="2200" smtClean="0"/>
              <a:t>Equation 11.4, page 240)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666875" y="3860800"/>
            <a:ext cx="5713413" cy="8636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smtClean="0">
                <a:latin typeface="Arial" charset="0"/>
                <a:cs typeface="Arial" charset="0"/>
              </a:rPr>
              <a:t> </a:t>
            </a:r>
            <a:r>
              <a:rPr lang="en-US" altLang="en-US" sz="4000" smtClean="0">
                <a:latin typeface="Symbol" pitchFamily="18" charset="2"/>
                <a:cs typeface="Arial" charset="0"/>
              </a:rPr>
              <a:t></a:t>
            </a:r>
            <a:r>
              <a:rPr lang="en-US" altLang="en-US" sz="4000" smtClean="0">
                <a:latin typeface="Arial" charset="0"/>
                <a:cs typeface="Arial" charset="0"/>
              </a:rPr>
              <a:t> max(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 –Ke 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–rT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0)</a:t>
            </a:r>
            <a:endParaRPr lang="en-US" altLang="en-US" sz="4000" baseline="30000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DB17AF-65D7-46E3-925C-DF3CF3096D4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25538"/>
            <a:ext cx="8059738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Puts: An Arbitrage Opportunity?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708275"/>
            <a:ext cx="7345363" cy="360045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that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Is there an arbitrage opportunity?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606C1A-E7C5-41AB-AB6B-A386B633B2C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27088" y="3357563"/>
          <a:ext cx="6624638" cy="1390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19"/>
                <a:gridCol w="3312319"/>
              </a:tblGrid>
              <a:tr h="457162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p</a:t>
                      </a:r>
                      <a:r>
                        <a:rPr lang="en-US" sz="2400" dirty="0" smtClean="0"/>
                        <a:t>= 1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S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0</a:t>
                      </a:r>
                      <a:r>
                        <a:rPr lang="en-US" sz="2400" dirty="0" smtClean="0"/>
                        <a:t> = 37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744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= 0.5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r </a:t>
                      </a:r>
                      <a:r>
                        <a:rPr lang="en-US" sz="2400" dirty="0" smtClean="0"/>
                        <a:t>=5%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744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K</a:t>
                      </a:r>
                      <a:r>
                        <a:rPr lang="en-US" sz="2400" dirty="0" smtClean="0"/>
                        <a:t> = 40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 New Roman" pitchFamily="18" charset="0"/>
                        </a:rPr>
                        <a:t>D</a:t>
                      </a:r>
                      <a:r>
                        <a:rPr lang="en-US" sz="2400" dirty="0" smtClean="0"/>
                        <a:t>  = 0</a:t>
                      </a:r>
                      <a:endParaRPr lang="en-US" sz="2400" dirty="0"/>
                    </a:p>
                  </a:txBody>
                  <a:tcPr marL="91439" marR="91439" marT="45710" marB="457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412875"/>
            <a:ext cx="7772400" cy="936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Lower Bound for European Put Prices; No Dividends </a:t>
            </a:r>
            <a:br>
              <a:rPr lang="en-US" altLang="en-US" smtClean="0"/>
            </a:br>
            <a:r>
              <a:rPr lang="en-US" altLang="en-US" sz="2200" smtClean="0"/>
              <a:t>(Equation 11.5, page 241)</a:t>
            </a:r>
            <a:endParaRPr lang="en-US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46225" y="3394075"/>
            <a:ext cx="6445250" cy="10922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4000" smtClean="0">
                <a:latin typeface="Symbol" pitchFamily="18" charset="2"/>
                <a:cs typeface="Arial" charset="0"/>
              </a:rPr>
              <a:t></a:t>
            </a:r>
            <a:r>
              <a:rPr lang="en-US" altLang="en-US" sz="4000" smtClean="0">
                <a:latin typeface="Arial" charset="0"/>
                <a:cs typeface="Arial" charset="0"/>
              </a:rPr>
              <a:t> max(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Ke 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-rT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–S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, 0)</a:t>
            </a:r>
            <a:endParaRPr lang="en-US" altLang="en-US" sz="4000" baseline="-25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C6BE23-EA2C-4882-ADA0-458D7F17380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125538"/>
            <a:ext cx="7772400" cy="115093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Put-Call Parity: No Dividends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750888" y="2708275"/>
            <a:ext cx="7843837" cy="338772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400" dirty="0" smtClean="0"/>
              <a:t>Consider the following 2 portfolios:</a:t>
            </a:r>
          </a:p>
          <a:p>
            <a:pPr lvl="1" eaLnBrk="1" hangingPunct="1">
              <a:defRPr/>
            </a:pPr>
            <a:r>
              <a:rPr lang="en-US" dirty="0" smtClean="0"/>
              <a:t>Portfolio A:  European call on a stock + zero-coupon bond that pays </a:t>
            </a:r>
            <a:r>
              <a:rPr lang="en-US" i="1" dirty="0" smtClean="0">
                <a:latin typeface="+mj-lt"/>
              </a:rPr>
              <a:t>K</a:t>
            </a:r>
            <a:r>
              <a:rPr lang="en-US" dirty="0" smtClean="0"/>
              <a:t> at time </a:t>
            </a:r>
            <a:r>
              <a:rPr lang="en-US" i="1" dirty="0" smtClean="0">
                <a:latin typeface="+mj-lt"/>
              </a:rPr>
              <a:t>T</a:t>
            </a:r>
          </a:p>
          <a:p>
            <a:pPr lvl="1" eaLnBrk="1" hangingPunct="1">
              <a:defRPr/>
            </a:pPr>
            <a:r>
              <a:rPr lang="en-US" dirty="0" smtClean="0"/>
              <a:t>Portfolio C:  European put on the stock + the stock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Edition, 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DA6377-6C82-46A9-857A-3E41E4E1DD3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Ch09HullOFOD8thlEdition</Template>
  <TotalTime>484</TotalTime>
  <Pages>16</Pages>
  <Words>866</Words>
  <Application>Microsoft Office PowerPoint</Application>
  <PresentationFormat>Letter Paper (8.5x11 in)</PresentationFormat>
  <Paragraphs>218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Times New Roman</vt:lpstr>
      <vt:lpstr>Tahoma</vt:lpstr>
      <vt:lpstr>Symbol</vt:lpstr>
      <vt:lpstr>Wingdings</vt:lpstr>
      <vt:lpstr>Global</vt:lpstr>
      <vt:lpstr>Microsoft Equation 3.0</vt:lpstr>
      <vt:lpstr>Chapter 11  Properties of Stock Options</vt:lpstr>
      <vt:lpstr>Notation</vt:lpstr>
      <vt:lpstr>Effect of Variables on Option Pricing (Table 11.1, page 235)</vt:lpstr>
      <vt:lpstr>American vs European Options</vt:lpstr>
      <vt:lpstr>Calls: An Arbitrage Opportunity?</vt:lpstr>
      <vt:lpstr>Lower Bound for European Call Option Prices; No Dividends (Equation 11.4, page 240)</vt:lpstr>
      <vt:lpstr>Puts: An Arbitrage Opportunity?</vt:lpstr>
      <vt:lpstr>Lower Bound for European Put Prices; No Dividends  (Equation 11.5, page 241)</vt:lpstr>
      <vt:lpstr>Put-Call Parity: No Dividends  </vt:lpstr>
      <vt:lpstr>Values of Portfolios</vt:lpstr>
      <vt:lpstr>The Put-Call Parity Result (Equation 11.6, page 242)</vt:lpstr>
      <vt:lpstr>PowerPoint Presentation</vt:lpstr>
      <vt:lpstr>Early Exercise</vt:lpstr>
      <vt:lpstr>An Extreme Situation</vt:lpstr>
      <vt:lpstr>Reasons For Not Exercising a Call Early (No Dividends)</vt:lpstr>
      <vt:lpstr>Bounds for European or American Call Options (No Dividends)</vt:lpstr>
      <vt:lpstr>Should Puts Be Exercised  Early ?</vt:lpstr>
      <vt:lpstr>Bounds for European and American Put Options (No Dividends)</vt:lpstr>
      <vt:lpstr>The Impact of Dividends on Lower Bounds to Option Prices (Equations 11.8 and 11.9, page 249)</vt:lpstr>
      <vt:lpstr>Extensions of Put-Call Parity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Stock Options</dc:title>
  <dc:subject>Options, Futures, and Other Derivatives, 9th Edition</dc:subject>
  <dc:creator>John C. Hull</dc:creator>
  <cp:keywords>Chapter 11</cp:keywords>
  <dc:description>Copyright 2014 by John C. Hull.
All rights reserved. Published 2014.</dc:description>
  <cp:lastModifiedBy>Hull</cp:lastModifiedBy>
  <cp:revision>59</cp:revision>
  <cp:lastPrinted>1999-07-13T14:41:13Z</cp:lastPrinted>
  <dcterms:created xsi:type="dcterms:W3CDTF">1996-10-23T21:58:56Z</dcterms:created>
  <dcterms:modified xsi:type="dcterms:W3CDTF">2014-02-03T23:05:29Z</dcterms:modified>
</cp:coreProperties>
</file>