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20745D-28A1-4A1E-97F2-72C75B166872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623FA3-8304-4B3E-AC49-A117C99D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E113E-EF4B-462A-861A-61F469C291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D29D39-1DE5-4E40-8524-FB363D0BD983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178F6-24A2-45A2-86FF-C0CA253248C5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6A8722-EBAF-4589-85EF-BD7B2A25C976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2F969-3BE2-4A9A-8B1C-57C8910BC214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CCBDD-16AA-442B-A2DA-C85D05713C04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23B81-F920-4361-80D1-571CF66A3B5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289EE-250E-4C37-8885-AFCF7A59BC42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8A529F-DF00-4D2C-A61F-E728A36611C0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C1F67-EEB9-4D60-B306-5D92357A7B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E9902-A1D6-47BC-AAC9-98C02C2DD6A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D81B84-E55F-4D85-A18D-7AA5C36675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DF2F7D-0F93-4E01-80CD-5CABB3A607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A017EA-DE9D-4226-8EE2-51284CB3389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7710F-44B0-4699-B430-EF811782E33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A8A9B8-9884-459E-9273-ABBC44682CD1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9A5A6-D288-46D3-A86E-30CAB901374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F931B-A6B0-421F-BE07-C8CA7D261C2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A7EA9E-EFDE-4F5B-ABC1-CC3FEED5BEE0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BD038-3ABE-405D-912A-8B41A971E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76A34-207C-4BF2-BE33-9752ADE0A5A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B73A-D861-4ACF-8F5B-287A1F39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1526-B908-4C33-AD42-7D640085671F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8EFF-64C3-410A-AD10-57DF853C7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6350CF-5952-4A2D-8D08-879F089313D0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1094-9A6D-4090-8FFA-BD77DB4B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5C5F3-1B94-4709-975F-F4B362CDDD9E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BAE3-925E-4661-B5DC-462213CC8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648B-6BA4-4075-8269-C8816B89C472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C0A82-0B37-4510-8713-D09D8A528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889B-F357-428E-B39E-22F71979B6E6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2F6A8-671C-4A7F-BF63-670CC097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EFC0E6-6443-4E45-BDC6-C243A3B08FF6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7D90B-4CA0-4349-BBC2-45FD606ED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9D14D-1B0C-4DAD-85AF-34B97CEC395B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28F73-6900-44CC-A305-E192277CA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F10D0-D4DC-4101-B75E-5FAD3AE0A891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2356A-4F65-48F9-B8CF-5B7665F6B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DB355-A0FB-45E3-A070-F6E6FCB493B6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0A96-DD34-4713-9FFE-907DA556F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E8775573-E786-470B-9E2E-3A617A7AC54A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032B23-1D96-48CE-900B-5911EE8A2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71" r:id="rId3"/>
    <p:sldLayoutId id="2147483872" r:id="rId4"/>
    <p:sldLayoutId id="2147483873" r:id="rId5"/>
    <p:sldLayoutId id="2147483881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69342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12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Trading Strategies Involving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534307-677D-4EEE-A986-EB683DDB83F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Box Spread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combination of a bull call spread and a bear put spread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all options are European a box spread is worth the present value of the difference between the strike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they are American this is not necessarily so (see Business Snapshot 11.1)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776961-39B7-4918-B607-29E81BF8BD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Butterfly Spread Using Calls</a:t>
            </a:r>
            <a:br>
              <a:rPr lang="en-US" altLang="en-US" smtClean="0"/>
            </a:br>
            <a:r>
              <a:rPr lang="en-US" altLang="en-US" sz="2200" smtClean="0"/>
              <a:t>Figure 12.6, page 262</a:t>
            </a:r>
            <a:endParaRPr lang="en-US" alt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198688" y="1928813"/>
            <a:ext cx="113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6923088" y="34750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47132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227263" y="4495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V="1">
            <a:off x="5884863" y="2428875"/>
            <a:ext cx="2044700" cy="2066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4056063" y="1785938"/>
            <a:ext cx="3159125" cy="31670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2227263" y="4953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2227263" y="2971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4970463" y="2971800"/>
            <a:ext cx="131445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2227263" y="43434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 flipV="1">
            <a:off x="40560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>
            <a:off x="49704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5884863" y="43434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8373A5-698C-49C1-88B2-D929A356CD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Butterfly Spread Using Puts</a:t>
            </a:r>
            <a:br>
              <a:rPr lang="en-US" altLang="en-US" smtClean="0"/>
            </a:br>
            <a:r>
              <a:rPr lang="en-US" altLang="en-US" sz="2200" smtClean="0"/>
              <a:t>Figure 12.7, page 264</a:t>
            </a:r>
            <a:endParaRPr lang="en-US" altLang="en-US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928688" y="2255838"/>
            <a:ext cx="240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923088" y="34750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47132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4000500" y="4495800"/>
            <a:ext cx="3238500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 flipV="1">
            <a:off x="5857875" y="4929188"/>
            <a:ext cx="1381125" cy="238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4929188" y="2928938"/>
            <a:ext cx="2786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2227263" y="43434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V="1">
            <a:off x="40560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4970463" y="342900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5884863" y="43434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 flipH="1" flipV="1">
            <a:off x="2209800" y="2667000"/>
            <a:ext cx="18288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 flipH="1" flipV="1">
            <a:off x="3276600" y="2362200"/>
            <a:ext cx="2590800" cy="259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 flipH="1">
            <a:off x="3563938" y="2971800"/>
            <a:ext cx="1389062" cy="289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19E317-1FC3-4AEF-975E-05CCCCACCE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Calendar Spread Using Calls</a:t>
            </a:r>
            <a:br>
              <a:rPr lang="en-US" altLang="en-US" smtClean="0"/>
            </a:br>
            <a:r>
              <a:rPr lang="en-US" altLang="en-US" sz="2200" smtClean="0"/>
              <a:t>Figure 12.8, page 265</a:t>
            </a:r>
            <a:endParaRPr lang="en-US" alt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863725" y="16383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284413" y="21717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284413" y="4000500"/>
            <a:ext cx="499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2268538" y="22177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735763" y="342741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V="1">
            <a:off x="5027613" y="3924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783138" y="39703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2279650" y="30861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5022850" y="3086100"/>
            <a:ext cx="2028825" cy="202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2281238" y="4924425"/>
            <a:ext cx="33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446338" y="4922838"/>
            <a:ext cx="428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638425" y="4919663"/>
            <a:ext cx="46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2828925" y="4910138"/>
            <a:ext cx="46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3024188" y="4894263"/>
            <a:ext cx="3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3209925" y="4875213"/>
            <a:ext cx="4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3400425" y="4848225"/>
            <a:ext cx="381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589338" y="4818063"/>
            <a:ext cx="52387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 flipV="1">
            <a:off x="3775075" y="4784725"/>
            <a:ext cx="381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 flipV="1">
            <a:off x="3960813" y="4751388"/>
            <a:ext cx="444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 flipV="1">
            <a:off x="4146550" y="4708525"/>
            <a:ext cx="444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 flipV="1">
            <a:off x="4332288" y="4657725"/>
            <a:ext cx="3968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 flipV="1">
            <a:off x="4514850" y="4613275"/>
            <a:ext cx="4127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4697413" y="4552950"/>
            <a:ext cx="4286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V="1">
            <a:off x="4873625" y="4495800"/>
            <a:ext cx="47625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V="1">
            <a:off x="5056188" y="4432300"/>
            <a:ext cx="42862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V="1">
            <a:off x="5232400" y="4362450"/>
            <a:ext cx="42863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5408613" y="4286250"/>
            <a:ext cx="3810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 flipV="1">
            <a:off x="5583238" y="4203700"/>
            <a:ext cx="381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1"/>
          <p:cNvSpPr>
            <a:spLocks noChangeShapeType="1"/>
          </p:cNvSpPr>
          <p:nvPr/>
        </p:nvSpPr>
        <p:spPr bwMode="auto">
          <a:xfrm flipV="1">
            <a:off x="5749925" y="4117975"/>
            <a:ext cx="3968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2"/>
          <p:cNvSpPr>
            <a:spLocks noChangeShapeType="1"/>
          </p:cNvSpPr>
          <p:nvPr/>
        </p:nvSpPr>
        <p:spPr bwMode="auto">
          <a:xfrm flipV="1">
            <a:off x="5918200" y="4022725"/>
            <a:ext cx="38100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3"/>
          <p:cNvSpPr>
            <a:spLocks noChangeShapeType="1"/>
          </p:cNvSpPr>
          <p:nvPr/>
        </p:nvSpPr>
        <p:spPr bwMode="auto">
          <a:xfrm flipV="1">
            <a:off x="6078538" y="3924300"/>
            <a:ext cx="38100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4"/>
          <p:cNvSpPr>
            <a:spLocks noChangeShapeType="1"/>
          </p:cNvSpPr>
          <p:nvPr/>
        </p:nvSpPr>
        <p:spPr bwMode="auto">
          <a:xfrm flipV="1">
            <a:off x="6237288" y="3822700"/>
            <a:ext cx="36512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5"/>
          <p:cNvSpPr>
            <a:spLocks noChangeShapeType="1"/>
          </p:cNvSpPr>
          <p:nvPr/>
        </p:nvSpPr>
        <p:spPr bwMode="auto">
          <a:xfrm flipV="1">
            <a:off x="6392863" y="3713163"/>
            <a:ext cx="30162" cy="23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Line 36"/>
          <p:cNvSpPr>
            <a:spLocks noChangeShapeType="1"/>
          </p:cNvSpPr>
          <p:nvPr/>
        </p:nvSpPr>
        <p:spPr bwMode="auto">
          <a:xfrm flipV="1">
            <a:off x="6545263" y="3590925"/>
            <a:ext cx="30162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 flipV="1">
            <a:off x="6683375" y="3467100"/>
            <a:ext cx="39688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 flipV="1">
            <a:off x="6821488" y="3325813"/>
            <a:ext cx="49212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 flipV="1">
            <a:off x="7021513" y="3130550"/>
            <a:ext cx="3810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3033713" y="4057650"/>
            <a:ext cx="193675" cy="17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50" name="Group 55"/>
          <p:cNvGrpSpPr>
            <a:grpSpLocks/>
          </p:cNvGrpSpPr>
          <p:nvPr/>
        </p:nvGrpSpPr>
        <p:grpSpPr bwMode="auto">
          <a:xfrm>
            <a:off x="2268538" y="3644900"/>
            <a:ext cx="2732087" cy="457200"/>
            <a:chOff x="1443" y="2298"/>
            <a:chExt cx="1721" cy="288"/>
          </a:xfrm>
        </p:grpSpPr>
        <p:sp>
          <p:nvSpPr>
            <p:cNvPr id="17458" name="Line 41"/>
            <p:cNvSpPr>
              <a:spLocks noChangeShapeType="1"/>
            </p:cNvSpPr>
            <p:nvPr/>
          </p:nvSpPr>
          <p:spPr bwMode="auto">
            <a:xfrm>
              <a:off x="1443" y="2586"/>
              <a:ext cx="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42"/>
            <p:cNvSpPr>
              <a:spLocks noChangeShapeType="1"/>
            </p:cNvSpPr>
            <p:nvPr/>
          </p:nvSpPr>
          <p:spPr bwMode="auto">
            <a:xfrm flipV="1">
              <a:off x="1547" y="2583"/>
              <a:ext cx="1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43"/>
            <p:cNvSpPr>
              <a:spLocks noChangeShapeType="1"/>
            </p:cNvSpPr>
            <p:nvPr/>
          </p:nvSpPr>
          <p:spPr bwMode="auto">
            <a:xfrm flipV="1">
              <a:off x="1668" y="2577"/>
              <a:ext cx="125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44"/>
            <p:cNvSpPr>
              <a:spLocks noChangeShapeType="1"/>
            </p:cNvSpPr>
            <p:nvPr/>
          </p:nvSpPr>
          <p:spPr bwMode="auto">
            <a:xfrm flipV="1">
              <a:off x="1788" y="2568"/>
              <a:ext cx="12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45"/>
            <p:cNvSpPr>
              <a:spLocks noChangeShapeType="1"/>
            </p:cNvSpPr>
            <p:nvPr/>
          </p:nvSpPr>
          <p:spPr bwMode="auto">
            <a:xfrm flipV="1">
              <a:off x="2028" y="2541"/>
              <a:ext cx="122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46"/>
            <p:cNvSpPr>
              <a:spLocks noChangeShapeType="1"/>
            </p:cNvSpPr>
            <p:nvPr/>
          </p:nvSpPr>
          <p:spPr bwMode="auto">
            <a:xfrm flipV="1">
              <a:off x="2148" y="2526"/>
              <a:ext cx="125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47"/>
            <p:cNvSpPr>
              <a:spLocks noChangeShapeType="1"/>
            </p:cNvSpPr>
            <p:nvPr/>
          </p:nvSpPr>
          <p:spPr bwMode="auto">
            <a:xfrm flipV="1">
              <a:off x="2267" y="2502"/>
              <a:ext cx="123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48"/>
            <p:cNvSpPr>
              <a:spLocks noChangeShapeType="1"/>
            </p:cNvSpPr>
            <p:nvPr/>
          </p:nvSpPr>
          <p:spPr bwMode="auto">
            <a:xfrm flipV="1">
              <a:off x="2384" y="2481"/>
              <a:ext cx="123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49"/>
            <p:cNvSpPr>
              <a:spLocks noChangeShapeType="1"/>
            </p:cNvSpPr>
            <p:nvPr/>
          </p:nvSpPr>
          <p:spPr bwMode="auto">
            <a:xfrm flipV="1">
              <a:off x="2501" y="2457"/>
              <a:ext cx="120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50"/>
            <p:cNvSpPr>
              <a:spLocks noChangeShapeType="1"/>
            </p:cNvSpPr>
            <p:nvPr/>
          </p:nvSpPr>
          <p:spPr bwMode="auto">
            <a:xfrm flipV="1">
              <a:off x="2618" y="242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51"/>
            <p:cNvSpPr>
              <a:spLocks noChangeShapeType="1"/>
            </p:cNvSpPr>
            <p:nvPr/>
          </p:nvSpPr>
          <p:spPr bwMode="auto">
            <a:xfrm flipV="1">
              <a:off x="2735" y="239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52"/>
            <p:cNvSpPr>
              <a:spLocks noChangeShapeType="1"/>
            </p:cNvSpPr>
            <p:nvPr/>
          </p:nvSpPr>
          <p:spPr bwMode="auto">
            <a:xfrm flipV="1">
              <a:off x="2850" y="2364"/>
              <a:ext cx="119" cy="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53"/>
            <p:cNvSpPr>
              <a:spLocks noChangeShapeType="1"/>
            </p:cNvSpPr>
            <p:nvPr/>
          </p:nvSpPr>
          <p:spPr bwMode="auto">
            <a:xfrm flipV="1">
              <a:off x="2965" y="2325"/>
              <a:ext cx="118" cy="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Line 54"/>
            <p:cNvSpPr>
              <a:spLocks noChangeShapeType="1"/>
            </p:cNvSpPr>
            <p:nvPr/>
          </p:nvSpPr>
          <p:spPr bwMode="auto">
            <a:xfrm flipV="1">
              <a:off x="3076" y="2298"/>
              <a:ext cx="88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51" name="Group 61"/>
          <p:cNvGrpSpPr>
            <a:grpSpLocks/>
          </p:cNvGrpSpPr>
          <p:nvPr/>
        </p:nvGrpSpPr>
        <p:grpSpPr bwMode="auto">
          <a:xfrm>
            <a:off x="5022850" y="3648075"/>
            <a:ext cx="2019300" cy="571500"/>
            <a:chOff x="3164" y="2298"/>
            <a:chExt cx="1272" cy="360"/>
          </a:xfrm>
        </p:grpSpPr>
        <p:sp>
          <p:nvSpPr>
            <p:cNvPr id="17453" name="Line 56"/>
            <p:cNvSpPr>
              <a:spLocks noChangeShapeType="1"/>
            </p:cNvSpPr>
            <p:nvPr/>
          </p:nvSpPr>
          <p:spPr bwMode="auto">
            <a:xfrm>
              <a:off x="3164" y="2298"/>
              <a:ext cx="72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57"/>
            <p:cNvSpPr>
              <a:spLocks noChangeShapeType="1"/>
            </p:cNvSpPr>
            <p:nvPr/>
          </p:nvSpPr>
          <p:spPr bwMode="auto">
            <a:xfrm>
              <a:off x="3887" y="2589"/>
              <a:ext cx="96" cy="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>
              <a:off x="3977" y="2616"/>
              <a:ext cx="111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59"/>
            <p:cNvSpPr>
              <a:spLocks noChangeShapeType="1"/>
            </p:cNvSpPr>
            <p:nvPr/>
          </p:nvSpPr>
          <p:spPr bwMode="auto">
            <a:xfrm>
              <a:off x="4085" y="2643"/>
              <a:ext cx="111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60"/>
            <p:cNvSpPr>
              <a:spLocks noChangeShapeType="1"/>
            </p:cNvSpPr>
            <p:nvPr/>
          </p:nvSpPr>
          <p:spPr bwMode="auto">
            <a:xfrm>
              <a:off x="4199" y="2658"/>
              <a:ext cx="2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52" name="Slide Number Placeholder 6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6DE0DF-95A2-4300-A9F2-C5E6CDAE67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Calendar Spread Using Puts</a:t>
            </a:r>
            <a:br>
              <a:rPr lang="en-US" altLang="en-US" smtClean="0"/>
            </a:br>
            <a:r>
              <a:rPr lang="en-US" altLang="en-US" sz="2200" smtClean="0"/>
              <a:t>Figure 12.9, page 266</a:t>
            </a:r>
            <a:endParaRPr lang="en-US" alt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863725" y="16383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4413" y="21717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284413" y="4000500"/>
            <a:ext cx="499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268538" y="22177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735763" y="342741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4313238" y="3924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068763" y="39703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grpSp>
        <p:nvGrpSpPr>
          <p:cNvPr id="18443" name="Group 12"/>
          <p:cNvGrpSpPr>
            <a:grpSpLocks/>
          </p:cNvGrpSpPr>
          <p:nvPr/>
        </p:nvGrpSpPr>
        <p:grpSpPr bwMode="auto">
          <a:xfrm>
            <a:off x="2286000" y="3086100"/>
            <a:ext cx="4772025" cy="2028825"/>
            <a:chOff x="1440" y="1944"/>
            <a:chExt cx="3006" cy="1278"/>
          </a:xfrm>
        </p:grpSpPr>
        <p:sp>
          <p:nvSpPr>
            <p:cNvPr id="18495" name="Line 10"/>
            <p:cNvSpPr>
              <a:spLocks noChangeShapeType="1"/>
            </p:cNvSpPr>
            <p:nvPr/>
          </p:nvSpPr>
          <p:spPr bwMode="auto">
            <a:xfrm>
              <a:off x="2718" y="1944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1"/>
            <p:cNvSpPr>
              <a:spLocks noChangeShapeType="1"/>
            </p:cNvSpPr>
            <p:nvPr/>
          </p:nvSpPr>
          <p:spPr bwMode="auto">
            <a:xfrm flipH="1">
              <a:off x="1440" y="1944"/>
              <a:ext cx="1278" cy="12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7019925" y="4924425"/>
            <a:ext cx="36513" cy="17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6848475" y="4922838"/>
            <a:ext cx="428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H="1">
            <a:off x="6653213" y="4919663"/>
            <a:ext cx="46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 flipH="1">
            <a:off x="6462713" y="4910138"/>
            <a:ext cx="46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H="1">
            <a:off x="6275388" y="4894263"/>
            <a:ext cx="3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H="1">
            <a:off x="6080125" y="4875213"/>
            <a:ext cx="4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5899150" y="4848225"/>
            <a:ext cx="381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 flipH="1" flipV="1">
            <a:off x="5695950" y="4818063"/>
            <a:ext cx="52388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 flipH="1" flipV="1">
            <a:off x="5524500" y="4784725"/>
            <a:ext cx="381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 flipV="1">
            <a:off x="5332413" y="4751388"/>
            <a:ext cx="4445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 flipH="1" flipV="1">
            <a:off x="5146675" y="4708525"/>
            <a:ext cx="44450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 flipH="1" flipV="1">
            <a:off x="4965700" y="4657725"/>
            <a:ext cx="39688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 flipH="1" flipV="1">
            <a:off x="4781550" y="4613275"/>
            <a:ext cx="4127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 flipH="1" flipV="1">
            <a:off x="4597400" y="4552950"/>
            <a:ext cx="42863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 flipH="1" flipV="1">
            <a:off x="4416425" y="4495800"/>
            <a:ext cx="47625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 flipH="1" flipV="1">
            <a:off x="4238625" y="4432300"/>
            <a:ext cx="42863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H="1" flipV="1">
            <a:off x="4062413" y="4362450"/>
            <a:ext cx="42862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 flipH="1" flipV="1">
            <a:off x="3890963" y="4286250"/>
            <a:ext cx="38100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 flipH="1" flipV="1">
            <a:off x="3708400" y="4221163"/>
            <a:ext cx="71438" cy="71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 flipH="1" flipV="1">
            <a:off x="3548063" y="4117975"/>
            <a:ext cx="39687" cy="1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 flipH="1" flipV="1">
            <a:off x="3381375" y="4022725"/>
            <a:ext cx="38100" cy="20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 flipH="1" flipV="1">
            <a:off x="3221038" y="3924300"/>
            <a:ext cx="3810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5"/>
          <p:cNvSpPr>
            <a:spLocks noChangeShapeType="1"/>
          </p:cNvSpPr>
          <p:nvPr/>
        </p:nvSpPr>
        <p:spPr bwMode="auto">
          <a:xfrm flipH="1" flipV="1">
            <a:off x="3063875" y="3822700"/>
            <a:ext cx="36513" cy="20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 flipH="1" flipV="1">
            <a:off x="2914650" y="3713163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37"/>
          <p:cNvSpPr>
            <a:spLocks noChangeShapeType="1"/>
          </p:cNvSpPr>
          <p:nvPr/>
        </p:nvSpPr>
        <p:spPr bwMode="auto">
          <a:xfrm flipH="1" flipV="1">
            <a:off x="2762250" y="3590925"/>
            <a:ext cx="30163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38"/>
          <p:cNvSpPr>
            <a:spLocks noChangeShapeType="1"/>
          </p:cNvSpPr>
          <p:nvPr/>
        </p:nvSpPr>
        <p:spPr bwMode="auto">
          <a:xfrm flipH="1" flipV="1">
            <a:off x="2614613" y="3467100"/>
            <a:ext cx="39687" cy="33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9"/>
          <p:cNvSpPr>
            <a:spLocks noChangeShapeType="1"/>
          </p:cNvSpPr>
          <p:nvPr/>
        </p:nvSpPr>
        <p:spPr bwMode="auto">
          <a:xfrm flipH="1" flipV="1">
            <a:off x="2466975" y="3325813"/>
            <a:ext cx="49213" cy="41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40"/>
          <p:cNvSpPr>
            <a:spLocks noChangeShapeType="1"/>
          </p:cNvSpPr>
          <p:nvPr/>
        </p:nvSpPr>
        <p:spPr bwMode="auto">
          <a:xfrm flipH="1" flipV="1">
            <a:off x="2278063" y="3130550"/>
            <a:ext cx="38100" cy="41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72" name="Group 57"/>
          <p:cNvGrpSpPr>
            <a:grpSpLocks/>
          </p:cNvGrpSpPr>
          <p:nvPr/>
        </p:nvGrpSpPr>
        <p:grpSpPr bwMode="auto">
          <a:xfrm>
            <a:off x="4314825" y="3648075"/>
            <a:ext cx="2732088" cy="457200"/>
            <a:chOff x="2718" y="2298"/>
            <a:chExt cx="1721" cy="288"/>
          </a:xfrm>
        </p:grpSpPr>
        <p:sp>
          <p:nvSpPr>
            <p:cNvPr id="18480" name="Line 42"/>
            <p:cNvSpPr>
              <a:spLocks noChangeShapeType="1"/>
            </p:cNvSpPr>
            <p:nvPr/>
          </p:nvSpPr>
          <p:spPr bwMode="auto">
            <a:xfrm flipH="1" flipV="1">
              <a:off x="3846" y="2556"/>
              <a:ext cx="122" cy="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43"/>
            <p:cNvSpPr>
              <a:spLocks noChangeShapeType="1"/>
            </p:cNvSpPr>
            <p:nvPr/>
          </p:nvSpPr>
          <p:spPr bwMode="auto">
            <a:xfrm flipH="1">
              <a:off x="4338" y="2586"/>
              <a:ext cx="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44"/>
            <p:cNvSpPr>
              <a:spLocks noChangeShapeType="1"/>
            </p:cNvSpPr>
            <p:nvPr/>
          </p:nvSpPr>
          <p:spPr bwMode="auto">
            <a:xfrm flipH="1" flipV="1">
              <a:off x="4215" y="2583"/>
              <a:ext cx="1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45"/>
            <p:cNvSpPr>
              <a:spLocks noChangeShapeType="1"/>
            </p:cNvSpPr>
            <p:nvPr/>
          </p:nvSpPr>
          <p:spPr bwMode="auto">
            <a:xfrm flipH="1" flipV="1">
              <a:off x="4089" y="2577"/>
              <a:ext cx="125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46"/>
            <p:cNvSpPr>
              <a:spLocks noChangeShapeType="1"/>
            </p:cNvSpPr>
            <p:nvPr/>
          </p:nvSpPr>
          <p:spPr bwMode="auto">
            <a:xfrm flipH="1" flipV="1">
              <a:off x="3972" y="2568"/>
              <a:ext cx="122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47"/>
            <p:cNvSpPr>
              <a:spLocks noChangeShapeType="1"/>
            </p:cNvSpPr>
            <p:nvPr/>
          </p:nvSpPr>
          <p:spPr bwMode="auto">
            <a:xfrm flipH="1" flipV="1">
              <a:off x="3732" y="2541"/>
              <a:ext cx="122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48"/>
            <p:cNvSpPr>
              <a:spLocks noChangeShapeType="1"/>
            </p:cNvSpPr>
            <p:nvPr/>
          </p:nvSpPr>
          <p:spPr bwMode="auto">
            <a:xfrm flipH="1" flipV="1">
              <a:off x="3609" y="2526"/>
              <a:ext cx="125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49"/>
            <p:cNvSpPr>
              <a:spLocks noChangeShapeType="1"/>
            </p:cNvSpPr>
            <p:nvPr/>
          </p:nvSpPr>
          <p:spPr bwMode="auto">
            <a:xfrm flipH="1" flipV="1">
              <a:off x="3492" y="2502"/>
              <a:ext cx="123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50"/>
            <p:cNvSpPr>
              <a:spLocks noChangeShapeType="1"/>
            </p:cNvSpPr>
            <p:nvPr/>
          </p:nvSpPr>
          <p:spPr bwMode="auto">
            <a:xfrm flipH="1" flipV="1">
              <a:off x="3375" y="2481"/>
              <a:ext cx="123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51"/>
            <p:cNvSpPr>
              <a:spLocks noChangeShapeType="1"/>
            </p:cNvSpPr>
            <p:nvPr/>
          </p:nvSpPr>
          <p:spPr bwMode="auto">
            <a:xfrm flipH="1" flipV="1">
              <a:off x="3261" y="2457"/>
              <a:ext cx="120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2"/>
            <p:cNvSpPr>
              <a:spLocks noChangeShapeType="1"/>
            </p:cNvSpPr>
            <p:nvPr/>
          </p:nvSpPr>
          <p:spPr bwMode="auto">
            <a:xfrm flipH="1" flipV="1">
              <a:off x="3144" y="242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53"/>
            <p:cNvSpPr>
              <a:spLocks noChangeShapeType="1"/>
            </p:cNvSpPr>
            <p:nvPr/>
          </p:nvSpPr>
          <p:spPr bwMode="auto">
            <a:xfrm flipH="1" flipV="1">
              <a:off x="3027" y="2397"/>
              <a:ext cx="1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54"/>
            <p:cNvSpPr>
              <a:spLocks noChangeShapeType="1"/>
            </p:cNvSpPr>
            <p:nvPr/>
          </p:nvSpPr>
          <p:spPr bwMode="auto">
            <a:xfrm flipH="1" flipV="1">
              <a:off x="2913" y="2364"/>
              <a:ext cx="119" cy="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55"/>
            <p:cNvSpPr>
              <a:spLocks noChangeShapeType="1"/>
            </p:cNvSpPr>
            <p:nvPr/>
          </p:nvSpPr>
          <p:spPr bwMode="auto">
            <a:xfrm flipH="1" flipV="1">
              <a:off x="2799" y="2325"/>
              <a:ext cx="118" cy="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56"/>
            <p:cNvSpPr>
              <a:spLocks noChangeShapeType="1"/>
            </p:cNvSpPr>
            <p:nvPr/>
          </p:nvSpPr>
          <p:spPr bwMode="auto">
            <a:xfrm flipH="1" flipV="1">
              <a:off x="2718" y="2298"/>
              <a:ext cx="88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73" name="Group 64"/>
          <p:cNvGrpSpPr>
            <a:grpSpLocks/>
          </p:cNvGrpSpPr>
          <p:nvPr/>
        </p:nvGrpSpPr>
        <p:grpSpPr bwMode="auto">
          <a:xfrm>
            <a:off x="2295525" y="3648075"/>
            <a:ext cx="2019300" cy="571500"/>
            <a:chOff x="1446" y="2298"/>
            <a:chExt cx="1272" cy="360"/>
          </a:xfrm>
        </p:grpSpPr>
        <p:sp>
          <p:nvSpPr>
            <p:cNvPr id="18475" name="Line 59"/>
            <p:cNvSpPr>
              <a:spLocks noChangeShapeType="1"/>
            </p:cNvSpPr>
            <p:nvPr/>
          </p:nvSpPr>
          <p:spPr bwMode="auto">
            <a:xfrm flipH="1">
              <a:off x="1996" y="2298"/>
              <a:ext cx="72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60"/>
            <p:cNvSpPr>
              <a:spLocks noChangeShapeType="1"/>
            </p:cNvSpPr>
            <p:nvPr/>
          </p:nvSpPr>
          <p:spPr bwMode="auto">
            <a:xfrm flipH="1">
              <a:off x="1899" y="2589"/>
              <a:ext cx="96" cy="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61"/>
            <p:cNvSpPr>
              <a:spLocks noChangeShapeType="1"/>
            </p:cNvSpPr>
            <p:nvPr/>
          </p:nvSpPr>
          <p:spPr bwMode="auto">
            <a:xfrm flipH="1">
              <a:off x="1794" y="2616"/>
              <a:ext cx="111" cy="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62"/>
            <p:cNvSpPr>
              <a:spLocks noChangeShapeType="1"/>
            </p:cNvSpPr>
            <p:nvPr/>
          </p:nvSpPr>
          <p:spPr bwMode="auto">
            <a:xfrm flipH="1">
              <a:off x="1686" y="2643"/>
              <a:ext cx="111" cy="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63"/>
            <p:cNvSpPr>
              <a:spLocks noChangeShapeType="1"/>
            </p:cNvSpPr>
            <p:nvPr/>
          </p:nvSpPr>
          <p:spPr bwMode="auto">
            <a:xfrm flipH="1">
              <a:off x="1446" y="2658"/>
              <a:ext cx="2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4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36C39-9799-4630-B7FD-80E6EC6A56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Straddle Combination</a:t>
            </a:r>
            <a:br>
              <a:rPr lang="en-US" altLang="en-US" smtClean="0"/>
            </a:br>
            <a:r>
              <a:rPr lang="en-US" altLang="en-US" sz="2200" smtClean="0"/>
              <a:t>Figure 12.10, page 267</a:t>
            </a:r>
            <a:endParaRPr lang="en-US" altLang="en-US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98688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923088" y="40465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4957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4713288" y="40465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>
            <a:off x="2209800" y="4495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4953000" y="2209800"/>
            <a:ext cx="22860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4953000" y="4953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 flipV="1">
            <a:off x="2667000" y="2667000"/>
            <a:ext cx="22860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4953000" y="3124200"/>
            <a:ext cx="22860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 flipV="1">
            <a:off x="2195513" y="2636838"/>
            <a:ext cx="2743200" cy="2743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713914-E6B9-414D-9648-60CE098BFB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85800"/>
            <a:ext cx="7772400" cy="121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Strip &amp; Strap</a:t>
            </a:r>
            <a:br>
              <a:rPr lang="en-US" altLang="en-US" smtClean="0"/>
            </a:br>
            <a:r>
              <a:rPr lang="en-US" altLang="en-US" sz="2200" smtClean="0"/>
              <a:t>Figure  12.11, page 268</a:t>
            </a:r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52600"/>
            <a:ext cx="3505200" cy="2209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485900" y="23622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485900" y="4572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470025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689225" y="40084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908425" y="400843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2857500" y="44958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2857500" y="3581400"/>
            <a:ext cx="1447800" cy="1447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1825625" y="2708275"/>
            <a:ext cx="1031875" cy="2320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4914900" y="23622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4914900" y="4572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899025" y="22558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6118225" y="40084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337425" y="4008438"/>
            <a:ext cx="534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6286500" y="44958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 flipV="1">
            <a:off x="4914900" y="3657600"/>
            <a:ext cx="13716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V="1">
            <a:off x="6286500" y="2459038"/>
            <a:ext cx="1143000" cy="2570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2536825" y="5380038"/>
            <a:ext cx="1019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Strip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5889625" y="5380038"/>
            <a:ext cx="1155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Strap</a:t>
            </a:r>
          </a:p>
        </p:txBody>
      </p:sp>
      <p:sp>
        <p:nvSpPr>
          <p:cNvPr id="20503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0DA60B-BFBC-4401-A593-9D00591E1B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Strangle Combination</a:t>
            </a:r>
            <a:br>
              <a:rPr lang="en-US" altLang="en-US" smtClean="0"/>
            </a:br>
            <a:r>
              <a:rPr lang="en-US" altLang="en-US" sz="2200" smtClean="0"/>
              <a:t>Figure 12.12, page 269</a:t>
            </a:r>
            <a:endParaRPr lang="en-US" altLang="en-US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749425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214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2214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V="1">
            <a:off x="4043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V="1">
            <a:off x="5872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7988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627688" y="34750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198688" y="2255838"/>
            <a:ext cx="1131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923088" y="40846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 flipV="1">
            <a:off x="4000500" y="4714875"/>
            <a:ext cx="3086100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 flipV="1">
            <a:off x="2209800" y="2895600"/>
            <a:ext cx="18288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2209800" y="4495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V="1">
            <a:off x="5867400" y="32004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 flipV="1">
            <a:off x="2209800" y="3352800"/>
            <a:ext cx="18288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5867400" y="3505200"/>
            <a:ext cx="1676400" cy="167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4038600" y="51816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BF8FDC-8B29-4529-97B2-F71AA118C2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Other Payoff Patterns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the strike prices are close together a butterfly spread provides a payoff consisting of a small “spike”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options with all strike prices were available any payoff pattern could (at least approximately) be created by combining the spikes obtained from different butterfly spreads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5AAFF-DD49-4D4D-B32D-1864B30945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Strategies to be Considered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43800" cy="41910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Bond plus option to create principal protected note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Stock plus option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Two or more options of the same type (a spread)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Two or more options of different types (a combination)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C79818-CE5B-4496-B079-1C58CE725A6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Principal Protected Note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Allows investor to take a risky position without risking any principal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Example: $1000 instrument consisting of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3-year zero-coupon bond with principal of $1000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3-year at-the-money call option on a stock portfolio currently worth $1000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44676F-ECC5-4394-95F3-F0F10CA49D3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Principal Protected Notes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Viability depends on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Level of dividends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Level of interest rates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Volatility of the portfolio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Variations on standard product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Out of the money strike price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Caps on investor return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Knock outs, averaging features, etc</a:t>
            </a: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F14AF4-1224-48C5-B996-C89F95DF90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Positions in an Option &amp; the Underlying </a:t>
            </a:r>
            <a:r>
              <a:rPr lang="en-US" altLang="en-US" sz="2000" smtClean="0"/>
              <a:t>(Figure 12.1, page 257)</a:t>
            </a:r>
            <a:endParaRPr lang="en-US" altLang="en-US" sz="35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1189038"/>
            <a:ext cx="3521075" cy="453866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716088" y="178593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716088" y="2887663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752600" y="19351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784600" y="2894013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2632075" y="2924175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V="1">
            <a:off x="1716088" y="2541588"/>
            <a:ext cx="1114425" cy="1055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843213" y="2565400"/>
            <a:ext cx="8270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2825750" y="2840038"/>
            <a:ext cx="0" cy="47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1720850" y="2779713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2825750" y="2760663"/>
            <a:ext cx="850900" cy="8048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1720850" y="1854200"/>
            <a:ext cx="1941513" cy="18367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5316538" y="1785938"/>
            <a:ext cx="0" cy="207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5316538" y="2887663"/>
            <a:ext cx="237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5410200" y="1828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7402513" y="2894013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6226175" y="24447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6443663" y="3213100"/>
            <a:ext cx="7683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 flipV="1">
            <a:off x="5326063" y="2149475"/>
            <a:ext cx="1120775" cy="1060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5326063" y="2995613"/>
            <a:ext cx="1112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 flipV="1">
            <a:off x="6438900" y="2290763"/>
            <a:ext cx="744538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5326063" y="2020888"/>
            <a:ext cx="19304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V="1">
            <a:off x="6438900" y="2844800"/>
            <a:ext cx="0" cy="42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1716088" y="4040188"/>
            <a:ext cx="0" cy="206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1716088" y="5126038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"/>
          <p:cNvSpPr>
            <a:spLocks noChangeArrowheads="1"/>
          </p:cNvSpPr>
          <p:nvPr/>
        </p:nvSpPr>
        <p:spPr bwMode="auto">
          <a:xfrm>
            <a:off x="1752600" y="3962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3784600" y="5132388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47" name="Rectangle 30"/>
          <p:cNvSpPr>
            <a:spLocks noChangeArrowheads="1"/>
          </p:cNvSpPr>
          <p:nvPr/>
        </p:nvSpPr>
        <p:spPr bwMode="auto">
          <a:xfrm>
            <a:off x="2663825" y="4676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1692275" y="5229225"/>
            <a:ext cx="11414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2855913" y="4498975"/>
            <a:ext cx="782637" cy="739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 flipV="1">
            <a:off x="2870200" y="5080000"/>
            <a:ext cx="0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H="1" flipV="1">
            <a:off x="1692275" y="4221163"/>
            <a:ext cx="1154113" cy="10906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Line 35"/>
          <p:cNvSpPr>
            <a:spLocks noChangeShapeType="1"/>
          </p:cNvSpPr>
          <p:nvPr/>
        </p:nvSpPr>
        <p:spPr bwMode="auto">
          <a:xfrm>
            <a:off x="2870200" y="5346700"/>
            <a:ext cx="742950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V="1">
            <a:off x="1720850" y="4264025"/>
            <a:ext cx="1922463" cy="1806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7"/>
          <p:cNvSpPr>
            <a:spLocks noChangeShapeType="1"/>
          </p:cNvSpPr>
          <p:nvPr/>
        </p:nvSpPr>
        <p:spPr bwMode="auto">
          <a:xfrm>
            <a:off x="5316538" y="40354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8"/>
          <p:cNvSpPr>
            <a:spLocks noChangeShapeType="1"/>
          </p:cNvSpPr>
          <p:nvPr/>
        </p:nvSpPr>
        <p:spPr bwMode="auto">
          <a:xfrm>
            <a:off x="5316538" y="5126038"/>
            <a:ext cx="237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39"/>
          <p:cNvSpPr>
            <a:spLocks noChangeArrowheads="1"/>
          </p:cNvSpPr>
          <p:nvPr/>
        </p:nvSpPr>
        <p:spPr bwMode="auto">
          <a:xfrm>
            <a:off x="5334000" y="3886200"/>
            <a:ext cx="102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Profit</a:t>
            </a: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7402513" y="5132388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US" altLang="en-US" sz="2400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6226175" y="51069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K</a:t>
            </a:r>
          </a:p>
        </p:txBody>
      </p:sp>
      <p:sp>
        <p:nvSpPr>
          <p:cNvPr id="9259" name="Line 42"/>
          <p:cNvSpPr>
            <a:spLocks noChangeShapeType="1"/>
          </p:cNvSpPr>
          <p:nvPr/>
        </p:nvSpPr>
        <p:spPr bwMode="auto">
          <a:xfrm>
            <a:off x="5314950" y="5029200"/>
            <a:ext cx="11287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43"/>
          <p:cNvSpPr>
            <a:spLocks noChangeShapeType="1"/>
          </p:cNvSpPr>
          <p:nvPr/>
        </p:nvSpPr>
        <p:spPr bwMode="auto">
          <a:xfrm flipH="1" flipV="1">
            <a:off x="6443663" y="5013325"/>
            <a:ext cx="903287" cy="855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4"/>
          <p:cNvSpPr>
            <a:spLocks noChangeShapeType="1"/>
          </p:cNvSpPr>
          <p:nvPr/>
        </p:nvSpPr>
        <p:spPr bwMode="auto">
          <a:xfrm>
            <a:off x="5295900" y="4127500"/>
            <a:ext cx="2051050" cy="194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45"/>
          <p:cNvSpPr>
            <a:spLocks noChangeShapeType="1"/>
          </p:cNvSpPr>
          <p:nvPr/>
        </p:nvSpPr>
        <p:spPr bwMode="auto">
          <a:xfrm flipV="1">
            <a:off x="6438900" y="5080000"/>
            <a:ext cx="0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46"/>
          <p:cNvSpPr>
            <a:spLocks noChangeShapeType="1"/>
          </p:cNvSpPr>
          <p:nvPr/>
        </p:nvSpPr>
        <p:spPr bwMode="auto">
          <a:xfrm>
            <a:off x="6437313" y="4910138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7"/>
          <p:cNvSpPr>
            <a:spLocks noChangeShapeType="1"/>
          </p:cNvSpPr>
          <p:nvPr/>
        </p:nvSpPr>
        <p:spPr bwMode="auto">
          <a:xfrm flipH="1">
            <a:off x="5326063" y="4887913"/>
            <a:ext cx="1112837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Rectangle 48"/>
          <p:cNvSpPr>
            <a:spLocks noChangeArrowheads="1"/>
          </p:cNvSpPr>
          <p:nvPr/>
        </p:nvSpPr>
        <p:spPr bwMode="auto">
          <a:xfrm>
            <a:off x="2516188" y="3486150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(a)</a:t>
            </a:r>
          </a:p>
        </p:txBody>
      </p:sp>
      <p:sp>
        <p:nvSpPr>
          <p:cNvPr id="9266" name="Rectangle 49"/>
          <p:cNvSpPr>
            <a:spLocks noChangeArrowheads="1"/>
          </p:cNvSpPr>
          <p:nvPr/>
        </p:nvSpPr>
        <p:spPr bwMode="auto">
          <a:xfrm>
            <a:off x="6105525" y="36226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(b)</a:t>
            </a:r>
          </a:p>
        </p:txBody>
      </p:sp>
      <p:sp>
        <p:nvSpPr>
          <p:cNvPr id="9267" name="Rectangle 50"/>
          <p:cNvSpPr>
            <a:spLocks noChangeArrowheads="1"/>
          </p:cNvSpPr>
          <p:nvPr/>
        </p:nvSpPr>
        <p:spPr bwMode="auto">
          <a:xfrm>
            <a:off x="2584450" y="5851525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(c)</a:t>
            </a:r>
          </a:p>
        </p:txBody>
      </p:sp>
      <p:sp>
        <p:nvSpPr>
          <p:cNvPr id="9268" name="Rectangle 51"/>
          <p:cNvSpPr>
            <a:spLocks noChangeArrowheads="1"/>
          </p:cNvSpPr>
          <p:nvPr/>
        </p:nvSpPr>
        <p:spPr bwMode="auto">
          <a:xfrm>
            <a:off x="6105525" y="58515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(d)</a:t>
            </a:r>
          </a:p>
        </p:txBody>
      </p:sp>
      <p:sp>
        <p:nvSpPr>
          <p:cNvPr id="9269" name="Slide Number Placeholder 5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7ACD80-5A35-4884-8104-C51F243FE5E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Bull Spread Using Calls</a:t>
            </a:r>
            <a:br>
              <a:rPr lang="en-US" altLang="en-US" smtClean="0"/>
            </a:br>
            <a:r>
              <a:rPr lang="en-US" altLang="en-US" sz="2000" smtClean="0"/>
              <a:t>(Figure 12.2, page 258)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5138" y="1752600"/>
            <a:ext cx="4114800" cy="2438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192338" y="2286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192338" y="4114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4021138" y="4038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V="1">
            <a:off x="5849938" y="4038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3776663" y="40846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181600" y="4084638"/>
            <a:ext cx="1484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 sz="3200" i="1">
                <a:latin typeface="Times New Roman" pitchFamily="18" charset="0"/>
              </a:rPr>
              <a:t>K</a:t>
            </a:r>
            <a:r>
              <a:rPr lang="en-US" altLang="en-US" sz="32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176463" y="2332038"/>
            <a:ext cx="1133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6900863" y="3505200"/>
            <a:ext cx="566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3929063" y="3000375"/>
            <a:ext cx="2000250" cy="21431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3929063" y="2571750"/>
            <a:ext cx="2857500" cy="3000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 flipV="1">
            <a:off x="2214563" y="5572125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214563" y="5143500"/>
            <a:ext cx="1714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5929313" y="3000375"/>
            <a:ext cx="11477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H="1">
            <a:off x="2192338" y="3657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5849938" y="3657600"/>
            <a:ext cx="12192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01D35-6A06-4914-B504-548A585903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Bull Spread Using Puts</a:t>
            </a:r>
            <a:br>
              <a:rPr lang="en-US" altLang="en-US" smtClean="0"/>
            </a:br>
            <a:r>
              <a:rPr lang="en-US" altLang="en-US" sz="2000" smtClean="0"/>
              <a:t>Figure 12.3, page 259</a:t>
            </a:r>
            <a:endParaRPr lang="en-US" altLang="en-US" smtClean="0"/>
          </a:p>
        </p:txBody>
      </p:sp>
      <p:grpSp>
        <p:nvGrpSpPr>
          <p:cNvPr id="11268" name="Group 19"/>
          <p:cNvGrpSpPr>
            <a:grpSpLocks/>
          </p:cNvGrpSpPr>
          <p:nvPr/>
        </p:nvGrpSpPr>
        <p:grpSpPr bwMode="auto">
          <a:xfrm>
            <a:off x="1643063" y="1785938"/>
            <a:ext cx="5708650" cy="4286250"/>
            <a:chOff x="949" y="1104"/>
            <a:chExt cx="3596" cy="2700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949" y="1104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1242" y="1440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1242" y="2592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V="1">
              <a:off x="2394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 flipV="1">
              <a:off x="3546" y="25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254" y="2189"/>
              <a:ext cx="49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3392" y="2189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1232" y="1469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Profit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4208" y="2189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 flipV="1">
              <a:off x="2344" y="2016"/>
              <a:ext cx="1202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H="1">
              <a:off x="1219" y="3264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3546" y="2016"/>
              <a:ext cx="8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H="1">
              <a:off x="1579" y="1779"/>
              <a:ext cx="1935" cy="2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3514" y="1779"/>
              <a:ext cx="9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 flipH="1" flipV="1">
              <a:off x="1350" y="1710"/>
              <a:ext cx="1039" cy="11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2389" y="2859"/>
              <a:ext cx="19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C7016E-0525-4169-AB50-641060D5B6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Bear Spread Using Puts</a:t>
            </a:r>
            <a:br>
              <a:rPr lang="en-US" altLang="en-US" smtClean="0"/>
            </a:br>
            <a:r>
              <a:rPr lang="en-US" altLang="en-US" sz="2000" smtClean="0"/>
              <a:t>Figure 12.4, page 260</a:t>
            </a:r>
            <a:endParaRPr lang="en-US" altLang="en-US" smtClean="0"/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1731963" y="1600200"/>
            <a:ext cx="5708650" cy="4191000"/>
            <a:chOff x="1091" y="1008"/>
            <a:chExt cx="3596" cy="2640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1091" y="1008"/>
              <a:ext cx="2592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1384" y="1344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1384" y="2496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536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 flipV="1">
              <a:off x="3688" y="244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2382" y="2477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534" y="2477"/>
              <a:ext cx="3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K</a:t>
              </a:r>
              <a:r>
                <a:rPr lang="en-US" altLang="en-US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1374" y="1373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Profit</a:t>
              </a: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350" y="2477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US" altLang="en-US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1390" y="1920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2542" y="1920"/>
              <a:ext cx="115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>
              <a:off x="3694" y="3072"/>
              <a:ext cx="8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flipH="1" flipV="1">
              <a:off x="1935" y="1530"/>
              <a:ext cx="1755" cy="17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690" y="3285"/>
              <a:ext cx="732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 flipH="1">
              <a:off x="1392" y="2250"/>
              <a:ext cx="1128" cy="1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520" y="2250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3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F507C0-F2D1-4F4C-B912-9B0634D381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6858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Bear Spread Using Calls</a:t>
            </a:r>
            <a:br>
              <a:rPr lang="en-US" altLang="en-US" smtClean="0"/>
            </a:br>
            <a:r>
              <a:rPr lang="en-US" altLang="en-US" sz="2000" smtClean="0"/>
              <a:t>Figure 12.5, page 261</a:t>
            </a:r>
            <a:endParaRPr lang="en-US" alt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52600" y="1676400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2217738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217738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4046538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5875338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802063" y="33988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5630863" y="3398838"/>
            <a:ext cx="58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201863" y="1643063"/>
            <a:ext cx="1370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Profit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002463" y="3398838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i="1" baseline="-25000">
                <a:latin typeface="Times New Roman" pitchFamily="18" charset="0"/>
              </a:rPr>
              <a:t>T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2286000" y="2643188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4000500" y="2643188"/>
            <a:ext cx="3119438" cy="3119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2227263" y="3124200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056063" y="3124200"/>
            <a:ext cx="18288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5884863" y="49530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2214563" y="4572000"/>
            <a:ext cx="3643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V="1">
            <a:off x="5857875" y="3357563"/>
            <a:ext cx="1295400" cy="1214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9BFBE9-14C4-49B4-93EE-42C635018C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Ch10HullOFOD8thlEdition</Template>
  <TotalTime>82</TotalTime>
  <Words>709</Words>
  <Application>Microsoft Office PowerPoint</Application>
  <PresentationFormat>On-screen Show (4:3)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Tahoma</vt:lpstr>
      <vt:lpstr>Calibri</vt:lpstr>
      <vt:lpstr>Wingdings</vt:lpstr>
      <vt:lpstr>Global</vt:lpstr>
      <vt:lpstr>Chapter 12 Trading Strategies Involving Options</vt:lpstr>
      <vt:lpstr>Strategies to be Considered</vt:lpstr>
      <vt:lpstr>Principal Protected Note</vt:lpstr>
      <vt:lpstr>Principal Protected Notes continued</vt:lpstr>
      <vt:lpstr>Positions in an Option &amp; the Underlying (Figure 12.1, page 257)</vt:lpstr>
      <vt:lpstr>Bull Spread Using Calls (Figure 12.2, page 258)</vt:lpstr>
      <vt:lpstr>Bull Spread Using Puts Figure 12.3, page 259</vt:lpstr>
      <vt:lpstr>Bear Spread Using Puts Figure 12.4, page 260</vt:lpstr>
      <vt:lpstr>Bear Spread Using Calls Figure 12.5, page 261</vt:lpstr>
      <vt:lpstr>Box Spread</vt:lpstr>
      <vt:lpstr>Butterfly Spread Using Calls Figure 12.6, page 262</vt:lpstr>
      <vt:lpstr>Butterfly Spread Using Puts Figure 12.7, page 264</vt:lpstr>
      <vt:lpstr>Calendar Spread Using Calls Figure 12.8, page 265</vt:lpstr>
      <vt:lpstr>Calendar Spread Using Puts Figure 12.9, page 266</vt:lpstr>
      <vt:lpstr>A Straddle Combination Figure 12.10, page 267</vt:lpstr>
      <vt:lpstr>Strip &amp; Strap Figure  12.11, page 268</vt:lpstr>
      <vt:lpstr>A Strangle Combination Figure 12.12, page 269</vt:lpstr>
      <vt:lpstr>Other Payoff Patterns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Strategies Involving Options</dc:title>
  <dc:subject>Options, Futures, and Other Derivatives, 9e</dc:subject>
  <dc:creator>John C. Hull</dc:creator>
  <cp:keywords>Chapter 12</cp:keywords>
  <dc:description>Copyright 2014 by John C. Hull. All Rights Reserved. Published 2014</dc:description>
  <cp:lastModifiedBy>Hull</cp:lastModifiedBy>
  <cp:revision>21</cp:revision>
  <dcterms:created xsi:type="dcterms:W3CDTF">2008-05-29T16:38:10Z</dcterms:created>
  <dcterms:modified xsi:type="dcterms:W3CDTF">2014-02-03T23:07:08Z</dcterms:modified>
</cp:coreProperties>
</file>