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2" r:id="rId24"/>
    <p:sldId id="30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438912-D5C8-4AA3-AB45-DD9B00127022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714287-5008-41DC-8265-B6CEC6DB2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13046-BBD2-4E26-9468-E93404B636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B2E7EE-F582-4B03-88F1-5682AADA8EB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1DA0F-A1AA-47CA-AE87-AC4C1C6CD9F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7F91B-4D8F-4AC9-BA3F-48B22A6ADFC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A0478-1653-4D0D-BA8A-43067E0B9FB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65D7-FE60-4EC1-B3E1-7FBDEEF09C3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5FC985-BF6F-4203-87BD-B543161CB07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C9A07-A6E3-41E2-805C-68289970843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4121D-CB85-4BC6-A3AA-E910402D82F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457CBC-2F3C-4DCF-9EB5-1426425B44A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472B3A-B699-4104-B6FD-5AA4105BE45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96E1D-C34E-4E12-942C-AF29242CA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6B10-6AE1-482C-8D7B-AA63E3A4B85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FDD86B-2FE4-4DBD-B41B-DDF658FFC82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C84AD2-2AE1-46DB-A732-99032F6828D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45B187-DFF1-41B8-B53F-7486FAFBD0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FD4B27-1B67-4DCA-87DF-4A7F0D55A4C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9951E-3E17-493A-B2BB-933928BAC0F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ED576D-A36E-4D84-BB09-D164CB376C4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C6CF0-48C2-4278-8C02-F3D1359131A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AB6F0-C6DD-468A-B513-4A85E68A711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B9405-5985-44C5-AFEE-F62B5D5EE3A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CD8CCA-2177-4BF7-B7DB-AE5B459E82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9C0505-4695-4624-9003-40B50BE80AB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CABFB-88EB-486A-BDE9-AF3E9EC02F8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C64EB-B77D-42A2-AECF-CA4305D8FE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DB2A1-11EC-4246-84B1-AC7A4467171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1B3186-7706-4795-927B-B270DFCC738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645B7-F7BC-4B92-9712-4EB59209602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C994B-897D-4B92-850A-5F5BDCFAE70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30D64B-EB26-4CB2-8DE0-830CE18F6AA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9F53AD-99CF-4D05-9DA8-813670E97693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17CC5-3892-4135-BF08-89270488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8975A-A44A-4903-97B4-DDD3A097F18E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5B081-076E-49D2-9FFB-1B732BD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DFD86-ADC7-4FA3-BD8F-33F643B837CF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B487-FACC-4BB3-8F5A-B85C89AC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166A31-9B98-47B6-924A-3B011ABA767B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2B42E-F280-41E9-B6AB-E1E078212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8F1EF-DA38-44B1-B50D-1236CB246C05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6A299-354E-4588-B44D-2D63ED50D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C97CC-8C45-4E14-990C-A395719ED480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F3AA7-1885-48AC-9883-77D3202F8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9494-6860-4353-BF0F-70541825F686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D8C9-DF41-4A5F-B693-702BEE289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79679A-CC6B-40BF-BB90-75BCD8E41CDD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8745-34B1-4D85-961E-F473B1731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C28A0-1B33-4D8F-AB8F-C82F9F2E33B8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6E659-1E10-488A-9B78-BC7C1E2BA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7DE42-97E5-45D3-9057-3FD13632668E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9358-7D18-471D-9102-A6577D2E7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3D8F9-EEE8-48ED-8335-ADA58487F242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966C-A987-4D8C-88B4-FDFCD1A6B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631C68C1-7479-4C08-9FE5-CCD072A364E3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17D9E5-9680-43AA-AA66-4A061356B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71" r:id="rId3"/>
    <p:sldLayoutId id="2147483872" r:id="rId4"/>
    <p:sldLayoutId id="2147483873" r:id="rId5"/>
    <p:sldLayoutId id="2147483881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14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Wiener Processes and </a:t>
            </a:r>
            <a:r>
              <a:rPr lang="en-CA" dirty="0" err="1" smtClean="0">
                <a:solidFill>
                  <a:schemeClr val="tx2">
                    <a:satMod val="130000"/>
                  </a:schemeClr>
                </a:solidFill>
              </a:rPr>
              <a:t>Itô’s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 Lemma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640458-E233-4689-BF4E-A76620F274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EEC0DA-1FAB-418B-9D5D-7C23D52033D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Variances &amp; Standard Deviations </a:t>
            </a:r>
            <a:r>
              <a:rPr lang="en-US" sz="2600" dirty="0"/>
              <a:t>(continued)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59700" cy="32543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Times New Roman" pitchFamily="18" charset="0"/>
              </a:rPr>
              <a:t>In our example it is correct  to say that the variance is 100 per year.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Times New Roman" pitchFamily="18" charset="0"/>
              </a:rPr>
              <a:t>It is strictly speaking not correct  to say that the standard deviation is 10  per year.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C1E85F-BB00-4F75-B440-B7036CFE71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Wiener Process </a:t>
            </a:r>
            <a:r>
              <a:rPr lang="en-US" altLang="en-US" sz="2200" smtClean="0"/>
              <a:t>(See pages 304-305)</a:t>
            </a:r>
            <a:endParaRPr lang="en-US" alt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239000" cy="44196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Define</a:t>
            </a:r>
            <a:r>
              <a:rPr lang="en-CA" altLang="en-US" smtClean="0">
                <a:latin typeface="Symbol" pitchFamily="18" charset="2"/>
                <a:cs typeface="Arial" charset="0"/>
              </a:rPr>
              <a:t> f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smtClean="0">
                <a:latin typeface="Symbol" pitchFamily="18" charset="2"/>
                <a:cs typeface="Arial" charset="0"/>
              </a:rPr>
              <a:t>m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smtClean="0">
                <a:latin typeface="Symbol" pitchFamily="18" charset="2"/>
                <a:cs typeface="Arial" charset="0"/>
              </a:rPr>
              <a:t> </a:t>
            </a:r>
            <a:r>
              <a:rPr lang="en-CA" altLang="en-US" smtClean="0">
                <a:latin typeface="Arial" charset="0"/>
                <a:cs typeface="Arial" charset="0"/>
              </a:rPr>
              <a:t>as a normal distribution with mean </a:t>
            </a:r>
            <a:r>
              <a:rPr lang="en-CA" altLang="en-US" smtClean="0">
                <a:latin typeface="Symbol" pitchFamily="18" charset="2"/>
                <a:cs typeface="Arial" charset="0"/>
              </a:rPr>
              <a:t>m</a:t>
            </a:r>
            <a:r>
              <a:rPr lang="en-CA" altLang="en-US" smtClean="0">
                <a:latin typeface="Arial" charset="0"/>
                <a:cs typeface="Arial" charset="0"/>
              </a:rPr>
              <a:t> and variance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variable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follows a Wiener process if</a:t>
            </a:r>
          </a:p>
          <a:p>
            <a:pPr marL="808038" lvl="1" indent="-533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change in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in a small interval of time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is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marL="808038" lvl="1" indent="-533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   				</a:t>
            </a:r>
          </a:p>
          <a:p>
            <a:pPr marL="808038" lvl="1" indent="-533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values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 for any 2 different (non-overlapping) periods of time are independent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z="2000" smtClean="0">
              <a:latin typeface="Symbol" pitchFamily="18" charset="2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altLang="en-US" sz="2000" smtClean="0">
                <a:latin typeface="Symbol" pitchFamily="18" charset="2"/>
                <a:cs typeface="Arial" charset="0"/>
              </a:rPr>
              <a:t>	</a:t>
            </a:r>
            <a:endParaRPr lang="en-US" alt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15366" name="Object 1024"/>
          <p:cNvGraphicFramePr>
            <a:graphicFrameLocks/>
          </p:cNvGraphicFramePr>
          <p:nvPr/>
        </p:nvGraphicFramePr>
        <p:xfrm>
          <a:off x="1447800" y="45720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1841500" imgH="241300" progId="Equation.3">
                  <p:embed/>
                </p:oleObj>
              </mc:Choice>
              <mc:Fallback>
                <p:oleObj name="Equation" r:id="rId6" imgW="1841500" imgH="2413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5382C1-1597-462E-9F68-848734D68BD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Properties of a Wiener Process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590800"/>
            <a:ext cx="6911975" cy="19685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Mean of  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(0)]  is 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Variance of  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(0)]  is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Standard deviation of 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(0)]  is</a:t>
            </a:r>
          </a:p>
        </p:txBody>
      </p:sp>
      <p:graphicFrame>
        <p:nvGraphicFramePr>
          <p:cNvPr id="16390" name="Object 1024"/>
          <p:cNvGraphicFramePr>
            <a:graphicFrameLocks/>
          </p:cNvGraphicFramePr>
          <p:nvPr/>
        </p:nvGraphicFramePr>
        <p:xfrm>
          <a:off x="7391400" y="35052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253780" imgH="215713" progId="Equation.2">
                  <p:embed/>
                </p:oleObj>
              </mc:Choice>
              <mc:Fallback>
                <p:oleObj name="Equation" r:id="rId6" imgW="253780" imgH="215713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05200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E6C54A-D87A-4424-A9CA-D2C4F3B588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Generalized Wiener Processes</a:t>
            </a:r>
            <a:br>
              <a:rPr lang="en-US" altLang="en-US" smtClean="0"/>
            </a:br>
            <a:r>
              <a:rPr lang="en-US" altLang="en-US" sz="2200" smtClean="0"/>
              <a:t>(See page 305-308)</a:t>
            </a:r>
            <a:endParaRPr lang="en-US" alt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359650" cy="44116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Wiener process has a drift rate (i.e. average change per unit time) of 0 and a variance rate of 1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generalized Wiener process the drift rate and the variance rate can be set equal to any chosen constants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CA118A-A5E4-45DA-9083-15988A639D7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Generalized Wiener Processes</a:t>
            </a:r>
            <a:br>
              <a:rPr lang="en-US"/>
            </a:br>
            <a:r>
              <a:rPr lang="en-US" sz="2600"/>
              <a:t>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505200"/>
            <a:ext cx="6818313" cy="1993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Mean change 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 per unit time is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Variance of change 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 per unit time is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8438" name="Object 1024"/>
          <p:cNvGraphicFramePr>
            <a:graphicFrameLocks/>
          </p:cNvGraphicFramePr>
          <p:nvPr/>
        </p:nvGraphicFramePr>
        <p:xfrm>
          <a:off x="2895600" y="2514600"/>
          <a:ext cx="3133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1193800" imgH="228600" progId="Equation.3">
                  <p:embed/>
                </p:oleObj>
              </mc:Choice>
              <mc:Fallback>
                <p:oleObj name="Equation" r:id="rId6" imgW="1193800" imgH="2286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3133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A22554-CC29-457C-BB7E-FF487F6184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Taking Limits . . 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45148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does an expression involving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dz 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smtClean="0">
                <a:latin typeface="Arial" charset="0"/>
                <a:cs typeface="Arial" charset="0"/>
              </a:rPr>
              <a:t>  mean?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should be interpreted as meaning that the corresponding expression involving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 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true in the limit  as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tends to zero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this respect, stochastic calculus is analogous  to ordinary calculus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C96097-6353-4A7E-BD93-2685720628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5438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Example Revisited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315200" cy="47148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 stock price starts at 40 and has a probability distribution of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 f</a:t>
            </a:r>
            <a:r>
              <a:rPr lang="en-US" altLang="en-US" sz="2400" smtClean="0">
                <a:latin typeface="Arial" charset="0"/>
                <a:cs typeface="Arial" charset="0"/>
              </a:rPr>
              <a:t>(40,100) at the end  of the year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we assume the stochastic process is Markov with no drift  then the process is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dS  = 10dz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the stock price were expected to grow by $8 on average during the year, so that the year-end distribution is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f</a:t>
            </a:r>
            <a:r>
              <a:rPr lang="en-US" altLang="en-US" sz="2400" smtClean="0">
                <a:latin typeface="Arial" charset="0"/>
                <a:cs typeface="Arial" charset="0"/>
              </a:rPr>
              <a:t>(48,100), the process would be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dS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 = 8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dt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+ 10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1D2849-DBBF-419A-9EF9-D2F4C9DA4BD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      It</a:t>
            </a:r>
            <a:r>
              <a:rPr lang="en-US" altLang="en-US" smtClean="0">
                <a:cs typeface="Times New Roman" pitchFamily="18" charset="0"/>
              </a:rPr>
              <a:t>ô</a:t>
            </a:r>
            <a:r>
              <a:rPr lang="en-US" altLang="en-US" smtClean="0"/>
              <a:t> Process </a:t>
            </a:r>
            <a:r>
              <a:rPr lang="en-US" altLang="en-US" sz="2200" smtClean="0"/>
              <a:t>(See pages 308)</a:t>
            </a:r>
            <a:endParaRPr lang="en-US" alt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315200" cy="434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an Itô process the drift rate and the variance rate are functions of time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dx=a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x,t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dt+b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x,t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dz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	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discrete time equivalent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is true in the limit as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tends to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zero</a:t>
            </a:r>
          </a:p>
        </p:txBody>
      </p:sp>
      <p:graphicFrame>
        <p:nvGraphicFramePr>
          <p:cNvPr id="21510" name="Object 1024"/>
          <p:cNvGraphicFramePr>
            <a:graphicFrameLocks/>
          </p:cNvGraphicFramePr>
          <p:nvPr/>
        </p:nvGraphicFramePr>
        <p:xfrm>
          <a:off x="2743200" y="3886200"/>
          <a:ext cx="4297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1714500" imgH="241300" progId="Equation.3">
                  <p:embed/>
                </p:oleObj>
              </mc:Choice>
              <mc:Fallback>
                <p:oleObj name="Equation" r:id="rId6" imgW="1714500" imgH="2413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4297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54100E-F8BA-4733-8F01-FC85255A35D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770813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Why a Generalized Wiener </a:t>
            </a:r>
            <a:r>
              <a:rPr lang="en-US" dirty="0" smtClean="0"/>
              <a:t>Process Is Not </a:t>
            </a:r>
            <a:r>
              <a:rPr lang="en-US" dirty="0"/>
              <a:t>Appropriate for Stocks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077200" cy="38909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stock price we can conjecture that its expected </a:t>
            </a:r>
            <a:r>
              <a:rPr lang="en-US" altLang="en-US" i="1" smtClean="0">
                <a:latin typeface="Arial" charset="0"/>
                <a:cs typeface="Arial" charset="0"/>
              </a:rPr>
              <a:t>percentage </a:t>
            </a:r>
            <a:r>
              <a:rPr lang="en-US" altLang="en-US" smtClean="0">
                <a:latin typeface="Arial" charset="0"/>
                <a:cs typeface="Arial" charset="0"/>
              </a:rPr>
              <a:t>change in a short period of time remains constant (not its expected actual change)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also conjecture that our uncertainty as to the size of future stock price movements is proportional to the level of the stock price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97C9B3-CE1F-44CF-911F-FB3466099C4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An Ito Process for Stock Prices</a:t>
            </a:r>
            <a:br>
              <a:rPr lang="en-US" altLang="en-US" smtClean="0"/>
            </a:br>
            <a:r>
              <a:rPr lang="en-US" altLang="en-US" sz="2200" smtClean="0"/>
              <a:t>(See pages 308-311)</a:t>
            </a:r>
            <a:endParaRPr lang="en-US" alt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6818313" cy="4411663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is the expected return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is the volatility.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discrete time equivalent is</a:t>
            </a:r>
          </a:p>
          <a:p>
            <a:pPr eaLnBrk="1" hangingPunct="1"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The process is known as geometric Brownian motion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3558" name="Object 1024"/>
          <p:cNvGraphicFramePr>
            <a:graphicFrameLocks/>
          </p:cNvGraphicFramePr>
          <p:nvPr/>
        </p:nvGraphicFramePr>
        <p:xfrm>
          <a:off x="2362200" y="2362200"/>
          <a:ext cx="4471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6" imgW="1422400" imgH="203200" progId="Equation.3">
                  <p:embed/>
                </p:oleObj>
              </mc:Choice>
              <mc:Fallback>
                <p:oleObj name="Equation" r:id="rId6" imgW="1422400" imgH="203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471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25"/>
          <p:cNvGraphicFramePr>
            <a:graphicFrameLocks/>
          </p:cNvGraphicFramePr>
          <p:nvPr/>
        </p:nvGraphicFramePr>
        <p:xfrm>
          <a:off x="2895600" y="4343400"/>
          <a:ext cx="4010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8" imgW="1701800" imgH="241300" progId="Equation.3">
                  <p:embed/>
                </p:oleObj>
              </mc:Choice>
              <mc:Fallback>
                <p:oleObj name="Equation" r:id="rId8" imgW="1701800" imgH="2413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4010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Processes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Describes the way in which a variable such as a stock price, exchange rate or interest rate changes through time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Incorporates uncertainties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3EB64F-2D96-4B27-BEBE-2430959F6ED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Interest Rates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What would be a reasonable stochastic process to assume for the short-term interest rate?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77E3AD-E4E5-4019-98FF-8063D42F67E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7CC662-3F3A-499F-BA92-44F8CCE5C2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Monte Carlo Simulation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391400" cy="44116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sample random paths for the stock price by sampling values for </a:t>
            </a:r>
            <a:r>
              <a:rPr lang="en-US" altLang="en-US" smtClean="0">
                <a:latin typeface="Symbol" pitchFamily="18" charset="2"/>
                <a:cs typeface="Arial" charset="0"/>
              </a:rPr>
              <a:t>e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</a:t>
            </a:r>
            <a:r>
              <a:rPr lang="en-US" altLang="en-US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= 0.15,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= 0.30,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= 1 week (=1/52  or 0.192 years), then</a:t>
            </a:r>
          </a:p>
        </p:txBody>
      </p:sp>
      <p:graphicFrame>
        <p:nvGraphicFramePr>
          <p:cNvPr id="25606" name="Object 1024"/>
          <p:cNvGraphicFramePr>
            <a:graphicFrameLocks/>
          </p:cNvGraphicFramePr>
          <p:nvPr/>
        </p:nvGraphicFramePr>
        <p:xfrm>
          <a:off x="895350" y="3959225"/>
          <a:ext cx="685165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2743200" imgH="698400" progId="Equation.DSMT4">
                  <p:embed/>
                </p:oleObj>
              </mc:Choice>
              <mc:Fallback>
                <p:oleObj name="Equation" r:id="rId6" imgW="2743200" imgH="698400" progId="Equation.DSMT4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959225"/>
                        <a:ext cx="685165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B6DA12-A3DA-4963-B009-F9755B22362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010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Monte Carlo Simulation – Sampling one Path </a:t>
            </a:r>
            <a:r>
              <a:rPr lang="en-US" altLang="en-US" sz="2000" smtClean="0"/>
              <a:t>(See Table 14.1, page 311)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3932238" cy="4476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26630" name="Object 1024"/>
          <p:cNvGraphicFramePr>
            <a:graphicFrameLocks/>
          </p:cNvGraphicFramePr>
          <p:nvPr/>
        </p:nvGraphicFramePr>
        <p:xfrm>
          <a:off x="990600" y="1981200"/>
          <a:ext cx="607695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6" imgW="6280191" imgH="4204622" progId="Word.Document.8">
                  <p:embed/>
                </p:oleObj>
              </mc:Choice>
              <mc:Fallback>
                <p:oleObj name="Document" r:id="rId6" imgW="6280191" imgH="4204622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6076950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Correlated Processes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CA" dirty="0" smtClean="0"/>
              <a:t>	</a:t>
            </a:r>
            <a:r>
              <a:rPr lang="en-CA" sz="2600" dirty="0" smtClean="0"/>
              <a:t>Suppose </a:t>
            </a:r>
            <a:r>
              <a:rPr lang="en-CA" sz="2600" i="1" dirty="0" smtClean="0">
                <a:latin typeface="+mj-lt"/>
              </a:rPr>
              <a:t>dz</a:t>
            </a:r>
            <a:r>
              <a:rPr lang="en-CA" sz="2600" baseline="-25000" dirty="0" smtClean="0"/>
              <a:t>1</a:t>
            </a:r>
            <a:r>
              <a:rPr lang="en-CA" sz="2600" dirty="0" smtClean="0"/>
              <a:t> and </a:t>
            </a:r>
            <a:r>
              <a:rPr lang="en-CA" sz="2600" i="1" dirty="0" smtClean="0">
                <a:latin typeface="+mj-lt"/>
              </a:rPr>
              <a:t>dz</a:t>
            </a:r>
            <a:r>
              <a:rPr lang="en-CA" sz="2600" baseline="-25000" dirty="0" smtClean="0"/>
              <a:t>2</a:t>
            </a:r>
            <a:r>
              <a:rPr lang="en-CA" sz="2600" dirty="0" smtClean="0"/>
              <a:t> are Wiener processes with correlation </a:t>
            </a:r>
            <a:r>
              <a:rPr lang="en-CA" sz="2600" dirty="0" smtClean="0">
                <a:latin typeface="Symbol" pitchFamily="18" charset="2"/>
              </a:rPr>
              <a:t>r</a:t>
            </a:r>
          </a:p>
          <a:p>
            <a:pPr eaLnBrk="1" hangingPunct="1">
              <a:buFontTx/>
              <a:buNone/>
              <a:defRPr/>
            </a:pPr>
            <a:r>
              <a:rPr lang="en-CA" sz="2600" dirty="0" smtClean="0"/>
              <a:t>	Then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54661A-0CED-467D-A1C5-87547C9832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2"/>
          <p:cNvGraphicFramePr>
            <a:graphicFrameLocks noChangeAspect="1"/>
          </p:cNvGraphicFramePr>
          <p:nvPr/>
        </p:nvGraphicFramePr>
        <p:xfrm>
          <a:off x="1219200" y="3581400"/>
          <a:ext cx="5410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6" imgW="2298700" imgH="939800" progId="Equation.3">
                  <p:embed/>
                </p:oleObj>
              </mc:Choice>
              <mc:Fallback>
                <p:oleObj name="Equation" r:id="rId6" imgW="22987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5410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5BDEFA-DB11-418E-801C-6C5A032430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It</a:t>
            </a:r>
            <a:r>
              <a:rPr lang="en-US" altLang="en-US" smtClean="0">
                <a:cs typeface="Times New Roman" pitchFamily="18" charset="0"/>
              </a:rPr>
              <a:t>ô</a:t>
            </a:r>
            <a:r>
              <a:rPr lang="en-US" altLang="en-US" smtClean="0"/>
              <a:t>’s Lemma </a:t>
            </a:r>
            <a:r>
              <a:rPr lang="en-US" altLang="en-US" sz="2200" smtClean="0"/>
              <a:t>(See pages 313-315)</a:t>
            </a:r>
            <a:endParaRPr lang="en-US" altLang="en-US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6629400" cy="4114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If we know the stochastic process followed by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dirty="0" smtClean="0">
                <a:latin typeface="Arial" charset="0"/>
                <a:cs typeface="Arial" charset="0"/>
              </a:rPr>
              <a:t>,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Itô’s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lemma tells us the stochastic process followed by some function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G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(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x, 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). When 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dx=a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err="1">
                <a:latin typeface="Times New Roman" pitchFamily="18" charset="0"/>
                <a:cs typeface="Arial" charset="0"/>
              </a:rPr>
              <a:t>x,t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sz="2400" i="1" dirty="0" err="1">
                <a:latin typeface="Times New Roman" pitchFamily="18" charset="0"/>
                <a:cs typeface="Arial" charset="0"/>
              </a:rPr>
              <a:t>dt+b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err="1">
                <a:latin typeface="Times New Roman" pitchFamily="18" charset="0"/>
                <a:cs typeface="Arial" charset="0"/>
              </a:rPr>
              <a:t>x,t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dz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sz="2400" dirty="0" smtClean="0"/>
              <a:t>then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Since a derivative is a function of the price of the underlying asset and time,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Itô’s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lemma plays an impo</a:t>
            </a:r>
            <a:r>
              <a:rPr lang="en-US" altLang="en-US" dirty="0" smtClean="0">
                <a:latin typeface="Arial" charset="0"/>
                <a:cs typeface="Arial" charset="0"/>
              </a:rPr>
              <a:t>rtant part in the analysis of derivatives</a:t>
            </a:r>
          </a:p>
        </p:txBody>
      </p:sp>
      <p:graphicFrame>
        <p:nvGraphicFramePr>
          <p:cNvPr id="28678" name="Object 1"/>
          <p:cNvGraphicFramePr>
            <a:graphicFrameLocks/>
          </p:cNvGraphicFramePr>
          <p:nvPr/>
        </p:nvGraphicFramePr>
        <p:xfrm>
          <a:off x="1905000" y="3429000"/>
          <a:ext cx="5311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6" imgW="2857320" imgH="660240" progId="Equation.DSMT4">
                  <p:embed/>
                </p:oleObj>
              </mc:Choice>
              <mc:Fallback>
                <p:oleObj name="Equation" r:id="rId6" imgW="2857320" imgH="660240" progId="Equation.DSMT4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311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Indication of Why Itô’s Lemma is True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6553200" cy="533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Taylor’s series expansion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x, t</a:t>
            </a:r>
            <a:r>
              <a:rPr lang="en-US" altLang="en-US" smtClean="0">
                <a:latin typeface="Arial" charset="0"/>
                <a:cs typeface="Arial" charset="0"/>
              </a:rPr>
              <a:t>) gives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632AD9-998E-4E44-8812-A3A7E1A73C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1024"/>
          <p:cNvGraphicFramePr>
            <a:graphicFrameLocks/>
          </p:cNvGraphicFramePr>
          <p:nvPr/>
        </p:nvGraphicFramePr>
        <p:xfrm>
          <a:off x="2089150" y="3200400"/>
          <a:ext cx="53482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6" imgW="2197100" imgH="838200" progId="Equation.3">
                  <p:embed/>
                </p:oleObj>
              </mc:Choice>
              <mc:Fallback>
                <p:oleObj name="Equation" r:id="rId6" imgW="2197100" imgH="838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200400"/>
                        <a:ext cx="53482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477000" cy="1371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Ignoring Terms of Higher Order Than </a:t>
            </a:r>
            <a:r>
              <a:rPr lang="en-US" altLang="en-US" sz="3500" i="0" smtClean="0">
                <a:latin typeface="Symbol" pitchFamily="18" charset="2"/>
              </a:rPr>
              <a:t>D</a:t>
            </a:r>
            <a:r>
              <a:rPr lang="en-US" altLang="en-US" sz="3500" smtClean="0"/>
              <a:t>t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2B168F-3F6B-4761-A1F0-FEA562F717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0725" name="Object 1024"/>
          <p:cNvGraphicFramePr>
            <a:graphicFrameLocks/>
          </p:cNvGraphicFramePr>
          <p:nvPr/>
        </p:nvGraphicFramePr>
        <p:xfrm>
          <a:off x="1524000" y="2451100"/>
          <a:ext cx="5715000" cy="33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6" imgW="2654300" imgH="1574800" progId="Equation.3">
                  <p:embed/>
                </p:oleObj>
              </mc:Choice>
              <mc:Fallback>
                <p:oleObj name="Equation" r:id="rId6" imgW="2654300" imgH="15748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51100"/>
                        <a:ext cx="5715000" cy="332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2390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Substituting for </a:t>
            </a:r>
            <a:r>
              <a:rPr lang="en-US" altLang="en-US" i="0" smtClean="0">
                <a:latin typeface="Symbol" pitchFamily="18" charset="2"/>
              </a:rPr>
              <a:t>D</a:t>
            </a:r>
            <a:r>
              <a:rPr lang="en-US" altLang="en-US" smtClean="0"/>
              <a:t>x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D235A9-7138-4C18-A941-F2665522A0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49" name="Object 1024"/>
          <p:cNvGraphicFramePr>
            <a:graphicFrameLocks/>
          </p:cNvGraphicFramePr>
          <p:nvPr/>
        </p:nvGraphicFramePr>
        <p:xfrm>
          <a:off x="1295400" y="2300288"/>
          <a:ext cx="7010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6" imgW="2921000" imgH="1346200" progId="Equation.3">
                  <p:embed/>
                </p:oleObj>
              </mc:Choice>
              <mc:Fallback>
                <p:oleObj name="Equation" r:id="rId6" imgW="2921000" imgH="1346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0288"/>
                        <a:ext cx="7010400" cy="286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025"/>
          <p:cNvGraphicFramePr>
            <a:graphicFrameLocks/>
          </p:cNvGraphicFramePr>
          <p:nvPr/>
        </p:nvGraphicFramePr>
        <p:xfrm>
          <a:off x="4510088" y="3330575"/>
          <a:ext cx="10477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8" imgW="114201" imgH="203024" progId="Equation.2">
                  <p:embed/>
                </p:oleObj>
              </mc:Choice>
              <mc:Fallback>
                <p:oleObj name="Equation" r:id="rId8" imgW="114201" imgH="203024" progId="Equation.2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30575"/>
                        <a:ext cx="10477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162800" cy="1219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Symbol" pitchFamily="18" charset="2"/>
              </a:rPr>
              <a:t>e</a:t>
            </a:r>
            <a:r>
              <a:rPr lang="en-US" altLang="en-US" baseline="30000" smtClean="0"/>
              <a:t>2</a:t>
            </a:r>
            <a:r>
              <a:rPr lang="en-US" altLang="en-US" smtClean="0">
                <a:latin typeface="Symbol" pitchFamily="18" charset="2"/>
              </a:rPr>
              <a:t>D</a:t>
            </a:r>
            <a:r>
              <a:rPr lang="en-US" altLang="en-US" smtClean="0"/>
              <a:t>t Term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C78584-E7DA-49DD-82B0-C303334A7AD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3" name="Object 1024"/>
          <p:cNvGraphicFramePr>
            <a:graphicFrameLocks/>
          </p:cNvGraphicFramePr>
          <p:nvPr/>
        </p:nvGraphicFramePr>
        <p:xfrm>
          <a:off x="1573213" y="2095500"/>
          <a:ext cx="6884987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6" imgW="2933700" imgH="1536700" progId="Equation.3">
                  <p:embed/>
                </p:oleObj>
              </mc:Choice>
              <mc:Fallback>
                <p:oleObj name="Equation" r:id="rId6" imgW="2933700" imgH="15367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095500"/>
                        <a:ext cx="6884987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Taking Limits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A17F20-67C6-4A7D-B4EF-F487C8FD556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3797" name="Object 1024"/>
          <p:cNvGraphicFramePr>
            <a:graphicFrameLocks/>
          </p:cNvGraphicFramePr>
          <p:nvPr/>
        </p:nvGraphicFramePr>
        <p:xfrm>
          <a:off x="1066800" y="2819400"/>
          <a:ext cx="7105650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6" imgW="3822700" imgH="1219200" progId="Equation.3">
                  <p:embed/>
                </p:oleObj>
              </mc:Choice>
              <mc:Fallback>
                <p:oleObj name="Equation" r:id="rId6" imgW="3822700" imgH="1219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7105650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Each day a stock price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increases by $1 with probability 30%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stays the same with probability 50%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reduces by $1 with probability 20%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4D6494-D810-4FB8-B028-D44AD45F762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Application of </a:t>
            </a:r>
            <a:r>
              <a:rPr lang="en-US" dirty="0" err="1" smtClean="0"/>
              <a:t>It</a:t>
            </a:r>
            <a:r>
              <a:rPr lang="en-US" altLang="en-US" dirty="0" err="1" smtClean="0"/>
              <a:t>ô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Lemma</a:t>
            </a:r>
            <a:br>
              <a:rPr lang="en-US" dirty="0"/>
            </a:br>
            <a:r>
              <a:rPr lang="en-US" dirty="0"/>
              <a:t>to a Stock Price Process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4D1C6D-FFC3-4C1C-AD7D-4A13D56F6D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4821" name="Object 1024"/>
          <p:cNvGraphicFramePr>
            <a:graphicFrameLocks/>
          </p:cNvGraphicFramePr>
          <p:nvPr/>
        </p:nvGraphicFramePr>
        <p:xfrm>
          <a:off x="762000" y="2743200"/>
          <a:ext cx="766445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6" imgW="3365500" imgH="1143000" progId="Equation.3">
                  <p:embed/>
                </p:oleObj>
              </mc:Choice>
              <mc:Fallback>
                <p:oleObj name="Equation" r:id="rId6" imgW="3365500" imgH="11430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7664450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459663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B01BFE-4B45-458E-A3F1-DB67DC5207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5845" name="Object 0"/>
          <p:cNvGraphicFramePr>
            <a:graphicFrameLocks/>
          </p:cNvGraphicFramePr>
          <p:nvPr/>
        </p:nvGraphicFramePr>
        <p:xfrm>
          <a:off x="1463675" y="1798638"/>
          <a:ext cx="6700838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6" imgW="2781300" imgH="1651000" progId="Equation.3">
                  <p:embed/>
                </p:oleObj>
              </mc:Choice>
              <mc:Fallback>
                <p:oleObj name="Equation" r:id="rId6" imgW="2781300" imgH="16510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798638"/>
                        <a:ext cx="6700838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Each day a stock price change is drawn from a normal distribution with mean $0.2 and standard deviation $1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49F5D0-EA59-49B6-8F00-6A7814A92D5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36BAB7-2EFE-4CC2-8B3B-C7B78977E52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Markov Processes </a:t>
            </a:r>
            <a:r>
              <a:rPr lang="en-US" altLang="en-US" sz="2200" smtClean="0"/>
              <a:t>(See pages 302-303)</a:t>
            </a:r>
            <a:endParaRPr lang="en-US" alt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7450138" cy="441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Markov process future movements in a variable depend only on where we are, not the history of how we got to where we are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Is the process followed by the temperature at a certain place Markov?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assume that stock prices follow Markov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63FD08-85C9-47DF-BF37-D0E8A6CDAAB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Weak-Form Market Efficiency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391400" cy="43989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asserts that it is impossible  to produce consistently superior returns with a trading rule based on the past history of stock prices. In other words technical analysis does not work.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Markov process for stock prices is consistent  with weak-form market efficiency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22F34D-1A4F-4C32-84EF-B1422DEC18D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499350" cy="449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variable is currently 40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It follows a Markov process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Process is stationary (i.e. the parameters of the process do not change as we move through time)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At the end of 1 year the variable will have a normal probability distribution with mean 40 and standard deviation 10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Symbol" pitchFamily="18" charset="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49AF72-FE9E-4E3C-BDD0-B43A4519FFA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0772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Questions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6607175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What is the probability distribution of the stock price at the end of 2 years?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½ years?		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¼ years?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Arial" charset="0"/>
                <a:cs typeface="Arial" charset="0"/>
              </a:rPr>
              <a:t>years?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Taking limits we have defined a continuous stochastic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AF8CFA-5E2C-43D1-89C7-B458D71DF5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32485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Variances &amp; Standard Deviations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386638" cy="3768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Markov processes changes in successive periods of time are independent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means that variances are additive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Standard deviations are not additive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Ch09HullOFOD8thEdition</Template>
  <TotalTime>189</TotalTime>
  <Words>1516</Words>
  <Application>Microsoft Office PowerPoint</Application>
  <PresentationFormat>On-screen Show (4:3)</PresentationFormat>
  <Paragraphs>199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Times New Roman</vt:lpstr>
      <vt:lpstr>Tahoma</vt:lpstr>
      <vt:lpstr>Calibri</vt:lpstr>
      <vt:lpstr>Symbol</vt:lpstr>
      <vt:lpstr>Wingdings 2</vt:lpstr>
      <vt:lpstr>Wingdings</vt:lpstr>
      <vt:lpstr>Global</vt:lpstr>
      <vt:lpstr>Microsoft Equation 3.0</vt:lpstr>
      <vt:lpstr>Microsoft Equation 2.0</vt:lpstr>
      <vt:lpstr>MathType 6.0 Equation</vt:lpstr>
      <vt:lpstr>Microsoft Office Word 97 - 2003 Document</vt:lpstr>
      <vt:lpstr>Equation</vt:lpstr>
      <vt:lpstr> Chapter 14 Wiener Processes and Itô’s Lemma</vt:lpstr>
      <vt:lpstr>Stochastic Processes</vt:lpstr>
      <vt:lpstr>Example 1</vt:lpstr>
      <vt:lpstr>Example 2</vt:lpstr>
      <vt:lpstr>Markov Processes (See pages 302-303)</vt:lpstr>
      <vt:lpstr>Weak-Form Market Efficiency</vt:lpstr>
      <vt:lpstr>Example</vt:lpstr>
      <vt:lpstr>Questions</vt:lpstr>
      <vt:lpstr>Variances &amp; Standard Deviations</vt:lpstr>
      <vt:lpstr>Variances &amp; Standard Deviations (continued)</vt:lpstr>
      <vt:lpstr>A Wiener Process (See pages 304-305)</vt:lpstr>
      <vt:lpstr>Properties of a Wiener Process</vt:lpstr>
      <vt:lpstr>Generalized Wiener Processes (See page 305-308)</vt:lpstr>
      <vt:lpstr>Generalized Wiener Processes (continued)</vt:lpstr>
      <vt:lpstr>Taking Limits . . .</vt:lpstr>
      <vt:lpstr>The Example Revisited</vt:lpstr>
      <vt:lpstr>      Itô Process (See pages 308)</vt:lpstr>
      <vt:lpstr>Why a Generalized Wiener Process Is Not Appropriate for Stocks</vt:lpstr>
      <vt:lpstr>An Ito Process for Stock Prices (See pages 308-311)</vt:lpstr>
      <vt:lpstr>Interest Rates</vt:lpstr>
      <vt:lpstr>Monte Carlo Simulation</vt:lpstr>
      <vt:lpstr>Monte Carlo Simulation – Sampling one Path (See Table 14.1, page 311)</vt:lpstr>
      <vt:lpstr>Correlated Processes</vt:lpstr>
      <vt:lpstr>Itô’s Lemma (See pages 313-315)</vt:lpstr>
      <vt:lpstr>Indication of Why Itô’s Lemma is True</vt:lpstr>
      <vt:lpstr>Ignoring Terms of Higher Order Than Dt</vt:lpstr>
      <vt:lpstr>Substituting for Dx</vt:lpstr>
      <vt:lpstr>The e2Dt Term</vt:lpstr>
      <vt:lpstr>Taking Limits</vt:lpstr>
      <vt:lpstr>Application of Itô’s Lemma to a Stock Price Process</vt:lpstr>
      <vt:lpstr>Examples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Wiener Processes and Ito's Lemma</dc:title>
  <dc:subject>Options, Futures, and Other Derivatives, 9e</dc:subject>
  <dc:creator>John C. Hull</dc:creator>
  <cp:keywords>Chapter 14</cp:keywords>
  <dc:description>Copyright 2014 by John C. Hull. All Rights Reserved. Published 2014</dc:description>
  <cp:lastModifiedBy>Hull</cp:lastModifiedBy>
  <cp:revision>27</cp:revision>
  <dcterms:created xsi:type="dcterms:W3CDTF">2008-05-29T16:38:10Z</dcterms:created>
  <dcterms:modified xsi:type="dcterms:W3CDTF">2014-02-03T23:14:07Z</dcterms:modified>
</cp:coreProperties>
</file>