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3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7" r:id="rId13"/>
    <p:sldId id="269" r:id="rId14"/>
    <p:sldId id="270" r:id="rId15"/>
    <p:sldId id="271" r:id="rId16"/>
    <p:sldId id="272" r:id="rId17"/>
    <p:sldId id="273" r:id="rId18"/>
    <p:sldId id="289" r:id="rId19"/>
    <p:sldId id="274" r:id="rId20"/>
    <p:sldId id="275" r:id="rId21"/>
    <p:sldId id="276" r:id="rId22"/>
    <p:sldId id="290" r:id="rId23"/>
    <p:sldId id="277" r:id="rId24"/>
    <p:sldId id="278" r:id="rId25"/>
    <p:sldId id="279" r:id="rId26"/>
    <p:sldId id="288" r:id="rId27"/>
    <p:sldId id="280" r:id="rId28"/>
    <p:sldId id="286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w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5EE7E9C-4EDD-41DE-9108-19103CC9D988}" type="datetimeFigureOut">
              <a:rPr lang="en-US"/>
              <a:pPr>
                <a:defRPr/>
              </a:pPr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C39E0C-8258-4376-8AA2-F50446745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5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C342DB-4381-45D4-AAAD-5AE9F6DFA6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10B8A9-EF6F-4339-BFFD-1819AF6DB6E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BFAC06-B23A-4702-A8E0-0CF77B42E3DC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E9F12-168D-4F8A-8272-1BE30201AC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FA8A21-70D9-4AFD-8AD4-B01287B0C20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27B9F8-CF2A-45DE-942C-66B276E3443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5551D8-5748-43CE-A299-88E0AA3DCFC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1B26BA-0615-47BF-AAB2-55038C32065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899850-5F82-4BD1-8440-D3A466D09CB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48CA77-FDAC-4D31-A611-C57C31D5588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FE5967-24BE-466D-8120-94B125B9E9E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348298-6129-4309-8DB3-528B4FF6310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C3502E-6529-48D0-8BFA-94F7E9EBF55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C7878-09F6-4660-B2B5-324F4674E29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332754-1149-4385-AE42-E3C3E74E3628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FD4CA-D561-41C9-83DF-2918F9761A0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73CBA-7519-460F-A275-88AAE807CA8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FE487A-F8FB-4879-A815-74A17C993F1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AF97C9-3FB8-4A8B-8863-142670B058C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2FC493-85DB-44DA-BCAA-CD341B9DF05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271E4E-DC21-4452-8855-741130008001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D60FFA-D7BD-4B47-B31B-CE544BD9FCDB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4F752E-9184-4E87-9FBD-9B7E8727AAC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4A9DC5-B06C-4D03-90AB-F6A2E7979AAC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7DEF02-9891-4AFD-9E12-F6ED34B60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0D38B9-976F-4569-905F-D70F63AFE2C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39304B-A41F-4C92-B5D1-BCE201B05E2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EB322D-EA5E-4423-BDFA-4260A5A1BA8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DB20B0-C284-4A71-84FF-FE1E8E12B4FB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26EF44-EBAC-4672-AAFA-C530889F155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79852E-D91B-4F38-9529-A24D460484E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5760 w 4848"/>
                  <a:gd name="T1" fmla="*/ 1032 h 432"/>
                  <a:gd name="T2" fmla="*/ 0 w 4848"/>
                  <a:gd name="T3" fmla="*/ 1032 h 432"/>
                  <a:gd name="T4" fmla="*/ 0 w 4848"/>
                  <a:gd name="T5" fmla="*/ 0 h 432"/>
                  <a:gd name="T6" fmla="*/ 5760 w 4848"/>
                  <a:gd name="T7" fmla="*/ 0 h 432"/>
                  <a:gd name="T8" fmla="*/ 5760 w 4848"/>
                  <a:gd name="T9" fmla="*/ 10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6 w 15"/>
                    <a:gd name="T1" fmla="*/ 10 h 23"/>
                    <a:gd name="T2" fmla="*/ 17 w 15"/>
                    <a:gd name="T3" fmla="*/ 4 h 23"/>
                    <a:gd name="T4" fmla="*/ 15 w 15"/>
                    <a:gd name="T5" fmla="*/ 15 h 23"/>
                    <a:gd name="T6" fmla="*/ 6 w 15"/>
                    <a:gd name="T7" fmla="*/ 10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1 h 23"/>
                    <a:gd name="T2" fmla="*/ 12 w 20"/>
                    <a:gd name="T3" fmla="*/ 3 h 23"/>
                    <a:gd name="T4" fmla="*/ 7 w 20"/>
                    <a:gd name="T5" fmla="*/ 17 h 23"/>
                    <a:gd name="T6" fmla="*/ 3 w 20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7 w 30"/>
                    <a:gd name="T1" fmla="*/ 27 h 42"/>
                    <a:gd name="T2" fmla="*/ 8 w 30"/>
                    <a:gd name="T3" fmla="*/ 17 h 42"/>
                    <a:gd name="T4" fmla="*/ 0 w 30"/>
                    <a:gd name="T5" fmla="*/ 7 h 42"/>
                    <a:gd name="T6" fmla="*/ 17 w 30"/>
                    <a:gd name="T7" fmla="*/ 2 h 42"/>
                    <a:gd name="T8" fmla="*/ 31 w 30"/>
                    <a:gd name="T9" fmla="*/ 19 h 42"/>
                    <a:gd name="T10" fmla="*/ 29 w 30"/>
                    <a:gd name="T11" fmla="*/ 25 h 42"/>
                    <a:gd name="T12" fmla="*/ 17 w 30"/>
                    <a:gd name="T13" fmla="*/ 27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2 h 16"/>
                    <a:gd name="T2" fmla="*/ 3 w 25"/>
                    <a:gd name="T3" fmla="*/ 6 h 16"/>
                    <a:gd name="T4" fmla="*/ 15 w 25"/>
                    <a:gd name="T5" fmla="*/ 0 h 16"/>
                    <a:gd name="T6" fmla="*/ 15 w 25"/>
                    <a:gd name="T7" fmla="*/ 1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0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10 h 46"/>
                    <a:gd name="T8" fmla="*/ 32 w 65"/>
                    <a:gd name="T9" fmla="*/ 22 h 46"/>
                    <a:gd name="T10" fmla="*/ 12 w 65"/>
                    <a:gd name="T11" fmla="*/ 39 h 46"/>
                    <a:gd name="T12" fmla="*/ 8 w 65"/>
                    <a:gd name="T13" fmla="*/ 17 h 46"/>
                    <a:gd name="T14" fmla="*/ 12 w 65"/>
                    <a:gd name="T15" fmla="*/ 12 h 46"/>
                    <a:gd name="T16" fmla="*/ 14 w 65"/>
                    <a:gd name="T17" fmla="*/ 20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6 h 47"/>
                    <a:gd name="T2" fmla="*/ 18 w 69"/>
                    <a:gd name="T3" fmla="*/ 21 h 47"/>
                    <a:gd name="T4" fmla="*/ 51 w 69"/>
                    <a:gd name="T5" fmla="*/ 1 h 47"/>
                    <a:gd name="T6" fmla="*/ 63 w 69"/>
                    <a:gd name="T7" fmla="*/ 2 h 47"/>
                    <a:gd name="T8" fmla="*/ 49 w 69"/>
                    <a:gd name="T9" fmla="*/ 16 h 47"/>
                    <a:gd name="T10" fmla="*/ 28 w 69"/>
                    <a:gd name="T11" fmla="*/ 27 h 47"/>
                    <a:gd name="T12" fmla="*/ 22 w 69"/>
                    <a:gd name="T13" fmla="*/ 39 h 47"/>
                    <a:gd name="T14" fmla="*/ 16 w 69"/>
                    <a:gd name="T15" fmla="*/ 37 h 47"/>
                    <a:gd name="T16" fmla="*/ 12 w 69"/>
                    <a:gd name="T17" fmla="*/ 32 h 47"/>
                    <a:gd name="T18" fmla="*/ 0 w 69"/>
                    <a:gd name="T19" fmla="*/ 29 h 47"/>
                    <a:gd name="T20" fmla="*/ 0 w 69"/>
                    <a:gd name="T21" fmla="*/ 26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3 h 277"/>
                    <a:gd name="T2" fmla="*/ 36 w 355"/>
                    <a:gd name="T3" fmla="*/ 15 h 277"/>
                    <a:gd name="T4" fmla="*/ 46 w 355"/>
                    <a:gd name="T5" fmla="*/ 25 h 277"/>
                    <a:gd name="T6" fmla="*/ 76 w 355"/>
                    <a:gd name="T7" fmla="*/ 43 h 277"/>
                    <a:gd name="T8" fmla="*/ 92 w 355"/>
                    <a:gd name="T9" fmla="*/ 54 h 277"/>
                    <a:gd name="T10" fmla="*/ 122 w 355"/>
                    <a:gd name="T11" fmla="*/ 81 h 277"/>
                    <a:gd name="T12" fmla="*/ 136 w 355"/>
                    <a:gd name="T13" fmla="*/ 105 h 277"/>
                    <a:gd name="T14" fmla="*/ 148 w 355"/>
                    <a:gd name="T15" fmla="*/ 109 h 277"/>
                    <a:gd name="T16" fmla="*/ 154 w 355"/>
                    <a:gd name="T17" fmla="*/ 123 h 277"/>
                    <a:gd name="T18" fmla="*/ 176 w 355"/>
                    <a:gd name="T19" fmla="*/ 125 h 277"/>
                    <a:gd name="T20" fmla="*/ 170 w 355"/>
                    <a:gd name="T21" fmla="*/ 161 h 277"/>
                    <a:gd name="T22" fmla="*/ 179 w 355"/>
                    <a:gd name="T23" fmla="*/ 184 h 277"/>
                    <a:gd name="T24" fmla="*/ 197 w 355"/>
                    <a:gd name="T25" fmla="*/ 191 h 277"/>
                    <a:gd name="T26" fmla="*/ 215 w 355"/>
                    <a:gd name="T27" fmla="*/ 193 h 277"/>
                    <a:gd name="T28" fmla="*/ 235 w 355"/>
                    <a:gd name="T29" fmla="*/ 199 h 277"/>
                    <a:gd name="T30" fmla="*/ 253 w 355"/>
                    <a:gd name="T31" fmla="*/ 194 h 277"/>
                    <a:gd name="T32" fmla="*/ 271 w 355"/>
                    <a:gd name="T33" fmla="*/ 204 h 277"/>
                    <a:gd name="T34" fmla="*/ 295 w 355"/>
                    <a:gd name="T35" fmla="*/ 211 h 277"/>
                    <a:gd name="T36" fmla="*/ 313 w 355"/>
                    <a:gd name="T37" fmla="*/ 217 h 277"/>
                    <a:gd name="T38" fmla="*/ 351 w 355"/>
                    <a:gd name="T39" fmla="*/ 219 h 277"/>
                    <a:gd name="T40" fmla="*/ 341 w 355"/>
                    <a:gd name="T41" fmla="*/ 226 h 277"/>
                    <a:gd name="T42" fmla="*/ 321 w 355"/>
                    <a:gd name="T43" fmla="*/ 224 h 277"/>
                    <a:gd name="T44" fmla="*/ 299 w 355"/>
                    <a:gd name="T45" fmla="*/ 222 h 277"/>
                    <a:gd name="T46" fmla="*/ 287 w 355"/>
                    <a:gd name="T47" fmla="*/ 219 h 277"/>
                    <a:gd name="T48" fmla="*/ 251 w 355"/>
                    <a:gd name="T49" fmla="*/ 217 h 277"/>
                    <a:gd name="T50" fmla="*/ 233 w 355"/>
                    <a:gd name="T51" fmla="*/ 214 h 277"/>
                    <a:gd name="T52" fmla="*/ 172 w 355"/>
                    <a:gd name="T53" fmla="*/ 199 h 277"/>
                    <a:gd name="T54" fmla="*/ 160 w 355"/>
                    <a:gd name="T55" fmla="*/ 178 h 277"/>
                    <a:gd name="T56" fmla="*/ 126 w 355"/>
                    <a:gd name="T57" fmla="*/ 165 h 277"/>
                    <a:gd name="T58" fmla="*/ 108 w 355"/>
                    <a:gd name="T59" fmla="*/ 153 h 277"/>
                    <a:gd name="T60" fmla="*/ 94 w 355"/>
                    <a:gd name="T61" fmla="*/ 130 h 277"/>
                    <a:gd name="T62" fmla="*/ 68 w 355"/>
                    <a:gd name="T63" fmla="*/ 89 h 277"/>
                    <a:gd name="T64" fmla="*/ 64 w 355"/>
                    <a:gd name="T65" fmla="*/ 84 h 277"/>
                    <a:gd name="T66" fmla="*/ 58 w 355"/>
                    <a:gd name="T67" fmla="*/ 82 h 277"/>
                    <a:gd name="T68" fmla="*/ 54 w 355"/>
                    <a:gd name="T69" fmla="*/ 72 h 277"/>
                    <a:gd name="T70" fmla="*/ 38 w 355"/>
                    <a:gd name="T71" fmla="*/ 48 h 277"/>
                    <a:gd name="T72" fmla="*/ 20 w 355"/>
                    <a:gd name="T73" fmla="*/ 33 h 277"/>
                    <a:gd name="T74" fmla="*/ 4 w 355"/>
                    <a:gd name="T75" fmla="*/ 18 h 277"/>
                    <a:gd name="T76" fmla="*/ 10 w 355"/>
                    <a:gd name="T77" fmla="*/ 2 h 277"/>
                    <a:gd name="T78" fmla="*/ 10 w 355"/>
                    <a:gd name="T79" fmla="*/ 3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54 h 206"/>
                    <a:gd name="T2" fmla="*/ 66 w 156"/>
                    <a:gd name="T3" fmla="*/ 47 h 206"/>
                    <a:gd name="T4" fmla="*/ 68 w 156"/>
                    <a:gd name="T5" fmla="*/ 42 h 206"/>
                    <a:gd name="T6" fmla="*/ 81 w 156"/>
                    <a:gd name="T7" fmla="*/ 36 h 206"/>
                    <a:gd name="T8" fmla="*/ 107 w 156"/>
                    <a:gd name="T9" fmla="*/ 18 h 206"/>
                    <a:gd name="T10" fmla="*/ 113 w 156"/>
                    <a:gd name="T11" fmla="*/ 3 h 206"/>
                    <a:gd name="T12" fmla="*/ 125 w 156"/>
                    <a:gd name="T13" fmla="*/ 0 h 206"/>
                    <a:gd name="T14" fmla="*/ 151 w 156"/>
                    <a:gd name="T15" fmla="*/ 23 h 206"/>
                    <a:gd name="T16" fmla="*/ 147 w 156"/>
                    <a:gd name="T17" fmla="*/ 36 h 206"/>
                    <a:gd name="T18" fmla="*/ 127 w 156"/>
                    <a:gd name="T19" fmla="*/ 52 h 206"/>
                    <a:gd name="T20" fmla="*/ 133 w 156"/>
                    <a:gd name="T21" fmla="*/ 76 h 206"/>
                    <a:gd name="T22" fmla="*/ 143 w 156"/>
                    <a:gd name="T23" fmla="*/ 89 h 206"/>
                    <a:gd name="T24" fmla="*/ 147 w 156"/>
                    <a:gd name="T25" fmla="*/ 104 h 206"/>
                    <a:gd name="T26" fmla="*/ 129 w 156"/>
                    <a:gd name="T27" fmla="*/ 104 h 206"/>
                    <a:gd name="T28" fmla="*/ 117 w 156"/>
                    <a:gd name="T29" fmla="*/ 118 h 206"/>
                    <a:gd name="T30" fmla="*/ 105 w 156"/>
                    <a:gd name="T31" fmla="*/ 126 h 206"/>
                    <a:gd name="T32" fmla="*/ 101 w 156"/>
                    <a:gd name="T33" fmla="*/ 161 h 206"/>
                    <a:gd name="T34" fmla="*/ 89 w 156"/>
                    <a:gd name="T35" fmla="*/ 164 h 206"/>
                    <a:gd name="T36" fmla="*/ 83 w 156"/>
                    <a:gd name="T37" fmla="*/ 167 h 206"/>
                    <a:gd name="T38" fmla="*/ 76 w 156"/>
                    <a:gd name="T39" fmla="*/ 164 h 206"/>
                    <a:gd name="T40" fmla="*/ 72 w 156"/>
                    <a:gd name="T41" fmla="*/ 154 h 206"/>
                    <a:gd name="T42" fmla="*/ 60 w 156"/>
                    <a:gd name="T43" fmla="*/ 151 h 206"/>
                    <a:gd name="T44" fmla="*/ 42 w 156"/>
                    <a:gd name="T45" fmla="*/ 157 h 206"/>
                    <a:gd name="T46" fmla="*/ 28 w 156"/>
                    <a:gd name="T47" fmla="*/ 151 h 206"/>
                    <a:gd name="T48" fmla="*/ 10 w 156"/>
                    <a:gd name="T49" fmla="*/ 120 h 206"/>
                    <a:gd name="T50" fmla="*/ 4 w 156"/>
                    <a:gd name="T51" fmla="*/ 105 h 206"/>
                    <a:gd name="T52" fmla="*/ 0 w 156"/>
                    <a:gd name="T53" fmla="*/ 96 h 206"/>
                    <a:gd name="T54" fmla="*/ 20 w 156"/>
                    <a:gd name="T55" fmla="*/ 78 h 206"/>
                    <a:gd name="T56" fmla="*/ 32 w 156"/>
                    <a:gd name="T57" fmla="*/ 84 h 206"/>
                    <a:gd name="T58" fmla="*/ 34 w 156"/>
                    <a:gd name="T59" fmla="*/ 65 h 206"/>
                    <a:gd name="T60" fmla="*/ 52 w 156"/>
                    <a:gd name="T61" fmla="*/ 57 h 206"/>
                    <a:gd name="T62" fmla="*/ 54 w 156"/>
                    <a:gd name="T63" fmla="*/ 54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27 h 38"/>
                    <a:gd name="T2" fmla="*/ 18 w 109"/>
                    <a:gd name="T3" fmla="*/ 8 h 38"/>
                    <a:gd name="T4" fmla="*/ 46 w 109"/>
                    <a:gd name="T5" fmla="*/ 17 h 38"/>
                    <a:gd name="T6" fmla="*/ 73 w 109"/>
                    <a:gd name="T7" fmla="*/ 12 h 38"/>
                    <a:gd name="T8" fmla="*/ 91 w 109"/>
                    <a:gd name="T9" fmla="*/ 0 h 38"/>
                    <a:gd name="T10" fmla="*/ 77 w 109"/>
                    <a:gd name="T11" fmla="*/ 22 h 38"/>
                    <a:gd name="T12" fmla="*/ 61 w 109"/>
                    <a:gd name="T13" fmla="*/ 32 h 38"/>
                    <a:gd name="T14" fmla="*/ 42 w 109"/>
                    <a:gd name="T15" fmla="*/ 27 h 38"/>
                    <a:gd name="T16" fmla="*/ 14 w 109"/>
                    <a:gd name="T17" fmla="*/ 25 h 38"/>
                    <a:gd name="T18" fmla="*/ 4 w 109"/>
                    <a:gd name="T19" fmla="*/ 27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5 h 104"/>
                    <a:gd name="T2" fmla="*/ 18 w 76"/>
                    <a:gd name="T3" fmla="*/ 0 h 104"/>
                    <a:gd name="T4" fmla="*/ 34 w 76"/>
                    <a:gd name="T5" fmla="*/ 15 h 104"/>
                    <a:gd name="T6" fmla="*/ 61 w 76"/>
                    <a:gd name="T7" fmla="*/ 3 h 104"/>
                    <a:gd name="T8" fmla="*/ 45 w 76"/>
                    <a:gd name="T9" fmla="*/ 27 h 104"/>
                    <a:gd name="T10" fmla="*/ 53 w 76"/>
                    <a:gd name="T11" fmla="*/ 39 h 104"/>
                    <a:gd name="T12" fmla="*/ 57 w 76"/>
                    <a:gd name="T13" fmla="*/ 48 h 104"/>
                    <a:gd name="T14" fmla="*/ 45 w 76"/>
                    <a:gd name="T15" fmla="*/ 60 h 104"/>
                    <a:gd name="T16" fmla="*/ 34 w 76"/>
                    <a:gd name="T17" fmla="*/ 48 h 104"/>
                    <a:gd name="T18" fmla="*/ 22 w 76"/>
                    <a:gd name="T19" fmla="*/ 39 h 104"/>
                    <a:gd name="T20" fmla="*/ 28 w 76"/>
                    <a:gd name="T21" fmla="*/ 55 h 104"/>
                    <a:gd name="T22" fmla="*/ 30 w 76"/>
                    <a:gd name="T23" fmla="*/ 60 h 104"/>
                    <a:gd name="T24" fmla="*/ 20 w 76"/>
                    <a:gd name="T25" fmla="*/ 84 h 104"/>
                    <a:gd name="T26" fmla="*/ 12 w 76"/>
                    <a:gd name="T27" fmla="*/ 82 h 104"/>
                    <a:gd name="T28" fmla="*/ 8 w 76"/>
                    <a:gd name="T29" fmla="*/ 73 h 104"/>
                    <a:gd name="T30" fmla="*/ 0 w 76"/>
                    <a:gd name="T31" fmla="*/ 44 h 104"/>
                    <a:gd name="T32" fmla="*/ 2 w 76"/>
                    <a:gd name="T33" fmla="*/ 24 h 104"/>
                    <a:gd name="T34" fmla="*/ 8 w 76"/>
                    <a:gd name="T35" fmla="*/ 15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2 h 61"/>
                    <a:gd name="T2" fmla="*/ 13 w 37"/>
                    <a:gd name="T3" fmla="*/ 0 h 61"/>
                    <a:gd name="T4" fmla="*/ 15 w 37"/>
                    <a:gd name="T5" fmla="*/ 22 h 61"/>
                    <a:gd name="T6" fmla="*/ 37 w 37"/>
                    <a:gd name="T7" fmla="*/ 31 h 61"/>
                    <a:gd name="T8" fmla="*/ 19 w 37"/>
                    <a:gd name="T9" fmla="*/ 35 h 61"/>
                    <a:gd name="T10" fmla="*/ 5 w 37"/>
                    <a:gd name="T11" fmla="*/ 47 h 61"/>
                    <a:gd name="T12" fmla="*/ 1 w 37"/>
                    <a:gd name="T13" fmla="*/ 27 h 61"/>
                    <a:gd name="T14" fmla="*/ 3 w 37"/>
                    <a:gd name="T15" fmla="*/ 2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8 w 49"/>
                    <a:gd name="T3" fmla="*/ 0 h 29"/>
                    <a:gd name="T4" fmla="*/ 47 w 49"/>
                    <a:gd name="T5" fmla="*/ 13 h 29"/>
                    <a:gd name="T6" fmla="*/ 34 w 49"/>
                    <a:gd name="T7" fmla="*/ 12 h 29"/>
                    <a:gd name="T8" fmla="*/ 3 w 49"/>
                    <a:gd name="T9" fmla="*/ 13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3 h 48"/>
                    <a:gd name="T2" fmla="*/ 15 w 61"/>
                    <a:gd name="T3" fmla="*/ 23 h 48"/>
                    <a:gd name="T4" fmla="*/ 3 w 61"/>
                    <a:gd name="T5" fmla="*/ 19 h 48"/>
                    <a:gd name="T6" fmla="*/ 13 w 61"/>
                    <a:gd name="T7" fmla="*/ 7 h 48"/>
                    <a:gd name="T8" fmla="*/ 25 w 61"/>
                    <a:gd name="T9" fmla="*/ 0 h 48"/>
                    <a:gd name="T10" fmla="*/ 49 w 61"/>
                    <a:gd name="T11" fmla="*/ 9 h 48"/>
                    <a:gd name="T12" fmla="*/ 53 w 61"/>
                    <a:gd name="T13" fmla="*/ 18 h 48"/>
                    <a:gd name="T14" fmla="*/ 61 w 61"/>
                    <a:gd name="T15" fmla="*/ 28 h 48"/>
                    <a:gd name="T16" fmla="*/ 41 w 61"/>
                    <a:gd name="T17" fmla="*/ 33 h 48"/>
                    <a:gd name="T18" fmla="*/ 23 w 61"/>
                    <a:gd name="T19" fmla="*/ 39 h 48"/>
                    <a:gd name="T20" fmla="*/ 21 w 61"/>
                    <a:gd name="T21" fmla="*/ 33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3 h 182"/>
                    <a:gd name="T2" fmla="*/ 36 w 286"/>
                    <a:gd name="T3" fmla="*/ 11 h 182"/>
                    <a:gd name="T4" fmla="*/ 26 w 286"/>
                    <a:gd name="T5" fmla="*/ 25 h 182"/>
                    <a:gd name="T6" fmla="*/ 0 w 286"/>
                    <a:gd name="T7" fmla="*/ 20 h 182"/>
                    <a:gd name="T8" fmla="*/ 10 w 286"/>
                    <a:gd name="T9" fmla="*/ 34 h 182"/>
                    <a:gd name="T10" fmla="*/ 16 w 286"/>
                    <a:gd name="T11" fmla="*/ 51 h 182"/>
                    <a:gd name="T12" fmla="*/ 24 w 286"/>
                    <a:gd name="T13" fmla="*/ 39 h 182"/>
                    <a:gd name="T14" fmla="*/ 30 w 286"/>
                    <a:gd name="T15" fmla="*/ 36 h 182"/>
                    <a:gd name="T16" fmla="*/ 48 w 286"/>
                    <a:gd name="T17" fmla="*/ 46 h 182"/>
                    <a:gd name="T18" fmla="*/ 70 w 286"/>
                    <a:gd name="T19" fmla="*/ 51 h 182"/>
                    <a:gd name="T20" fmla="*/ 88 w 286"/>
                    <a:gd name="T21" fmla="*/ 59 h 182"/>
                    <a:gd name="T22" fmla="*/ 106 w 286"/>
                    <a:gd name="T23" fmla="*/ 84 h 182"/>
                    <a:gd name="T24" fmla="*/ 104 w 286"/>
                    <a:gd name="T25" fmla="*/ 100 h 182"/>
                    <a:gd name="T26" fmla="*/ 98 w 286"/>
                    <a:gd name="T27" fmla="*/ 110 h 182"/>
                    <a:gd name="T28" fmla="*/ 122 w 286"/>
                    <a:gd name="T29" fmla="*/ 105 h 182"/>
                    <a:gd name="T30" fmla="*/ 140 w 286"/>
                    <a:gd name="T31" fmla="*/ 115 h 182"/>
                    <a:gd name="T32" fmla="*/ 168 w 286"/>
                    <a:gd name="T33" fmla="*/ 121 h 182"/>
                    <a:gd name="T34" fmla="*/ 174 w 286"/>
                    <a:gd name="T35" fmla="*/ 120 h 182"/>
                    <a:gd name="T36" fmla="*/ 168 w 286"/>
                    <a:gd name="T37" fmla="*/ 110 h 182"/>
                    <a:gd name="T38" fmla="*/ 178 w 286"/>
                    <a:gd name="T39" fmla="*/ 111 h 182"/>
                    <a:gd name="T40" fmla="*/ 186 w 286"/>
                    <a:gd name="T41" fmla="*/ 97 h 182"/>
                    <a:gd name="T42" fmla="*/ 202 w 286"/>
                    <a:gd name="T43" fmla="*/ 100 h 182"/>
                    <a:gd name="T44" fmla="*/ 214 w 286"/>
                    <a:gd name="T45" fmla="*/ 106 h 182"/>
                    <a:gd name="T46" fmla="*/ 244 w 286"/>
                    <a:gd name="T47" fmla="*/ 138 h 182"/>
                    <a:gd name="T48" fmla="*/ 262 w 286"/>
                    <a:gd name="T49" fmla="*/ 146 h 182"/>
                    <a:gd name="T50" fmla="*/ 284 w 286"/>
                    <a:gd name="T51" fmla="*/ 139 h 182"/>
                    <a:gd name="T52" fmla="*/ 268 w 286"/>
                    <a:gd name="T53" fmla="*/ 131 h 182"/>
                    <a:gd name="T54" fmla="*/ 256 w 286"/>
                    <a:gd name="T55" fmla="*/ 113 h 182"/>
                    <a:gd name="T56" fmla="*/ 250 w 286"/>
                    <a:gd name="T57" fmla="*/ 108 h 182"/>
                    <a:gd name="T58" fmla="*/ 248 w 286"/>
                    <a:gd name="T59" fmla="*/ 100 h 182"/>
                    <a:gd name="T60" fmla="*/ 236 w 286"/>
                    <a:gd name="T61" fmla="*/ 95 h 182"/>
                    <a:gd name="T62" fmla="*/ 240 w 286"/>
                    <a:gd name="T63" fmla="*/ 79 h 182"/>
                    <a:gd name="T64" fmla="*/ 220 w 286"/>
                    <a:gd name="T65" fmla="*/ 70 h 182"/>
                    <a:gd name="T66" fmla="*/ 210 w 286"/>
                    <a:gd name="T67" fmla="*/ 57 h 182"/>
                    <a:gd name="T68" fmla="*/ 190 w 286"/>
                    <a:gd name="T69" fmla="*/ 44 h 182"/>
                    <a:gd name="T70" fmla="*/ 168 w 286"/>
                    <a:gd name="T71" fmla="*/ 31 h 182"/>
                    <a:gd name="T72" fmla="*/ 156 w 286"/>
                    <a:gd name="T73" fmla="*/ 28 h 182"/>
                    <a:gd name="T74" fmla="*/ 120 w 286"/>
                    <a:gd name="T75" fmla="*/ 13 h 182"/>
                    <a:gd name="T76" fmla="*/ 102 w 286"/>
                    <a:gd name="T77" fmla="*/ 3 h 182"/>
                    <a:gd name="T78" fmla="*/ 96 w 286"/>
                    <a:gd name="T79" fmla="*/ 0 h 182"/>
                    <a:gd name="T80" fmla="*/ 70 w 286"/>
                    <a:gd name="T81" fmla="*/ 8 h 182"/>
                    <a:gd name="T82" fmla="*/ 56 w 286"/>
                    <a:gd name="T83" fmla="*/ 26 h 182"/>
                    <a:gd name="T84" fmla="*/ 46 w 286"/>
                    <a:gd name="T85" fmla="*/ 23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48 h 78"/>
                    <a:gd name="T2" fmla="*/ 27 w 78"/>
                    <a:gd name="T3" fmla="*/ 49 h 78"/>
                    <a:gd name="T4" fmla="*/ 45 w 78"/>
                    <a:gd name="T5" fmla="*/ 39 h 78"/>
                    <a:gd name="T6" fmla="*/ 57 w 78"/>
                    <a:gd name="T7" fmla="*/ 25 h 78"/>
                    <a:gd name="T8" fmla="*/ 43 w 78"/>
                    <a:gd name="T9" fmla="*/ 11 h 78"/>
                    <a:gd name="T10" fmla="*/ 43 w 78"/>
                    <a:gd name="T11" fmla="*/ 3 h 78"/>
                    <a:gd name="T12" fmla="*/ 71 w 78"/>
                    <a:gd name="T13" fmla="*/ 21 h 78"/>
                    <a:gd name="T14" fmla="*/ 67 w 78"/>
                    <a:gd name="T15" fmla="*/ 44 h 78"/>
                    <a:gd name="T16" fmla="*/ 33 w 78"/>
                    <a:gd name="T17" fmla="*/ 64 h 78"/>
                    <a:gd name="T18" fmla="*/ 9 w 78"/>
                    <a:gd name="T19" fmla="*/ 54 h 78"/>
                    <a:gd name="T20" fmla="*/ 3 w 78"/>
                    <a:gd name="T21" fmla="*/ 51 h 78"/>
                    <a:gd name="T22" fmla="*/ 1 w 78"/>
                    <a:gd name="T23" fmla="*/ 4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3 h 18"/>
                    <a:gd name="T2" fmla="*/ 3 w 17"/>
                    <a:gd name="T3" fmla="*/ 11 h 18"/>
                    <a:gd name="T4" fmla="*/ 3 w 17"/>
                    <a:gd name="T5" fmla="*/ 3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2 h 22"/>
                    <a:gd name="T2" fmla="*/ 14 w 26"/>
                    <a:gd name="T3" fmla="*/ 0 h 22"/>
                    <a:gd name="T4" fmla="*/ 14 w 26"/>
                    <a:gd name="T5" fmla="*/ 19 h 22"/>
                    <a:gd name="T6" fmla="*/ 8 w 26"/>
                    <a:gd name="T7" fmla="*/ 12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6 w 20"/>
                    <a:gd name="T3" fmla="*/ 2 h 15"/>
                    <a:gd name="T4" fmla="*/ 9 w 20"/>
                    <a:gd name="T5" fmla="*/ 10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0 h 15"/>
                    <a:gd name="T2" fmla="*/ 14 w 20"/>
                    <a:gd name="T3" fmla="*/ 2 h 15"/>
                    <a:gd name="T4" fmla="*/ 14 w 20"/>
                    <a:gd name="T5" fmla="*/ 11 h 15"/>
                    <a:gd name="T6" fmla="*/ 7 w 20"/>
                    <a:gd name="T7" fmla="*/ 10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41 h 80"/>
                    <a:gd name="T2" fmla="*/ 14 w 80"/>
                    <a:gd name="T3" fmla="*/ 20 h 80"/>
                    <a:gd name="T4" fmla="*/ 26 w 80"/>
                    <a:gd name="T5" fmla="*/ 17 h 80"/>
                    <a:gd name="T6" fmla="*/ 48 w 80"/>
                    <a:gd name="T7" fmla="*/ 15 h 80"/>
                    <a:gd name="T8" fmla="*/ 58 w 80"/>
                    <a:gd name="T9" fmla="*/ 0 h 80"/>
                    <a:gd name="T10" fmla="*/ 80 w 80"/>
                    <a:gd name="T11" fmla="*/ 33 h 80"/>
                    <a:gd name="T12" fmla="*/ 70 w 80"/>
                    <a:gd name="T13" fmla="*/ 46 h 80"/>
                    <a:gd name="T14" fmla="*/ 54 w 80"/>
                    <a:gd name="T15" fmla="*/ 51 h 80"/>
                    <a:gd name="T16" fmla="*/ 48 w 80"/>
                    <a:gd name="T17" fmla="*/ 66 h 80"/>
                    <a:gd name="T18" fmla="*/ 32 w 80"/>
                    <a:gd name="T19" fmla="*/ 56 h 80"/>
                    <a:gd name="T20" fmla="*/ 38 w 80"/>
                    <a:gd name="T21" fmla="*/ 43 h 80"/>
                    <a:gd name="T22" fmla="*/ 30 w 80"/>
                    <a:gd name="T23" fmla="*/ 23 h 80"/>
                    <a:gd name="T24" fmla="*/ 20 w 80"/>
                    <a:gd name="T25" fmla="*/ 40 h 80"/>
                    <a:gd name="T26" fmla="*/ 8 w 80"/>
                    <a:gd name="T27" fmla="*/ 46 h 80"/>
                    <a:gd name="T28" fmla="*/ 0 w 80"/>
                    <a:gd name="T29" fmla="*/ 41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78 h 174"/>
                    <a:gd name="T2" fmla="*/ 26 w 94"/>
                    <a:gd name="T3" fmla="*/ 104 h 174"/>
                    <a:gd name="T4" fmla="*/ 32 w 94"/>
                    <a:gd name="T5" fmla="*/ 88 h 174"/>
                    <a:gd name="T6" fmla="*/ 52 w 94"/>
                    <a:gd name="T7" fmla="*/ 82 h 174"/>
                    <a:gd name="T8" fmla="*/ 46 w 94"/>
                    <a:gd name="T9" fmla="*/ 101 h 174"/>
                    <a:gd name="T10" fmla="*/ 66 w 94"/>
                    <a:gd name="T11" fmla="*/ 103 h 174"/>
                    <a:gd name="T12" fmla="*/ 76 w 94"/>
                    <a:gd name="T13" fmla="*/ 116 h 174"/>
                    <a:gd name="T14" fmla="*/ 58 w 94"/>
                    <a:gd name="T15" fmla="*/ 121 h 174"/>
                    <a:gd name="T16" fmla="*/ 74 w 94"/>
                    <a:gd name="T17" fmla="*/ 142 h 174"/>
                    <a:gd name="T18" fmla="*/ 84 w 94"/>
                    <a:gd name="T19" fmla="*/ 126 h 174"/>
                    <a:gd name="T20" fmla="*/ 82 w 94"/>
                    <a:gd name="T21" fmla="*/ 91 h 174"/>
                    <a:gd name="T22" fmla="*/ 60 w 94"/>
                    <a:gd name="T23" fmla="*/ 87 h 174"/>
                    <a:gd name="T24" fmla="*/ 50 w 94"/>
                    <a:gd name="T25" fmla="*/ 67 h 174"/>
                    <a:gd name="T26" fmla="*/ 34 w 94"/>
                    <a:gd name="T27" fmla="*/ 67 h 174"/>
                    <a:gd name="T28" fmla="*/ 30 w 94"/>
                    <a:gd name="T29" fmla="*/ 57 h 174"/>
                    <a:gd name="T30" fmla="*/ 42 w 94"/>
                    <a:gd name="T31" fmla="*/ 34 h 174"/>
                    <a:gd name="T32" fmla="*/ 30 w 94"/>
                    <a:gd name="T33" fmla="*/ 0 h 174"/>
                    <a:gd name="T34" fmla="*/ 18 w 94"/>
                    <a:gd name="T35" fmla="*/ 18 h 174"/>
                    <a:gd name="T36" fmla="*/ 4 w 94"/>
                    <a:gd name="T37" fmla="*/ 38 h 174"/>
                    <a:gd name="T38" fmla="*/ 14 w 94"/>
                    <a:gd name="T39" fmla="*/ 62 h 174"/>
                    <a:gd name="T40" fmla="*/ 14 w 94"/>
                    <a:gd name="T41" fmla="*/ 78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0 h 50"/>
                    <a:gd name="T2" fmla="*/ 12 w 32"/>
                    <a:gd name="T3" fmla="*/ 0 h 50"/>
                    <a:gd name="T4" fmla="*/ 20 w 32"/>
                    <a:gd name="T5" fmla="*/ 13 h 50"/>
                    <a:gd name="T6" fmla="*/ 22 w 32"/>
                    <a:gd name="T7" fmla="*/ 20 h 50"/>
                    <a:gd name="T8" fmla="*/ 28 w 32"/>
                    <a:gd name="T9" fmla="*/ 21 h 50"/>
                    <a:gd name="T10" fmla="*/ 32 w 32"/>
                    <a:gd name="T11" fmla="*/ 31 h 50"/>
                    <a:gd name="T12" fmla="*/ 18 w 32"/>
                    <a:gd name="T13" fmla="*/ 41 h 50"/>
                    <a:gd name="T14" fmla="*/ 6 w 32"/>
                    <a:gd name="T15" fmla="*/ 20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36 h 50"/>
                    <a:gd name="T2" fmla="*/ 23 w 43"/>
                    <a:gd name="T3" fmla="*/ 16 h 50"/>
                    <a:gd name="T4" fmla="*/ 38 w 43"/>
                    <a:gd name="T5" fmla="*/ 0 h 50"/>
                    <a:gd name="T6" fmla="*/ 25 w 43"/>
                    <a:gd name="T7" fmla="*/ 23 h 50"/>
                    <a:gd name="T8" fmla="*/ 2 w 43"/>
                    <a:gd name="T9" fmla="*/ 41 h 50"/>
                    <a:gd name="T10" fmla="*/ 0 w 43"/>
                    <a:gd name="T11" fmla="*/ 36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31 w 471"/>
                    <a:gd name="T1" fmla="*/ 436 h 281"/>
                    <a:gd name="T2" fmla="*/ 36 w 471"/>
                    <a:gd name="T3" fmla="*/ 390 h 281"/>
                    <a:gd name="T4" fmla="*/ 33 w 471"/>
                    <a:gd name="T5" fmla="*/ 382 h 281"/>
                    <a:gd name="T6" fmla="*/ 24 w 471"/>
                    <a:gd name="T7" fmla="*/ 340 h 281"/>
                    <a:gd name="T8" fmla="*/ 6 w 471"/>
                    <a:gd name="T9" fmla="*/ 335 h 281"/>
                    <a:gd name="T10" fmla="*/ 0 w 471"/>
                    <a:gd name="T11" fmla="*/ 298 h 281"/>
                    <a:gd name="T12" fmla="*/ 18 w 471"/>
                    <a:gd name="T13" fmla="*/ 281 h 281"/>
                    <a:gd name="T14" fmla="*/ 9 w 471"/>
                    <a:gd name="T15" fmla="*/ 257 h 281"/>
                    <a:gd name="T16" fmla="*/ 3 w 471"/>
                    <a:gd name="T17" fmla="*/ 249 h 281"/>
                    <a:gd name="T18" fmla="*/ 42 w 471"/>
                    <a:gd name="T19" fmla="*/ 187 h 281"/>
                    <a:gd name="T20" fmla="*/ 65 w 471"/>
                    <a:gd name="T21" fmla="*/ 150 h 281"/>
                    <a:gd name="T22" fmla="*/ 63 w 471"/>
                    <a:gd name="T23" fmla="*/ 109 h 281"/>
                    <a:gd name="T24" fmla="*/ 36 w 471"/>
                    <a:gd name="T25" fmla="*/ 67 h 281"/>
                    <a:gd name="T26" fmla="*/ 30 w 471"/>
                    <a:gd name="T27" fmla="*/ 50 h 281"/>
                    <a:gd name="T28" fmla="*/ 39 w 471"/>
                    <a:gd name="T29" fmla="*/ 56 h 281"/>
                    <a:gd name="T30" fmla="*/ 71 w 471"/>
                    <a:gd name="T31" fmla="*/ 55 h 281"/>
                    <a:gd name="T32" fmla="*/ 95 w 471"/>
                    <a:gd name="T33" fmla="*/ 17 h 281"/>
                    <a:gd name="T34" fmla="*/ 122 w 471"/>
                    <a:gd name="T35" fmla="*/ 0 h 281"/>
                    <a:gd name="T36" fmla="*/ 131 w 471"/>
                    <a:gd name="T37" fmla="*/ 3 h 281"/>
                    <a:gd name="T38" fmla="*/ 137 w 471"/>
                    <a:gd name="T39" fmla="*/ 14 h 281"/>
                    <a:gd name="T40" fmla="*/ 146 w 471"/>
                    <a:gd name="T41" fmla="*/ 8 h 281"/>
                    <a:gd name="T42" fmla="*/ 164 w 471"/>
                    <a:gd name="T43" fmla="*/ 12 h 281"/>
                    <a:gd name="T44" fmla="*/ 173 w 471"/>
                    <a:gd name="T45" fmla="*/ 14 h 281"/>
                    <a:gd name="T46" fmla="*/ 210 w 471"/>
                    <a:gd name="T47" fmla="*/ 22 h 281"/>
                    <a:gd name="T48" fmla="*/ 231 w 471"/>
                    <a:gd name="T49" fmla="*/ 37 h 281"/>
                    <a:gd name="T50" fmla="*/ 249 w 471"/>
                    <a:gd name="T51" fmla="*/ 26 h 281"/>
                    <a:gd name="T52" fmla="*/ 257 w 471"/>
                    <a:gd name="T53" fmla="*/ 22 h 281"/>
                    <a:gd name="T54" fmla="*/ 290 w 471"/>
                    <a:gd name="T55" fmla="*/ 22 h 281"/>
                    <a:gd name="T56" fmla="*/ 314 w 471"/>
                    <a:gd name="T57" fmla="*/ 50 h 281"/>
                    <a:gd name="T58" fmla="*/ 344 w 471"/>
                    <a:gd name="T59" fmla="*/ 92 h 281"/>
                    <a:gd name="T60" fmla="*/ 365 w 471"/>
                    <a:gd name="T61" fmla="*/ 109 h 281"/>
                    <a:gd name="T62" fmla="*/ 382 w 471"/>
                    <a:gd name="T63" fmla="*/ 106 h 281"/>
                    <a:gd name="T64" fmla="*/ 402 w 471"/>
                    <a:gd name="T65" fmla="*/ 101 h 281"/>
                    <a:gd name="T66" fmla="*/ 432 w 471"/>
                    <a:gd name="T67" fmla="*/ 111 h 281"/>
                    <a:gd name="T68" fmla="*/ 446 w 471"/>
                    <a:gd name="T69" fmla="*/ 126 h 281"/>
                    <a:gd name="T70" fmla="*/ 458 w 471"/>
                    <a:gd name="T71" fmla="*/ 140 h 281"/>
                    <a:gd name="T72" fmla="*/ 473 w 471"/>
                    <a:gd name="T73" fmla="*/ 173 h 281"/>
                    <a:gd name="T74" fmla="*/ 479 w 471"/>
                    <a:gd name="T75" fmla="*/ 187 h 281"/>
                    <a:gd name="T76" fmla="*/ 482 w 471"/>
                    <a:gd name="T77" fmla="*/ 195 h 281"/>
                    <a:gd name="T78" fmla="*/ 461 w 471"/>
                    <a:gd name="T79" fmla="*/ 221 h 281"/>
                    <a:gd name="T80" fmla="*/ 479 w 471"/>
                    <a:gd name="T81" fmla="*/ 220 h 281"/>
                    <a:gd name="T82" fmla="*/ 509 w 471"/>
                    <a:gd name="T83" fmla="*/ 242 h 281"/>
                    <a:gd name="T84" fmla="*/ 542 w 471"/>
                    <a:gd name="T85" fmla="*/ 245 h 281"/>
                    <a:gd name="T86" fmla="*/ 566 w 471"/>
                    <a:gd name="T87" fmla="*/ 262 h 281"/>
                    <a:gd name="T88" fmla="*/ 569 w 471"/>
                    <a:gd name="T89" fmla="*/ 268 h 281"/>
                    <a:gd name="T90" fmla="*/ 569 w 471"/>
                    <a:gd name="T91" fmla="*/ 274 h 281"/>
                    <a:gd name="T92" fmla="*/ 586 w 471"/>
                    <a:gd name="T93" fmla="*/ 268 h 281"/>
                    <a:gd name="T94" fmla="*/ 595 w 471"/>
                    <a:gd name="T95" fmla="*/ 267 h 281"/>
                    <a:gd name="T96" fmla="*/ 653 w 471"/>
                    <a:gd name="T97" fmla="*/ 288 h 281"/>
                    <a:gd name="T98" fmla="*/ 665 w 471"/>
                    <a:gd name="T99" fmla="*/ 310 h 281"/>
                    <a:gd name="T100" fmla="*/ 692 w 471"/>
                    <a:gd name="T101" fmla="*/ 313 h 281"/>
                    <a:gd name="T102" fmla="*/ 701 w 471"/>
                    <a:gd name="T103" fmla="*/ 335 h 281"/>
                    <a:gd name="T104" fmla="*/ 671 w 471"/>
                    <a:gd name="T105" fmla="*/ 402 h 281"/>
                    <a:gd name="T106" fmla="*/ 647 w 471"/>
                    <a:gd name="T107" fmla="*/ 438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5 h 844"/>
                    <a:gd name="T2" fmla="*/ 502 w 984"/>
                    <a:gd name="T3" fmla="*/ 28 h 844"/>
                    <a:gd name="T4" fmla="*/ 550 w 984"/>
                    <a:gd name="T5" fmla="*/ 31 h 844"/>
                    <a:gd name="T6" fmla="*/ 578 w 984"/>
                    <a:gd name="T7" fmla="*/ 107 h 844"/>
                    <a:gd name="T8" fmla="*/ 586 w 984"/>
                    <a:gd name="T9" fmla="*/ 74 h 844"/>
                    <a:gd name="T10" fmla="*/ 606 w 984"/>
                    <a:gd name="T11" fmla="*/ 57 h 844"/>
                    <a:gd name="T12" fmla="*/ 642 w 984"/>
                    <a:gd name="T13" fmla="*/ 103 h 844"/>
                    <a:gd name="T14" fmla="*/ 682 w 984"/>
                    <a:gd name="T15" fmla="*/ 80 h 844"/>
                    <a:gd name="T16" fmla="*/ 706 w 984"/>
                    <a:gd name="T17" fmla="*/ 71 h 844"/>
                    <a:gd name="T18" fmla="*/ 762 w 984"/>
                    <a:gd name="T19" fmla="*/ 2 h 844"/>
                    <a:gd name="T20" fmla="*/ 798 w 984"/>
                    <a:gd name="T21" fmla="*/ 57 h 844"/>
                    <a:gd name="T22" fmla="*/ 798 w 984"/>
                    <a:gd name="T23" fmla="*/ 107 h 844"/>
                    <a:gd name="T24" fmla="*/ 790 w 984"/>
                    <a:gd name="T25" fmla="*/ 130 h 844"/>
                    <a:gd name="T26" fmla="*/ 766 w 984"/>
                    <a:gd name="T27" fmla="*/ 133 h 844"/>
                    <a:gd name="T28" fmla="*/ 762 w 984"/>
                    <a:gd name="T29" fmla="*/ 153 h 844"/>
                    <a:gd name="T30" fmla="*/ 802 w 984"/>
                    <a:gd name="T31" fmla="*/ 185 h 844"/>
                    <a:gd name="T32" fmla="*/ 786 w 984"/>
                    <a:gd name="T33" fmla="*/ 264 h 844"/>
                    <a:gd name="T34" fmla="*/ 830 w 984"/>
                    <a:gd name="T35" fmla="*/ 339 h 844"/>
                    <a:gd name="T36" fmla="*/ 854 w 984"/>
                    <a:gd name="T37" fmla="*/ 369 h 844"/>
                    <a:gd name="T38" fmla="*/ 830 w 984"/>
                    <a:gd name="T39" fmla="*/ 369 h 844"/>
                    <a:gd name="T40" fmla="*/ 746 w 984"/>
                    <a:gd name="T41" fmla="*/ 310 h 844"/>
                    <a:gd name="T42" fmla="*/ 678 w 984"/>
                    <a:gd name="T43" fmla="*/ 330 h 844"/>
                    <a:gd name="T44" fmla="*/ 590 w 984"/>
                    <a:gd name="T45" fmla="*/ 362 h 844"/>
                    <a:gd name="T46" fmla="*/ 642 w 984"/>
                    <a:gd name="T47" fmla="*/ 474 h 844"/>
                    <a:gd name="T48" fmla="*/ 710 w 984"/>
                    <a:gd name="T49" fmla="*/ 500 h 844"/>
                    <a:gd name="T50" fmla="*/ 738 w 984"/>
                    <a:gd name="T51" fmla="*/ 451 h 844"/>
                    <a:gd name="T52" fmla="*/ 774 w 984"/>
                    <a:gd name="T53" fmla="*/ 467 h 844"/>
                    <a:gd name="T54" fmla="*/ 766 w 984"/>
                    <a:gd name="T55" fmla="*/ 517 h 844"/>
                    <a:gd name="T56" fmla="*/ 802 w 984"/>
                    <a:gd name="T57" fmla="*/ 549 h 844"/>
                    <a:gd name="T58" fmla="*/ 838 w 984"/>
                    <a:gd name="T59" fmla="*/ 539 h 844"/>
                    <a:gd name="T60" fmla="*/ 922 w 984"/>
                    <a:gd name="T61" fmla="*/ 661 h 844"/>
                    <a:gd name="T62" fmla="*/ 942 w 984"/>
                    <a:gd name="T63" fmla="*/ 677 h 844"/>
                    <a:gd name="T64" fmla="*/ 874 w 984"/>
                    <a:gd name="T65" fmla="*/ 664 h 844"/>
                    <a:gd name="T66" fmla="*/ 830 w 984"/>
                    <a:gd name="T67" fmla="*/ 621 h 844"/>
                    <a:gd name="T68" fmla="*/ 778 w 984"/>
                    <a:gd name="T69" fmla="*/ 582 h 844"/>
                    <a:gd name="T70" fmla="*/ 702 w 984"/>
                    <a:gd name="T71" fmla="*/ 543 h 844"/>
                    <a:gd name="T72" fmla="*/ 614 w 984"/>
                    <a:gd name="T73" fmla="*/ 530 h 844"/>
                    <a:gd name="T74" fmla="*/ 506 w 984"/>
                    <a:gd name="T75" fmla="*/ 487 h 844"/>
                    <a:gd name="T76" fmla="*/ 462 w 984"/>
                    <a:gd name="T77" fmla="*/ 415 h 844"/>
                    <a:gd name="T78" fmla="*/ 430 w 984"/>
                    <a:gd name="T79" fmla="*/ 379 h 844"/>
                    <a:gd name="T80" fmla="*/ 382 w 984"/>
                    <a:gd name="T81" fmla="*/ 353 h 844"/>
                    <a:gd name="T82" fmla="*/ 342 w 984"/>
                    <a:gd name="T83" fmla="*/ 303 h 844"/>
                    <a:gd name="T84" fmla="*/ 354 w 984"/>
                    <a:gd name="T85" fmla="*/ 339 h 844"/>
                    <a:gd name="T86" fmla="*/ 418 w 984"/>
                    <a:gd name="T87" fmla="*/ 405 h 844"/>
                    <a:gd name="T88" fmla="*/ 422 w 984"/>
                    <a:gd name="T89" fmla="*/ 431 h 844"/>
                    <a:gd name="T90" fmla="*/ 394 w 984"/>
                    <a:gd name="T91" fmla="*/ 408 h 844"/>
                    <a:gd name="T92" fmla="*/ 354 w 984"/>
                    <a:gd name="T93" fmla="*/ 382 h 844"/>
                    <a:gd name="T94" fmla="*/ 314 w 984"/>
                    <a:gd name="T95" fmla="*/ 330 h 844"/>
                    <a:gd name="T96" fmla="*/ 266 w 984"/>
                    <a:gd name="T97" fmla="*/ 284 h 844"/>
                    <a:gd name="T98" fmla="*/ 210 w 984"/>
                    <a:gd name="T99" fmla="*/ 257 h 844"/>
                    <a:gd name="T100" fmla="*/ 154 w 984"/>
                    <a:gd name="T101" fmla="*/ 195 h 844"/>
                    <a:gd name="T102" fmla="*/ 66 w 984"/>
                    <a:gd name="T103" fmla="*/ 54 h 844"/>
                    <a:gd name="T104" fmla="*/ 34 w 984"/>
                    <a:gd name="T105" fmla="*/ 31 h 844"/>
                    <a:gd name="T106" fmla="*/ 46 w 984"/>
                    <a:gd name="T107" fmla="*/ 18 h 844"/>
                    <a:gd name="T108" fmla="*/ 102 w 984"/>
                    <a:gd name="T109" fmla="*/ 57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3 h 48"/>
                    <a:gd name="T2" fmla="*/ 10 w 36"/>
                    <a:gd name="T3" fmla="*/ 39 h 48"/>
                    <a:gd name="T4" fmla="*/ 6 w 36"/>
                    <a:gd name="T5" fmla="*/ 23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4 h 37"/>
                    <a:gd name="T2" fmla="*/ 13 w 36"/>
                    <a:gd name="T3" fmla="*/ 1 h 37"/>
                    <a:gd name="T4" fmla="*/ 38 w 36"/>
                    <a:gd name="T5" fmla="*/ 13 h 37"/>
                    <a:gd name="T6" fmla="*/ 8 w 36"/>
                    <a:gd name="T7" fmla="*/ 13 h 37"/>
                    <a:gd name="T8" fmla="*/ 0 w 36"/>
                    <a:gd name="T9" fmla="*/ 4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1 h 96"/>
                    <a:gd name="T2" fmla="*/ 28 w 170"/>
                    <a:gd name="T3" fmla="*/ 21 h 96"/>
                    <a:gd name="T4" fmla="*/ 56 w 170"/>
                    <a:gd name="T5" fmla="*/ 18 h 96"/>
                    <a:gd name="T6" fmla="*/ 80 w 170"/>
                    <a:gd name="T7" fmla="*/ 8 h 96"/>
                    <a:gd name="T8" fmla="*/ 64 w 170"/>
                    <a:gd name="T9" fmla="*/ 21 h 96"/>
                    <a:gd name="T10" fmla="*/ 125 w 170"/>
                    <a:gd name="T11" fmla="*/ 41 h 96"/>
                    <a:gd name="T12" fmla="*/ 161 w 170"/>
                    <a:gd name="T13" fmla="*/ 55 h 96"/>
                    <a:gd name="T14" fmla="*/ 117 w 170"/>
                    <a:gd name="T15" fmla="*/ 65 h 96"/>
                    <a:gd name="T16" fmla="*/ 89 w 170"/>
                    <a:gd name="T17" fmla="*/ 48 h 96"/>
                    <a:gd name="T18" fmla="*/ 76 w 170"/>
                    <a:gd name="T19" fmla="*/ 45 h 96"/>
                    <a:gd name="T20" fmla="*/ 24 w 170"/>
                    <a:gd name="T21" fmla="*/ 35 h 96"/>
                    <a:gd name="T22" fmla="*/ 0 w 170"/>
                    <a:gd name="T23" fmla="*/ 41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20 h 44"/>
                    <a:gd name="T6" fmla="*/ 112 w 138"/>
                    <a:gd name="T7" fmla="*/ 17 h 44"/>
                    <a:gd name="T8" fmla="*/ 108 w 138"/>
                    <a:gd name="T9" fmla="*/ 37 h 44"/>
                    <a:gd name="T10" fmla="*/ 64 w 138"/>
                    <a:gd name="T11" fmla="*/ 34 h 44"/>
                    <a:gd name="T12" fmla="*/ 0 w 138"/>
                    <a:gd name="T13" fmla="*/ 30 h 44"/>
                    <a:gd name="T14" fmla="*/ 28 w 138"/>
                    <a:gd name="T15" fmla="*/ 17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0 h 42"/>
                    <a:gd name="T2" fmla="*/ 36 w 57"/>
                    <a:gd name="T3" fmla="*/ 11 h 42"/>
                    <a:gd name="T4" fmla="*/ 17 w 57"/>
                    <a:gd name="T5" fmla="*/ 20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8 w 39"/>
                    <a:gd name="T1" fmla="*/ 27 h 52"/>
                    <a:gd name="T2" fmla="*/ 18 w 39"/>
                    <a:gd name="T3" fmla="*/ 0 h 52"/>
                    <a:gd name="T4" fmla="*/ 18 w 39"/>
                    <a:gd name="T5" fmla="*/ 27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7 h 80"/>
                    <a:gd name="T2" fmla="*/ 20 w 44"/>
                    <a:gd name="T3" fmla="*/ 27 h 80"/>
                    <a:gd name="T4" fmla="*/ 25 w 44"/>
                    <a:gd name="T5" fmla="*/ 40 h 80"/>
                    <a:gd name="T6" fmla="*/ 37 w 44"/>
                    <a:gd name="T7" fmla="*/ 44 h 80"/>
                    <a:gd name="T8" fmla="*/ 25 w 44"/>
                    <a:gd name="T9" fmla="*/ 60 h 80"/>
                    <a:gd name="T10" fmla="*/ 0 w 44"/>
                    <a:gd name="T11" fmla="*/ 17 h 80"/>
                    <a:gd name="T12" fmla="*/ 4 w 44"/>
                    <a:gd name="T13" fmla="*/ 7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327 w 323"/>
                    <a:gd name="T1" fmla="*/ 2 h 64"/>
                    <a:gd name="T2" fmla="*/ 343 w 323"/>
                    <a:gd name="T3" fmla="*/ 13 h 64"/>
                    <a:gd name="T4" fmla="*/ 349 w 323"/>
                    <a:gd name="T5" fmla="*/ 0 h 64"/>
                    <a:gd name="T6" fmla="*/ 394 w 323"/>
                    <a:gd name="T7" fmla="*/ 0 h 64"/>
                    <a:gd name="T8" fmla="*/ 427 w 323"/>
                    <a:gd name="T9" fmla="*/ 27 h 64"/>
                    <a:gd name="T10" fmla="*/ 474 w 323"/>
                    <a:gd name="T11" fmla="*/ 16 h 64"/>
                    <a:gd name="T12" fmla="*/ 467 w 323"/>
                    <a:gd name="T13" fmla="*/ 45 h 64"/>
                    <a:gd name="T14" fmla="*/ 443 w 323"/>
                    <a:gd name="T15" fmla="*/ 72 h 64"/>
                    <a:gd name="T16" fmla="*/ 438 w 323"/>
                    <a:gd name="T17" fmla="*/ 45 h 64"/>
                    <a:gd name="T18" fmla="*/ 427 w 323"/>
                    <a:gd name="T19" fmla="*/ 48 h 64"/>
                    <a:gd name="T20" fmla="*/ 415 w 323"/>
                    <a:gd name="T21" fmla="*/ 45 h 64"/>
                    <a:gd name="T22" fmla="*/ 391 w 323"/>
                    <a:gd name="T23" fmla="*/ 33 h 64"/>
                    <a:gd name="T24" fmla="*/ 339 w 323"/>
                    <a:gd name="T25" fmla="*/ 59 h 64"/>
                    <a:gd name="T26" fmla="*/ 299 w 323"/>
                    <a:gd name="T27" fmla="*/ 69 h 64"/>
                    <a:gd name="T28" fmla="*/ 315 w 323"/>
                    <a:gd name="T29" fmla="*/ 89 h 64"/>
                    <a:gd name="T30" fmla="*/ 279 w 323"/>
                    <a:gd name="T31" fmla="*/ 98 h 64"/>
                    <a:gd name="T32" fmla="*/ 251 w 323"/>
                    <a:gd name="T33" fmla="*/ 95 h 64"/>
                    <a:gd name="T34" fmla="*/ 263 w 323"/>
                    <a:gd name="T35" fmla="*/ 89 h 64"/>
                    <a:gd name="T36" fmla="*/ 254 w 323"/>
                    <a:gd name="T37" fmla="*/ 63 h 64"/>
                    <a:gd name="T38" fmla="*/ 251 w 323"/>
                    <a:gd name="T39" fmla="*/ 48 h 64"/>
                    <a:gd name="T40" fmla="*/ 235 w 323"/>
                    <a:gd name="T41" fmla="*/ 36 h 64"/>
                    <a:gd name="T42" fmla="*/ 211 w 323"/>
                    <a:gd name="T43" fmla="*/ 42 h 64"/>
                    <a:gd name="T44" fmla="*/ 199 w 323"/>
                    <a:gd name="T45" fmla="*/ 42 h 64"/>
                    <a:gd name="T46" fmla="*/ 183 w 323"/>
                    <a:gd name="T47" fmla="*/ 39 h 64"/>
                    <a:gd name="T48" fmla="*/ 123 w 323"/>
                    <a:gd name="T49" fmla="*/ 3 h 64"/>
                    <a:gd name="T50" fmla="*/ 88 w 323"/>
                    <a:gd name="T51" fmla="*/ 22 h 64"/>
                    <a:gd name="T52" fmla="*/ 1 w 323"/>
                    <a:gd name="T53" fmla="*/ 0 h 64"/>
                    <a:gd name="T54" fmla="*/ 327 w 323"/>
                    <a:gd name="T55" fmla="*/ 2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56 w 300"/>
                    <a:gd name="T1" fmla="*/ 49 h 31"/>
                    <a:gd name="T2" fmla="*/ 45 w 300"/>
                    <a:gd name="T3" fmla="*/ 2 h 31"/>
                    <a:gd name="T4" fmla="*/ 424 w 300"/>
                    <a:gd name="T5" fmla="*/ 0 h 31"/>
                    <a:gd name="T6" fmla="*/ 440 w 300"/>
                    <a:gd name="T7" fmla="*/ 22 h 31"/>
                    <a:gd name="T8" fmla="*/ 392 w 300"/>
                    <a:gd name="T9" fmla="*/ 25 h 31"/>
                    <a:gd name="T10" fmla="*/ 156 w 300"/>
                    <a:gd name="T11" fmla="*/ 49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2 h 29"/>
                    <a:gd name="T2" fmla="*/ 12 w 41"/>
                    <a:gd name="T3" fmla="*/ 25 h 29"/>
                    <a:gd name="T4" fmla="*/ 0 w 41"/>
                    <a:gd name="T5" fmla="*/ 22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171 w 436"/>
                    <a:gd name="T1" fmla="*/ 2 h 152"/>
                    <a:gd name="T2" fmla="*/ 1022 w 436"/>
                    <a:gd name="T3" fmla="*/ 0 h 152"/>
                    <a:gd name="T4" fmla="*/ 975 w 436"/>
                    <a:gd name="T5" fmla="*/ 132 h 152"/>
                    <a:gd name="T6" fmla="*/ 931 w 436"/>
                    <a:gd name="T7" fmla="*/ 166 h 152"/>
                    <a:gd name="T8" fmla="*/ 919 w 436"/>
                    <a:gd name="T9" fmla="*/ 171 h 152"/>
                    <a:gd name="T10" fmla="*/ 879 w 436"/>
                    <a:gd name="T11" fmla="*/ 179 h 152"/>
                    <a:gd name="T12" fmla="*/ 846 w 436"/>
                    <a:gd name="T13" fmla="*/ 215 h 152"/>
                    <a:gd name="T14" fmla="*/ 849 w 436"/>
                    <a:gd name="T15" fmla="*/ 242 h 152"/>
                    <a:gd name="T16" fmla="*/ 853 w 436"/>
                    <a:gd name="T17" fmla="*/ 262 h 152"/>
                    <a:gd name="T18" fmla="*/ 858 w 436"/>
                    <a:gd name="T19" fmla="*/ 277 h 152"/>
                    <a:gd name="T20" fmla="*/ 849 w 436"/>
                    <a:gd name="T21" fmla="*/ 299 h 152"/>
                    <a:gd name="T22" fmla="*/ 823 w 436"/>
                    <a:gd name="T23" fmla="*/ 294 h 152"/>
                    <a:gd name="T24" fmla="*/ 802 w 436"/>
                    <a:gd name="T25" fmla="*/ 316 h 152"/>
                    <a:gd name="T26" fmla="*/ 813 w 436"/>
                    <a:gd name="T27" fmla="*/ 257 h 152"/>
                    <a:gd name="T28" fmla="*/ 792 w 436"/>
                    <a:gd name="T29" fmla="*/ 245 h 152"/>
                    <a:gd name="T30" fmla="*/ 806 w 436"/>
                    <a:gd name="T31" fmla="*/ 228 h 152"/>
                    <a:gd name="T32" fmla="*/ 802 w 436"/>
                    <a:gd name="T33" fmla="*/ 218 h 152"/>
                    <a:gd name="T34" fmla="*/ 750 w 436"/>
                    <a:gd name="T35" fmla="*/ 230 h 152"/>
                    <a:gd name="T36" fmla="*/ 743 w 436"/>
                    <a:gd name="T37" fmla="*/ 208 h 152"/>
                    <a:gd name="T38" fmla="*/ 696 w 436"/>
                    <a:gd name="T39" fmla="*/ 230 h 152"/>
                    <a:gd name="T40" fmla="*/ 750 w 436"/>
                    <a:gd name="T41" fmla="*/ 252 h 152"/>
                    <a:gd name="T42" fmla="*/ 715 w 436"/>
                    <a:gd name="T43" fmla="*/ 286 h 152"/>
                    <a:gd name="T44" fmla="*/ 729 w 436"/>
                    <a:gd name="T45" fmla="*/ 308 h 152"/>
                    <a:gd name="T46" fmla="*/ 738 w 436"/>
                    <a:gd name="T47" fmla="*/ 338 h 152"/>
                    <a:gd name="T48" fmla="*/ 724 w 436"/>
                    <a:gd name="T49" fmla="*/ 340 h 152"/>
                    <a:gd name="T50" fmla="*/ 736 w 436"/>
                    <a:gd name="T51" fmla="*/ 352 h 152"/>
                    <a:gd name="T52" fmla="*/ 720 w 436"/>
                    <a:gd name="T53" fmla="*/ 372 h 152"/>
                    <a:gd name="T54" fmla="*/ 0 w 436"/>
                    <a:gd name="T55" fmla="*/ 365 h 152"/>
                    <a:gd name="T56" fmla="*/ 171 w 436"/>
                    <a:gd name="T57" fmla="*/ 2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27 h 165"/>
                    <a:gd name="T2" fmla="*/ 15 w 47"/>
                    <a:gd name="T3" fmla="*/ 88 h 165"/>
                    <a:gd name="T4" fmla="*/ 17 w 47"/>
                    <a:gd name="T5" fmla="*/ 55 h 165"/>
                    <a:gd name="T6" fmla="*/ 11 w 47"/>
                    <a:gd name="T7" fmla="*/ 32 h 165"/>
                    <a:gd name="T8" fmla="*/ 17 w 47"/>
                    <a:gd name="T9" fmla="*/ 10 h 165"/>
                    <a:gd name="T10" fmla="*/ 21 w 47"/>
                    <a:gd name="T11" fmla="*/ 0 h 165"/>
                    <a:gd name="T12" fmla="*/ 31 w 47"/>
                    <a:gd name="T13" fmla="*/ 24 h 165"/>
                    <a:gd name="T14" fmla="*/ 47 w 47"/>
                    <a:gd name="T15" fmla="*/ 80 h 165"/>
                    <a:gd name="T16" fmla="*/ 31 w 47"/>
                    <a:gd name="T17" fmla="*/ 88 h 165"/>
                    <a:gd name="T18" fmla="*/ 23 w 47"/>
                    <a:gd name="T19" fmla="*/ 102 h 165"/>
                    <a:gd name="T20" fmla="*/ 21 w 47"/>
                    <a:gd name="T21" fmla="*/ 107 h 165"/>
                    <a:gd name="T22" fmla="*/ 27 w 47"/>
                    <a:gd name="T23" fmla="*/ 109 h 165"/>
                    <a:gd name="T24" fmla="*/ 31 w 47"/>
                    <a:gd name="T25" fmla="*/ 119 h 165"/>
                    <a:gd name="T26" fmla="*/ 13 w 47"/>
                    <a:gd name="T27" fmla="*/ 120 h 165"/>
                    <a:gd name="T28" fmla="*/ 7 w 47"/>
                    <a:gd name="T29" fmla="*/ 130 h 165"/>
                    <a:gd name="T30" fmla="*/ 3 w 47"/>
                    <a:gd name="T31" fmla="*/ 125 h 165"/>
                    <a:gd name="T32" fmla="*/ 5 w 47"/>
                    <a:gd name="T33" fmla="*/ 127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50 h 103"/>
                    <a:gd name="T2" fmla="*/ 30 w 138"/>
                    <a:gd name="T3" fmla="*/ 35 h 103"/>
                    <a:gd name="T4" fmla="*/ 50 w 138"/>
                    <a:gd name="T5" fmla="*/ 27 h 103"/>
                    <a:gd name="T6" fmla="*/ 54 w 138"/>
                    <a:gd name="T7" fmla="*/ 37 h 103"/>
                    <a:gd name="T8" fmla="*/ 66 w 138"/>
                    <a:gd name="T9" fmla="*/ 40 h 103"/>
                    <a:gd name="T10" fmla="*/ 80 w 138"/>
                    <a:gd name="T11" fmla="*/ 45 h 103"/>
                    <a:gd name="T12" fmla="*/ 116 w 138"/>
                    <a:gd name="T13" fmla="*/ 27 h 103"/>
                    <a:gd name="T14" fmla="*/ 130 w 138"/>
                    <a:gd name="T15" fmla="*/ 14 h 103"/>
                    <a:gd name="T16" fmla="*/ 138 w 138"/>
                    <a:gd name="T17" fmla="*/ 9 h 103"/>
                    <a:gd name="T18" fmla="*/ 106 w 138"/>
                    <a:gd name="T19" fmla="*/ 40 h 103"/>
                    <a:gd name="T20" fmla="*/ 84 w 138"/>
                    <a:gd name="T21" fmla="*/ 55 h 103"/>
                    <a:gd name="T22" fmla="*/ 66 w 138"/>
                    <a:gd name="T23" fmla="*/ 66 h 103"/>
                    <a:gd name="T24" fmla="*/ 48 w 138"/>
                    <a:gd name="T25" fmla="*/ 84 h 103"/>
                    <a:gd name="T26" fmla="*/ 26 w 138"/>
                    <a:gd name="T27" fmla="*/ 73 h 103"/>
                    <a:gd name="T28" fmla="*/ 20 w 138"/>
                    <a:gd name="T29" fmla="*/ 71 h 103"/>
                    <a:gd name="T30" fmla="*/ 22 w 138"/>
                    <a:gd name="T31" fmla="*/ 79 h 103"/>
                    <a:gd name="T32" fmla="*/ 0 w 138"/>
                    <a:gd name="T33" fmla="*/ 79 h 103"/>
                    <a:gd name="T34" fmla="*/ 10 w 138"/>
                    <a:gd name="T35" fmla="*/ 64 h 103"/>
                    <a:gd name="T36" fmla="*/ 26 w 138"/>
                    <a:gd name="T37" fmla="*/ 50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7 w 188"/>
                    <a:gd name="T1" fmla="*/ 20 h 214"/>
                    <a:gd name="T2" fmla="*/ 159 w 188"/>
                    <a:gd name="T3" fmla="*/ 5 h 214"/>
                    <a:gd name="T4" fmla="*/ 169 w 188"/>
                    <a:gd name="T5" fmla="*/ 0 h 214"/>
                    <a:gd name="T6" fmla="*/ 181 w 188"/>
                    <a:gd name="T7" fmla="*/ 20 h 214"/>
                    <a:gd name="T8" fmla="*/ 187 w 188"/>
                    <a:gd name="T9" fmla="*/ 35 h 214"/>
                    <a:gd name="T10" fmla="*/ 177 w 188"/>
                    <a:gd name="T11" fmla="*/ 48 h 214"/>
                    <a:gd name="T12" fmla="*/ 169 w 188"/>
                    <a:gd name="T13" fmla="*/ 63 h 214"/>
                    <a:gd name="T14" fmla="*/ 161 w 188"/>
                    <a:gd name="T15" fmla="*/ 104 h 214"/>
                    <a:gd name="T16" fmla="*/ 143 w 188"/>
                    <a:gd name="T17" fmla="*/ 112 h 214"/>
                    <a:gd name="T18" fmla="*/ 119 w 188"/>
                    <a:gd name="T19" fmla="*/ 113 h 214"/>
                    <a:gd name="T20" fmla="*/ 111 w 188"/>
                    <a:gd name="T21" fmla="*/ 102 h 214"/>
                    <a:gd name="T22" fmla="*/ 101 w 188"/>
                    <a:gd name="T23" fmla="*/ 120 h 214"/>
                    <a:gd name="T24" fmla="*/ 90 w 188"/>
                    <a:gd name="T25" fmla="*/ 123 h 214"/>
                    <a:gd name="T26" fmla="*/ 80 w 188"/>
                    <a:gd name="T27" fmla="*/ 109 h 214"/>
                    <a:gd name="T28" fmla="*/ 58 w 188"/>
                    <a:gd name="T29" fmla="*/ 118 h 214"/>
                    <a:gd name="T30" fmla="*/ 76 w 188"/>
                    <a:gd name="T31" fmla="*/ 117 h 214"/>
                    <a:gd name="T32" fmla="*/ 78 w 188"/>
                    <a:gd name="T33" fmla="*/ 132 h 214"/>
                    <a:gd name="T34" fmla="*/ 58 w 188"/>
                    <a:gd name="T35" fmla="*/ 137 h 214"/>
                    <a:gd name="T36" fmla="*/ 34 w 188"/>
                    <a:gd name="T37" fmla="*/ 137 h 214"/>
                    <a:gd name="T38" fmla="*/ 36 w 188"/>
                    <a:gd name="T39" fmla="*/ 127 h 214"/>
                    <a:gd name="T40" fmla="*/ 46 w 188"/>
                    <a:gd name="T41" fmla="*/ 118 h 214"/>
                    <a:gd name="T42" fmla="*/ 34 w 188"/>
                    <a:gd name="T43" fmla="*/ 122 h 214"/>
                    <a:gd name="T44" fmla="*/ 26 w 188"/>
                    <a:gd name="T45" fmla="*/ 137 h 214"/>
                    <a:gd name="T46" fmla="*/ 30 w 188"/>
                    <a:gd name="T47" fmla="*/ 156 h 214"/>
                    <a:gd name="T48" fmla="*/ 14 w 188"/>
                    <a:gd name="T49" fmla="*/ 164 h 214"/>
                    <a:gd name="T50" fmla="*/ 0 w 188"/>
                    <a:gd name="T51" fmla="*/ 176 h 214"/>
                    <a:gd name="T52" fmla="*/ 8 w 188"/>
                    <a:gd name="T53" fmla="*/ 155 h 214"/>
                    <a:gd name="T54" fmla="*/ 0 w 188"/>
                    <a:gd name="T55" fmla="*/ 135 h 214"/>
                    <a:gd name="T56" fmla="*/ 14 w 188"/>
                    <a:gd name="T57" fmla="*/ 125 h 214"/>
                    <a:gd name="T58" fmla="*/ 32 w 188"/>
                    <a:gd name="T59" fmla="*/ 110 h 214"/>
                    <a:gd name="T60" fmla="*/ 44 w 188"/>
                    <a:gd name="T61" fmla="*/ 97 h 214"/>
                    <a:gd name="T62" fmla="*/ 72 w 188"/>
                    <a:gd name="T63" fmla="*/ 95 h 214"/>
                    <a:gd name="T64" fmla="*/ 84 w 188"/>
                    <a:gd name="T65" fmla="*/ 92 h 214"/>
                    <a:gd name="T66" fmla="*/ 113 w 188"/>
                    <a:gd name="T67" fmla="*/ 64 h 214"/>
                    <a:gd name="T68" fmla="*/ 119 w 188"/>
                    <a:gd name="T69" fmla="*/ 76 h 214"/>
                    <a:gd name="T70" fmla="*/ 131 w 188"/>
                    <a:gd name="T71" fmla="*/ 63 h 214"/>
                    <a:gd name="T72" fmla="*/ 149 w 188"/>
                    <a:gd name="T73" fmla="*/ 44 h 214"/>
                    <a:gd name="T74" fmla="*/ 153 w 188"/>
                    <a:gd name="T75" fmla="*/ 35 h 214"/>
                    <a:gd name="T76" fmla="*/ 147 w 188"/>
                    <a:gd name="T77" fmla="*/ 31 h 214"/>
                    <a:gd name="T78" fmla="*/ 151 w 188"/>
                    <a:gd name="T79" fmla="*/ 26 h 214"/>
                    <a:gd name="T80" fmla="*/ 157 w 188"/>
                    <a:gd name="T81" fmla="*/ 20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7 h 13"/>
                    <a:gd name="T2" fmla="*/ 4 w 13"/>
                    <a:gd name="T3" fmla="*/ 10 h 13"/>
                    <a:gd name="T4" fmla="*/ 0 w 13"/>
                    <a:gd name="T5" fmla="*/ 7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3 w 812"/>
                    <a:gd name="T1" fmla="*/ 21 h 564"/>
                    <a:gd name="T2" fmla="*/ 779 w 812"/>
                    <a:gd name="T3" fmla="*/ 64 h 564"/>
                    <a:gd name="T4" fmla="*/ 749 w 812"/>
                    <a:gd name="T5" fmla="*/ 100 h 564"/>
                    <a:gd name="T6" fmla="*/ 723 w 812"/>
                    <a:gd name="T7" fmla="*/ 116 h 564"/>
                    <a:gd name="T8" fmla="*/ 635 w 812"/>
                    <a:gd name="T9" fmla="*/ 147 h 564"/>
                    <a:gd name="T10" fmla="*/ 633 w 812"/>
                    <a:gd name="T11" fmla="*/ 172 h 564"/>
                    <a:gd name="T12" fmla="*/ 605 w 812"/>
                    <a:gd name="T13" fmla="*/ 188 h 564"/>
                    <a:gd name="T14" fmla="*/ 621 w 812"/>
                    <a:gd name="T15" fmla="*/ 146 h 564"/>
                    <a:gd name="T16" fmla="*/ 577 w 812"/>
                    <a:gd name="T17" fmla="*/ 154 h 564"/>
                    <a:gd name="T18" fmla="*/ 557 w 812"/>
                    <a:gd name="T19" fmla="*/ 179 h 564"/>
                    <a:gd name="T20" fmla="*/ 597 w 812"/>
                    <a:gd name="T21" fmla="*/ 229 h 564"/>
                    <a:gd name="T22" fmla="*/ 595 w 812"/>
                    <a:gd name="T23" fmla="*/ 301 h 564"/>
                    <a:gd name="T24" fmla="*/ 543 w 812"/>
                    <a:gd name="T25" fmla="*/ 333 h 564"/>
                    <a:gd name="T26" fmla="*/ 523 w 812"/>
                    <a:gd name="T27" fmla="*/ 316 h 564"/>
                    <a:gd name="T28" fmla="*/ 483 w 812"/>
                    <a:gd name="T29" fmla="*/ 285 h 564"/>
                    <a:gd name="T30" fmla="*/ 463 w 812"/>
                    <a:gd name="T31" fmla="*/ 285 h 564"/>
                    <a:gd name="T32" fmla="*/ 451 w 812"/>
                    <a:gd name="T33" fmla="*/ 323 h 564"/>
                    <a:gd name="T34" fmla="*/ 501 w 812"/>
                    <a:gd name="T35" fmla="*/ 380 h 564"/>
                    <a:gd name="T36" fmla="*/ 511 w 812"/>
                    <a:gd name="T37" fmla="*/ 429 h 564"/>
                    <a:gd name="T38" fmla="*/ 527 w 812"/>
                    <a:gd name="T39" fmla="*/ 459 h 564"/>
                    <a:gd name="T40" fmla="*/ 493 w 812"/>
                    <a:gd name="T41" fmla="*/ 446 h 564"/>
                    <a:gd name="T42" fmla="*/ 471 w 812"/>
                    <a:gd name="T43" fmla="*/ 424 h 564"/>
                    <a:gd name="T44" fmla="*/ 423 w 812"/>
                    <a:gd name="T45" fmla="*/ 347 h 564"/>
                    <a:gd name="T46" fmla="*/ 427 w 812"/>
                    <a:gd name="T47" fmla="*/ 254 h 564"/>
                    <a:gd name="T48" fmla="*/ 423 w 812"/>
                    <a:gd name="T49" fmla="*/ 220 h 564"/>
                    <a:gd name="T50" fmla="*/ 413 w 812"/>
                    <a:gd name="T51" fmla="*/ 226 h 564"/>
                    <a:gd name="T52" fmla="*/ 386 w 812"/>
                    <a:gd name="T53" fmla="*/ 218 h 564"/>
                    <a:gd name="T54" fmla="*/ 360 w 812"/>
                    <a:gd name="T55" fmla="*/ 139 h 564"/>
                    <a:gd name="T56" fmla="*/ 330 w 812"/>
                    <a:gd name="T57" fmla="*/ 136 h 564"/>
                    <a:gd name="T58" fmla="*/ 288 w 812"/>
                    <a:gd name="T59" fmla="*/ 141 h 564"/>
                    <a:gd name="T60" fmla="*/ 242 w 812"/>
                    <a:gd name="T61" fmla="*/ 190 h 564"/>
                    <a:gd name="T62" fmla="*/ 196 w 812"/>
                    <a:gd name="T63" fmla="*/ 220 h 564"/>
                    <a:gd name="T64" fmla="*/ 184 w 812"/>
                    <a:gd name="T65" fmla="*/ 224 h 564"/>
                    <a:gd name="T66" fmla="*/ 160 w 812"/>
                    <a:gd name="T67" fmla="*/ 269 h 564"/>
                    <a:gd name="T68" fmla="*/ 152 w 812"/>
                    <a:gd name="T69" fmla="*/ 290 h 564"/>
                    <a:gd name="T70" fmla="*/ 128 w 812"/>
                    <a:gd name="T71" fmla="*/ 331 h 564"/>
                    <a:gd name="T72" fmla="*/ 94 w 812"/>
                    <a:gd name="T73" fmla="*/ 321 h 564"/>
                    <a:gd name="T74" fmla="*/ 66 w 812"/>
                    <a:gd name="T75" fmla="*/ 211 h 564"/>
                    <a:gd name="T76" fmla="*/ 72 w 812"/>
                    <a:gd name="T77" fmla="*/ 128 h 564"/>
                    <a:gd name="T78" fmla="*/ 44 w 812"/>
                    <a:gd name="T79" fmla="*/ 147 h 564"/>
                    <a:gd name="T80" fmla="*/ 20 w 812"/>
                    <a:gd name="T81" fmla="*/ 123 h 564"/>
                    <a:gd name="T82" fmla="*/ 24 w 812"/>
                    <a:gd name="T83" fmla="*/ 113 h 564"/>
                    <a:gd name="T84" fmla="*/ 0 w 812"/>
                    <a:gd name="T85" fmla="*/ 75 h 564"/>
                    <a:gd name="T86" fmla="*/ 799 w 812"/>
                    <a:gd name="T87" fmla="*/ 5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9 h 85"/>
                    <a:gd name="T2" fmla="*/ 18 w 43"/>
                    <a:gd name="T3" fmla="*/ 3 h 85"/>
                    <a:gd name="T4" fmla="*/ 39 w 43"/>
                    <a:gd name="T5" fmla="*/ 28 h 85"/>
                    <a:gd name="T6" fmla="*/ 20 w 43"/>
                    <a:gd name="T7" fmla="*/ 71 h 85"/>
                    <a:gd name="T8" fmla="*/ 1 w 43"/>
                    <a:gd name="T9" fmla="*/ 58 h 85"/>
                    <a:gd name="T10" fmla="*/ 7 w 43"/>
                    <a:gd name="T11" fmla="*/ 9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2 w 44"/>
                    <a:gd name="T1" fmla="*/ 22 h 74"/>
                    <a:gd name="T2" fmla="*/ 28 w 44"/>
                    <a:gd name="T3" fmla="*/ 2 h 74"/>
                    <a:gd name="T4" fmla="*/ 41 w 44"/>
                    <a:gd name="T5" fmla="*/ 3 h 74"/>
                    <a:gd name="T6" fmla="*/ 37 w 44"/>
                    <a:gd name="T7" fmla="*/ 21 h 74"/>
                    <a:gd name="T8" fmla="*/ 12 w 44"/>
                    <a:gd name="T9" fmla="*/ 59 h 74"/>
                    <a:gd name="T10" fmla="*/ 7 w 44"/>
                    <a:gd name="T11" fmla="*/ 48 h 74"/>
                    <a:gd name="T12" fmla="*/ 3 w 44"/>
                    <a:gd name="T13" fmla="*/ 29 h 74"/>
                    <a:gd name="T14" fmla="*/ 12 w 44"/>
                    <a:gd name="T15" fmla="*/ 2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3 h 30"/>
                    <a:gd name="T2" fmla="*/ 5 w 20"/>
                    <a:gd name="T3" fmla="*/ 24 h 30"/>
                    <a:gd name="T4" fmla="*/ 7 w 20"/>
                    <a:gd name="T5" fmla="*/ 13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716 w 682"/>
                    <a:gd name="T1" fmla="*/ 721 h 557"/>
                    <a:gd name="T2" fmla="*/ 723 w 682"/>
                    <a:gd name="T3" fmla="*/ 701 h 557"/>
                    <a:gd name="T4" fmla="*/ 744 w 682"/>
                    <a:gd name="T5" fmla="*/ 642 h 557"/>
                    <a:gd name="T6" fmla="*/ 460 w 682"/>
                    <a:gd name="T7" fmla="*/ 446 h 557"/>
                    <a:gd name="T8" fmla="*/ 420 w 682"/>
                    <a:gd name="T9" fmla="*/ 538 h 557"/>
                    <a:gd name="T10" fmla="*/ 451 w 682"/>
                    <a:gd name="T11" fmla="*/ 864 h 557"/>
                    <a:gd name="T12" fmla="*/ 420 w 682"/>
                    <a:gd name="T13" fmla="*/ 768 h 557"/>
                    <a:gd name="T14" fmla="*/ 360 w 682"/>
                    <a:gd name="T15" fmla="*/ 683 h 557"/>
                    <a:gd name="T16" fmla="*/ 365 w 682"/>
                    <a:gd name="T17" fmla="*/ 642 h 557"/>
                    <a:gd name="T18" fmla="*/ 368 w 682"/>
                    <a:gd name="T19" fmla="*/ 613 h 557"/>
                    <a:gd name="T20" fmla="*/ 327 w 682"/>
                    <a:gd name="T21" fmla="*/ 583 h 557"/>
                    <a:gd name="T22" fmla="*/ 289 w 682"/>
                    <a:gd name="T23" fmla="*/ 538 h 557"/>
                    <a:gd name="T24" fmla="*/ 220 w 682"/>
                    <a:gd name="T25" fmla="*/ 550 h 557"/>
                    <a:gd name="T26" fmla="*/ 188 w 682"/>
                    <a:gd name="T27" fmla="*/ 567 h 557"/>
                    <a:gd name="T28" fmla="*/ 116 w 682"/>
                    <a:gd name="T29" fmla="*/ 567 h 557"/>
                    <a:gd name="T30" fmla="*/ 33 w 682"/>
                    <a:gd name="T31" fmla="*/ 485 h 557"/>
                    <a:gd name="T32" fmla="*/ 16 w 682"/>
                    <a:gd name="T33" fmla="*/ 459 h 557"/>
                    <a:gd name="T34" fmla="*/ 0 w 682"/>
                    <a:gd name="T35" fmla="*/ 410 h 557"/>
                    <a:gd name="T36" fmla="*/ 36 w 682"/>
                    <a:gd name="T37" fmla="*/ 331 h 557"/>
                    <a:gd name="T38" fmla="*/ 48 w 682"/>
                    <a:gd name="T39" fmla="*/ 281 h 557"/>
                    <a:gd name="T40" fmla="*/ 76 w 682"/>
                    <a:gd name="T41" fmla="*/ 222 h 557"/>
                    <a:gd name="T42" fmla="*/ 121 w 682"/>
                    <a:gd name="T43" fmla="*/ 180 h 557"/>
                    <a:gd name="T44" fmla="*/ 249 w 682"/>
                    <a:gd name="T45" fmla="*/ 104 h 557"/>
                    <a:gd name="T46" fmla="*/ 327 w 682"/>
                    <a:gd name="T47" fmla="*/ 47 h 557"/>
                    <a:gd name="T48" fmla="*/ 384 w 682"/>
                    <a:gd name="T49" fmla="*/ 9 h 557"/>
                    <a:gd name="T50" fmla="*/ 540 w 682"/>
                    <a:gd name="T51" fmla="*/ 3 h 557"/>
                    <a:gd name="T52" fmla="*/ 592 w 682"/>
                    <a:gd name="T53" fmla="*/ 0 h 557"/>
                    <a:gd name="T54" fmla="*/ 571 w 682"/>
                    <a:gd name="T55" fmla="*/ 53 h 557"/>
                    <a:gd name="T56" fmla="*/ 659 w 682"/>
                    <a:gd name="T57" fmla="*/ 131 h 557"/>
                    <a:gd name="T58" fmla="*/ 740 w 682"/>
                    <a:gd name="T59" fmla="*/ 115 h 557"/>
                    <a:gd name="T60" fmla="*/ 787 w 682"/>
                    <a:gd name="T61" fmla="*/ 127 h 557"/>
                    <a:gd name="T62" fmla="*/ 832 w 682"/>
                    <a:gd name="T63" fmla="*/ 151 h 557"/>
                    <a:gd name="T64" fmla="*/ 851 w 682"/>
                    <a:gd name="T65" fmla="*/ 292 h 557"/>
                    <a:gd name="T66" fmla="*/ 851 w 682"/>
                    <a:gd name="T67" fmla="*/ 373 h 557"/>
                    <a:gd name="T68" fmla="*/ 891 w 682"/>
                    <a:gd name="T69" fmla="*/ 440 h 557"/>
                    <a:gd name="T70" fmla="*/ 960 w 682"/>
                    <a:gd name="T71" fmla="*/ 466 h 557"/>
                    <a:gd name="T72" fmla="*/ 1012 w 682"/>
                    <a:gd name="T73" fmla="*/ 459 h 557"/>
                    <a:gd name="T74" fmla="*/ 988 w 682"/>
                    <a:gd name="T75" fmla="*/ 529 h 557"/>
                    <a:gd name="T76" fmla="*/ 891 w 682"/>
                    <a:gd name="T77" fmla="*/ 633 h 557"/>
                    <a:gd name="T78" fmla="*/ 816 w 682"/>
                    <a:gd name="T79" fmla="*/ 754 h 557"/>
                    <a:gd name="T80" fmla="*/ 827 w 682"/>
                    <a:gd name="T81" fmla="*/ 790 h 557"/>
                    <a:gd name="T82" fmla="*/ 647 w 682"/>
                    <a:gd name="T83" fmla="*/ 86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361 w 257"/>
                    <a:gd name="T1" fmla="*/ 540 h 347"/>
                    <a:gd name="T2" fmla="*/ 346 w 257"/>
                    <a:gd name="T3" fmla="*/ 468 h 347"/>
                    <a:gd name="T4" fmla="*/ 323 w 257"/>
                    <a:gd name="T5" fmla="*/ 448 h 347"/>
                    <a:gd name="T6" fmla="*/ 320 w 257"/>
                    <a:gd name="T7" fmla="*/ 419 h 347"/>
                    <a:gd name="T8" fmla="*/ 311 w 257"/>
                    <a:gd name="T9" fmla="*/ 395 h 347"/>
                    <a:gd name="T10" fmla="*/ 311 w 257"/>
                    <a:gd name="T11" fmla="*/ 356 h 347"/>
                    <a:gd name="T12" fmla="*/ 308 w 257"/>
                    <a:gd name="T13" fmla="*/ 333 h 347"/>
                    <a:gd name="T14" fmla="*/ 339 w 257"/>
                    <a:gd name="T15" fmla="*/ 314 h 347"/>
                    <a:gd name="T16" fmla="*/ 382 w 257"/>
                    <a:gd name="T17" fmla="*/ 307 h 347"/>
                    <a:gd name="T18" fmla="*/ 382 w 257"/>
                    <a:gd name="T19" fmla="*/ 212 h 347"/>
                    <a:gd name="T20" fmla="*/ 80 w 257"/>
                    <a:gd name="T21" fmla="*/ 149 h 347"/>
                    <a:gd name="T22" fmla="*/ 48 w 257"/>
                    <a:gd name="T23" fmla="*/ 153 h 347"/>
                    <a:gd name="T24" fmla="*/ 24 w 257"/>
                    <a:gd name="T25" fmla="*/ 159 h 347"/>
                    <a:gd name="T26" fmla="*/ 0 w 257"/>
                    <a:gd name="T27" fmla="*/ 232 h 347"/>
                    <a:gd name="T28" fmla="*/ 138 w 257"/>
                    <a:gd name="T29" fmla="*/ 538 h 347"/>
                    <a:gd name="T30" fmla="*/ 361 w 257"/>
                    <a:gd name="T31" fmla="*/ 540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6 w 19"/>
                    <a:gd name="T1" fmla="*/ 20 h 37"/>
                    <a:gd name="T2" fmla="*/ 16 w 19"/>
                    <a:gd name="T3" fmla="*/ 16 h 37"/>
                    <a:gd name="T4" fmla="*/ 6 w 19"/>
                    <a:gd name="T5" fmla="*/ 20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10 h 20"/>
                    <a:gd name="T2" fmla="*/ 15 w 22"/>
                    <a:gd name="T3" fmla="*/ 0 h 20"/>
                    <a:gd name="T4" fmla="*/ 19 w 22"/>
                    <a:gd name="T5" fmla="*/ 10 h 20"/>
                    <a:gd name="T6" fmla="*/ 8 w 22"/>
                    <a:gd name="T7" fmla="*/ 17 h 20"/>
                    <a:gd name="T8" fmla="*/ 11 w 22"/>
                    <a:gd name="T9" fmla="*/ 10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4 h 30"/>
                    <a:gd name="T2" fmla="*/ 33 w 57"/>
                    <a:gd name="T3" fmla="*/ 5 h 30"/>
                    <a:gd name="T4" fmla="*/ 37 w 57"/>
                    <a:gd name="T5" fmla="*/ 24 h 30"/>
                    <a:gd name="T6" fmla="*/ 24 w 57"/>
                    <a:gd name="T7" fmla="*/ 14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2 w 693"/>
                    <a:gd name="T1" fmla="*/ 379 h 696"/>
                    <a:gd name="T2" fmla="*/ 392 w 693"/>
                    <a:gd name="T3" fmla="*/ 370 h 696"/>
                    <a:gd name="T4" fmla="*/ 324 w 693"/>
                    <a:gd name="T5" fmla="*/ 337 h 696"/>
                    <a:gd name="T6" fmla="*/ 264 w 693"/>
                    <a:gd name="T7" fmla="*/ 327 h 696"/>
                    <a:gd name="T8" fmla="*/ 236 w 693"/>
                    <a:gd name="T9" fmla="*/ 340 h 696"/>
                    <a:gd name="T10" fmla="*/ 260 w 693"/>
                    <a:gd name="T11" fmla="*/ 350 h 696"/>
                    <a:gd name="T12" fmla="*/ 292 w 693"/>
                    <a:gd name="T13" fmla="*/ 383 h 696"/>
                    <a:gd name="T14" fmla="*/ 320 w 693"/>
                    <a:gd name="T15" fmla="*/ 389 h 696"/>
                    <a:gd name="T16" fmla="*/ 332 w 693"/>
                    <a:gd name="T17" fmla="*/ 438 h 696"/>
                    <a:gd name="T18" fmla="*/ 312 w 693"/>
                    <a:gd name="T19" fmla="*/ 451 h 696"/>
                    <a:gd name="T20" fmla="*/ 260 w 693"/>
                    <a:gd name="T21" fmla="*/ 504 h 696"/>
                    <a:gd name="T22" fmla="*/ 224 w 693"/>
                    <a:gd name="T23" fmla="*/ 513 h 696"/>
                    <a:gd name="T24" fmla="*/ 97 w 693"/>
                    <a:gd name="T25" fmla="*/ 569 h 696"/>
                    <a:gd name="T26" fmla="*/ 77 w 693"/>
                    <a:gd name="T27" fmla="*/ 504 h 696"/>
                    <a:gd name="T28" fmla="*/ 45 w 693"/>
                    <a:gd name="T29" fmla="*/ 428 h 696"/>
                    <a:gd name="T30" fmla="*/ 33 w 693"/>
                    <a:gd name="T31" fmla="*/ 366 h 696"/>
                    <a:gd name="T32" fmla="*/ 53 w 693"/>
                    <a:gd name="T33" fmla="*/ 281 h 696"/>
                    <a:gd name="T34" fmla="*/ 17 w 693"/>
                    <a:gd name="T35" fmla="*/ 320 h 696"/>
                    <a:gd name="T36" fmla="*/ 81 w 693"/>
                    <a:gd name="T37" fmla="*/ 229 h 696"/>
                    <a:gd name="T38" fmla="*/ 113 w 693"/>
                    <a:gd name="T39" fmla="*/ 167 h 696"/>
                    <a:gd name="T40" fmla="*/ 37 w 693"/>
                    <a:gd name="T41" fmla="*/ 167 h 696"/>
                    <a:gd name="T42" fmla="*/ 1 w 693"/>
                    <a:gd name="T43" fmla="*/ 160 h 696"/>
                    <a:gd name="T44" fmla="*/ 25 w 693"/>
                    <a:gd name="T45" fmla="*/ 114 h 696"/>
                    <a:gd name="T46" fmla="*/ 97 w 693"/>
                    <a:gd name="T47" fmla="*/ 92 h 696"/>
                    <a:gd name="T48" fmla="*/ 220 w 693"/>
                    <a:gd name="T49" fmla="*/ 101 h 696"/>
                    <a:gd name="T50" fmla="*/ 228 w 693"/>
                    <a:gd name="T51" fmla="*/ 52 h 696"/>
                    <a:gd name="T52" fmla="*/ 260 w 693"/>
                    <a:gd name="T53" fmla="*/ 0 h 696"/>
                    <a:gd name="T54" fmla="*/ 356 w 693"/>
                    <a:gd name="T55" fmla="*/ 36 h 696"/>
                    <a:gd name="T56" fmla="*/ 328 w 693"/>
                    <a:gd name="T57" fmla="*/ 72 h 696"/>
                    <a:gd name="T58" fmla="*/ 300 w 693"/>
                    <a:gd name="T59" fmla="*/ 144 h 696"/>
                    <a:gd name="T60" fmla="*/ 360 w 693"/>
                    <a:gd name="T61" fmla="*/ 157 h 696"/>
                    <a:gd name="T62" fmla="*/ 372 w 693"/>
                    <a:gd name="T63" fmla="*/ 111 h 696"/>
                    <a:gd name="T64" fmla="*/ 416 w 693"/>
                    <a:gd name="T65" fmla="*/ 75 h 696"/>
                    <a:gd name="T66" fmla="*/ 496 w 693"/>
                    <a:gd name="T67" fmla="*/ 72 h 696"/>
                    <a:gd name="T68" fmla="*/ 527 w 693"/>
                    <a:gd name="T69" fmla="*/ 43 h 696"/>
                    <a:gd name="T70" fmla="*/ 539 w 693"/>
                    <a:gd name="T71" fmla="*/ 376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1228 w 931"/>
                    <a:gd name="T1" fmla="*/ 0 h 149"/>
                    <a:gd name="T2" fmla="*/ 213 w 931"/>
                    <a:gd name="T3" fmla="*/ 45 h 149"/>
                    <a:gd name="T4" fmla="*/ 135 w 931"/>
                    <a:gd name="T5" fmla="*/ 65 h 149"/>
                    <a:gd name="T6" fmla="*/ 92 w 931"/>
                    <a:gd name="T7" fmla="*/ 65 h 149"/>
                    <a:gd name="T8" fmla="*/ 33 w 931"/>
                    <a:gd name="T9" fmla="*/ 120 h 149"/>
                    <a:gd name="T10" fmla="*/ 0 w 931"/>
                    <a:gd name="T11" fmla="*/ 163 h 149"/>
                    <a:gd name="T12" fmla="*/ 88 w 931"/>
                    <a:gd name="T13" fmla="*/ 179 h 149"/>
                    <a:gd name="T14" fmla="*/ 144 w 931"/>
                    <a:gd name="T15" fmla="*/ 149 h 149"/>
                    <a:gd name="T16" fmla="*/ 161 w 931"/>
                    <a:gd name="T17" fmla="*/ 131 h 149"/>
                    <a:gd name="T18" fmla="*/ 249 w 931"/>
                    <a:gd name="T19" fmla="*/ 81 h 149"/>
                    <a:gd name="T20" fmla="*/ 320 w 931"/>
                    <a:gd name="T21" fmla="*/ 72 h 149"/>
                    <a:gd name="T22" fmla="*/ 353 w 931"/>
                    <a:gd name="T23" fmla="*/ 146 h 149"/>
                    <a:gd name="T24" fmla="*/ 280 w 931"/>
                    <a:gd name="T25" fmla="*/ 170 h 149"/>
                    <a:gd name="T26" fmla="*/ 344 w 931"/>
                    <a:gd name="T27" fmla="*/ 176 h 149"/>
                    <a:gd name="T28" fmla="*/ 372 w 931"/>
                    <a:gd name="T29" fmla="*/ 140 h 149"/>
                    <a:gd name="T30" fmla="*/ 396 w 931"/>
                    <a:gd name="T31" fmla="*/ 143 h 149"/>
                    <a:gd name="T32" fmla="*/ 377 w 931"/>
                    <a:gd name="T33" fmla="*/ 84 h 149"/>
                    <a:gd name="T34" fmla="*/ 396 w 931"/>
                    <a:gd name="T35" fmla="*/ 69 h 149"/>
                    <a:gd name="T36" fmla="*/ 412 w 931"/>
                    <a:gd name="T37" fmla="*/ 137 h 149"/>
                    <a:gd name="T38" fmla="*/ 396 w 931"/>
                    <a:gd name="T39" fmla="*/ 176 h 149"/>
                    <a:gd name="T40" fmla="*/ 441 w 931"/>
                    <a:gd name="T41" fmla="*/ 202 h 149"/>
                    <a:gd name="T42" fmla="*/ 445 w 931"/>
                    <a:gd name="T43" fmla="*/ 143 h 149"/>
                    <a:gd name="T44" fmla="*/ 493 w 931"/>
                    <a:gd name="T45" fmla="*/ 160 h 149"/>
                    <a:gd name="T46" fmla="*/ 569 w 931"/>
                    <a:gd name="T47" fmla="*/ 114 h 149"/>
                    <a:gd name="T48" fmla="*/ 609 w 931"/>
                    <a:gd name="T49" fmla="*/ 78 h 149"/>
                    <a:gd name="T50" fmla="*/ 654 w 931"/>
                    <a:gd name="T51" fmla="*/ 87 h 149"/>
                    <a:gd name="T52" fmla="*/ 677 w 931"/>
                    <a:gd name="T53" fmla="*/ 78 h 149"/>
                    <a:gd name="T54" fmla="*/ 642 w 931"/>
                    <a:gd name="T55" fmla="*/ 69 h 149"/>
                    <a:gd name="T56" fmla="*/ 706 w 931"/>
                    <a:gd name="T57" fmla="*/ 54 h 149"/>
                    <a:gd name="T58" fmla="*/ 810 w 931"/>
                    <a:gd name="T59" fmla="*/ 84 h 149"/>
                    <a:gd name="T60" fmla="*/ 865 w 931"/>
                    <a:gd name="T61" fmla="*/ 65 h 149"/>
                    <a:gd name="T62" fmla="*/ 869 w 931"/>
                    <a:gd name="T63" fmla="*/ 98 h 149"/>
                    <a:gd name="T64" fmla="*/ 846 w 931"/>
                    <a:gd name="T65" fmla="*/ 157 h 149"/>
                    <a:gd name="T66" fmla="*/ 910 w 931"/>
                    <a:gd name="T67" fmla="*/ 137 h 149"/>
                    <a:gd name="T68" fmla="*/ 929 w 931"/>
                    <a:gd name="T69" fmla="*/ 125 h 149"/>
                    <a:gd name="T70" fmla="*/ 965 w 931"/>
                    <a:gd name="T71" fmla="*/ 95 h 149"/>
                    <a:gd name="T72" fmla="*/ 1182 w 931"/>
                    <a:gd name="T73" fmla="*/ 131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3 h 30"/>
                    <a:gd name="T2" fmla="*/ 30 w 31"/>
                    <a:gd name="T3" fmla="*/ 0 h 30"/>
                    <a:gd name="T4" fmla="*/ 18 w 31"/>
                    <a:gd name="T5" fmla="*/ 20 h 30"/>
                    <a:gd name="T6" fmla="*/ 3 w 31"/>
                    <a:gd name="T7" fmla="*/ 2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27 h 32"/>
                    <a:gd name="T2" fmla="*/ 23 w 44"/>
                    <a:gd name="T3" fmla="*/ 0 h 32"/>
                    <a:gd name="T4" fmla="*/ 39 w 44"/>
                    <a:gd name="T5" fmla="*/ 3 h 32"/>
                    <a:gd name="T6" fmla="*/ 6 w 44"/>
                    <a:gd name="T7" fmla="*/ 27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4 h 18"/>
                    <a:gd name="T2" fmla="*/ 25 w 76"/>
                    <a:gd name="T3" fmla="*/ 2 h 18"/>
                    <a:gd name="T4" fmla="*/ 37 w 76"/>
                    <a:gd name="T5" fmla="*/ 1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18 h 44"/>
                    <a:gd name="T2" fmla="*/ 12 w 42"/>
                    <a:gd name="T3" fmla="*/ 8 h 44"/>
                    <a:gd name="T4" fmla="*/ 0 w 42"/>
                    <a:gd name="T5" fmla="*/ 18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18 h 30"/>
                    <a:gd name="T2" fmla="*/ 33 w 31"/>
                    <a:gd name="T3" fmla="*/ 8 h 30"/>
                    <a:gd name="T4" fmla="*/ 7 w 31"/>
                    <a:gd name="T5" fmla="*/ 18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9C9C1-D856-44F8-9F72-F32E02FF90C5}" type="datetime1">
              <a:rPr lang="en-US" smtClean="0"/>
              <a:t>2/3/2014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33EC8-004D-4654-AB3A-C1283E782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C4F23-C46F-48CD-8F79-12C5DCEB72F1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0503A-EA08-40F4-9072-B61B210D1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3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C5C85-07A0-4874-BD6C-B80614161B36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85509-0AC5-4964-8909-FC0956272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35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67B57-968D-489A-B2EE-02EFAEC1239E}" type="datetime1">
              <a:rPr lang="en-US" altLang="en-US" smtClean="0"/>
              <a:t>2/3/2014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Derivatives, 9th Edition, Copyright © John C. Hull 2014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52C2A-CC51-4872-BD4D-43D6C55C3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62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F5DD8-653C-491F-A59A-3B57C3FB14FF}" type="datetime1">
              <a:rPr lang="en-US" altLang="en-US" smtClean="0"/>
              <a:t>2/3/2014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825" y="6248400"/>
            <a:ext cx="75612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/>
              <a:t>Options, Futures, and Other Derivatives, 9th Edition, Copyright © John C. Hull 2014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EA9B6-3178-4DC7-849D-7D150CC7F0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1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BE616-FA43-41EC-A4EC-36A22F9BF519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2ECFA-E020-4F7D-92E3-77E796C0D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1989-69D4-45F3-B7A1-D2C4D543A961}" type="datetime1">
              <a:rPr lang="en-US" smtClean="0"/>
              <a:t>2/3/2014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30A35-F997-43FE-A7D9-6A1441426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56FEC-3C08-4154-9DA6-5BEC85BF7647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20B57-6DCB-44B5-ABBC-EA0D2F85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FF8F8-BB29-40AE-9EE2-E438B81DC13E}" type="datetime1">
              <a:rPr lang="en-US" smtClean="0"/>
              <a:t>2/3/2014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19400-E4D5-401D-B2F0-6B1184BA4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C3E97-F103-438B-8E81-065D8ACD84AC}" type="datetime1">
              <a:rPr lang="en-US" smtClean="0"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33465-B9EB-4D46-8817-86DDDEDE9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B6EC5-4508-43CD-93EE-8050C4C7D354}" type="datetime1">
              <a:rPr lang="en-US" smtClean="0"/>
              <a:t>2/3/2014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5035F-D1E2-4385-898F-CDC689799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8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A1E5B-D817-43B0-9ABF-7638C65D5885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17664-C051-44B0-886C-23F0C088F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BF30E-129C-4B08-B19B-8B486CB796E1}" type="datetime1">
              <a:rPr lang="en-US" smtClean="0"/>
              <a:t>2/3/2014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7348E-9652-4DE7-896E-E0D27EFE9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9610A9A4-56C8-4515-A3AF-FDC53B420731}" type="datetime1">
              <a:rPr lang="en-US" smtClean="0"/>
              <a:t>2/3/2014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CA"/>
              <a:t>Options, Futures, and Other Derivatives, 9th Edition, Copyright © John C. Hull 2014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73F2A54-9DA3-46F5-9E5D-ACAD0972E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2 w 15"/>
                      <a:gd name="T1" fmla="*/ 4 h 23"/>
                      <a:gd name="T2" fmla="*/ 7 w 15"/>
                      <a:gd name="T3" fmla="*/ 2 h 23"/>
                      <a:gd name="T4" fmla="*/ 6 w 15"/>
                      <a:gd name="T5" fmla="*/ 6 h 23"/>
                      <a:gd name="T6" fmla="*/ 2 w 15"/>
                      <a:gd name="T7" fmla="*/ 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1 w 20"/>
                      <a:gd name="T1" fmla="*/ 5 h 23"/>
                      <a:gd name="T2" fmla="*/ 5 w 20"/>
                      <a:gd name="T3" fmla="*/ 1 h 23"/>
                      <a:gd name="T4" fmla="*/ 3 w 20"/>
                      <a:gd name="T5" fmla="*/ 7 h 23"/>
                      <a:gd name="T6" fmla="*/ 1 w 20"/>
                      <a:gd name="T7" fmla="*/ 5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3 w 26"/>
                      <a:gd name="T1" fmla="*/ 5 h 22"/>
                      <a:gd name="T2" fmla="*/ 6 w 26"/>
                      <a:gd name="T3" fmla="*/ 0 h 22"/>
                      <a:gd name="T4" fmla="*/ 6 w 26"/>
                      <a:gd name="T5" fmla="*/ 8 h 22"/>
                      <a:gd name="T6" fmla="*/ 3 w 26"/>
                      <a:gd name="T7" fmla="*/ 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3 w 471"/>
                      <a:gd name="T1" fmla="*/ 178 h 281"/>
                      <a:gd name="T2" fmla="*/ 15 w 471"/>
                      <a:gd name="T3" fmla="*/ 159 h 281"/>
                      <a:gd name="T4" fmla="*/ 14 w 471"/>
                      <a:gd name="T5" fmla="*/ 156 h 281"/>
                      <a:gd name="T6" fmla="*/ 10 w 471"/>
                      <a:gd name="T7" fmla="*/ 139 h 281"/>
                      <a:gd name="T8" fmla="*/ 3 w 471"/>
                      <a:gd name="T9" fmla="*/ 137 h 281"/>
                      <a:gd name="T10" fmla="*/ 0 w 471"/>
                      <a:gd name="T11" fmla="*/ 122 h 281"/>
                      <a:gd name="T12" fmla="*/ 8 w 471"/>
                      <a:gd name="T13" fmla="*/ 115 h 281"/>
                      <a:gd name="T14" fmla="*/ 4 w 471"/>
                      <a:gd name="T15" fmla="*/ 105 h 281"/>
                      <a:gd name="T16" fmla="*/ 1 w 471"/>
                      <a:gd name="T17" fmla="*/ 102 h 281"/>
                      <a:gd name="T18" fmla="*/ 18 w 471"/>
                      <a:gd name="T19" fmla="*/ 76 h 281"/>
                      <a:gd name="T20" fmla="*/ 28 w 471"/>
                      <a:gd name="T21" fmla="*/ 61 h 281"/>
                      <a:gd name="T22" fmla="*/ 27 w 471"/>
                      <a:gd name="T23" fmla="*/ 45 h 281"/>
                      <a:gd name="T24" fmla="*/ 15 w 471"/>
                      <a:gd name="T25" fmla="*/ 27 h 281"/>
                      <a:gd name="T26" fmla="*/ 13 w 471"/>
                      <a:gd name="T27" fmla="*/ 20 h 281"/>
                      <a:gd name="T28" fmla="*/ 17 w 471"/>
                      <a:gd name="T29" fmla="*/ 23 h 281"/>
                      <a:gd name="T30" fmla="*/ 30 w 471"/>
                      <a:gd name="T31" fmla="*/ 22 h 281"/>
                      <a:gd name="T32" fmla="*/ 41 w 471"/>
                      <a:gd name="T33" fmla="*/ 7 h 281"/>
                      <a:gd name="T34" fmla="*/ 52 w 471"/>
                      <a:gd name="T35" fmla="*/ 0 h 281"/>
                      <a:gd name="T36" fmla="*/ 56 w 471"/>
                      <a:gd name="T37" fmla="*/ 1 h 281"/>
                      <a:gd name="T38" fmla="*/ 58 w 471"/>
                      <a:gd name="T39" fmla="*/ 6 h 281"/>
                      <a:gd name="T40" fmla="*/ 62 w 471"/>
                      <a:gd name="T41" fmla="*/ 3 h 281"/>
                      <a:gd name="T42" fmla="*/ 70 w 471"/>
                      <a:gd name="T43" fmla="*/ 5 h 281"/>
                      <a:gd name="T44" fmla="*/ 74 w 471"/>
                      <a:gd name="T45" fmla="*/ 6 h 281"/>
                      <a:gd name="T46" fmla="*/ 90 w 471"/>
                      <a:gd name="T47" fmla="*/ 9 h 281"/>
                      <a:gd name="T48" fmla="*/ 98 w 471"/>
                      <a:gd name="T49" fmla="*/ 15 h 281"/>
                      <a:gd name="T50" fmla="*/ 106 w 471"/>
                      <a:gd name="T51" fmla="*/ 11 h 281"/>
                      <a:gd name="T52" fmla="*/ 110 w 471"/>
                      <a:gd name="T53" fmla="*/ 9 h 281"/>
                      <a:gd name="T54" fmla="*/ 124 w 471"/>
                      <a:gd name="T55" fmla="*/ 9 h 281"/>
                      <a:gd name="T56" fmla="*/ 134 w 471"/>
                      <a:gd name="T57" fmla="*/ 20 h 281"/>
                      <a:gd name="T58" fmla="*/ 147 w 471"/>
                      <a:gd name="T59" fmla="*/ 38 h 281"/>
                      <a:gd name="T60" fmla="*/ 156 w 471"/>
                      <a:gd name="T61" fmla="*/ 45 h 281"/>
                      <a:gd name="T62" fmla="*/ 163 w 471"/>
                      <a:gd name="T63" fmla="*/ 43 h 281"/>
                      <a:gd name="T64" fmla="*/ 171 w 471"/>
                      <a:gd name="T65" fmla="*/ 41 h 281"/>
                      <a:gd name="T66" fmla="*/ 184 w 471"/>
                      <a:gd name="T67" fmla="*/ 45 h 281"/>
                      <a:gd name="T68" fmla="*/ 190 w 471"/>
                      <a:gd name="T69" fmla="*/ 52 h 281"/>
                      <a:gd name="T70" fmla="*/ 196 w 471"/>
                      <a:gd name="T71" fmla="*/ 57 h 281"/>
                      <a:gd name="T72" fmla="*/ 202 w 471"/>
                      <a:gd name="T73" fmla="*/ 71 h 281"/>
                      <a:gd name="T74" fmla="*/ 204 w 471"/>
                      <a:gd name="T75" fmla="*/ 76 h 281"/>
                      <a:gd name="T76" fmla="*/ 206 w 471"/>
                      <a:gd name="T77" fmla="*/ 80 h 281"/>
                      <a:gd name="T78" fmla="*/ 197 w 471"/>
                      <a:gd name="T79" fmla="*/ 90 h 281"/>
                      <a:gd name="T80" fmla="*/ 204 w 471"/>
                      <a:gd name="T81" fmla="*/ 90 h 281"/>
                      <a:gd name="T82" fmla="*/ 217 w 471"/>
                      <a:gd name="T83" fmla="*/ 99 h 281"/>
                      <a:gd name="T84" fmla="*/ 231 w 471"/>
                      <a:gd name="T85" fmla="*/ 100 h 281"/>
                      <a:gd name="T86" fmla="*/ 241 w 471"/>
                      <a:gd name="T87" fmla="*/ 107 h 281"/>
                      <a:gd name="T88" fmla="*/ 243 w 471"/>
                      <a:gd name="T89" fmla="*/ 110 h 281"/>
                      <a:gd name="T90" fmla="*/ 243 w 471"/>
                      <a:gd name="T91" fmla="*/ 112 h 281"/>
                      <a:gd name="T92" fmla="*/ 250 w 471"/>
                      <a:gd name="T93" fmla="*/ 110 h 281"/>
                      <a:gd name="T94" fmla="*/ 254 w 471"/>
                      <a:gd name="T95" fmla="*/ 109 h 281"/>
                      <a:gd name="T96" fmla="*/ 279 w 471"/>
                      <a:gd name="T97" fmla="*/ 118 h 281"/>
                      <a:gd name="T98" fmla="*/ 284 w 471"/>
                      <a:gd name="T99" fmla="*/ 127 h 281"/>
                      <a:gd name="T100" fmla="*/ 295 w 471"/>
                      <a:gd name="T101" fmla="*/ 128 h 281"/>
                      <a:gd name="T102" fmla="*/ 299 w 471"/>
                      <a:gd name="T103" fmla="*/ 137 h 281"/>
                      <a:gd name="T104" fmla="*/ 286 w 471"/>
                      <a:gd name="T105" fmla="*/ 164 h 281"/>
                      <a:gd name="T106" fmla="*/ 276 w 471"/>
                      <a:gd name="T107" fmla="*/ 179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173 w 984"/>
                      <a:gd name="T1" fmla="*/ 2 h 844"/>
                      <a:gd name="T2" fmla="*/ 214 w 984"/>
                      <a:gd name="T3" fmla="*/ 11 h 844"/>
                      <a:gd name="T4" fmla="*/ 235 w 984"/>
                      <a:gd name="T5" fmla="*/ 13 h 844"/>
                      <a:gd name="T6" fmla="*/ 247 w 984"/>
                      <a:gd name="T7" fmla="*/ 44 h 844"/>
                      <a:gd name="T8" fmla="*/ 250 w 984"/>
                      <a:gd name="T9" fmla="*/ 30 h 844"/>
                      <a:gd name="T10" fmla="*/ 259 w 984"/>
                      <a:gd name="T11" fmla="*/ 23 h 844"/>
                      <a:gd name="T12" fmla="*/ 274 w 984"/>
                      <a:gd name="T13" fmla="*/ 42 h 844"/>
                      <a:gd name="T14" fmla="*/ 291 w 984"/>
                      <a:gd name="T15" fmla="*/ 33 h 844"/>
                      <a:gd name="T16" fmla="*/ 301 w 984"/>
                      <a:gd name="T17" fmla="*/ 29 h 844"/>
                      <a:gd name="T18" fmla="*/ 325 w 984"/>
                      <a:gd name="T19" fmla="*/ 1 h 844"/>
                      <a:gd name="T20" fmla="*/ 341 w 984"/>
                      <a:gd name="T21" fmla="*/ 23 h 844"/>
                      <a:gd name="T22" fmla="*/ 341 w 984"/>
                      <a:gd name="T23" fmla="*/ 44 h 844"/>
                      <a:gd name="T24" fmla="*/ 337 w 984"/>
                      <a:gd name="T25" fmla="*/ 53 h 844"/>
                      <a:gd name="T26" fmla="*/ 327 w 984"/>
                      <a:gd name="T27" fmla="*/ 54 h 844"/>
                      <a:gd name="T28" fmla="*/ 325 w 984"/>
                      <a:gd name="T29" fmla="*/ 62 h 844"/>
                      <a:gd name="T30" fmla="*/ 342 w 984"/>
                      <a:gd name="T31" fmla="*/ 76 h 844"/>
                      <a:gd name="T32" fmla="*/ 335 w 984"/>
                      <a:gd name="T33" fmla="*/ 108 h 844"/>
                      <a:gd name="T34" fmla="*/ 354 w 984"/>
                      <a:gd name="T35" fmla="*/ 139 h 844"/>
                      <a:gd name="T36" fmla="*/ 365 w 984"/>
                      <a:gd name="T37" fmla="*/ 151 h 844"/>
                      <a:gd name="T38" fmla="*/ 354 w 984"/>
                      <a:gd name="T39" fmla="*/ 151 h 844"/>
                      <a:gd name="T40" fmla="*/ 318 w 984"/>
                      <a:gd name="T41" fmla="*/ 127 h 844"/>
                      <a:gd name="T42" fmla="*/ 289 w 984"/>
                      <a:gd name="T43" fmla="*/ 135 h 844"/>
                      <a:gd name="T44" fmla="*/ 252 w 984"/>
                      <a:gd name="T45" fmla="*/ 148 h 844"/>
                      <a:gd name="T46" fmla="*/ 274 w 984"/>
                      <a:gd name="T47" fmla="*/ 194 h 844"/>
                      <a:gd name="T48" fmla="*/ 303 w 984"/>
                      <a:gd name="T49" fmla="*/ 205 h 844"/>
                      <a:gd name="T50" fmla="*/ 315 w 984"/>
                      <a:gd name="T51" fmla="*/ 184 h 844"/>
                      <a:gd name="T52" fmla="*/ 330 w 984"/>
                      <a:gd name="T53" fmla="*/ 191 h 844"/>
                      <a:gd name="T54" fmla="*/ 327 w 984"/>
                      <a:gd name="T55" fmla="*/ 211 h 844"/>
                      <a:gd name="T56" fmla="*/ 342 w 984"/>
                      <a:gd name="T57" fmla="*/ 225 h 844"/>
                      <a:gd name="T58" fmla="*/ 358 w 984"/>
                      <a:gd name="T59" fmla="*/ 221 h 844"/>
                      <a:gd name="T60" fmla="*/ 394 w 984"/>
                      <a:gd name="T61" fmla="*/ 270 h 844"/>
                      <a:gd name="T62" fmla="*/ 402 w 984"/>
                      <a:gd name="T63" fmla="*/ 277 h 844"/>
                      <a:gd name="T64" fmla="*/ 373 w 984"/>
                      <a:gd name="T65" fmla="*/ 272 h 844"/>
                      <a:gd name="T66" fmla="*/ 354 w 984"/>
                      <a:gd name="T67" fmla="*/ 254 h 844"/>
                      <a:gd name="T68" fmla="*/ 332 w 984"/>
                      <a:gd name="T69" fmla="*/ 238 h 844"/>
                      <a:gd name="T70" fmla="*/ 300 w 984"/>
                      <a:gd name="T71" fmla="*/ 222 h 844"/>
                      <a:gd name="T72" fmla="*/ 262 w 984"/>
                      <a:gd name="T73" fmla="*/ 217 h 844"/>
                      <a:gd name="T74" fmla="*/ 216 w 984"/>
                      <a:gd name="T75" fmla="*/ 199 h 844"/>
                      <a:gd name="T76" fmla="*/ 197 w 984"/>
                      <a:gd name="T77" fmla="*/ 170 h 844"/>
                      <a:gd name="T78" fmla="*/ 184 w 984"/>
                      <a:gd name="T79" fmla="*/ 155 h 844"/>
                      <a:gd name="T80" fmla="*/ 163 w 984"/>
                      <a:gd name="T81" fmla="*/ 144 h 844"/>
                      <a:gd name="T82" fmla="*/ 146 w 984"/>
                      <a:gd name="T83" fmla="*/ 124 h 844"/>
                      <a:gd name="T84" fmla="*/ 151 w 984"/>
                      <a:gd name="T85" fmla="*/ 139 h 844"/>
                      <a:gd name="T86" fmla="*/ 178 w 984"/>
                      <a:gd name="T87" fmla="*/ 166 h 844"/>
                      <a:gd name="T88" fmla="*/ 180 w 984"/>
                      <a:gd name="T89" fmla="*/ 176 h 844"/>
                      <a:gd name="T90" fmla="*/ 168 w 984"/>
                      <a:gd name="T91" fmla="*/ 167 h 844"/>
                      <a:gd name="T92" fmla="*/ 151 w 984"/>
                      <a:gd name="T93" fmla="*/ 156 h 844"/>
                      <a:gd name="T94" fmla="*/ 134 w 984"/>
                      <a:gd name="T95" fmla="*/ 135 h 844"/>
                      <a:gd name="T96" fmla="*/ 114 w 984"/>
                      <a:gd name="T97" fmla="*/ 116 h 844"/>
                      <a:gd name="T98" fmla="*/ 90 w 984"/>
                      <a:gd name="T99" fmla="*/ 105 h 844"/>
                      <a:gd name="T100" fmla="*/ 66 w 984"/>
                      <a:gd name="T101" fmla="*/ 80 h 844"/>
                      <a:gd name="T102" fmla="*/ 28 w 984"/>
                      <a:gd name="T103" fmla="*/ 22 h 844"/>
                      <a:gd name="T104" fmla="*/ 15 w 984"/>
                      <a:gd name="T105" fmla="*/ 13 h 844"/>
                      <a:gd name="T106" fmla="*/ 20 w 984"/>
                      <a:gd name="T107" fmla="*/ 7 h 844"/>
                      <a:gd name="T108" fmla="*/ 44 w 984"/>
                      <a:gd name="T109" fmla="*/ 23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3 w 36"/>
                      <a:gd name="T1" fmla="*/ 9 h 48"/>
                      <a:gd name="T2" fmla="*/ 4 w 36"/>
                      <a:gd name="T3" fmla="*/ 16 h 48"/>
                      <a:gd name="T4" fmla="*/ 3 w 36"/>
                      <a:gd name="T5" fmla="*/ 9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2 h 37"/>
                      <a:gd name="T2" fmla="*/ 5 w 36"/>
                      <a:gd name="T3" fmla="*/ 0 h 37"/>
                      <a:gd name="T4" fmla="*/ 16 w 36"/>
                      <a:gd name="T5" fmla="*/ 6 h 37"/>
                      <a:gd name="T6" fmla="*/ 4 w 36"/>
                      <a:gd name="T7" fmla="*/ 6 h 37"/>
                      <a:gd name="T8" fmla="*/ 0 w 36"/>
                      <a:gd name="T9" fmla="*/ 2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17 h 96"/>
                      <a:gd name="T2" fmla="*/ 12 w 170"/>
                      <a:gd name="T3" fmla="*/ 9 h 96"/>
                      <a:gd name="T4" fmla="*/ 24 w 170"/>
                      <a:gd name="T5" fmla="*/ 7 h 96"/>
                      <a:gd name="T6" fmla="*/ 34 w 170"/>
                      <a:gd name="T7" fmla="*/ 3 h 96"/>
                      <a:gd name="T8" fmla="*/ 27 w 170"/>
                      <a:gd name="T9" fmla="*/ 9 h 96"/>
                      <a:gd name="T10" fmla="*/ 53 w 170"/>
                      <a:gd name="T11" fmla="*/ 17 h 96"/>
                      <a:gd name="T12" fmla="*/ 69 w 170"/>
                      <a:gd name="T13" fmla="*/ 22 h 96"/>
                      <a:gd name="T14" fmla="*/ 50 w 170"/>
                      <a:gd name="T15" fmla="*/ 26 h 96"/>
                      <a:gd name="T16" fmla="*/ 38 w 170"/>
                      <a:gd name="T17" fmla="*/ 20 h 96"/>
                      <a:gd name="T18" fmla="*/ 33 w 170"/>
                      <a:gd name="T19" fmla="*/ 18 h 96"/>
                      <a:gd name="T20" fmla="*/ 10 w 170"/>
                      <a:gd name="T21" fmla="*/ 14 h 96"/>
                      <a:gd name="T22" fmla="*/ 0 w 170"/>
                      <a:gd name="T23" fmla="*/ 17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22 w 138"/>
                      <a:gd name="T3" fmla="*/ 1 h 44"/>
                      <a:gd name="T4" fmla="*/ 38 w 138"/>
                      <a:gd name="T5" fmla="*/ 8 h 44"/>
                      <a:gd name="T6" fmla="*/ 48 w 138"/>
                      <a:gd name="T7" fmla="*/ 7 h 44"/>
                      <a:gd name="T8" fmla="*/ 46 w 138"/>
                      <a:gd name="T9" fmla="*/ 15 h 44"/>
                      <a:gd name="T10" fmla="*/ 27 w 138"/>
                      <a:gd name="T11" fmla="*/ 14 h 44"/>
                      <a:gd name="T12" fmla="*/ 0 w 138"/>
                      <a:gd name="T13" fmla="*/ 12 h 44"/>
                      <a:gd name="T14" fmla="*/ 12 w 138"/>
                      <a:gd name="T15" fmla="*/ 7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7 w 57"/>
                      <a:gd name="T1" fmla="*/ 8 h 42"/>
                      <a:gd name="T2" fmla="*/ 16 w 57"/>
                      <a:gd name="T3" fmla="*/ 4 h 42"/>
                      <a:gd name="T4" fmla="*/ 7 w 57"/>
                      <a:gd name="T5" fmla="*/ 8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8 w 39"/>
                      <a:gd name="T1" fmla="*/ 11 h 52"/>
                      <a:gd name="T2" fmla="*/ 8 w 39"/>
                      <a:gd name="T3" fmla="*/ 0 h 52"/>
                      <a:gd name="T4" fmla="*/ 8 w 39"/>
                      <a:gd name="T5" fmla="*/ 11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2 w 44"/>
                      <a:gd name="T1" fmla="*/ 3 h 80"/>
                      <a:gd name="T2" fmla="*/ 9 w 44"/>
                      <a:gd name="T3" fmla="*/ 11 h 80"/>
                      <a:gd name="T4" fmla="*/ 10 w 44"/>
                      <a:gd name="T5" fmla="*/ 17 h 80"/>
                      <a:gd name="T6" fmla="*/ 16 w 44"/>
                      <a:gd name="T7" fmla="*/ 18 h 80"/>
                      <a:gd name="T8" fmla="*/ 10 w 44"/>
                      <a:gd name="T9" fmla="*/ 25 h 80"/>
                      <a:gd name="T10" fmla="*/ 0 w 44"/>
                      <a:gd name="T11" fmla="*/ 7 h 80"/>
                      <a:gd name="T12" fmla="*/ 2 w 44"/>
                      <a:gd name="T13" fmla="*/ 3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40 w 323"/>
                      <a:gd name="T1" fmla="*/ 1 h 64"/>
                      <a:gd name="T2" fmla="*/ 147 w 323"/>
                      <a:gd name="T3" fmla="*/ 5 h 64"/>
                      <a:gd name="T4" fmla="*/ 149 w 323"/>
                      <a:gd name="T5" fmla="*/ 0 h 64"/>
                      <a:gd name="T6" fmla="*/ 168 w 323"/>
                      <a:gd name="T7" fmla="*/ 0 h 64"/>
                      <a:gd name="T8" fmla="*/ 182 w 323"/>
                      <a:gd name="T9" fmla="*/ 11 h 64"/>
                      <a:gd name="T10" fmla="*/ 202 w 323"/>
                      <a:gd name="T11" fmla="*/ 6 h 64"/>
                      <a:gd name="T12" fmla="*/ 199 w 323"/>
                      <a:gd name="T13" fmla="*/ 19 h 64"/>
                      <a:gd name="T14" fmla="*/ 189 w 323"/>
                      <a:gd name="T15" fmla="*/ 29 h 64"/>
                      <a:gd name="T16" fmla="*/ 187 w 323"/>
                      <a:gd name="T17" fmla="*/ 19 h 64"/>
                      <a:gd name="T18" fmla="*/ 182 w 323"/>
                      <a:gd name="T19" fmla="*/ 20 h 64"/>
                      <a:gd name="T20" fmla="*/ 177 w 323"/>
                      <a:gd name="T21" fmla="*/ 19 h 64"/>
                      <a:gd name="T22" fmla="*/ 167 w 323"/>
                      <a:gd name="T23" fmla="*/ 13 h 64"/>
                      <a:gd name="T24" fmla="*/ 145 w 323"/>
                      <a:gd name="T25" fmla="*/ 24 h 64"/>
                      <a:gd name="T26" fmla="*/ 128 w 323"/>
                      <a:gd name="T27" fmla="*/ 28 h 64"/>
                      <a:gd name="T28" fmla="*/ 135 w 323"/>
                      <a:gd name="T29" fmla="*/ 37 h 64"/>
                      <a:gd name="T30" fmla="*/ 119 w 323"/>
                      <a:gd name="T31" fmla="*/ 40 h 64"/>
                      <a:gd name="T32" fmla="*/ 107 w 323"/>
                      <a:gd name="T33" fmla="*/ 39 h 64"/>
                      <a:gd name="T34" fmla="*/ 112 w 323"/>
                      <a:gd name="T35" fmla="*/ 37 h 64"/>
                      <a:gd name="T36" fmla="*/ 109 w 323"/>
                      <a:gd name="T37" fmla="*/ 26 h 64"/>
                      <a:gd name="T38" fmla="*/ 107 w 323"/>
                      <a:gd name="T39" fmla="*/ 20 h 64"/>
                      <a:gd name="T40" fmla="*/ 100 w 323"/>
                      <a:gd name="T41" fmla="*/ 15 h 64"/>
                      <a:gd name="T42" fmla="*/ 90 w 323"/>
                      <a:gd name="T43" fmla="*/ 17 h 64"/>
                      <a:gd name="T44" fmla="*/ 85 w 323"/>
                      <a:gd name="T45" fmla="*/ 17 h 64"/>
                      <a:gd name="T46" fmla="*/ 78 w 323"/>
                      <a:gd name="T47" fmla="*/ 16 h 64"/>
                      <a:gd name="T48" fmla="*/ 53 w 323"/>
                      <a:gd name="T49" fmla="*/ 1 h 64"/>
                      <a:gd name="T50" fmla="*/ 37 w 323"/>
                      <a:gd name="T51" fmla="*/ 9 h 64"/>
                      <a:gd name="T52" fmla="*/ 1 w 323"/>
                      <a:gd name="T53" fmla="*/ 0 h 64"/>
                      <a:gd name="T54" fmla="*/ 14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67 w 300"/>
                      <a:gd name="T1" fmla="*/ 20 h 31"/>
                      <a:gd name="T2" fmla="*/ 19 w 300"/>
                      <a:gd name="T3" fmla="*/ 1 h 31"/>
                      <a:gd name="T4" fmla="*/ 181 w 300"/>
                      <a:gd name="T5" fmla="*/ 0 h 31"/>
                      <a:gd name="T6" fmla="*/ 187 w 300"/>
                      <a:gd name="T7" fmla="*/ 9 h 31"/>
                      <a:gd name="T8" fmla="*/ 167 w 300"/>
                      <a:gd name="T9" fmla="*/ 10 h 31"/>
                      <a:gd name="T10" fmla="*/ 67 w 300"/>
                      <a:gd name="T11" fmla="*/ 20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7 w 30"/>
                      <a:gd name="T1" fmla="*/ 11 h 42"/>
                      <a:gd name="T2" fmla="*/ 3 w 30"/>
                      <a:gd name="T3" fmla="*/ 7 h 42"/>
                      <a:gd name="T4" fmla="*/ 0 w 30"/>
                      <a:gd name="T5" fmla="*/ 3 h 42"/>
                      <a:gd name="T6" fmla="*/ 7 w 30"/>
                      <a:gd name="T7" fmla="*/ 1 h 42"/>
                      <a:gd name="T8" fmla="*/ 13 w 30"/>
                      <a:gd name="T9" fmla="*/ 8 h 42"/>
                      <a:gd name="T10" fmla="*/ 12 w 30"/>
                      <a:gd name="T11" fmla="*/ 10 h 42"/>
                      <a:gd name="T12" fmla="*/ 7 w 30"/>
                      <a:gd name="T13" fmla="*/ 11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7 w 25"/>
                      <a:gd name="T1" fmla="*/ 5 h 16"/>
                      <a:gd name="T2" fmla="*/ 1 w 25"/>
                      <a:gd name="T3" fmla="*/ 3 h 16"/>
                      <a:gd name="T4" fmla="*/ 7 w 25"/>
                      <a:gd name="T5" fmla="*/ 0 h 16"/>
                      <a:gd name="T6" fmla="*/ 7 w 25"/>
                      <a:gd name="T7" fmla="*/ 5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6 w 65"/>
                      <a:gd name="T1" fmla="*/ 8 h 46"/>
                      <a:gd name="T2" fmla="*/ 13 w 65"/>
                      <a:gd name="T3" fmla="*/ 1 h 46"/>
                      <a:gd name="T4" fmla="*/ 18 w 65"/>
                      <a:gd name="T5" fmla="*/ 0 h 46"/>
                      <a:gd name="T6" fmla="*/ 25 w 65"/>
                      <a:gd name="T7" fmla="*/ 4 h 46"/>
                      <a:gd name="T8" fmla="*/ 14 w 65"/>
                      <a:gd name="T9" fmla="*/ 9 h 46"/>
                      <a:gd name="T10" fmla="*/ 5 w 65"/>
                      <a:gd name="T11" fmla="*/ 16 h 46"/>
                      <a:gd name="T12" fmla="*/ 3 w 65"/>
                      <a:gd name="T13" fmla="*/ 7 h 46"/>
                      <a:gd name="T14" fmla="*/ 5 w 65"/>
                      <a:gd name="T15" fmla="*/ 5 h 46"/>
                      <a:gd name="T16" fmla="*/ 6 w 65"/>
                      <a:gd name="T17" fmla="*/ 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11 h 47"/>
                      <a:gd name="T2" fmla="*/ 8 w 69"/>
                      <a:gd name="T3" fmla="*/ 9 h 47"/>
                      <a:gd name="T4" fmla="*/ 22 w 69"/>
                      <a:gd name="T5" fmla="*/ 0 h 47"/>
                      <a:gd name="T6" fmla="*/ 27 w 69"/>
                      <a:gd name="T7" fmla="*/ 1 h 47"/>
                      <a:gd name="T8" fmla="*/ 21 w 69"/>
                      <a:gd name="T9" fmla="*/ 6 h 47"/>
                      <a:gd name="T10" fmla="*/ 12 w 69"/>
                      <a:gd name="T11" fmla="*/ 11 h 47"/>
                      <a:gd name="T12" fmla="*/ 9 w 69"/>
                      <a:gd name="T13" fmla="*/ 16 h 47"/>
                      <a:gd name="T14" fmla="*/ 7 w 69"/>
                      <a:gd name="T15" fmla="*/ 15 h 47"/>
                      <a:gd name="T16" fmla="*/ 5 w 69"/>
                      <a:gd name="T17" fmla="*/ 13 h 47"/>
                      <a:gd name="T18" fmla="*/ 0 w 69"/>
                      <a:gd name="T19" fmla="*/ 12 h 47"/>
                      <a:gd name="T20" fmla="*/ 0 w 69"/>
                      <a:gd name="T21" fmla="*/ 1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4 w 355"/>
                      <a:gd name="T1" fmla="*/ 1 h 277"/>
                      <a:gd name="T2" fmla="*/ 15 w 355"/>
                      <a:gd name="T3" fmla="*/ 6 h 277"/>
                      <a:gd name="T4" fmla="*/ 20 w 355"/>
                      <a:gd name="T5" fmla="*/ 10 h 277"/>
                      <a:gd name="T6" fmla="*/ 32 w 355"/>
                      <a:gd name="T7" fmla="*/ 17 h 277"/>
                      <a:gd name="T8" fmla="*/ 39 w 355"/>
                      <a:gd name="T9" fmla="*/ 22 h 277"/>
                      <a:gd name="T10" fmla="*/ 52 w 355"/>
                      <a:gd name="T11" fmla="*/ 33 h 277"/>
                      <a:gd name="T12" fmla="*/ 58 w 355"/>
                      <a:gd name="T13" fmla="*/ 43 h 277"/>
                      <a:gd name="T14" fmla="*/ 63 w 355"/>
                      <a:gd name="T15" fmla="*/ 44 h 277"/>
                      <a:gd name="T16" fmla="*/ 66 w 355"/>
                      <a:gd name="T17" fmla="*/ 50 h 277"/>
                      <a:gd name="T18" fmla="*/ 75 w 355"/>
                      <a:gd name="T19" fmla="*/ 51 h 277"/>
                      <a:gd name="T20" fmla="*/ 72 w 355"/>
                      <a:gd name="T21" fmla="*/ 66 h 277"/>
                      <a:gd name="T22" fmla="*/ 77 w 355"/>
                      <a:gd name="T23" fmla="*/ 75 h 277"/>
                      <a:gd name="T24" fmla="*/ 84 w 355"/>
                      <a:gd name="T25" fmla="*/ 78 h 277"/>
                      <a:gd name="T26" fmla="*/ 92 w 355"/>
                      <a:gd name="T27" fmla="*/ 79 h 277"/>
                      <a:gd name="T28" fmla="*/ 100 w 355"/>
                      <a:gd name="T29" fmla="*/ 81 h 277"/>
                      <a:gd name="T30" fmla="*/ 108 w 355"/>
                      <a:gd name="T31" fmla="*/ 79 h 277"/>
                      <a:gd name="T32" fmla="*/ 116 w 355"/>
                      <a:gd name="T33" fmla="*/ 83 h 277"/>
                      <a:gd name="T34" fmla="*/ 126 w 355"/>
                      <a:gd name="T35" fmla="*/ 86 h 277"/>
                      <a:gd name="T36" fmla="*/ 134 w 355"/>
                      <a:gd name="T37" fmla="*/ 89 h 277"/>
                      <a:gd name="T38" fmla="*/ 150 w 355"/>
                      <a:gd name="T39" fmla="*/ 89 h 277"/>
                      <a:gd name="T40" fmla="*/ 145 w 355"/>
                      <a:gd name="T41" fmla="*/ 92 h 277"/>
                      <a:gd name="T42" fmla="*/ 137 w 355"/>
                      <a:gd name="T43" fmla="*/ 91 h 277"/>
                      <a:gd name="T44" fmla="*/ 128 w 355"/>
                      <a:gd name="T45" fmla="*/ 91 h 277"/>
                      <a:gd name="T46" fmla="*/ 123 w 355"/>
                      <a:gd name="T47" fmla="*/ 89 h 277"/>
                      <a:gd name="T48" fmla="*/ 107 w 355"/>
                      <a:gd name="T49" fmla="*/ 89 h 277"/>
                      <a:gd name="T50" fmla="*/ 100 w 355"/>
                      <a:gd name="T51" fmla="*/ 87 h 277"/>
                      <a:gd name="T52" fmla="*/ 73 w 355"/>
                      <a:gd name="T53" fmla="*/ 81 h 277"/>
                      <a:gd name="T54" fmla="*/ 68 w 355"/>
                      <a:gd name="T55" fmla="*/ 73 h 277"/>
                      <a:gd name="T56" fmla="*/ 54 w 355"/>
                      <a:gd name="T57" fmla="*/ 67 h 277"/>
                      <a:gd name="T58" fmla="*/ 46 w 355"/>
                      <a:gd name="T59" fmla="*/ 62 h 277"/>
                      <a:gd name="T60" fmla="*/ 40 w 355"/>
                      <a:gd name="T61" fmla="*/ 53 h 277"/>
                      <a:gd name="T62" fmla="*/ 29 w 355"/>
                      <a:gd name="T63" fmla="*/ 36 h 277"/>
                      <a:gd name="T64" fmla="*/ 27 w 355"/>
                      <a:gd name="T65" fmla="*/ 34 h 277"/>
                      <a:gd name="T66" fmla="*/ 25 w 355"/>
                      <a:gd name="T67" fmla="*/ 34 h 277"/>
                      <a:gd name="T68" fmla="*/ 23 w 355"/>
                      <a:gd name="T69" fmla="*/ 30 h 277"/>
                      <a:gd name="T70" fmla="*/ 16 w 355"/>
                      <a:gd name="T71" fmla="*/ 19 h 277"/>
                      <a:gd name="T72" fmla="*/ 9 w 355"/>
                      <a:gd name="T73" fmla="*/ 13 h 277"/>
                      <a:gd name="T74" fmla="*/ 2 w 355"/>
                      <a:gd name="T75" fmla="*/ 7 h 277"/>
                      <a:gd name="T76" fmla="*/ 4 w 355"/>
                      <a:gd name="T77" fmla="*/ 1 h 277"/>
                      <a:gd name="T78" fmla="*/ 4 w 355"/>
                      <a:gd name="T79" fmla="*/ 1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23 w 156"/>
                      <a:gd name="T1" fmla="*/ 22 h 206"/>
                      <a:gd name="T2" fmla="*/ 28 w 156"/>
                      <a:gd name="T3" fmla="*/ 19 h 206"/>
                      <a:gd name="T4" fmla="*/ 29 w 156"/>
                      <a:gd name="T5" fmla="*/ 17 h 206"/>
                      <a:gd name="T6" fmla="*/ 34 w 156"/>
                      <a:gd name="T7" fmla="*/ 15 h 206"/>
                      <a:gd name="T8" fmla="*/ 46 w 156"/>
                      <a:gd name="T9" fmla="*/ 7 h 206"/>
                      <a:gd name="T10" fmla="*/ 48 w 156"/>
                      <a:gd name="T11" fmla="*/ 1 h 206"/>
                      <a:gd name="T12" fmla="*/ 53 w 156"/>
                      <a:gd name="T13" fmla="*/ 0 h 206"/>
                      <a:gd name="T14" fmla="*/ 64 w 156"/>
                      <a:gd name="T15" fmla="*/ 9 h 206"/>
                      <a:gd name="T16" fmla="*/ 63 w 156"/>
                      <a:gd name="T17" fmla="*/ 15 h 206"/>
                      <a:gd name="T18" fmla="*/ 54 w 156"/>
                      <a:gd name="T19" fmla="*/ 21 h 206"/>
                      <a:gd name="T20" fmla="*/ 57 w 156"/>
                      <a:gd name="T21" fmla="*/ 31 h 206"/>
                      <a:gd name="T22" fmla="*/ 61 w 156"/>
                      <a:gd name="T23" fmla="*/ 36 h 206"/>
                      <a:gd name="T24" fmla="*/ 63 w 156"/>
                      <a:gd name="T25" fmla="*/ 42 h 206"/>
                      <a:gd name="T26" fmla="*/ 55 w 156"/>
                      <a:gd name="T27" fmla="*/ 42 h 206"/>
                      <a:gd name="T28" fmla="*/ 50 w 156"/>
                      <a:gd name="T29" fmla="*/ 48 h 206"/>
                      <a:gd name="T30" fmla="*/ 45 w 156"/>
                      <a:gd name="T31" fmla="*/ 51 h 206"/>
                      <a:gd name="T32" fmla="*/ 43 w 156"/>
                      <a:gd name="T33" fmla="*/ 65 h 206"/>
                      <a:gd name="T34" fmla="*/ 38 w 156"/>
                      <a:gd name="T35" fmla="*/ 67 h 206"/>
                      <a:gd name="T36" fmla="*/ 35 w 156"/>
                      <a:gd name="T37" fmla="*/ 68 h 206"/>
                      <a:gd name="T38" fmla="*/ 33 w 156"/>
                      <a:gd name="T39" fmla="*/ 67 h 206"/>
                      <a:gd name="T40" fmla="*/ 31 w 156"/>
                      <a:gd name="T41" fmla="*/ 63 h 206"/>
                      <a:gd name="T42" fmla="*/ 26 w 156"/>
                      <a:gd name="T43" fmla="*/ 61 h 206"/>
                      <a:gd name="T44" fmla="*/ 18 w 156"/>
                      <a:gd name="T45" fmla="*/ 64 h 206"/>
                      <a:gd name="T46" fmla="*/ 12 w 156"/>
                      <a:gd name="T47" fmla="*/ 61 h 206"/>
                      <a:gd name="T48" fmla="*/ 4 w 156"/>
                      <a:gd name="T49" fmla="*/ 49 h 206"/>
                      <a:gd name="T50" fmla="*/ 2 w 156"/>
                      <a:gd name="T51" fmla="*/ 43 h 206"/>
                      <a:gd name="T52" fmla="*/ 0 w 156"/>
                      <a:gd name="T53" fmla="*/ 39 h 206"/>
                      <a:gd name="T54" fmla="*/ 9 w 156"/>
                      <a:gd name="T55" fmla="*/ 32 h 206"/>
                      <a:gd name="T56" fmla="*/ 14 w 156"/>
                      <a:gd name="T57" fmla="*/ 34 h 206"/>
                      <a:gd name="T58" fmla="*/ 15 w 156"/>
                      <a:gd name="T59" fmla="*/ 26 h 206"/>
                      <a:gd name="T60" fmla="*/ 22 w 156"/>
                      <a:gd name="T61" fmla="*/ 23 h 206"/>
                      <a:gd name="T62" fmla="*/ 23 w 156"/>
                      <a:gd name="T63" fmla="*/ 22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2 w 109"/>
                      <a:gd name="T1" fmla="*/ 11 h 38"/>
                      <a:gd name="T2" fmla="*/ 8 w 109"/>
                      <a:gd name="T3" fmla="*/ 3 h 38"/>
                      <a:gd name="T4" fmla="*/ 20 w 109"/>
                      <a:gd name="T5" fmla="*/ 7 h 38"/>
                      <a:gd name="T6" fmla="*/ 31 w 109"/>
                      <a:gd name="T7" fmla="*/ 5 h 38"/>
                      <a:gd name="T8" fmla="*/ 39 w 109"/>
                      <a:gd name="T9" fmla="*/ 0 h 38"/>
                      <a:gd name="T10" fmla="*/ 33 w 109"/>
                      <a:gd name="T11" fmla="*/ 9 h 38"/>
                      <a:gd name="T12" fmla="*/ 26 w 109"/>
                      <a:gd name="T13" fmla="*/ 13 h 38"/>
                      <a:gd name="T14" fmla="*/ 18 w 109"/>
                      <a:gd name="T15" fmla="*/ 11 h 38"/>
                      <a:gd name="T16" fmla="*/ 6 w 109"/>
                      <a:gd name="T17" fmla="*/ 10 h 38"/>
                      <a:gd name="T18" fmla="*/ 2 w 109"/>
                      <a:gd name="T19" fmla="*/ 11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3 w 76"/>
                      <a:gd name="T1" fmla="*/ 6 h 104"/>
                      <a:gd name="T2" fmla="*/ 8 w 76"/>
                      <a:gd name="T3" fmla="*/ 0 h 104"/>
                      <a:gd name="T4" fmla="*/ 14 w 76"/>
                      <a:gd name="T5" fmla="*/ 6 h 104"/>
                      <a:gd name="T6" fmla="*/ 26 w 76"/>
                      <a:gd name="T7" fmla="*/ 1 h 104"/>
                      <a:gd name="T8" fmla="*/ 19 w 76"/>
                      <a:gd name="T9" fmla="*/ 11 h 104"/>
                      <a:gd name="T10" fmla="*/ 23 w 76"/>
                      <a:gd name="T11" fmla="*/ 16 h 104"/>
                      <a:gd name="T12" fmla="*/ 24 w 76"/>
                      <a:gd name="T13" fmla="*/ 20 h 104"/>
                      <a:gd name="T14" fmla="*/ 19 w 76"/>
                      <a:gd name="T15" fmla="*/ 24 h 104"/>
                      <a:gd name="T16" fmla="*/ 14 w 76"/>
                      <a:gd name="T17" fmla="*/ 20 h 104"/>
                      <a:gd name="T18" fmla="*/ 9 w 76"/>
                      <a:gd name="T19" fmla="*/ 16 h 104"/>
                      <a:gd name="T20" fmla="*/ 12 w 76"/>
                      <a:gd name="T21" fmla="*/ 22 h 104"/>
                      <a:gd name="T22" fmla="*/ 13 w 76"/>
                      <a:gd name="T23" fmla="*/ 24 h 104"/>
                      <a:gd name="T24" fmla="*/ 8 w 76"/>
                      <a:gd name="T25" fmla="*/ 34 h 104"/>
                      <a:gd name="T26" fmla="*/ 5 w 76"/>
                      <a:gd name="T27" fmla="*/ 33 h 104"/>
                      <a:gd name="T28" fmla="*/ 3 w 76"/>
                      <a:gd name="T29" fmla="*/ 29 h 104"/>
                      <a:gd name="T30" fmla="*/ 0 w 76"/>
                      <a:gd name="T31" fmla="*/ 18 h 104"/>
                      <a:gd name="T32" fmla="*/ 1 w 76"/>
                      <a:gd name="T33" fmla="*/ 10 h 104"/>
                      <a:gd name="T34" fmla="*/ 3 w 76"/>
                      <a:gd name="T35" fmla="*/ 6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1 w 37"/>
                      <a:gd name="T1" fmla="*/ 9 h 61"/>
                      <a:gd name="T2" fmla="*/ 6 w 37"/>
                      <a:gd name="T3" fmla="*/ 0 h 61"/>
                      <a:gd name="T4" fmla="*/ 6 w 37"/>
                      <a:gd name="T5" fmla="*/ 9 h 61"/>
                      <a:gd name="T6" fmla="*/ 16 w 37"/>
                      <a:gd name="T7" fmla="*/ 12 h 61"/>
                      <a:gd name="T8" fmla="*/ 8 w 37"/>
                      <a:gd name="T9" fmla="*/ 14 h 61"/>
                      <a:gd name="T10" fmla="*/ 2 w 37"/>
                      <a:gd name="T11" fmla="*/ 19 h 61"/>
                      <a:gd name="T12" fmla="*/ 0 w 37"/>
                      <a:gd name="T13" fmla="*/ 11 h 61"/>
                      <a:gd name="T14" fmla="*/ 1 w 37"/>
                      <a:gd name="T15" fmla="*/ 9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3 w 49"/>
                      <a:gd name="T1" fmla="*/ 0 h 29"/>
                      <a:gd name="T2" fmla="*/ 12 w 49"/>
                      <a:gd name="T3" fmla="*/ 0 h 29"/>
                      <a:gd name="T4" fmla="*/ 20 w 49"/>
                      <a:gd name="T5" fmla="*/ 6 h 29"/>
                      <a:gd name="T6" fmla="*/ 14 w 49"/>
                      <a:gd name="T7" fmla="*/ 5 h 29"/>
                      <a:gd name="T8" fmla="*/ 1 w 49"/>
                      <a:gd name="T9" fmla="*/ 6 h 29"/>
                      <a:gd name="T10" fmla="*/ 3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9 w 61"/>
                      <a:gd name="T1" fmla="*/ 13 h 48"/>
                      <a:gd name="T2" fmla="*/ 6 w 61"/>
                      <a:gd name="T3" fmla="*/ 9 h 48"/>
                      <a:gd name="T4" fmla="*/ 1 w 61"/>
                      <a:gd name="T5" fmla="*/ 8 h 48"/>
                      <a:gd name="T6" fmla="*/ 6 w 61"/>
                      <a:gd name="T7" fmla="*/ 3 h 48"/>
                      <a:gd name="T8" fmla="*/ 11 w 61"/>
                      <a:gd name="T9" fmla="*/ 0 h 48"/>
                      <a:gd name="T10" fmla="*/ 21 w 61"/>
                      <a:gd name="T11" fmla="*/ 4 h 48"/>
                      <a:gd name="T12" fmla="*/ 23 w 61"/>
                      <a:gd name="T13" fmla="*/ 7 h 48"/>
                      <a:gd name="T14" fmla="*/ 26 w 61"/>
                      <a:gd name="T15" fmla="*/ 11 h 48"/>
                      <a:gd name="T16" fmla="*/ 17 w 61"/>
                      <a:gd name="T17" fmla="*/ 13 h 48"/>
                      <a:gd name="T18" fmla="*/ 10 w 61"/>
                      <a:gd name="T19" fmla="*/ 16 h 48"/>
                      <a:gd name="T20" fmla="*/ 9 w 61"/>
                      <a:gd name="T21" fmla="*/ 13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20 w 286"/>
                      <a:gd name="T1" fmla="*/ 9 h 182"/>
                      <a:gd name="T2" fmla="*/ 15 w 286"/>
                      <a:gd name="T3" fmla="*/ 5 h 182"/>
                      <a:gd name="T4" fmla="*/ 11 w 286"/>
                      <a:gd name="T5" fmla="*/ 10 h 182"/>
                      <a:gd name="T6" fmla="*/ 0 w 286"/>
                      <a:gd name="T7" fmla="*/ 8 h 182"/>
                      <a:gd name="T8" fmla="*/ 4 w 286"/>
                      <a:gd name="T9" fmla="*/ 14 h 182"/>
                      <a:gd name="T10" fmla="*/ 7 w 286"/>
                      <a:gd name="T11" fmla="*/ 21 h 182"/>
                      <a:gd name="T12" fmla="*/ 10 w 286"/>
                      <a:gd name="T13" fmla="*/ 16 h 182"/>
                      <a:gd name="T14" fmla="*/ 13 w 286"/>
                      <a:gd name="T15" fmla="*/ 15 h 182"/>
                      <a:gd name="T16" fmla="*/ 20 w 286"/>
                      <a:gd name="T17" fmla="*/ 19 h 182"/>
                      <a:gd name="T18" fmla="*/ 30 w 286"/>
                      <a:gd name="T19" fmla="*/ 21 h 182"/>
                      <a:gd name="T20" fmla="*/ 38 w 286"/>
                      <a:gd name="T21" fmla="*/ 24 h 182"/>
                      <a:gd name="T22" fmla="*/ 45 w 286"/>
                      <a:gd name="T23" fmla="*/ 34 h 182"/>
                      <a:gd name="T24" fmla="*/ 44 w 286"/>
                      <a:gd name="T25" fmla="*/ 41 h 182"/>
                      <a:gd name="T26" fmla="*/ 42 w 286"/>
                      <a:gd name="T27" fmla="*/ 45 h 182"/>
                      <a:gd name="T28" fmla="*/ 52 w 286"/>
                      <a:gd name="T29" fmla="*/ 43 h 182"/>
                      <a:gd name="T30" fmla="*/ 60 w 286"/>
                      <a:gd name="T31" fmla="*/ 47 h 182"/>
                      <a:gd name="T32" fmla="*/ 72 w 286"/>
                      <a:gd name="T33" fmla="*/ 50 h 182"/>
                      <a:gd name="T34" fmla="*/ 74 w 286"/>
                      <a:gd name="T35" fmla="*/ 49 h 182"/>
                      <a:gd name="T36" fmla="*/ 72 w 286"/>
                      <a:gd name="T37" fmla="*/ 45 h 182"/>
                      <a:gd name="T38" fmla="*/ 76 w 286"/>
                      <a:gd name="T39" fmla="*/ 46 h 182"/>
                      <a:gd name="T40" fmla="*/ 79 w 286"/>
                      <a:gd name="T41" fmla="*/ 40 h 182"/>
                      <a:gd name="T42" fmla="*/ 86 w 286"/>
                      <a:gd name="T43" fmla="*/ 41 h 182"/>
                      <a:gd name="T44" fmla="*/ 91 w 286"/>
                      <a:gd name="T45" fmla="*/ 44 h 182"/>
                      <a:gd name="T46" fmla="*/ 104 w 286"/>
                      <a:gd name="T47" fmla="*/ 56 h 182"/>
                      <a:gd name="T48" fmla="*/ 112 w 286"/>
                      <a:gd name="T49" fmla="*/ 60 h 182"/>
                      <a:gd name="T50" fmla="*/ 121 w 286"/>
                      <a:gd name="T51" fmla="*/ 57 h 182"/>
                      <a:gd name="T52" fmla="*/ 114 w 286"/>
                      <a:gd name="T53" fmla="*/ 54 h 182"/>
                      <a:gd name="T54" fmla="*/ 109 w 286"/>
                      <a:gd name="T55" fmla="*/ 46 h 182"/>
                      <a:gd name="T56" fmla="*/ 107 w 286"/>
                      <a:gd name="T57" fmla="*/ 44 h 182"/>
                      <a:gd name="T58" fmla="*/ 106 w 286"/>
                      <a:gd name="T59" fmla="*/ 41 h 182"/>
                      <a:gd name="T60" fmla="*/ 101 w 286"/>
                      <a:gd name="T61" fmla="*/ 39 h 182"/>
                      <a:gd name="T62" fmla="*/ 102 w 286"/>
                      <a:gd name="T63" fmla="*/ 32 h 182"/>
                      <a:gd name="T64" fmla="*/ 94 w 286"/>
                      <a:gd name="T65" fmla="*/ 29 h 182"/>
                      <a:gd name="T66" fmla="*/ 90 w 286"/>
                      <a:gd name="T67" fmla="*/ 23 h 182"/>
                      <a:gd name="T68" fmla="*/ 81 w 286"/>
                      <a:gd name="T69" fmla="*/ 18 h 182"/>
                      <a:gd name="T70" fmla="*/ 72 w 286"/>
                      <a:gd name="T71" fmla="*/ 13 h 182"/>
                      <a:gd name="T72" fmla="*/ 67 w 286"/>
                      <a:gd name="T73" fmla="*/ 11 h 182"/>
                      <a:gd name="T74" fmla="*/ 51 w 286"/>
                      <a:gd name="T75" fmla="*/ 5 h 182"/>
                      <a:gd name="T76" fmla="*/ 44 w 286"/>
                      <a:gd name="T77" fmla="*/ 1 h 182"/>
                      <a:gd name="T78" fmla="*/ 41 w 286"/>
                      <a:gd name="T79" fmla="*/ 0 h 182"/>
                      <a:gd name="T80" fmla="*/ 30 w 286"/>
                      <a:gd name="T81" fmla="*/ 3 h 182"/>
                      <a:gd name="T82" fmla="*/ 24 w 286"/>
                      <a:gd name="T83" fmla="*/ 11 h 182"/>
                      <a:gd name="T84" fmla="*/ 20 w 286"/>
                      <a:gd name="T85" fmla="*/ 9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19 h 78"/>
                      <a:gd name="T2" fmla="*/ 11 w 78"/>
                      <a:gd name="T3" fmla="*/ 20 h 78"/>
                      <a:gd name="T4" fmla="*/ 19 w 78"/>
                      <a:gd name="T5" fmla="*/ 16 h 78"/>
                      <a:gd name="T6" fmla="*/ 24 w 78"/>
                      <a:gd name="T7" fmla="*/ 10 h 78"/>
                      <a:gd name="T8" fmla="*/ 18 w 78"/>
                      <a:gd name="T9" fmla="*/ 5 h 78"/>
                      <a:gd name="T10" fmla="*/ 18 w 78"/>
                      <a:gd name="T11" fmla="*/ 1 h 78"/>
                      <a:gd name="T12" fmla="*/ 30 w 78"/>
                      <a:gd name="T13" fmla="*/ 9 h 78"/>
                      <a:gd name="T14" fmla="*/ 28 w 78"/>
                      <a:gd name="T15" fmla="*/ 18 h 78"/>
                      <a:gd name="T16" fmla="*/ 14 w 78"/>
                      <a:gd name="T17" fmla="*/ 26 h 78"/>
                      <a:gd name="T18" fmla="*/ 4 w 78"/>
                      <a:gd name="T19" fmla="*/ 22 h 78"/>
                      <a:gd name="T20" fmla="*/ 1 w 78"/>
                      <a:gd name="T21" fmla="*/ 21 h 78"/>
                      <a:gd name="T22" fmla="*/ 0 w 78"/>
                      <a:gd name="T23" fmla="*/ 19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1 w 17"/>
                      <a:gd name="T1" fmla="*/ 1 h 18"/>
                      <a:gd name="T2" fmla="*/ 1 w 17"/>
                      <a:gd name="T3" fmla="*/ 5 h 18"/>
                      <a:gd name="T4" fmla="*/ 1 w 17"/>
                      <a:gd name="T5" fmla="*/ 1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7 w 20"/>
                      <a:gd name="T3" fmla="*/ 1 h 15"/>
                      <a:gd name="T4" fmla="*/ 4 w 20"/>
                      <a:gd name="T5" fmla="*/ 4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3 w 20"/>
                      <a:gd name="T1" fmla="*/ 4 h 15"/>
                      <a:gd name="T2" fmla="*/ 6 w 20"/>
                      <a:gd name="T3" fmla="*/ 1 h 15"/>
                      <a:gd name="T4" fmla="*/ 6 w 20"/>
                      <a:gd name="T5" fmla="*/ 5 h 15"/>
                      <a:gd name="T6" fmla="*/ 3 w 20"/>
                      <a:gd name="T7" fmla="*/ 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17 h 80"/>
                      <a:gd name="T2" fmla="*/ 6 w 80"/>
                      <a:gd name="T3" fmla="*/ 8 h 80"/>
                      <a:gd name="T4" fmla="*/ 11 w 80"/>
                      <a:gd name="T5" fmla="*/ 7 h 80"/>
                      <a:gd name="T6" fmla="*/ 20 w 80"/>
                      <a:gd name="T7" fmla="*/ 6 h 80"/>
                      <a:gd name="T8" fmla="*/ 25 w 80"/>
                      <a:gd name="T9" fmla="*/ 0 h 80"/>
                      <a:gd name="T10" fmla="*/ 34 w 80"/>
                      <a:gd name="T11" fmla="*/ 14 h 80"/>
                      <a:gd name="T12" fmla="*/ 30 w 80"/>
                      <a:gd name="T13" fmla="*/ 19 h 80"/>
                      <a:gd name="T14" fmla="*/ 23 w 80"/>
                      <a:gd name="T15" fmla="*/ 21 h 80"/>
                      <a:gd name="T16" fmla="*/ 20 w 80"/>
                      <a:gd name="T17" fmla="*/ 27 h 80"/>
                      <a:gd name="T18" fmla="*/ 14 w 80"/>
                      <a:gd name="T19" fmla="*/ 23 h 80"/>
                      <a:gd name="T20" fmla="*/ 16 w 80"/>
                      <a:gd name="T21" fmla="*/ 18 h 80"/>
                      <a:gd name="T22" fmla="*/ 13 w 80"/>
                      <a:gd name="T23" fmla="*/ 9 h 80"/>
                      <a:gd name="T24" fmla="*/ 9 w 80"/>
                      <a:gd name="T25" fmla="*/ 16 h 80"/>
                      <a:gd name="T26" fmla="*/ 3 w 80"/>
                      <a:gd name="T27" fmla="*/ 19 h 80"/>
                      <a:gd name="T28" fmla="*/ 0 w 80"/>
                      <a:gd name="T29" fmla="*/ 17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6 w 94"/>
                      <a:gd name="T1" fmla="*/ 32 h 174"/>
                      <a:gd name="T2" fmla="*/ 11 w 94"/>
                      <a:gd name="T3" fmla="*/ 43 h 174"/>
                      <a:gd name="T4" fmla="*/ 14 w 94"/>
                      <a:gd name="T5" fmla="*/ 36 h 174"/>
                      <a:gd name="T6" fmla="*/ 22 w 94"/>
                      <a:gd name="T7" fmla="*/ 33 h 174"/>
                      <a:gd name="T8" fmla="*/ 20 w 94"/>
                      <a:gd name="T9" fmla="*/ 41 h 174"/>
                      <a:gd name="T10" fmla="*/ 28 w 94"/>
                      <a:gd name="T11" fmla="*/ 42 h 174"/>
                      <a:gd name="T12" fmla="*/ 32 w 94"/>
                      <a:gd name="T13" fmla="*/ 47 h 174"/>
                      <a:gd name="T14" fmla="*/ 25 w 94"/>
                      <a:gd name="T15" fmla="*/ 49 h 174"/>
                      <a:gd name="T16" fmla="*/ 31 w 94"/>
                      <a:gd name="T17" fmla="*/ 58 h 174"/>
                      <a:gd name="T18" fmla="*/ 36 w 94"/>
                      <a:gd name="T19" fmla="*/ 51 h 174"/>
                      <a:gd name="T20" fmla="*/ 35 w 94"/>
                      <a:gd name="T21" fmla="*/ 37 h 174"/>
                      <a:gd name="T22" fmla="*/ 26 w 94"/>
                      <a:gd name="T23" fmla="*/ 35 h 174"/>
                      <a:gd name="T24" fmla="*/ 21 w 94"/>
                      <a:gd name="T25" fmla="*/ 27 h 174"/>
                      <a:gd name="T26" fmla="*/ 14 w 94"/>
                      <a:gd name="T27" fmla="*/ 27 h 174"/>
                      <a:gd name="T28" fmla="*/ 13 w 94"/>
                      <a:gd name="T29" fmla="*/ 23 h 174"/>
                      <a:gd name="T30" fmla="*/ 18 w 94"/>
                      <a:gd name="T31" fmla="*/ 14 h 174"/>
                      <a:gd name="T32" fmla="*/ 13 w 94"/>
                      <a:gd name="T33" fmla="*/ 0 h 174"/>
                      <a:gd name="T34" fmla="*/ 8 w 94"/>
                      <a:gd name="T35" fmla="*/ 7 h 174"/>
                      <a:gd name="T36" fmla="*/ 2 w 94"/>
                      <a:gd name="T37" fmla="*/ 15 h 174"/>
                      <a:gd name="T38" fmla="*/ 6 w 94"/>
                      <a:gd name="T39" fmla="*/ 25 h 174"/>
                      <a:gd name="T40" fmla="*/ 6 w 94"/>
                      <a:gd name="T41" fmla="*/ 32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3 w 32"/>
                      <a:gd name="T1" fmla="*/ 8 h 50"/>
                      <a:gd name="T2" fmla="*/ 5 w 32"/>
                      <a:gd name="T3" fmla="*/ 0 h 50"/>
                      <a:gd name="T4" fmla="*/ 9 w 32"/>
                      <a:gd name="T5" fmla="*/ 5 h 50"/>
                      <a:gd name="T6" fmla="*/ 10 w 32"/>
                      <a:gd name="T7" fmla="*/ 8 h 50"/>
                      <a:gd name="T8" fmla="*/ 12 w 32"/>
                      <a:gd name="T9" fmla="*/ 9 h 50"/>
                      <a:gd name="T10" fmla="*/ 14 w 32"/>
                      <a:gd name="T11" fmla="*/ 13 h 50"/>
                      <a:gd name="T12" fmla="*/ 8 w 32"/>
                      <a:gd name="T13" fmla="*/ 17 h 50"/>
                      <a:gd name="T14" fmla="*/ 3 w 32"/>
                      <a:gd name="T15" fmla="*/ 8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15 h 50"/>
                      <a:gd name="T2" fmla="*/ 10 w 43"/>
                      <a:gd name="T3" fmla="*/ 7 h 50"/>
                      <a:gd name="T4" fmla="*/ 16 w 43"/>
                      <a:gd name="T5" fmla="*/ 0 h 50"/>
                      <a:gd name="T6" fmla="*/ 11 w 43"/>
                      <a:gd name="T7" fmla="*/ 10 h 50"/>
                      <a:gd name="T8" fmla="*/ 1 w 43"/>
                      <a:gd name="T9" fmla="*/ 17 h 50"/>
                      <a:gd name="T10" fmla="*/ 0 w 43"/>
                      <a:gd name="T11" fmla="*/ 15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9 h 29"/>
                      <a:gd name="T2" fmla="*/ 5 w 41"/>
                      <a:gd name="T3" fmla="*/ 10 h 29"/>
                      <a:gd name="T4" fmla="*/ 0 w 41"/>
                      <a:gd name="T5" fmla="*/ 9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2 w 47"/>
                      <a:gd name="T1" fmla="*/ 52 h 165"/>
                      <a:gd name="T2" fmla="*/ 6 w 47"/>
                      <a:gd name="T3" fmla="*/ 36 h 165"/>
                      <a:gd name="T4" fmla="*/ 7 w 47"/>
                      <a:gd name="T5" fmla="*/ 23 h 165"/>
                      <a:gd name="T6" fmla="*/ 5 w 47"/>
                      <a:gd name="T7" fmla="*/ 13 h 165"/>
                      <a:gd name="T8" fmla="*/ 7 w 47"/>
                      <a:gd name="T9" fmla="*/ 4 h 165"/>
                      <a:gd name="T10" fmla="*/ 9 w 47"/>
                      <a:gd name="T11" fmla="*/ 0 h 165"/>
                      <a:gd name="T12" fmla="*/ 13 w 47"/>
                      <a:gd name="T13" fmla="*/ 10 h 165"/>
                      <a:gd name="T14" fmla="*/ 20 w 47"/>
                      <a:gd name="T15" fmla="*/ 33 h 165"/>
                      <a:gd name="T16" fmla="*/ 13 w 47"/>
                      <a:gd name="T17" fmla="*/ 36 h 165"/>
                      <a:gd name="T18" fmla="*/ 10 w 47"/>
                      <a:gd name="T19" fmla="*/ 42 h 165"/>
                      <a:gd name="T20" fmla="*/ 9 w 47"/>
                      <a:gd name="T21" fmla="*/ 44 h 165"/>
                      <a:gd name="T22" fmla="*/ 11 w 47"/>
                      <a:gd name="T23" fmla="*/ 45 h 165"/>
                      <a:gd name="T24" fmla="*/ 13 w 47"/>
                      <a:gd name="T25" fmla="*/ 49 h 165"/>
                      <a:gd name="T26" fmla="*/ 6 w 47"/>
                      <a:gd name="T27" fmla="*/ 49 h 165"/>
                      <a:gd name="T28" fmla="*/ 3 w 47"/>
                      <a:gd name="T29" fmla="*/ 53 h 165"/>
                      <a:gd name="T30" fmla="*/ 1 w 47"/>
                      <a:gd name="T31" fmla="*/ 51 h 165"/>
                      <a:gd name="T32" fmla="*/ 2 w 47"/>
                      <a:gd name="T33" fmla="*/ 52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11 w 138"/>
                      <a:gd name="T1" fmla="*/ 20 h 103"/>
                      <a:gd name="T2" fmla="*/ 13 w 138"/>
                      <a:gd name="T3" fmla="*/ 14 h 103"/>
                      <a:gd name="T4" fmla="*/ 21 w 138"/>
                      <a:gd name="T5" fmla="*/ 11 h 103"/>
                      <a:gd name="T6" fmla="*/ 23 w 138"/>
                      <a:gd name="T7" fmla="*/ 15 h 103"/>
                      <a:gd name="T8" fmla="*/ 28 w 138"/>
                      <a:gd name="T9" fmla="*/ 16 h 103"/>
                      <a:gd name="T10" fmla="*/ 34 w 138"/>
                      <a:gd name="T11" fmla="*/ 18 h 103"/>
                      <a:gd name="T12" fmla="*/ 50 w 138"/>
                      <a:gd name="T13" fmla="*/ 11 h 103"/>
                      <a:gd name="T14" fmla="*/ 56 w 138"/>
                      <a:gd name="T15" fmla="*/ 6 h 103"/>
                      <a:gd name="T16" fmla="*/ 59 w 138"/>
                      <a:gd name="T17" fmla="*/ 4 h 103"/>
                      <a:gd name="T18" fmla="*/ 45 w 138"/>
                      <a:gd name="T19" fmla="*/ 16 h 103"/>
                      <a:gd name="T20" fmla="*/ 36 w 138"/>
                      <a:gd name="T21" fmla="*/ 22 h 103"/>
                      <a:gd name="T22" fmla="*/ 28 w 138"/>
                      <a:gd name="T23" fmla="*/ 27 h 103"/>
                      <a:gd name="T24" fmla="*/ 21 w 138"/>
                      <a:gd name="T25" fmla="*/ 34 h 103"/>
                      <a:gd name="T26" fmla="*/ 11 w 138"/>
                      <a:gd name="T27" fmla="*/ 29 h 103"/>
                      <a:gd name="T28" fmla="*/ 9 w 138"/>
                      <a:gd name="T29" fmla="*/ 29 h 103"/>
                      <a:gd name="T30" fmla="*/ 9 w 138"/>
                      <a:gd name="T31" fmla="*/ 32 h 103"/>
                      <a:gd name="T32" fmla="*/ 0 w 138"/>
                      <a:gd name="T33" fmla="*/ 32 h 103"/>
                      <a:gd name="T34" fmla="*/ 4 w 138"/>
                      <a:gd name="T35" fmla="*/ 26 h 103"/>
                      <a:gd name="T36" fmla="*/ 11 w 138"/>
                      <a:gd name="T37" fmla="*/ 2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67 w 188"/>
                      <a:gd name="T1" fmla="*/ 8 h 214"/>
                      <a:gd name="T2" fmla="*/ 68 w 188"/>
                      <a:gd name="T3" fmla="*/ 2 h 214"/>
                      <a:gd name="T4" fmla="*/ 72 w 188"/>
                      <a:gd name="T5" fmla="*/ 0 h 214"/>
                      <a:gd name="T6" fmla="*/ 77 w 188"/>
                      <a:gd name="T7" fmla="*/ 8 h 214"/>
                      <a:gd name="T8" fmla="*/ 80 w 188"/>
                      <a:gd name="T9" fmla="*/ 14 h 214"/>
                      <a:gd name="T10" fmla="*/ 76 w 188"/>
                      <a:gd name="T11" fmla="*/ 20 h 214"/>
                      <a:gd name="T12" fmla="*/ 72 w 188"/>
                      <a:gd name="T13" fmla="*/ 26 h 214"/>
                      <a:gd name="T14" fmla="*/ 69 w 188"/>
                      <a:gd name="T15" fmla="*/ 42 h 214"/>
                      <a:gd name="T16" fmla="*/ 61 w 188"/>
                      <a:gd name="T17" fmla="*/ 46 h 214"/>
                      <a:gd name="T18" fmla="*/ 51 w 188"/>
                      <a:gd name="T19" fmla="*/ 46 h 214"/>
                      <a:gd name="T20" fmla="*/ 48 w 188"/>
                      <a:gd name="T21" fmla="*/ 42 h 214"/>
                      <a:gd name="T22" fmla="*/ 43 w 188"/>
                      <a:gd name="T23" fmla="*/ 49 h 214"/>
                      <a:gd name="T24" fmla="*/ 38 w 188"/>
                      <a:gd name="T25" fmla="*/ 50 h 214"/>
                      <a:gd name="T26" fmla="*/ 34 w 188"/>
                      <a:gd name="T27" fmla="*/ 44 h 214"/>
                      <a:gd name="T28" fmla="*/ 25 w 188"/>
                      <a:gd name="T29" fmla="*/ 48 h 214"/>
                      <a:gd name="T30" fmla="*/ 32 w 188"/>
                      <a:gd name="T31" fmla="*/ 48 h 214"/>
                      <a:gd name="T32" fmla="*/ 33 w 188"/>
                      <a:gd name="T33" fmla="*/ 54 h 214"/>
                      <a:gd name="T34" fmla="*/ 25 w 188"/>
                      <a:gd name="T35" fmla="*/ 56 h 214"/>
                      <a:gd name="T36" fmla="*/ 14 w 188"/>
                      <a:gd name="T37" fmla="*/ 56 h 214"/>
                      <a:gd name="T38" fmla="*/ 15 w 188"/>
                      <a:gd name="T39" fmla="*/ 52 h 214"/>
                      <a:gd name="T40" fmla="*/ 20 w 188"/>
                      <a:gd name="T41" fmla="*/ 48 h 214"/>
                      <a:gd name="T42" fmla="*/ 14 w 188"/>
                      <a:gd name="T43" fmla="*/ 50 h 214"/>
                      <a:gd name="T44" fmla="*/ 11 w 188"/>
                      <a:gd name="T45" fmla="*/ 56 h 214"/>
                      <a:gd name="T46" fmla="*/ 13 w 188"/>
                      <a:gd name="T47" fmla="*/ 64 h 214"/>
                      <a:gd name="T48" fmla="*/ 6 w 188"/>
                      <a:gd name="T49" fmla="*/ 67 h 214"/>
                      <a:gd name="T50" fmla="*/ 0 w 188"/>
                      <a:gd name="T51" fmla="*/ 72 h 214"/>
                      <a:gd name="T52" fmla="*/ 3 w 188"/>
                      <a:gd name="T53" fmla="*/ 63 h 214"/>
                      <a:gd name="T54" fmla="*/ 0 w 188"/>
                      <a:gd name="T55" fmla="*/ 55 h 214"/>
                      <a:gd name="T56" fmla="*/ 6 w 188"/>
                      <a:gd name="T57" fmla="*/ 51 h 214"/>
                      <a:gd name="T58" fmla="*/ 14 w 188"/>
                      <a:gd name="T59" fmla="*/ 45 h 214"/>
                      <a:gd name="T60" fmla="*/ 19 w 188"/>
                      <a:gd name="T61" fmla="*/ 40 h 214"/>
                      <a:gd name="T62" fmla="*/ 31 w 188"/>
                      <a:gd name="T63" fmla="*/ 39 h 214"/>
                      <a:gd name="T64" fmla="*/ 36 w 188"/>
                      <a:gd name="T65" fmla="*/ 38 h 214"/>
                      <a:gd name="T66" fmla="*/ 49 w 188"/>
                      <a:gd name="T67" fmla="*/ 26 h 214"/>
                      <a:gd name="T68" fmla="*/ 51 w 188"/>
                      <a:gd name="T69" fmla="*/ 31 h 214"/>
                      <a:gd name="T70" fmla="*/ 56 w 188"/>
                      <a:gd name="T71" fmla="*/ 26 h 214"/>
                      <a:gd name="T72" fmla="*/ 64 w 188"/>
                      <a:gd name="T73" fmla="*/ 18 h 214"/>
                      <a:gd name="T74" fmla="*/ 66 w 188"/>
                      <a:gd name="T75" fmla="*/ 14 h 214"/>
                      <a:gd name="T76" fmla="*/ 63 w 188"/>
                      <a:gd name="T77" fmla="*/ 13 h 214"/>
                      <a:gd name="T78" fmla="*/ 65 w 188"/>
                      <a:gd name="T79" fmla="*/ 11 h 214"/>
                      <a:gd name="T80" fmla="*/ 67 w 188"/>
                      <a:gd name="T81" fmla="*/ 8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3 h 13"/>
                      <a:gd name="T2" fmla="*/ 2 w 13"/>
                      <a:gd name="T3" fmla="*/ 4 h 13"/>
                      <a:gd name="T4" fmla="*/ 0 w 13"/>
                      <a:gd name="T5" fmla="*/ 3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347 w 812"/>
                      <a:gd name="T1" fmla="*/ 9 h 564"/>
                      <a:gd name="T2" fmla="*/ 332 w 812"/>
                      <a:gd name="T3" fmla="*/ 26 h 564"/>
                      <a:gd name="T4" fmla="*/ 320 w 812"/>
                      <a:gd name="T5" fmla="*/ 41 h 564"/>
                      <a:gd name="T6" fmla="*/ 309 w 812"/>
                      <a:gd name="T7" fmla="*/ 48 h 564"/>
                      <a:gd name="T8" fmla="*/ 271 w 812"/>
                      <a:gd name="T9" fmla="*/ 60 h 564"/>
                      <a:gd name="T10" fmla="*/ 270 w 812"/>
                      <a:gd name="T11" fmla="*/ 70 h 564"/>
                      <a:gd name="T12" fmla="*/ 258 w 812"/>
                      <a:gd name="T13" fmla="*/ 77 h 564"/>
                      <a:gd name="T14" fmla="*/ 265 w 812"/>
                      <a:gd name="T15" fmla="*/ 60 h 564"/>
                      <a:gd name="T16" fmla="*/ 246 w 812"/>
                      <a:gd name="T17" fmla="*/ 63 h 564"/>
                      <a:gd name="T18" fmla="*/ 238 w 812"/>
                      <a:gd name="T19" fmla="*/ 73 h 564"/>
                      <a:gd name="T20" fmla="*/ 255 w 812"/>
                      <a:gd name="T21" fmla="*/ 94 h 564"/>
                      <a:gd name="T22" fmla="*/ 254 w 812"/>
                      <a:gd name="T23" fmla="*/ 123 h 564"/>
                      <a:gd name="T24" fmla="*/ 232 w 812"/>
                      <a:gd name="T25" fmla="*/ 136 h 564"/>
                      <a:gd name="T26" fmla="*/ 223 w 812"/>
                      <a:gd name="T27" fmla="*/ 129 h 564"/>
                      <a:gd name="T28" fmla="*/ 206 w 812"/>
                      <a:gd name="T29" fmla="*/ 117 h 564"/>
                      <a:gd name="T30" fmla="*/ 197 w 812"/>
                      <a:gd name="T31" fmla="*/ 117 h 564"/>
                      <a:gd name="T32" fmla="*/ 192 w 812"/>
                      <a:gd name="T33" fmla="*/ 132 h 564"/>
                      <a:gd name="T34" fmla="*/ 214 w 812"/>
                      <a:gd name="T35" fmla="*/ 155 h 564"/>
                      <a:gd name="T36" fmla="*/ 218 w 812"/>
                      <a:gd name="T37" fmla="*/ 176 h 564"/>
                      <a:gd name="T38" fmla="*/ 225 w 812"/>
                      <a:gd name="T39" fmla="*/ 188 h 564"/>
                      <a:gd name="T40" fmla="*/ 210 w 812"/>
                      <a:gd name="T41" fmla="*/ 182 h 564"/>
                      <a:gd name="T42" fmla="*/ 201 w 812"/>
                      <a:gd name="T43" fmla="*/ 174 h 564"/>
                      <a:gd name="T44" fmla="*/ 180 w 812"/>
                      <a:gd name="T45" fmla="*/ 142 h 564"/>
                      <a:gd name="T46" fmla="*/ 182 w 812"/>
                      <a:gd name="T47" fmla="*/ 104 h 564"/>
                      <a:gd name="T48" fmla="*/ 180 w 812"/>
                      <a:gd name="T49" fmla="*/ 90 h 564"/>
                      <a:gd name="T50" fmla="*/ 176 w 812"/>
                      <a:gd name="T51" fmla="*/ 92 h 564"/>
                      <a:gd name="T52" fmla="*/ 165 w 812"/>
                      <a:gd name="T53" fmla="*/ 89 h 564"/>
                      <a:gd name="T54" fmla="*/ 154 w 812"/>
                      <a:gd name="T55" fmla="*/ 57 h 564"/>
                      <a:gd name="T56" fmla="*/ 141 w 812"/>
                      <a:gd name="T57" fmla="*/ 56 h 564"/>
                      <a:gd name="T58" fmla="*/ 123 w 812"/>
                      <a:gd name="T59" fmla="*/ 58 h 564"/>
                      <a:gd name="T60" fmla="*/ 103 w 812"/>
                      <a:gd name="T61" fmla="*/ 78 h 564"/>
                      <a:gd name="T62" fmla="*/ 84 w 812"/>
                      <a:gd name="T63" fmla="*/ 90 h 564"/>
                      <a:gd name="T64" fmla="*/ 79 w 812"/>
                      <a:gd name="T65" fmla="*/ 92 h 564"/>
                      <a:gd name="T66" fmla="*/ 68 w 812"/>
                      <a:gd name="T67" fmla="*/ 110 h 564"/>
                      <a:gd name="T68" fmla="*/ 65 w 812"/>
                      <a:gd name="T69" fmla="*/ 119 h 564"/>
                      <a:gd name="T70" fmla="*/ 55 w 812"/>
                      <a:gd name="T71" fmla="*/ 135 h 564"/>
                      <a:gd name="T72" fmla="*/ 40 w 812"/>
                      <a:gd name="T73" fmla="*/ 131 h 564"/>
                      <a:gd name="T74" fmla="*/ 28 w 812"/>
                      <a:gd name="T75" fmla="*/ 86 h 564"/>
                      <a:gd name="T76" fmla="*/ 31 w 812"/>
                      <a:gd name="T77" fmla="*/ 52 h 564"/>
                      <a:gd name="T78" fmla="*/ 19 w 812"/>
                      <a:gd name="T79" fmla="*/ 60 h 564"/>
                      <a:gd name="T80" fmla="*/ 9 w 812"/>
                      <a:gd name="T81" fmla="*/ 50 h 564"/>
                      <a:gd name="T82" fmla="*/ 10 w 812"/>
                      <a:gd name="T83" fmla="*/ 46 h 564"/>
                      <a:gd name="T84" fmla="*/ 0 w 812"/>
                      <a:gd name="T85" fmla="*/ 31 h 564"/>
                      <a:gd name="T86" fmla="*/ 341 w 812"/>
                      <a:gd name="T87" fmla="*/ 2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3 w 43"/>
                      <a:gd name="T1" fmla="*/ 4 h 85"/>
                      <a:gd name="T2" fmla="*/ 8 w 43"/>
                      <a:gd name="T3" fmla="*/ 1 h 85"/>
                      <a:gd name="T4" fmla="*/ 16 w 43"/>
                      <a:gd name="T5" fmla="*/ 11 h 85"/>
                      <a:gd name="T6" fmla="*/ 8 w 43"/>
                      <a:gd name="T7" fmla="*/ 29 h 85"/>
                      <a:gd name="T8" fmla="*/ 0 w 43"/>
                      <a:gd name="T9" fmla="*/ 24 h 85"/>
                      <a:gd name="T10" fmla="*/ 3 w 43"/>
                      <a:gd name="T11" fmla="*/ 4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5 w 44"/>
                      <a:gd name="T1" fmla="*/ 9 h 74"/>
                      <a:gd name="T2" fmla="*/ 12 w 44"/>
                      <a:gd name="T3" fmla="*/ 1 h 74"/>
                      <a:gd name="T4" fmla="*/ 18 w 44"/>
                      <a:gd name="T5" fmla="*/ 1 h 74"/>
                      <a:gd name="T6" fmla="*/ 16 w 44"/>
                      <a:gd name="T7" fmla="*/ 8 h 74"/>
                      <a:gd name="T8" fmla="*/ 5 w 44"/>
                      <a:gd name="T9" fmla="*/ 24 h 74"/>
                      <a:gd name="T10" fmla="*/ 3 w 44"/>
                      <a:gd name="T11" fmla="*/ 19 h 74"/>
                      <a:gd name="T12" fmla="*/ 1 w 44"/>
                      <a:gd name="T13" fmla="*/ 12 h 74"/>
                      <a:gd name="T14" fmla="*/ 5 w 44"/>
                      <a:gd name="T15" fmla="*/ 9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3 w 20"/>
                      <a:gd name="T1" fmla="*/ 5 h 30"/>
                      <a:gd name="T2" fmla="*/ 2 w 20"/>
                      <a:gd name="T3" fmla="*/ 10 h 30"/>
                      <a:gd name="T4" fmla="*/ 3 w 20"/>
                      <a:gd name="T5" fmla="*/ 5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305 w 682"/>
                      <a:gd name="T1" fmla="*/ 295 h 557"/>
                      <a:gd name="T2" fmla="*/ 309 w 682"/>
                      <a:gd name="T3" fmla="*/ 287 h 557"/>
                      <a:gd name="T4" fmla="*/ 317 w 682"/>
                      <a:gd name="T5" fmla="*/ 262 h 557"/>
                      <a:gd name="T6" fmla="*/ 196 w 682"/>
                      <a:gd name="T7" fmla="*/ 182 h 557"/>
                      <a:gd name="T8" fmla="*/ 179 w 682"/>
                      <a:gd name="T9" fmla="*/ 220 h 557"/>
                      <a:gd name="T10" fmla="*/ 192 w 682"/>
                      <a:gd name="T11" fmla="*/ 353 h 557"/>
                      <a:gd name="T12" fmla="*/ 179 w 682"/>
                      <a:gd name="T13" fmla="*/ 314 h 557"/>
                      <a:gd name="T14" fmla="*/ 154 w 682"/>
                      <a:gd name="T15" fmla="*/ 279 h 557"/>
                      <a:gd name="T16" fmla="*/ 156 w 682"/>
                      <a:gd name="T17" fmla="*/ 262 h 557"/>
                      <a:gd name="T18" fmla="*/ 157 w 682"/>
                      <a:gd name="T19" fmla="*/ 250 h 557"/>
                      <a:gd name="T20" fmla="*/ 140 w 682"/>
                      <a:gd name="T21" fmla="*/ 238 h 557"/>
                      <a:gd name="T22" fmla="*/ 123 w 682"/>
                      <a:gd name="T23" fmla="*/ 220 h 557"/>
                      <a:gd name="T24" fmla="*/ 94 w 682"/>
                      <a:gd name="T25" fmla="*/ 225 h 557"/>
                      <a:gd name="T26" fmla="*/ 80 w 682"/>
                      <a:gd name="T27" fmla="*/ 232 h 557"/>
                      <a:gd name="T28" fmla="*/ 50 w 682"/>
                      <a:gd name="T29" fmla="*/ 232 h 557"/>
                      <a:gd name="T30" fmla="*/ 14 w 682"/>
                      <a:gd name="T31" fmla="*/ 198 h 557"/>
                      <a:gd name="T32" fmla="*/ 7 w 682"/>
                      <a:gd name="T33" fmla="*/ 187 h 557"/>
                      <a:gd name="T34" fmla="*/ 0 w 682"/>
                      <a:gd name="T35" fmla="*/ 168 h 557"/>
                      <a:gd name="T36" fmla="*/ 15 w 682"/>
                      <a:gd name="T37" fmla="*/ 135 h 557"/>
                      <a:gd name="T38" fmla="*/ 20 w 682"/>
                      <a:gd name="T39" fmla="*/ 115 h 557"/>
                      <a:gd name="T40" fmla="*/ 32 w 682"/>
                      <a:gd name="T41" fmla="*/ 91 h 557"/>
                      <a:gd name="T42" fmla="*/ 51 w 682"/>
                      <a:gd name="T43" fmla="*/ 74 h 557"/>
                      <a:gd name="T44" fmla="*/ 106 w 682"/>
                      <a:gd name="T45" fmla="*/ 43 h 557"/>
                      <a:gd name="T46" fmla="*/ 140 w 682"/>
                      <a:gd name="T47" fmla="*/ 19 h 557"/>
                      <a:gd name="T48" fmla="*/ 164 w 682"/>
                      <a:gd name="T49" fmla="*/ 4 h 557"/>
                      <a:gd name="T50" fmla="*/ 230 w 682"/>
                      <a:gd name="T51" fmla="*/ 1 h 557"/>
                      <a:gd name="T52" fmla="*/ 253 w 682"/>
                      <a:gd name="T53" fmla="*/ 0 h 557"/>
                      <a:gd name="T54" fmla="*/ 244 w 682"/>
                      <a:gd name="T55" fmla="*/ 22 h 557"/>
                      <a:gd name="T56" fmla="*/ 281 w 682"/>
                      <a:gd name="T57" fmla="*/ 53 h 557"/>
                      <a:gd name="T58" fmla="*/ 316 w 682"/>
                      <a:gd name="T59" fmla="*/ 47 h 557"/>
                      <a:gd name="T60" fmla="*/ 336 w 682"/>
                      <a:gd name="T61" fmla="*/ 52 h 557"/>
                      <a:gd name="T62" fmla="*/ 355 w 682"/>
                      <a:gd name="T63" fmla="*/ 62 h 557"/>
                      <a:gd name="T64" fmla="*/ 363 w 682"/>
                      <a:gd name="T65" fmla="*/ 119 h 557"/>
                      <a:gd name="T66" fmla="*/ 363 w 682"/>
                      <a:gd name="T67" fmla="*/ 153 h 557"/>
                      <a:gd name="T68" fmla="*/ 380 w 682"/>
                      <a:gd name="T69" fmla="*/ 180 h 557"/>
                      <a:gd name="T70" fmla="*/ 410 w 682"/>
                      <a:gd name="T71" fmla="*/ 191 h 557"/>
                      <a:gd name="T72" fmla="*/ 432 w 682"/>
                      <a:gd name="T73" fmla="*/ 187 h 557"/>
                      <a:gd name="T74" fmla="*/ 422 w 682"/>
                      <a:gd name="T75" fmla="*/ 216 h 557"/>
                      <a:gd name="T76" fmla="*/ 380 w 682"/>
                      <a:gd name="T77" fmla="*/ 259 h 557"/>
                      <a:gd name="T78" fmla="*/ 348 w 682"/>
                      <a:gd name="T79" fmla="*/ 308 h 557"/>
                      <a:gd name="T80" fmla="*/ 353 w 682"/>
                      <a:gd name="T81" fmla="*/ 323 h 557"/>
                      <a:gd name="T82" fmla="*/ 276 w 682"/>
                      <a:gd name="T83" fmla="*/ 353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54 w 257"/>
                      <a:gd name="T1" fmla="*/ 221 h 347"/>
                      <a:gd name="T2" fmla="*/ 148 w 257"/>
                      <a:gd name="T3" fmla="*/ 192 h 347"/>
                      <a:gd name="T4" fmla="*/ 138 w 257"/>
                      <a:gd name="T5" fmla="*/ 183 h 347"/>
                      <a:gd name="T6" fmla="*/ 136 w 257"/>
                      <a:gd name="T7" fmla="*/ 171 h 347"/>
                      <a:gd name="T8" fmla="*/ 133 w 257"/>
                      <a:gd name="T9" fmla="*/ 162 h 347"/>
                      <a:gd name="T10" fmla="*/ 133 w 257"/>
                      <a:gd name="T11" fmla="*/ 146 h 347"/>
                      <a:gd name="T12" fmla="*/ 131 w 257"/>
                      <a:gd name="T13" fmla="*/ 136 h 347"/>
                      <a:gd name="T14" fmla="*/ 145 w 257"/>
                      <a:gd name="T15" fmla="*/ 129 h 347"/>
                      <a:gd name="T16" fmla="*/ 163 w 257"/>
                      <a:gd name="T17" fmla="*/ 125 h 347"/>
                      <a:gd name="T18" fmla="*/ 163 w 257"/>
                      <a:gd name="T19" fmla="*/ 87 h 347"/>
                      <a:gd name="T20" fmla="*/ 34 w 257"/>
                      <a:gd name="T21" fmla="*/ 61 h 347"/>
                      <a:gd name="T22" fmla="*/ 20 w 257"/>
                      <a:gd name="T23" fmla="*/ 62 h 347"/>
                      <a:gd name="T24" fmla="*/ 10 w 257"/>
                      <a:gd name="T25" fmla="*/ 65 h 347"/>
                      <a:gd name="T26" fmla="*/ 0 w 257"/>
                      <a:gd name="T27" fmla="*/ 95 h 347"/>
                      <a:gd name="T28" fmla="*/ 59 w 257"/>
                      <a:gd name="T29" fmla="*/ 220 h 347"/>
                      <a:gd name="T30" fmla="*/ 154 w 257"/>
                      <a:gd name="T31" fmla="*/ 22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3 w 19"/>
                      <a:gd name="T1" fmla="*/ 8 h 37"/>
                      <a:gd name="T2" fmla="*/ 7 w 19"/>
                      <a:gd name="T3" fmla="*/ 7 h 37"/>
                      <a:gd name="T4" fmla="*/ 3 w 19"/>
                      <a:gd name="T5" fmla="*/ 8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5 w 22"/>
                      <a:gd name="T1" fmla="*/ 4 h 20"/>
                      <a:gd name="T2" fmla="*/ 7 w 22"/>
                      <a:gd name="T3" fmla="*/ 0 h 20"/>
                      <a:gd name="T4" fmla="*/ 8 w 22"/>
                      <a:gd name="T5" fmla="*/ 4 h 20"/>
                      <a:gd name="T6" fmla="*/ 3 w 22"/>
                      <a:gd name="T7" fmla="*/ 7 h 20"/>
                      <a:gd name="T8" fmla="*/ 5 w 22"/>
                      <a:gd name="T9" fmla="*/ 4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11 w 57"/>
                      <a:gd name="T1" fmla="*/ 6 h 30"/>
                      <a:gd name="T2" fmla="*/ 14 w 57"/>
                      <a:gd name="T3" fmla="*/ 2 h 30"/>
                      <a:gd name="T4" fmla="*/ 16 w 57"/>
                      <a:gd name="T5" fmla="*/ 10 h 30"/>
                      <a:gd name="T6" fmla="*/ 11 w 57"/>
                      <a:gd name="T7" fmla="*/ 6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201 w 693"/>
                      <a:gd name="T1" fmla="*/ 155 h 696"/>
                      <a:gd name="T2" fmla="*/ 167 w 693"/>
                      <a:gd name="T3" fmla="*/ 151 h 696"/>
                      <a:gd name="T4" fmla="*/ 138 w 693"/>
                      <a:gd name="T5" fmla="*/ 138 h 696"/>
                      <a:gd name="T6" fmla="*/ 113 w 693"/>
                      <a:gd name="T7" fmla="*/ 134 h 696"/>
                      <a:gd name="T8" fmla="*/ 101 w 693"/>
                      <a:gd name="T9" fmla="*/ 139 h 696"/>
                      <a:gd name="T10" fmla="*/ 111 w 693"/>
                      <a:gd name="T11" fmla="*/ 143 h 696"/>
                      <a:gd name="T12" fmla="*/ 125 w 693"/>
                      <a:gd name="T13" fmla="*/ 157 h 696"/>
                      <a:gd name="T14" fmla="*/ 137 w 693"/>
                      <a:gd name="T15" fmla="*/ 159 h 696"/>
                      <a:gd name="T16" fmla="*/ 142 w 693"/>
                      <a:gd name="T17" fmla="*/ 179 h 696"/>
                      <a:gd name="T18" fmla="*/ 133 w 693"/>
                      <a:gd name="T19" fmla="*/ 185 h 696"/>
                      <a:gd name="T20" fmla="*/ 111 w 693"/>
                      <a:gd name="T21" fmla="*/ 206 h 696"/>
                      <a:gd name="T22" fmla="*/ 96 w 693"/>
                      <a:gd name="T23" fmla="*/ 210 h 696"/>
                      <a:gd name="T24" fmla="*/ 41 w 693"/>
                      <a:gd name="T25" fmla="*/ 233 h 696"/>
                      <a:gd name="T26" fmla="*/ 33 w 693"/>
                      <a:gd name="T27" fmla="*/ 206 h 696"/>
                      <a:gd name="T28" fmla="*/ 19 w 693"/>
                      <a:gd name="T29" fmla="*/ 175 h 696"/>
                      <a:gd name="T30" fmla="*/ 14 w 693"/>
                      <a:gd name="T31" fmla="*/ 150 h 696"/>
                      <a:gd name="T32" fmla="*/ 23 w 693"/>
                      <a:gd name="T33" fmla="*/ 115 h 696"/>
                      <a:gd name="T34" fmla="*/ 7 w 693"/>
                      <a:gd name="T35" fmla="*/ 131 h 696"/>
                      <a:gd name="T36" fmla="*/ 34 w 693"/>
                      <a:gd name="T37" fmla="*/ 94 h 696"/>
                      <a:gd name="T38" fmla="*/ 48 w 693"/>
                      <a:gd name="T39" fmla="*/ 68 h 696"/>
                      <a:gd name="T40" fmla="*/ 16 w 693"/>
                      <a:gd name="T41" fmla="*/ 68 h 696"/>
                      <a:gd name="T42" fmla="*/ 0 w 693"/>
                      <a:gd name="T43" fmla="*/ 66 h 696"/>
                      <a:gd name="T44" fmla="*/ 11 w 693"/>
                      <a:gd name="T45" fmla="*/ 47 h 696"/>
                      <a:gd name="T46" fmla="*/ 41 w 693"/>
                      <a:gd name="T47" fmla="*/ 37 h 696"/>
                      <a:gd name="T48" fmla="*/ 94 w 693"/>
                      <a:gd name="T49" fmla="*/ 42 h 696"/>
                      <a:gd name="T50" fmla="*/ 97 w 693"/>
                      <a:gd name="T51" fmla="*/ 21 h 696"/>
                      <a:gd name="T52" fmla="*/ 111 w 693"/>
                      <a:gd name="T53" fmla="*/ 0 h 696"/>
                      <a:gd name="T54" fmla="*/ 152 w 693"/>
                      <a:gd name="T55" fmla="*/ 15 h 696"/>
                      <a:gd name="T56" fmla="*/ 140 w 693"/>
                      <a:gd name="T57" fmla="*/ 29 h 696"/>
                      <a:gd name="T58" fmla="*/ 128 w 693"/>
                      <a:gd name="T59" fmla="*/ 59 h 696"/>
                      <a:gd name="T60" fmla="*/ 154 w 693"/>
                      <a:gd name="T61" fmla="*/ 64 h 696"/>
                      <a:gd name="T62" fmla="*/ 159 w 693"/>
                      <a:gd name="T63" fmla="*/ 46 h 696"/>
                      <a:gd name="T64" fmla="*/ 178 w 693"/>
                      <a:gd name="T65" fmla="*/ 31 h 696"/>
                      <a:gd name="T66" fmla="*/ 212 w 693"/>
                      <a:gd name="T67" fmla="*/ 29 h 696"/>
                      <a:gd name="T68" fmla="*/ 225 w 693"/>
                      <a:gd name="T69" fmla="*/ 17 h 696"/>
                      <a:gd name="T70" fmla="*/ 230 w 693"/>
                      <a:gd name="T71" fmla="*/ 154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524 w 931"/>
                      <a:gd name="T1" fmla="*/ 0 h 149"/>
                      <a:gd name="T2" fmla="*/ 91 w 931"/>
                      <a:gd name="T3" fmla="*/ 18 h 149"/>
                      <a:gd name="T4" fmla="*/ 58 w 931"/>
                      <a:gd name="T5" fmla="*/ 27 h 149"/>
                      <a:gd name="T6" fmla="*/ 39 w 931"/>
                      <a:gd name="T7" fmla="*/ 27 h 149"/>
                      <a:gd name="T8" fmla="*/ 14 w 931"/>
                      <a:gd name="T9" fmla="*/ 49 h 149"/>
                      <a:gd name="T10" fmla="*/ 0 w 931"/>
                      <a:gd name="T11" fmla="*/ 67 h 149"/>
                      <a:gd name="T12" fmla="*/ 37 w 931"/>
                      <a:gd name="T13" fmla="*/ 73 h 149"/>
                      <a:gd name="T14" fmla="*/ 62 w 931"/>
                      <a:gd name="T15" fmla="*/ 61 h 149"/>
                      <a:gd name="T16" fmla="*/ 69 w 931"/>
                      <a:gd name="T17" fmla="*/ 54 h 149"/>
                      <a:gd name="T18" fmla="*/ 106 w 931"/>
                      <a:gd name="T19" fmla="*/ 33 h 149"/>
                      <a:gd name="T20" fmla="*/ 136 w 931"/>
                      <a:gd name="T21" fmla="*/ 29 h 149"/>
                      <a:gd name="T22" fmla="*/ 150 w 931"/>
                      <a:gd name="T23" fmla="*/ 60 h 149"/>
                      <a:gd name="T24" fmla="*/ 119 w 931"/>
                      <a:gd name="T25" fmla="*/ 69 h 149"/>
                      <a:gd name="T26" fmla="*/ 147 w 931"/>
                      <a:gd name="T27" fmla="*/ 72 h 149"/>
                      <a:gd name="T28" fmla="*/ 159 w 931"/>
                      <a:gd name="T29" fmla="*/ 57 h 149"/>
                      <a:gd name="T30" fmla="*/ 169 w 931"/>
                      <a:gd name="T31" fmla="*/ 59 h 149"/>
                      <a:gd name="T32" fmla="*/ 161 w 931"/>
                      <a:gd name="T33" fmla="*/ 34 h 149"/>
                      <a:gd name="T34" fmla="*/ 169 w 931"/>
                      <a:gd name="T35" fmla="*/ 28 h 149"/>
                      <a:gd name="T36" fmla="*/ 176 w 931"/>
                      <a:gd name="T37" fmla="*/ 56 h 149"/>
                      <a:gd name="T38" fmla="*/ 169 w 931"/>
                      <a:gd name="T39" fmla="*/ 72 h 149"/>
                      <a:gd name="T40" fmla="*/ 188 w 931"/>
                      <a:gd name="T41" fmla="*/ 83 h 149"/>
                      <a:gd name="T42" fmla="*/ 190 w 931"/>
                      <a:gd name="T43" fmla="*/ 59 h 149"/>
                      <a:gd name="T44" fmla="*/ 210 w 931"/>
                      <a:gd name="T45" fmla="*/ 66 h 149"/>
                      <a:gd name="T46" fmla="*/ 242 w 931"/>
                      <a:gd name="T47" fmla="*/ 47 h 149"/>
                      <a:gd name="T48" fmla="*/ 260 w 931"/>
                      <a:gd name="T49" fmla="*/ 32 h 149"/>
                      <a:gd name="T50" fmla="*/ 279 w 931"/>
                      <a:gd name="T51" fmla="*/ 36 h 149"/>
                      <a:gd name="T52" fmla="*/ 289 w 931"/>
                      <a:gd name="T53" fmla="*/ 32 h 149"/>
                      <a:gd name="T54" fmla="*/ 274 w 931"/>
                      <a:gd name="T55" fmla="*/ 28 h 149"/>
                      <a:gd name="T56" fmla="*/ 301 w 931"/>
                      <a:gd name="T57" fmla="*/ 22 h 149"/>
                      <a:gd name="T58" fmla="*/ 345 w 931"/>
                      <a:gd name="T59" fmla="*/ 34 h 149"/>
                      <a:gd name="T60" fmla="*/ 369 w 931"/>
                      <a:gd name="T61" fmla="*/ 27 h 149"/>
                      <a:gd name="T62" fmla="*/ 371 w 931"/>
                      <a:gd name="T63" fmla="*/ 40 h 149"/>
                      <a:gd name="T64" fmla="*/ 361 w 931"/>
                      <a:gd name="T65" fmla="*/ 64 h 149"/>
                      <a:gd name="T66" fmla="*/ 388 w 931"/>
                      <a:gd name="T67" fmla="*/ 56 h 149"/>
                      <a:gd name="T68" fmla="*/ 396 w 931"/>
                      <a:gd name="T69" fmla="*/ 51 h 149"/>
                      <a:gd name="T70" fmla="*/ 411 w 931"/>
                      <a:gd name="T71" fmla="*/ 39 h 149"/>
                      <a:gd name="T72" fmla="*/ 504 w 931"/>
                      <a:gd name="T73" fmla="*/ 5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1 w 31"/>
                      <a:gd name="T1" fmla="*/ 9 h 30"/>
                      <a:gd name="T2" fmla="*/ 13 w 31"/>
                      <a:gd name="T3" fmla="*/ 0 h 30"/>
                      <a:gd name="T4" fmla="*/ 8 w 31"/>
                      <a:gd name="T5" fmla="*/ 8 h 30"/>
                      <a:gd name="T6" fmla="*/ 1 w 31"/>
                      <a:gd name="T7" fmla="*/ 9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3 w 44"/>
                      <a:gd name="T1" fmla="*/ 11 h 32"/>
                      <a:gd name="T2" fmla="*/ 10 w 44"/>
                      <a:gd name="T3" fmla="*/ 0 h 32"/>
                      <a:gd name="T4" fmla="*/ 16 w 44"/>
                      <a:gd name="T5" fmla="*/ 1 h 32"/>
                      <a:gd name="T6" fmla="*/ 3 w 44"/>
                      <a:gd name="T7" fmla="*/ 11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16 w 76"/>
                      <a:gd name="T1" fmla="*/ 6 h 18"/>
                      <a:gd name="T2" fmla="*/ 11 w 76"/>
                      <a:gd name="T3" fmla="*/ 1 h 18"/>
                      <a:gd name="T4" fmla="*/ 16 w 76"/>
                      <a:gd name="T5" fmla="*/ 6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7 h 44"/>
                      <a:gd name="T2" fmla="*/ 5 w 42"/>
                      <a:gd name="T3" fmla="*/ 3 h 44"/>
                      <a:gd name="T4" fmla="*/ 0 w 42"/>
                      <a:gd name="T5" fmla="*/ 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3 w 31"/>
                      <a:gd name="T1" fmla="*/ 7 h 30"/>
                      <a:gd name="T2" fmla="*/ 14 w 31"/>
                      <a:gd name="T3" fmla="*/ 3 h 30"/>
                      <a:gd name="T4" fmla="*/ 3 w 31"/>
                      <a:gd name="T5" fmla="*/ 7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62" r:id="rId3"/>
    <p:sldLayoutId id="2147483963" r:id="rId4"/>
    <p:sldLayoutId id="2147483964" r:id="rId5"/>
    <p:sldLayoutId id="2147483972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3" r:id="rId12"/>
    <p:sldLayoutId id="214748397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7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3.png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5.wmf"/><Relationship Id="rId1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e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0574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 smtClean="0"/>
              <a:t>Chapter 15</a:t>
            </a:r>
            <a:br>
              <a:rPr lang="en-CA" dirty="0" smtClean="0"/>
            </a:br>
            <a:r>
              <a:rPr lang="en-CA" dirty="0" smtClean="0"/>
              <a:t>The Black-Scholes-Merton Model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C60EFF-DA27-4455-9581-0AD4BE8A263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066800"/>
            <a:ext cx="6629400" cy="474663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sz="3600" dirty="0"/>
              <a:t>Estimating Volatility from Historical  Data </a:t>
            </a:r>
            <a:r>
              <a:rPr lang="en-US" sz="2200" dirty="0"/>
              <a:t>(page </a:t>
            </a:r>
            <a:r>
              <a:rPr lang="en-US" sz="2200" dirty="0" smtClean="0"/>
              <a:t>326-328)</a:t>
            </a:r>
            <a:endParaRPr lang="en-US" sz="22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57400"/>
            <a:ext cx="6877050" cy="3427413"/>
          </a:xfrm>
        </p:spPr>
        <p:txBody>
          <a:bodyPr lIns="92075" tIns="46038" rIns="92075" bIns="46038"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>
                <a:latin typeface="Arial" charset="0"/>
                <a:cs typeface="Arial" charset="0"/>
              </a:rPr>
              <a:t>Take observations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, 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1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, . . . , S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smtClean="0">
                <a:latin typeface="Arial" charset="0"/>
                <a:cs typeface="Arial" charset="0"/>
              </a:rPr>
              <a:t>  at intervals of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 years (e.g. for weekly data 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t</a:t>
            </a:r>
            <a:r>
              <a:rPr lang="en-US" altLang="en-US" sz="2400" smtClean="0">
                <a:latin typeface="Arial" charset="0"/>
                <a:cs typeface="Arial" charset="0"/>
              </a:rPr>
              <a:t> = 1/52)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400" smtClean="0">
                <a:latin typeface="Arial" charset="0"/>
                <a:cs typeface="Arial" charset="0"/>
              </a:rPr>
              <a:t>Calculate the continuously compounded return in each interval as: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3"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sz="2400" smtClean="0">
                <a:latin typeface="Arial" charset="0"/>
                <a:cs typeface="Arial" charset="0"/>
              </a:rPr>
              <a:t>Calculate the standard deviation,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smtClean="0">
                <a:latin typeface="Arial" charset="0"/>
                <a:cs typeface="Arial" charset="0"/>
              </a:rPr>
              <a:t> , of the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sz="2400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z="2400" smtClean="0">
                <a:latin typeface="Arial" charset="0"/>
                <a:cs typeface="Arial" charset="0"/>
              </a:rPr>
              <a:t>´s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altLang="en-US" sz="2400" smtClean="0">
                <a:latin typeface="Arial" charset="0"/>
                <a:cs typeface="Arial" charset="0"/>
              </a:rPr>
              <a:t>The historical volatility estimate is: 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3108F1-96C0-4A41-8953-AE3A372A652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6390" name="Object 4"/>
          <p:cNvGraphicFramePr>
            <a:graphicFrameLocks/>
          </p:cNvGraphicFramePr>
          <p:nvPr/>
        </p:nvGraphicFramePr>
        <p:xfrm>
          <a:off x="3733800" y="3581400"/>
          <a:ext cx="114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6" imgW="828718" imgH="466715" progId="Equation.2">
                  <p:embed/>
                </p:oleObj>
              </mc:Choice>
              <mc:Fallback>
                <p:oleObj name="Equation" r:id="rId6" imgW="828718" imgH="466715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581400"/>
                        <a:ext cx="114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5"/>
          <p:cNvGraphicFramePr>
            <a:graphicFrameLocks/>
          </p:cNvGraphicFramePr>
          <p:nvPr/>
        </p:nvGraphicFramePr>
        <p:xfrm>
          <a:off x="6734175" y="4889500"/>
          <a:ext cx="7032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8" imgW="438114" imgH="390594" progId="Equation.3">
                  <p:embed/>
                </p:oleObj>
              </mc:Choice>
              <mc:Fallback>
                <p:oleObj name="Equation" r:id="rId8" imgW="438114" imgH="39059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4889500"/>
                        <a:ext cx="7032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Nature of Volatility </a:t>
            </a:r>
            <a:r>
              <a:rPr lang="en-US" altLang="en-US" sz="2400" smtClean="0"/>
              <a:t>(Business Snapshot 15.2, page 329)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Volatility is usually much greater when the market is open (i.e. the asset is trading) than when it is closed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this reason time is usually measured in “trading days” not calendar days when options are valued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It is assumed that there are 252 trading days in one year for most assets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A2B99E-77DE-4ACB-91CC-05FFB64B742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</a:t>
            </a:r>
            <a:endParaRPr lang="en-US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Suppose it is April 1 and an option lasts to April 30 so that the number of days remaining is 30 calendar days or 22 trading days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 time to maturity would be assumed to be  22/252 = 0.0873 years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5BF61E6-FAA8-4E59-8556-1409C0BC71E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The Concepts  Underlying </a:t>
            </a:r>
            <a:r>
              <a:rPr lang="en-US" dirty="0" smtClean="0"/>
              <a:t>Black-</a:t>
            </a:r>
            <a:r>
              <a:rPr lang="en-US" dirty="0" err="1" smtClean="0"/>
              <a:t>Scholes</a:t>
            </a:r>
            <a:r>
              <a:rPr lang="en-US" dirty="0" smtClean="0"/>
              <a:t>-Merton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590800"/>
            <a:ext cx="7772400" cy="3200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option price and the stock price depend on the same underlying source of uncertainty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We can form a portfolio consisting of the stock and the option which eliminates this source of uncertainty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The portfolio is instantaneously riskless and must instantaneously earn the risk-free rate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This leads to the Black-Scholes-Merton differential equation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D5521CF-5676-4BBE-AF5F-8E599B1A5B8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838200"/>
            <a:ext cx="7239000" cy="1066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000" smtClean="0"/>
              <a:t>The Derivation  of the Black-Scholes-Merton Differential Equation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5B505B3-38CE-44C9-A7B0-F6748EF6009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0485" name="Object 3"/>
          <p:cNvGraphicFramePr>
            <a:graphicFrameLocks/>
          </p:cNvGraphicFramePr>
          <p:nvPr/>
        </p:nvGraphicFramePr>
        <p:xfrm>
          <a:off x="1676400" y="2184400"/>
          <a:ext cx="6737350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6" imgW="3000393" imgH="1609614" progId="Equation.3">
                  <p:embed/>
                </p:oleObj>
              </mc:Choice>
              <mc:Fallback>
                <p:oleObj name="Equation" r:id="rId6" imgW="3000393" imgH="160961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84400"/>
                        <a:ext cx="6737350" cy="325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000" smtClean="0"/>
              <a:t>The Derivation  of the Black-Scholes-Merton Differential Equation </a:t>
            </a:r>
            <a:r>
              <a:rPr lang="en-US" altLang="en-US" sz="2000" smtClean="0"/>
              <a:t>continued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F508DC-E83E-4152-AF2A-9309033026A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1509" name="Object 2"/>
          <p:cNvGraphicFramePr>
            <a:graphicFrameLocks/>
          </p:cNvGraphicFramePr>
          <p:nvPr/>
        </p:nvGraphicFramePr>
        <p:xfrm>
          <a:off x="1665288" y="2633663"/>
          <a:ext cx="67056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6" imgW="2724243" imgH="1076225" progId="Equation.3">
                  <p:embed/>
                </p:oleObj>
              </mc:Choice>
              <mc:Fallback>
                <p:oleObj name="Equation" r:id="rId6" imgW="2724243" imgH="107622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633663"/>
                        <a:ext cx="67056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000" smtClean="0"/>
              <a:t>The Derivation of the Black-Scholes-Merton Differential Equation </a:t>
            </a:r>
            <a:r>
              <a:rPr lang="en-US" altLang="en-US" sz="2000" smtClean="0"/>
              <a:t>continued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631580-643B-47EC-A4D9-44797A38A54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2533" name="Object 3"/>
          <p:cNvGraphicFramePr>
            <a:graphicFrameLocks/>
          </p:cNvGraphicFramePr>
          <p:nvPr/>
        </p:nvGraphicFramePr>
        <p:xfrm>
          <a:off x="1612900" y="2320925"/>
          <a:ext cx="6269038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6" imgW="2924269" imgH="1619332" progId="Equation.3">
                  <p:embed/>
                </p:oleObj>
              </mc:Choice>
              <mc:Fallback>
                <p:oleObj name="Equation" r:id="rId6" imgW="2924269" imgH="161933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320925"/>
                        <a:ext cx="6269038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2390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Differential Equation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30363"/>
            <a:ext cx="7924800" cy="4465637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Any security whose price is dependent on the stock price satisfies the differential equation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particular security being valued is determined by the boundary conditions of the differential equation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In a forward contract the boundary condition is </a:t>
            </a:r>
            <a:r>
              <a:rPr lang="en-US" dirty="0" smtClean="0">
                <a:latin typeface="+mj-lt"/>
                <a:cs typeface="Arial" charset="0"/>
              </a:rPr>
              <a:t>ƒ</a:t>
            </a:r>
            <a:r>
              <a:rPr lang="en-US" dirty="0" smtClean="0">
                <a:latin typeface="Arial" charset="0"/>
                <a:cs typeface="Arial" charset="0"/>
              </a:rPr>
              <a:t> =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  – K</a:t>
            </a:r>
            <a:r>
              <a:rPr lang="en-US" dirty="0" smtClean="0">
                <a:latin typeface="Arial" charset="0"/>
                <a:cs typeface="Arial" charset="0"/>
              </a:rPr>
              <a:t>  when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t =T</a:t>
            </a:r>
            <a:r>
              <a:rPr lang="en-US" dirty="0" smtClean="0">
                <a:latin typeface="Arial" charset="0"/>
                <a:cs typeface="Arial" charset="0"/>
              </a:rPr>
              <a:t>  			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solution to the equation is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ƒ =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 –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–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 (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  –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 t 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)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28D89A-7383-43B8-B469-292B2A306B2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Perpetual Derivative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n-CA" dirty="0" smtClean="0"/>
              <a:t>For a perpetual derivative there is no dependence on time and the differential equation becomes</a:t>
            </a:r>
          </a:p>
          <a:p>
            <a:pPr marL="0" indent="0">
              <a:buFontTx/>
              <a:buNone/>
              <a:defRPr/>
            </a:pPr>
            <a:endParaRPr lang="en-CA" dirty="0" smtClean="0"/>
          </a:p>
          <a:p>
            <a:pPr marL="0" indent="0">
              <a:buFontTx/>
              <a:buNone/>
              <a:defRPr/>
            </a:pPr>
            <a:endParaRPr lang="en-CA" dirty="0" smtClean="0"/>
          </a:p>
          <a:p>
            <a:pPr marL="358775" indent="0">
              <a:buFontTx/>
              <a:buNone/>
              <a:defRPr/>
            </a:pPr>
            <a:r>
              <a:rPr lang="en-US" dirty="0" smtClean="0"/>
              <a:t>A derivative that pays off </a:t>
            </a:r>
            <a:r>
              <a:rPr lang="en-CA" i="1" dirty="0">
                <a:latin typeface="+mj-lt"/>
              </a:rPr>
              <a:t>Q</a:t>
            </a:r>
            <a:r>
              <a:rPr lang="en-CA" dirty="0"/>
              <a:t> when </a:t>
            </a:r>
            <a:r>
              <a:rPr lang="en-CA" i="1" dirty="0">
                <a:latin typeface="+mj-lt"/>
              </a:rPr>
              <a:t>S = </a:t>
            </a:r>
            <a:r>
              <a:rPr lang="en-CA" i="1" dirty="0" smtClean="0">
                <a:latin typeface="+mj-lt"/>
              </a:rPr>
              <a:t>H</a:t>
            </a:r>
            <a:r>
              <a:rPr lang="en-CA" dirty="0" smtClean="0"/>
              <a:t> is    worth </a:t>
            </a:r>
            <a:r>
              <a:rPr lang="en-CA" i="1" dirty="0" smtClean="0">
                <a:latin typeface="+mj-lt"/>
              </a:rPr>
              <a:t>QS/H</a:t>
            </a:r>
            <a:r>
              <a:rPr lang="en-CA" dirty="0" smtClean="0"/>
              <a:t> when </a:t>
            </a:r>
            <a:r>
              <a:rPr lang="en-CA" i="1" dirty="0" smtClean="0">
                <a:latin typeface="+mj-lt"/>
              </a:rPr>
              <a:t>S&lt;H</a:t>
            </a:r>
            <a:r>
              <a:rPr lang="en-CA" dirty="0" smtClean="0"/>
              <a:t> and   </a:t>
            </a:r>
            <a:r>
              <a:rPr lang="en-US" dirty="0" smtClean="0"/>
              <a:t>                  when </a:t>
            </a:r>
            <a:r>
              <a:rPr lang="en-US" i="1" dirty="0" smtClean="0">
                <a:latin typeface="+mj-lt"/>
              </a:rPr>
              <a:t>S&gt;H. </a:t>
            </a:r>
            <a:r>
              <a:rPr lang="en-US" dirty="0" smtClean="0"/>
              <a:t>(These values satisfy the differential equation and the boundary conditions)</a:t>
            </a:r>
            <a:endParaRPr lang="en-CA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935CDDA-0695-4422-8666-751D878BA0B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4582" name="Object 1"/>
          <p:cNvGraphicFramePr>
            <a:graphicFrameLocks noChangeAspect="1"/>
          </p:cNvGraphicFramePr>
          <p:nvPr/>
        </p:nvGraphicFramePr>
        <p:xfrm>
          <a:off x="2819400" y="3505200"/>
          <a:ext cx="27019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5" imgW="1562040" imgH="419040" progId="Equation.3">
                  <p:embed/>
                </p:oleObj>
              </mc:Choice>
              <mc:Fallback>
                <p:oleObj name="Equation" r:id="rId5" imgW="156204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27019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2"/>
          <p:cNvGraphicFramePr>
            <a:graphicFrameLocks noChangeAspect="1"/>
          </p:cNvGraphicFramePr>
          <p:nvPr/>
        </p:nvGraphicFramePr>
        <p:xfrm>
          <a:off x="5410200" y="4724400"/>
          <a:ext cx="1916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7" imgW="838080" imgH="266400" progId="Equation.3">
                  <p:embed/>
                </p:oleObj>
              </mc:Choice>
              <mc:Fallback>
                <p:oleObj name="Equation" r:id="rId7" imgW="838080" imgH="26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24400"/>
                        <a:ext cx="1916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Black-Scholes-Merton Formulas for Options </a:t>
            </a:r>
            <a:r>
              <a:rPr lang="en-US" altLang="en-US" sz="2200" smtClean="0"/>
              <a:t>(See pages 335-336)</a:t>
            </a:r>
            <a:endParaRPr lang="en-US" altLang="en-US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613FEC-8772-4AED-9603-7921196450F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5605" name="Object 3"/>
          <p:cNvGraphicFramePr>
            <a:graphicFrameLocks/>
          </p:cNvGraphicFramePr>
          <p:nvPr/>
        </p:nvGraphicFramePr>
        <p:xfrm>
          <a:off x="1447800" y="2362200"/>
          <a:ext cx="7278688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6" imgW="2981227" imgH="1476267" progId="Equation.3">
                  <p:embed/>
                </p:oleObj>
              </mc:Choice>
              <mc:Fallback>
                <p:oleObj name="Equation" r:id="rId6" imgW="2981227" imgH="147626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7278688" cy="364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1628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Stock Price Assumption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76400"/>
            <a:ext cx="7394575" cy="4411663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Arial" charset="0"/>
                <a:cs typeface="Arial" charset="0"/>
              </a:rPr>
              <a:t>Consider a stock whose price is </a:t>
            </a:r>
            <a:r>
              <a:rPr lang="en-US" altLang="en-US" sz="2800" i="1" smtClean="0">
                <a:latin typeface="Times New Roman" pitchFamily="18" charset="0"/>
                <a:cs typeface="Arial" charset="0"/>
              </a:rPr>
              <a:t>S</a:t>
            </a:r>
          </a:p>
          <a:p>
            <a:pPr eaLnBrk="1" hangingPunct="1"/>
            <a:r>
              <a:rPr lang="en-US" altLang="en-US" sz="2800" smtClean="0">
                <a:latin typeface="Arial" charset="0"/>
                <a:cs typeface="Arial" charset="0"/>
              </a:rPr>
              <a:t>In a short period of time of length </a:t>
            </a:r>
            <a:r>
              <a:rPr lang="en-US" altLang="en-US" sz="2800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sz="2800" i="1" smtClean="0">
                <a:latin typeface="Arial" charset="0"/>
                <a:cs typeface="Arial" charset="0"/>
              </a:rPr>
              <a:t>t,</a:t>
            </a:r>
            <a:r>
              <a:rPr lang="en-US" altLang="en-US" sz="2800" smtClean="0">
                <a:latin typeface="Arial" charset="0"/>
                <a:cs typeface="Arial" charset="0"/>
              </a:rPr>
              <a:t> the return on the stock is normally distributed:</a:t>
            </a: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</a:t>
            </a:r>
            <a:r>
              <a:rPr lang="en-US" altLang="en-US" sz="2800" smtClean="0">
                <a:latin typeface="Arial" charset="0"/>
                <a:cs typeface="Arial" charset="0"/>
              </a:rPr>
              <a:t>where </a:t>
            </a:r>
            <a:r>
              <a:rPr lang="en-US" altLang="en-US" sz="2800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z="2800" smtClean="0">
                <a:latin typeface="Arial" charset="0"/>
                <a:cs typeface="Arial" charset="0"/>
              </a:rPr>
              <a:t> is expected return and </a:t>
            </a:r>
            <a:r>
              <a:rPr lang="en-US" altLang="en-US" sz="2800" smtClean="0">
                <a:latin typeface="Symbol" pitchFamily="18" charset="2"/>
                <a:cs typeface="Arial" charset="0"/>
              </a:rPr>
              <a:t>s</a:t>
            </a:r>
            <a:r>
              <a:rPr lang="en-US" altLang="en-US" sz="2800" smtClean="0">
                <a:latin typeface="Arial" charset="0"/>
                <a:cs typeface="Arial" charset="0"/>
              </a:rPr>
              <a:t> is volatility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833688" y="3286125"/>
          <a:ext cx="26241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1057358" imgH="352533" progId="Equation.3">
                  <p:embed/>
                </p:oleObj>
              </mc:Choice>
              <mc:Fallback>
                <p:oleObj name="Equation" r:id="rId4" imgW="1057358" imgH="35253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3286125"/>
                        <a:ext cx="262413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3600" y="6248400"/>
            <a:ext cx="4992688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7D3D7C3-8AB0-4867-8548-0C8441B292E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7461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The N(x) Function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510088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i="1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smtClean="0">
                <a:latin typeface="Arial" charset="0"/>
                <a:cs typeface="Arial" charset="0"/>
              </a:rPr>
              <a:t>(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r>
              <a:rPr lang="en-US" altLang="en-US" sz="2400" smtClean="0">
                <a:latin typeface="Arial" charset="0"/>
                <a:cs typeface="Arial" charset="0"/>
              </a:rPr>
              <a:t>) is the probability that a normally distributed variable with a mean of zero and a standard deviation of 1 is less than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x</a:t>
            </a:r>
            <a:endParaRPr lang="en-US" altLang="en-US" sz="2400" i="1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See tables at the end of the book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88EC08-B2B4-4A77-97A0-BDA424164BE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26630" name="Picture 8" descr="OFOD7_13-03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792663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066800"/>
            <a:ext cx="7772400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 smtClean="0"/>
              <a:t>Properties of Black-Scholes Formula</a:t>
            </a:r>
            <a:br>
              <a:rPr lang="en-US" altLang="en-US" sz="3600" smtClean="0"/>
            </a:br>
            <a:endParaRPr lang="en-US" altLang="en-US" sz="36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dirty="0" smtClean="0">
                <a:latin typeface="Arial" charset="0"/>
                <a:cs typeface="Arial" charset="0"/>
              </a:rPr>
              <a:t> becomes very large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i="1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tends to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–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Ke</a:t>
            </a:r>
            <a:r>
              <a:rPr lang="en-US" i="1" baseline="30000" dirty="0" err="1" smtClean="0">
                <a:latin typeface="Times New Roman" pitchFamily="18" charset="0"/>
                <a:cs typeface="Arial" charset="0"/>
              </a:rPr>
              <a:t>-rT</a:t>
            </a:r>
            <a:r>
              <a:rPr lang="en-US" i="1" baseline="30000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 tends to zero</a:t>
            </a:r>
          </a:p>
          <a:p>
            <a:pPr eaLnBrk="1" hangingPunct="1">
              <a:defRPr/>
            </a:pPr>
            <a:r>
              <a:rPr lang="en-US" dirty="0" smtClean="0">
                <a:latin typeface="Arial" charset="0"/>
                <a:cs typeface="Arial" charset="0"/>
              </a:rPr>
              <a:t>As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dirty="0" smtClean="0">
                <a:latin typeface="Arial" charset="0"/>
                <a:cs typeface="Arial" charset="0"/>
              </a:rPr>
              <a:t> becomes very small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c</a:t>
            </a:r>
            <a:r>
              <a:rPr lang="en-US" dirty="0" smtClean="0">
                <a:latin typeface="Arial" charset="0"/>
                <a:cs typeface="Arial" charset="0"/>
              </a:rPr>
              <a:t> tends to zero and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cs typeface="Arial" charset="0"/>
              </a:rPr>
              <a:t> tends to </a:t>
            </a:r>
            <a:r>
              <a:rPr lang="en-US" i="1" dirty="0" err="1" smtClean="0">
                <a:latin typeface="Times New Roman" pitchFamily="18" charset="0"/>
                <a:cs typeface="Arial" charset="0"/>
              </a:rPr>
              <a:t>Ke</a:t>
            </a:r>
            <a:r>
              <a:rPr lang="en-US" i="1" baseline="30000" dirty="0" err="1" smtClean="0">
                <a:latin typeface="Times New Roman" pitchFamily="18" charset="0"/>
                <a:cs typeface="Arial" charset="0"/>
              </a:rPr>
              <a:t>-rT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i="1" dirty="0" smtClean="0">
                <a:latin typeface="Arial" charset="0"/>
                <a:cs typeface="Arial" charset="0"/>
              </a:rPr>
              <a:t>–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defRPr/>
            </a:pPr>
            <a:r>
              <a:rPr lang="en-CA" dirty="0" smtClean="0">
                <a:latin typeface="Arial" charset="0"/>
                <a:cs typeface="Arial" charset="0"/>
              </a:rPr>
              <a:t>What happens as </a:t>
            </a:r>
            <a:r>
              <a:rPr lang="en-CA" dirty="0" smtClean="0">
                <a:latin typeface="Symbol" pitchFamily="18" charset="2"/>
                <a:cs typeface="Arial" charset="0"/>
              </a:rPr>
              <a:t>s</a:t>
            </a:r>
            <a:r>
              <a:rPr lang="en-CA" dirty="0" smtClean="0">
                <a:latin typeface="Arial" charset="0"/>
                <a:cs typeface="Arial" charset="0"/>
              </a:rPr>
              <a:t> becomes very large?</a:t>
            </a:r>
          </a:p>
          <a:p>
            <a:pPr eaLnBrk="1" hangingPunct="1">
              <a:defRPr/>
            </a:pPr>
            <a:r>
              <a:rPr lang="en-CA" dirty="0" smtClean="0">
                <a:latin typeface="Arial" charset="0"/>
                <a:cs typeface="Arial" charset="0"/>
              </a:rPr>
              <a:t>What happens as </a:t>
            </a:r>
            <a:r>
              <a:rPr lang="en-CA" i="1" dirty="0" smtClean="0">
                <a:latin typeface="+mj-lt"/>
                <a:cs typeface="Arial" charset="0"/>
              </a:rPr>
              <a:t>T</a:t>
            </a:r>
            <a:r>
              <a:rPr lang="en-CA" dirty="0" smtClean="0">
                <a:latin typeface="Arial" charset="0"/>
                <a:cs typeface="Arial" charset="0"/>
              </a:rPr>
              <a:t> becomes very large?</a:t>
            </a: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i="1" dirty="0" smtClean="0">
              <a:latin typeface="Arial" charset="0"/>
              <a:cs typeface="Arial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7D9ACD-FA42-44B5-A932-B474D062DC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772400" cy="1143000"/>
          </a:xfrm>
        </p:spPr>
        <p:txBody>
          <a:bodyPr/>
          <a:lstStyle/>
          <a:p>
            <a:r>
              <a:rPr lang="en-US" altLang="en-US" smtClean="0"/>
              <a:t>Understanding Black-Scholes</a:t>
            </a:r>
            <a:endParaRPr lang="en-CA" altLang="en-US" smtClean="0"/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CA" altLang="en-US" smtClean="0"/>
              <a:t>Options, Futures, and Other Derivatives, 9th Edition, Copyright © John C. Hull 2014</a:t>
            </a:r>
            <a:endParaRPr lang="en-US" altLang="en-US" smtClean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BB6474-5802-43F9-8751-221B77CAB1DC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609600" y="1981200"/>
          <a:ext cx="833755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3797280" imgH="1650960" progId="Equation.3">
                  <p:embed/>
                </p:oleObj>
              </mc:Choice>
              <mc:Fallback>
                <p:oleObj name="Equation" r:id="rId3" imgW="3797280" imgH="1650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8337550" cy="36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Risk-Neutral Valuation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683500" cy="39624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variable </a:t>
            </a:r>
            <a:r>
              <a:rPr lang="en-US" altLang="en-US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mtClean="0">
                <a:latin typeface="Arial" charset="0"/>
                <a:cs typeface="Arial" charset="0"/>
              </a:rPr>
              <a:t> does not  appear	in the Black-Scholes-Merton differential equation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equation is independent of all variables affected by risk preference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The solution to the differential equation is therefore	 the same  in a risk-free world as it is in the real world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This leads to the principle of risk-neutral valuation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0A747C-1E85-4201-81FF-1CF132A7EC4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315200" cy="9144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Applying Risk-Neutral Valuation</a:t>
            </a:r>
            <a:br>
              <a:rPr lang="en-US" dirty="0"/>
            </a:br>
            <a:endParaRPr lang="en-US" sz="22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30350" y="2362200"/>
            <a:ext cx="6086475" cy="37687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1. Assume that the expected return from the stock price is the risk-free rate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2. Calculate the expected payoff from the option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3. Discount at the risk-free rate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9FF650-A639-4484-92F8-8472F7E0CC1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Valuing a Forward Contract with Risk-Neutral Valuation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362200"/>
            <a:ext cx="7310438" cy="37687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Payoff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 </a:t>
            </a:r>
            <a:r>
              <a:rPr lang="en-US" altLang="en-US" i="1" smtClean="0">
                <a:latin typeface="Arial" charset="0"/>
                <a:cs typeface="Arial" charset="0"/>
              </a:rPr>
              <a:t>–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K</a:t>
            </a:r>
            <a:endParaRPr lang="en-US" altLang="en-US" i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Expected payoff in a risk-neutral world is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rT </a:t>
            </a:r>
            <a:r>
              <a:rPr lang="en-US" altLang="en-US" i="1" smtClean="0">
                <a:latin typeface="Arial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endParaRPr lang="en-US" altLang="en-US" i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Present value of expected payoff 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	  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-rT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[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rT </a:t>
            </a:r>
            <a:r>
              <a:rPr lang="en-US" altLang="en-US" i="1" smtClean="0">
                <a:latin typeface="Arial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]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i="1" smtClean="0">
                <a:latin typeface="Arial" charset="0"/>
                <a:cs typeface="Arial" charset="0"/>
              </a:rPr>
              <a:t>–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Ke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-rT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831EC5-732D-4E89-BBC3-F858F57B66C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/>
              <a:t>Proving Black-Scholes-Merton Using Risk-Neutral Valuation </a:t>
            </a:r>
            <a:r>
              <a:rPr lang="en-US" sz="2200" dirty="0" smtClean="0"/>
              <a:t>(Appendix to Chapter 15)</a:t>
            </a:r>
            <a:endParaRPr lang="en-US" sz="2200" dirty="0"/>
          </a:p>
        </p:txBody>
      </p:sp>
      <p:graphicFrame>
        <p:nvGraphicFramePr>
          <p:cNvPr id="32771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209800" y="2133600"/>
          <a:ext cx="34877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4" imgW="2184400" imgH="330200" progId="Equation.3">
                  <p:embed/>
                </p:oleObj>
              </mc:Choice>
              <mc:Fallback>
                <p:oleObj name="Equation" r:id="rId4" imgW="2184400" imgH="3302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34877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2667000"/>
            <a:ext cx="8153400" cy="4586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/>
              <a:t>where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200" dirty="0"/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/>
              <a:t>) is the probability density function for the lognormal distribution of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/>
              <a:t>  in a risk-neutral world. </a:t>
            </a:r>
            <a:r>
              <a:rPr lang="en-US" sz="2200" dirty="0" err="1"/>
              <a:t>ln</a:t>
            </a:r>
            <a:r>
              <a:rPr lang="en-US" sz="2200" dirty="0"/>
              <a:t>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/>
              <a:t>  is </a:t>
            </a:r>
            <a:r>
              <a:rPr lang="en-US" sz="2200" i="1" dirty="0">
                <a:latin typeface="Symbol" pitchFamily="18" charset="2"/>
              </a:rPr>
              <a:t>j</a:t>
            </a:r>
            <a:r>
              <a:rPr lang="en-US" sz="2200" dirty="0"/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/>
              <a:t>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/>
              <a:t>) where 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We substitute 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so that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where </a:t>
            </a:r>
            <a:r>
              <a:rPr lang="en-US" sz="2200" i="1" dirty="0">
                <a:latin typeface="+mj-lt"/>
              </a:rPr>
              <a:t>h</a:t>
            </a:r>
            <a:r>
              <a:rPr lang="en-US" sz="2200" dirty="0"/>
              <a:t> is the probability density function for a standard normal. Evaluating the integral leads to the BSM result.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057400" y="3352800"/>
          <a:ext cx="3781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6" imgW="2362200" imgH="254000" progId="Equation.3">
                  <p:embed/>
                </p:oleObj>
              </mc:Choice>
              <mc:Fallback>
                <p:oleObj name="Equation" r:id="rId6" imgW="23622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3781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2895600" y="4038600"/>
          <a:ext cx="13858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8" imgW="875920" imgH="393529" progId="Equation.3">
                  <p:embed/>
                </p:oleObj>
              </mc:Choice>
              <mc:Fallback>
                <p:oleObj name="Equation" r:id="rId8" imgW="875920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038600"/>
                        <a:ext cx="13858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433513" y="4800600"/>
          <a:ext cx="40624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10" imgW="2514600" imgH="355600" progId="Equation.3">
                  <p:embed/>
                </p:oleObj>
              </mc:Choice>
              <mc:Fallback>
                <p:oleObj name="Equation" r:id="rId10" imgW="2514600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800600"/>
                        <a:ext cx="40624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12" imgW="114151" imgH="215619" progId="Equation.3">
                  <p:embed/>
                </p:oleObj>
              </mc:Choice>
              <mc:Fallback>
                <p:oleObj name="Equation" r:id="rId12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1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1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815FFD6-9966-4FAB-858A-07A82B4B433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32778" name="Footer Placeholder 1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1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1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Implied Volatility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implied volatility of an option is the volatility for which the Black-Scholes-Merton price equals the market price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There is a one-to-one correspondence between prices and implied volatilities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Traders and brokers often quote implied volatilities rather than dollar prices  </a:t>
            </a: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E49F1E-8480-42B2-85D5-8B60796BB9D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CA" dirty="0" smtClean="0"/>
              <a:t>The VIX S&amp;P500 Volatility Index</a:t>
            </a:r>
            <a:endParaRPr lang="en-US" dirty="0"/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</a:t>
            </a:r>
            <a:r>
              <a:rPr lang="en-CA" altLang="en-US" sz="2000" smtClean="0">
                <a:latin typeface="Arial" charset="0"/>
                <a:cs typeface="Arial" charset="0"/>
              </a:rPr>
              <a:t>Chapter 26 explains how the index is calculated</a:t>
            </a:r>
            <a:endParaRPr lang="en-US" altLang="en-US" sz="2000" smtClean="0">
              <a:latin typeface="Arial" charset="0"/>
              <a:cs typeface="Arial" charset="0"/>
            </a:endParaRPr>
          </a:p>
        </p:txBody>
      </p:sp>
      <p:sp>
        <p:nvSpPr>
          <p:cNvPr id="348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00200" y="6324600"/>
            <a:ext cx="50292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3482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1E72B67-B266-45F5-A7FE-F4F1AB984A4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>
              <a:latin typeface="Arial" charset="0"/>
            </a:endParaRPr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45942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An Issue of Warrants &amp; Executive Stock Options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7696200" cy="3611563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a regular call option is exercised the stock that is delivered must be purchased in the open market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When a warrant or executive stock option is exercised new Treasury stock is issued by the company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If little or no benefits are foreseen by the market the stock price will reduce at the time the issue of is announced.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There is no further dilution (See Business Snapshot 15.3.)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3CA6F7-5BFC-4C90-8A64-300A42A8D5C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39063" cy="129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Lognormal Property</a:t>
            </a:r>
            <a:br>
              <a:rPr lang="en-US" altLang="en-US" smtClean="0"/>
            </a:br>
            <a:r>
              <a:rPr lang="en-US" altLang="en-US" sz="2200" smtClean="0"/>
              <a:t>(Equations 15.2 and 15.3, page 322)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2133600"/>
            <a:ext cx="7215188" cy="34321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It follows from this assumption that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Since the logarithm of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 is normal,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is lognormally distributed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DD2FA14-C637-410F-A1C5-CD955223451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9222" name="Object 4"/>
          <p:cNvGraphicFramePr>
            <a:graphicFrameLocks/>
          </p:cNvGraphicFramePr>
          <p:nvPr/>
        </p:nvGraphicFramePr>
        <p:xfrm>
          <a:off x="3000375" y="2800350"/>
          <a:ext cx="4233863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6" imgW="2257516" imgH="1076225" progId="Equation.3">
                  <p:embed/>
                </p:oleObj>
              </mc:Choice>
              <mc:Fallback>
                <p:oleObj name="Equation" r:id="rId6" imgW="2257516" imgH="107622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800350"/>
                        <a:ext cx="4233863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The Impact of Dilution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altLang="en-US" smtClean="0">
                <a:latin typeface="Arial" charset="0"/>
                <a:cs typeface="Arial" charset="0"/>
              </a:rPr>
              <a:t>After the options have been issued it is not necessary to take account of dilution when they are valued</a:t>
            </a:r>
          </a:p>
          <a:p>
            <a:pPr eaLnBrk="1" hangingPunct="1">
              <a:lnSpc>
                <a:spcPct val="90000"/>
              </a:lnSpc>
            </a:pPr>
            <a:r>
              <a:rPr lang="en-CA" altLang="en-US" smtClean="0">
                <a:latin typeface="Arial" charset="0"/>
                <a:cs typeface="Arial" charset="0"/>
              </a:rPr>
              <a:t>Before they are issued we can calculate the cost of each option as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N/(N+M</a:t>
            </a:r>
            <a:r>
              <a:rPr lang="en-CA" altLang="en-US" smtClean="0">
                <a:latin typeface="Times New Roman" pitchFamily="18" charset="0"/>
                <a:cs typeface="Arial" charset="0"/>
              </a:rPr>
              <a:t>)</a:t>
            </a:r>
            <a:r>
              <a:rPr lang="en-CA" altLang="en-US" smtClean="0">
                <a:latin typeface="Arial" charset="0"/>
                <a:cs typeface="Arial" charset="0"/>
              </a:rPr>
              <a:t> times the price of a regular option with the same terms where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N</a:t>
            </a:r>
            <a:r>
              <a:rPr lang="en-CA" altLang="en-US" smtClean="0">
                <a:latin typeface="Arial" charset="0"/>
                <a:cs typeface="Arial" charset="0"/>
              </a:rPr>
              <a:t> is the number of existing shares and </a:t>
            </a:r>
            <a:r>
              <a:rPr lang="en-CA" altLang="en-US" i="1" smtClean="0">
                <a:latin typeface="Times New Roman" pitchFamily="18" charset="0"/>
                <a:cs typeface="Arial" charset="0"/>
              </a:rPr>
              <a:t>M</a:t>
            </a:r>
            <a:r>
              <a:rPr lang="en-CA" altLang="en-US" smtClean="0">
                <a:latin typeface="Arial" charset="0"/>
                <a:cs typeface="Arial" charset="0"/>
              </a:rPr>
              <a:t> is the number of new shares that will be created if exercise takes place</a:t>
            </a:r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2291341-5005-4E0B-AEAF-9E8763FBD9F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Dividends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European options on dividend-paying stocks are valued by substituting the stock price less the present value of dividends into Black-Scholes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Only dividends with ex-dividend dates during life of option should be included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“dividend” should be the expected reduction in the stock price expected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6199EC5-1CC6-4440-87F6-913BC6D2A744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American Calls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81200"/>
            <a:ext cx="7391400" cy="4114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An American call on a non-dividend-paying stock should never be exercised early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An American call on a dividend-paying  stock should only ever be exercised immediately prior to an ex-dividend date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Arial" charset="0"/>
                <a:cs typeface="Arial" charset="0"/>
              </a:rPr>
              <a:t>Suppose dividend dates are at times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smtClean="0">
                <a:latin typeface="Arial" charset="0"/>
                <a:cs typeface="Arial" charset="0"/>
              </a:rPr>
              <a:t>1</a:t>
            </a:r>
            <a:r>
              <a:rPr lang="en-US" altLang="en-US" smtClean="0">
                <a:latin typeface="Arial" charset="0"/>
                <a:cs typeface="Arial" charset="0"/>
              </a:rPr>
              <a:t>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-25000" smtClean="0">
                <a:latin typeface="Arial" charset="0"/>
                <a:cs typeface="Arial" charset="0"/>
              </a:rPr>
              <a:t>2</a:t>
            </a:r>
            <a:r>
              <a:rPr lang="en-US" altLang="en-US" smtClean="0">
                <a:latin typeface="Arial" charset="0"/>
                <a:cs typeface="Arial" charset="0"/>
              </a:rPr>
              <a:t>, …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mtClean="0">
                <a:latin typeface="Arial" charset="0"/>
                <a:cs typeface="Arial" charset="0"/>
              </a:rPr>
              <a:t>. Early exercise is sometimes optimal at time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-25000" smtClean="0">
                <a:latin typeface="Times New Roman" pitchFamily="18" charset="0"/>
                <a:cs typeface="Arial" charset="0"/>
              </a:rPr>
              <a:t>i</a:t>
            </a:r>
            <a:r>
              <a:rPr lang="en-US" altLang="en-US" smtClean="0">
                <a:latin typeface="Arial" charset="0"/>
                <a:cs typeface="Arial" charset="0"/>
              </a:rPr>
              <a:t> if the dividend at that time is greater than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03BFF9-DF81-43B1-93B6-955F28FAA59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38918" name="Object 0"/>
          <p:cNvGraphicFramePr>
            <a:graphicFrameLocks noChangeAspect="1"/>
          </p:cNvGraphicFramePr>
          <p:nvPr/>
        </p:nvGraphicFramePr>
        <p:xfrm>
          <a:off x="3352800" y="5313363"/>
          <a:ext cx="2362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Equation" r:id="rId6" imgW="927100" imgH="228600" progId="Equation.3">
                  <p:embed/>
                </p:oleObj>
              </mc:Choice>
              <mc:Fallback>
                <p:oleObj name="Equation" r:id="rId6" imgW="9271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13363"/>
                        <a:ext cx="2362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000" smtClean="0"/>
              <a:t>Black’s Approximation for Dealing with</a:t>
            </a:r>
            <a:br>
              <a:rPr lang="en-US" altLang="en-US" sz="3000" smtClean="0"/>
            </a:br>
            <a:r>
              <a:rPr lang="en-US" altLang="en-US" sz="3000" smtClean="0"/>
              <a:t>Dividends in American Call Options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09650" y="2209800"/>
            <a:ext cx="7124700" cy="3733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 Set the American price equal to the maximum of two European prices: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1.	The 1st European price is for an option maturing at the same time as the American option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2.	The 2nd European price is for an option maturing just before the final ex-dividend date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2AFAB60-9B9D-4D73-ABC8-59567A7C8C4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Lognormal Distribution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10245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3F876FE-9708-49F1-921C-ACC5AD77E773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0246" name="Object 4"/>
          <p:cNvGraphicFramePr>
            <a:graphicFrameLocks/>
          </p:cNvGraphicFramePr>
          <p:nvPr/>
        </p:nvGraphicFramePr>
        <p:xfrm>
          <a:off x="2070100" y="4800600"/>
          <a:ext cx="51006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6" imgW="2616200" imgH="508000" progId="Equation.2">
                  <p:embed/>
                </p:oleObj>
              </mc:Choice>
              <mc:Fallback>
                <p:oleObj name="Equation" r:id="rId6" imgW="2616200" imgH="5080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800600"/>
                        <a:ext cx="51006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1371600" y="2514600"/>
            <a:ext cx="3048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CA" altLang="en-US">
              <a:latin typeface="Gloucester MT Extra Condensed" pitchFamily="18" charset="0"/>
            </a:endParaRPr>
          </a:p>
        </p:txBody>
      </p:sp>
      <p:graphicFrame>
        <p:nvGraphicFramePr>
          <p:cNvPr id="10248" name="Object 6"/>
          <p:cNvGraphicFramePr>
            <a:graphicFrameLocks/>
          </p:cNvGraphicFramePr>
          <p:nvPr/>
        </p:nvGraphicFramePr>
        <p:xfrm>
          <a:off x="1519238" y="1390650"/>
          <a:ext cx="6086475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Chart" r:id="rId8" imgW="6096000" imgH="4067175" progId="MSGraph.Chart.5">
                  <p:embed followColorScheme="full"/>
                </p:oleObj>
              </mc:Choice>
              <mc:Fallback>
                <p:oleObj name="Chart" r:id="rId8" imgW="6096000" imgH="4067175" progId="MSGraph.Chart.5">
                  <p:embed followColorScheme="full"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390650"/>
                        <a:ext cx="6086475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7"/>
          <p:cNvGraphicFramePr>
            <a:graphicFrameLocks/>
          </p:cNvGraphicFramePr>
          <p:nvPr/>
        </p:nvGraphicFramePr>
        <p:xfrm>
          <a:off x="1577975" y="2713038"/>
          <a:ext cx="3606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Chart" r:id="rId10" imgW="3609975" imgH="971550" progId="Excel.Chart.8">
                  <p:embed followColorScheme="full"/>
                </p:oleObj>
              </mc:Choice>
              <mc:Fallback>
                <p:oleObj name="Chart" r:id="rId10" imgW="3609975" imgH="971550" progId="Excel.Chart.8">
                  <p:embed followColorScheme="full"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2713038"/>
                        <a:ext cx="36068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8"/>
          <p:cNvGraphicFramePr>
            <a:graphicFrameLocks/>
          </p:cNvGraphicFramePr>
          <p:nvPr/>
        </p:nvGraphicFramePr>
        <p:xfrm>
          <a:off x="1903413" y="1293813"/>
          <a:ext cx="7240587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Chart" r:id="rId12" imgW="8677275" imgH="5934075" progId="Excel.Chart.8">
                  <p:embed followColorScheme="full"/>
                </p:oleObj>
              </mc:Choice>
              <mc:Fallback>
                <p:oleObj name="Chart" r:id="rId12" imgW="8677275" imgH="5934075" progId="Excel.Chart.8">
                  <p:embed followColorScheme="full"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293813"/>
                        <a:ext cx="7240587" cy="411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145337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Continuously Compounded </a:t>
            </a:r>
            <a:r>
              <a:rPr lang="en-US" dirty="0" smtClean="0"/>
              <a:t>Return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sz="2200" dirty="0" smtClean="0">
                <a:latin typeface="Symbol" pitchFamily="18" charset="2"/>
              </a:rPr>
              <a:t>(</a:t>
            </a:r>
            <a:r>
              <a:rPr lang="en-US" sz="2000" dirty="0" smtClean="0"/>
              <a:t>Equations 15.6 </a:t>
            </a:r>
            <a:r>
              <a:rPr lang="en-US" sz="2000" dirty="0"/>
              <a:t>and </a:t>
            </a:r>
            <a:r>
              <a:rPr lang="en-US" sz="2000" dirty="0" smtClean="0"/>
              <a:t>15.7, </a:t>
            </a:r>
            <a:r>
              <a:rPr lang="en-US" sz="2000" dirty="0"/>
              <a:t>page </a:t>
            </a:r>
            <a:r>
              <a:rPr lang="en-US" sz="2000" dirty="0" smtClean="0"/>
              <a:t>324)</a:t>
            </a:r>
            <a:r>
              <a:rPr lang="en-US" dirty="0" smtClean="0">
                <a:latin typeface="Symbol" pitchFamily="18" charset="2"/>
              </a:rPr>
              <a:t> 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If </a:t>
            </a:r>
            <a:r>
              <a:rPr lang="en-CA" altLang="en-US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altLang="en-US" smtClean="0">
                <a:latin typeface="Arial" charset="0"/>
                <a:cs typeface="Arial" charset="0"/>
              </a:rPr>
              <a:t> is the realized continuously compounded return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247770-F55E-47F0-A6D9-40FC8366D0A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1270" name="Object 1024"/>
          <p:cNvGraphicFramePr>
            <a:graphicFrameLocks/>
          </p:cNvGraphicFramePr>
          <p:nvPr/>
        </p:nvGraphicFramePr>
        <p:xfrm>
          <a:off x="1998663" y="3449638"/>
          <a:ext cx="4643437" cy="235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6" imgW="1704947" imgH="1009552" progId="Equation.3">
                  <p:embed/>
                </p:oleObj>
              </mc:Choice>
              <mc:Fallback>
                <p:oleObj name="Equation" r:id="rId6" imgW="1704947" imgH="1009552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3449638"/>
                        <a:ext cx="4643437" cy="235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129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Expected Return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286000"/>
            <a:ext cx="7745413" cy="384492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The expected value of the stock price is 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400" baseline="30000" smtClean="0">
                <a:latin typeface="Symbol" pitchFamily="18" charset="2"/>
                <a:cs typeface="Arial" charset="0"/>
              </a:rPr>
              <a:t>m</a:t>
            </a:r>
            <a:r>
              <a:rPr lang="en-US" altLang="en-US" sz="2400" i="1" baseline="30000" smtClean="0">
                <a:latin typeface="Times New Roman" pitchFamily="18" charset="0"/>
                <a:cs typeface="Arial" charset="0"/>
              </a:rPr>
              <a:t>T</a:t>
            </a:r>
            <a:endParaRPr lang="en-US" altLang="en-US" sz="2400" baseline="30000" smtClean="0">
              <a:latin typeface="Times New Roman" pitchFamily="18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>
                <a:latin typeface="Arial" charset="0"/>
                <a:cs typeface="Arial" charset="0"/>
              </a:rPr>
              <a:t>The expected return on the stock is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r>
              <a:rPr lang="en-US" altLang="en-US" sz="2400" i="1" smtClean="0">
                <a:latin typeface="Symbol" pitchFamily="18" charset="2"/>
                <a:cs typeface="Arial" charset="0"/>
              </a:rPr>
              <a:t> m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 </a:t>
            </a:r>
            <a:r>
              <a:rPr lang="en-US" altLang="en-US" sz="2400" smtClean="0">
                <a:latin typeface="Times New Roman" pitchFamily="18" charset="0"/>
                <a:cs typeface="Arial" charset="0"/>
              </a:rPr>
              <a:t>– </a:t>
            </a:r>
            <a:r>
              <a:rPr lang="en-US" altLang="en-US" sz="2400" i="1" smtClean="0">
                <a:latin typeface="Symbol" pitchFamily="18" charset="2"/>
                <a:cs typeface="Arial" charset="0"/>
              </a:rPr>
              <a:t>s </a:t>
            </a:r>
            <a:r>
              <a:rPr lang="en-US" altLang="en-US" sz="2400" baseline="30000" smtClean="0">
                <a:latin typeface="Symbol" pitchFamily="18" charset="2"/>
                <a:cs typeface="Arial" charset="0"/>
              </a:rPr>
              <a:t>2</a:t>
            </a:r>
            <a:r>
              <a:rPr lang="en-US" altLang="en-US" sz="2400" smtClean="0">
                <a:latin typeface="Symbol" pitchFamily="18" charset="2"/>
                <a:cs typeface="Arial" charset="0"/>
              </a:rPr>
              <a:t>/2 </a:t>
            </a:r>
            <a:r>
              <a:rPr lang="en-US" altLang="en-US" sz="2400" smtClean="0">
                <a:latin typeface="Arial" charset="0"/>
                <a:cs typeface="Arial" charset="0"/>
              </a:rPr>
              <a:t>not </a:t>
            </a:r>
            <a:r>
              <a:rPr lang="en-US" altLang="en-US" sz="2400" i="1" smtClean="0">
                <a:latin typeface="Symbol" pitchFamily="18" charset="2"/>
                <a:cs typeface="Arial" charset="0"/>
              </a:rPr>
              <a:t>m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endParaRPr lang="en-US" altLang="en-US" sz="2400" smtClean="0">
              <a:latin typeface="Symbol" pitchFamily="18" charset="2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r>
              <a:rPr lang="en-US" altLang="en-US" sz="2400" smtClean="0">
                <a:latin typeface="Arial" charset="0"/>
                <a:cs typeface="Arial" charset="0"/>
              </a:rPr>
              <a:t> This is because 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r>
              <a:rPr lang="en-US" altLang="en-US" sz="2400" smtClean="0">
                <a:latin typeface="Arial" charset="0"/>
                <a:cs typeface="Arial" charset="0"/>
              </a:rPr>
              <a:t>  are not the same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 "/>
            </a:pPr>
            <a:endParaRPr lang="en-US" altLang="en-US" sz="240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smtClean="0">
              <a:latin typeface="Symbol" pitchFamily="18" charset="2"/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smtClean="0">
                <a:latin typeface="Arial" charset="0"/>
                <a:cs typeface="Arial" charset="0"/>
              </a:rPr>
              <a:t>	</a:t>
            </a:r>
          </a:p>
        </p:txBody>
      </p:sp>
      <p:graphicFrame>
        <p:nvGraphicFramePr>
          <p:cNvPr id="12292" name="Object 0"/>
          <p:cNvGraphicFramePr>
            <a:graphicFrameLocks noChangeAspect="1"/>
          </p:cNvGraphicFramePr>
          <p:nvPr>
            <p:ph sz="quarter" idx="2"/>
          </p:nvPr>
        </p:nvGraphicFramePr>
        <p:xfrm>
          <a:off x="2133600" y="4267200"/>
          <a:ext cx="48577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4" imgW="2324100" imgH="228600" progId="Equation.3">
                  <p:embed/>
                </p:oleObj>
              </mc:Choice>
              <mc:Fallback>
                <p:oleObj name="Equation" r:id="rId4" imgW="23241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48577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1229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6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7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4F5330-57ED-4D64-BF1D-BB1C585E17D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Symbol" pitchFamily="18" charset="2"/>
              </a:rPr>
              <a:t>m </a:t>
            </a:r>
            <a:r>
              <a:rPr lang="en-US" altLang="en-US" smtClean="0"/>
              <a:t>and </a:t>
            </a:r>
            <a:r>
              <a:rPr lang="en-US" altLang="en-US" smtClean="0">
                <a:latin typeface="Symbol" pitchFamily="18" charset="2"/>
              </a:rPr>
              <a:t>m </a:t>
            </a:r>
            <a:r>
              <a:rPr lang="en-US" altLang="en-US" smtClean="0">
                <a:cs typeface="Times New Roman" pitchFamily="18" charset="0"/>
              </a:rPr>
              <a:t>−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s </a:t>
            </a:r>
            <a:r>
              <a:rPr lang="en-US" altLang="en-US" baseline="30000" smtClean="0">
                <a:latin typeface="Symbol" pitchFamily="18" charset="2"/>
                <a:cs typeface="Times New Roman" pitchFamily="18" charset="0"/>
              </a:rPr>
              <a:t>2</a:t>
            </a:r>
            <a:r>
              <a:rPr lang="en-US" altLang="en-US" smtClean="0">
                <a:latin typeface="Symbol" pitchFamily="18" charset="2"/>
                <a:cs typeface="Times New Roman" pitchFamily="18" charset="0"/>
              </a:rPr>
              <a:t>/2</a:t>
            </a:r>
            <a:endParaRPr lang="en-US" altLang="en-US" smtClean="0">
              <a:cs typeface="Times New Roman" pitchFamily="18" charset="0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5F610B-989B-43F1-83E3-F29E152B3AF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smtClean="0">
                <a:latin typeface="Symbol" pitchFamily="18" charset="2"/>
                <a:cs typeface="Arial" charset="0"/>
              </a:rPr>
              <a:t>m</a:t>
            </a:r>
            <a:r>
              <a:rPr lang="en-US" dirty="0" smtClean="0">
                <a:latin typeface="Arial" charset="0"/>
                <a:cs typeface="Arial" charset="0"/>
              </a:rPr>
              <a:t> is the expected return in a very short time, </a:t>
            </a:r>
            <a:r>
              <a:rPr lang="en-US" dirty="0" err="1" smtClean="0">
                <a:latin typeface="Symbol" pitchFamily="18" charset="2"/>
                <a:cs typeface="Arial" charset="0"/>
              </a:rPr>
              <a:t>D</a:t>
            </a:r>
            <a:r>
              <a:rPr lang="en-US" i="1" dirty="0" err="1" smtClean="0">
                <a:latin typeface="+mj-lt"/>
                <a:cs typeface="Arial" charset="0"/>
              </a:rPr>
              <a:t>t</a:t>
            </a:r>
            <a:r>
              <a:rPr lang="en-US" i="1" dirty="0" smtClean="0">
                <a:latin typeface="+mj-lt"/>
                <a:cs typeface="Arial" charset="0"/>
              </a:rPr>
              <a:t>,</a:t>
            </a:r>
            <a:r>
              <a:rPr lang="en-US" dirty="0" smtClean="0">
                <a:latin typeface="Arial" charset="0"/>
                <a:cs typeface="Arial" charset="0"/>
              </a:rPr>
              <a:t> expressed with a compounding frequency of </a:t>
            </a:r>
            <a:r>
              <a:rPr lang="en-US" dirty="0" err="1" smtClean="0">
                <a:latin typeface="Symbol" pitchFamily="18" charset="2"/>
                <a:cs typeface="Arial" charset="0"/>
              </a:rPr>
              <a:t>D</a:t>
            </a:r>
            <a:r>
              <a:rPr lang="en-US" i="1" dirty="0" err="1" smtClean="0">
                <a:latin typeface="+mj-lt"/>
                <a:cs typeface="Arial" charset="0"/>
              </a:rPr>
              <a:t>t</a:t>
            </a:r>
            <a:endParaRPr lang="en-US" i="1" dirty="0" smtClean="0">
              <a:latin typeface="+mj-lt"/>
              <a:cs typeface="Arial" charset="0"/>
            </a:endParaRPr>
          </a:p>
          <a:p>
            <a:pPr eaLnBrk="1" hangingPunct="1">
              <a:defRPr/>
            </a:pPr>
            <a:r>
              <a:rPr lang="en-CA" i="1" dirty="0" smtClean="0">
                <a:latin typeface="Symbol" pitchFamily="18" charset="2"/>
                <a:cs typeface="Arial" charset="0"/>
              </a:rPr>
              <a:t>m </a:t>
            </a:r>
            <a:r>
              <a:rPr lang="en-CA" dirty="0" smtClean="0">
                <a:latin typeface="Arial" charset="0"/>
                <a:cs typeface="Arial" charset="0"/>
              </a:rPr>
              <a:t>−</a:t>
            </a:r>
            <a:r>
              <a:rPr lang="en-CA" dirty="0" smtClean="0">
                <a:latin typeface="Symbol" pitchFamily="18" charset="2"/>
                <a:cs typeface="Arial" charset="0"/>
              </a:rPr>
              <a:t>s</a:t>
            </a:r>
            <a:r>
              <a:rPr lang="en-CA" i="1" baseline="30000" dirty="0" smtClean="0">
                <a:latin typeface="Symbol" pitchFamily="18" charset="2"/>
                <a:cs typeface="Arial" charset="0"/>
              </a:rPr>
              <a:t>2</a:t>
            </a:r>
            <a:r>
              <a:rPr lang="en-CA" dirty="0" smtClean="0">
                <a:latin typeface="+mj-lt"/>
                <a:cs typeface="Arial" charset="0"/>
              </a:rPr>
              <a:t>/2</a:t>
            </a:r>
            <a:r>
              <a:rPr lang="en-CA" dirty="0" smtClean="0">
                <a:latin typeface="Arial" charset="0"/>
                <a:cs typeface="Arial" charset="0"/>
              </a:rPr>
              <a:t> is the expected return in a long period of time </a:t>
            </a:r>
            <a:r>
              <a:rPr lang="en-US" dirty="0" smtClean="0">
                <a:latin typeface="Arial" charset="0"/>
                <a:cs typeface="Arial" charset="0"/>
              </a:rPr>
              <a:t>expressed with continuous compounding (or, to a good approximation, with a compounding frequency of </a:t>
            </a:r>
            <a:r>
              <a:rPr lang="en-US" dirty="0" err="1" smtClean="0">
                <a:latin typeface="Symbol" pitchFamily="18" charset="2"/>
                <a:cs typeface="Arial" charset="0"/>
              </a:rPr>
              <a:t>D</a:t>
            </a:r>
            <a:r>
              <a:rPr lang="en-US" i="1" dirty="0" err="1" smtClean="0">
                <a:latin typeface="+mj-lt"/>
                <a:cs typeface="Arial" charset="0"/>
              </a:rPr>
              <a:t>t</a:t>
            </a:r>
            <a:r>
              <a:rPr lang="en-US" dirty="0" smtClean="0">
                <a:latin typeface="+mj-lt"/>
                <a:cs typeface="Arial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Mutual Fund Returns </a:t>
            </a:r>
            <a:r>
              <a:rPr lang="en-CA" altLang="en-US" sz="2200" smtClean="0"/>
              <a:t>(See Business Snapshot 15.1 on page 326)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58628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Suppose that returns in successive years are 15%, 20%, 30%, −20% and 25% (ann. comp.)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arithmetic mean of the returns is 14%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returned that would actually be earned over the five years (the geometric mean) is 12.4% (ann. comp.)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arithmetic mean of 14% is analogous to </a:t>
            </a:r>
            <a:r>
              <a:rPr lang="en-CA" altLang="en-US" sz="2400" smtClean="0">
                <a:latin typeface="Symbol" pitchFamily="18" charset="2"/>
                <a:cs typeface="Arial" charset="0"/>
              </a:rPr>
              <a:t>m</a:t>
            </a:r>
          </a:p>
          <a:p>
            <a:pPr eaLnBrk="1" hangingPunct="1"/>
            <a:r>
              <a:rPr lang="en-CA" altLang="en-US" sz="2400" smtClean="0">
                <a:latin typeface="Arial" charset="0"/>
                <a:cs typeface="Arial" charset="0"/>
              </a:rPr>
              <a:t>The geometric mean of 12.4% is analogous to </a:t>
            </a:r>
            <a:r>
              <a:rPr lang="en-CA" altLang="en-US" sz="2400" smtClean="0">
                <a:latin typeface="Symbol" pitchFamily="18" charset="2"/>
                <a:cs typeface="Arial" charset="0"/>
              </a:rPr>
              <a:t>m</a:t>
            </a:r>
            <a:r>
              <a:rPr lang="en-CA" altLang="en-US" sz="2400" smtClean="0">
                <a:latin typeface="Arial" charset="0"/>
                <a:cs typeface="Arial" charset="0"/>
              </a:rPr>
              <a:t>−</a:t>
            </a:r>
            <a:r>
              <a:rPr lang="en-CA" altLang="en-US" sz="2400" smtClean="0">
                <a:latin typeface="Symbol" pitchFamily="18" charset="2"/>
                <a:cs typeface="Arial" charset="0"/>
              </a:rPr>
              <a:t>s</a:t>
            </a:r>
            <a:r>
              <a:rPr lang="en-CA" altLang="en-US" sz="2400" baseline="30000" smtClean="0">
                <a:latin typeface="Symbol" pitchFamily="18" charset="2"/>
                <a:cs typeface="Arial" charset="0"/>
              </a:rPr>
              <a:t>2</a:t>
            </a:r>
            <a:r>
              <a:rPr lang="en-CA" altLang="en-US" sz="2400" smtClean="0">
                <a:latin typeface="Arial" charset="0"/>
                <a:cs typeface="Arial" charset="0"/>
              </a:rPr>
              <a:t>/2</a:t>
            </a:r>
          </a:p>
          <a:p>
            <a:pPr eaLnBrk="1" hangingPunct="1"/>
            <a:endParaRPr lang="en-CA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34CB1C-6315-442E-9764-3180297ED83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990600"/>
            <a:ext cx="7696200" cy="609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The Volatility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828800"/>
            <a:ext cx="7086600" cy="379571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volatility is the standard deviation of the continuously compounded rate of return in 1 year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standard deviation of the return in a short time period  time </a:t>
            </a:r>
            <a:r>
              <a:rPr lang="en-US" altLang="en-US" smtClean="0">
                <a:latin typeface="Symbol" pitchFamily="18" charset="2"/>
                <a:cs typeface="Arial" charset="0"/>
              </a:rPr>
              <a:t>D</a:t>
            </a:r>
            <a:r>
              <a:rPr lang="en-US" altLang="en-US" i="1" smtClean="0">
                <a:latin typeface="Arial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 is approximately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If a stock price is $50 and its volatility is 25% per year what is the standard deviation of the price change in one day?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400" smtClean="0">
                <a:latin typeface="Arial" charset="0"/>
              </a:rPr>
              <a:t>Options, Futures, and Other Derivatives, 9th Edition, Copyright © John C. Hull 2014</a:t>
            </a:r>
            <a:endParaRPr lang="en-US" altLang="en-US" sz="1400" smtClean="0">
              <a:latin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127AAB-CDE8-4561-A569-2BF9DB87D2F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4114800" y="4038600"/>
          <a:ext cx="885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6" imgW="368140" imgH="215806" progId="Equation.3">
                  <p:embed/>
                </p:oleObj>
              </mc:Choice>
              <mc:Fallback>
                <p:oleObj name="Equation" r:id="rId6" imgW="36814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885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Ch13HullOFOD8thEdition</Template>
  <TotalTime>1265</TotalTime>
  <Words>1880</Words>
  <Application>Microsoft Office PowerPoint</Application>
  <PresentationFormat>On-screen Show (4:3)</PresentationFormat>
  <Paragraphs>248</Paragraphs>
  <Slides>33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Times New Roman</vt:lpstr>
      <vt:lpstr>Tahoma</vt:lpstr>
      <vt:lpstr>Calibri</vt:lpstr>
      <vt:lpstr>Symbol</vt:lpstr>
      <vt:lpstr>Wingdings</vt:lpstr>
      <vt:lpstr>Wingdings 2</vt:lpstr>
      <vt:lpstr>Gloucester MT Extra Condensed</vt:lpstr>
      <vt:lpstr>Global</vt:lpstr>
      <vt:lpstr>Microsoft Equation 3.0</vt:lpstr>
      <vt:lpstr>Microsoft Equation 2.0</vt:lpstr>
      <vt:lpstr>Microsoft Graph 5.0</vt:lpstr>
      <vt:lpstr>Microsoft Excel Chart</vt:lpstr>
      <vt:lpstr>Equation</vt:lpstr>
      <vt:lpstr>Chapter 15 The Black-Scholes-Merton Model</vt:lpstr>
      <vt:lpstr>The Stock Price Assumption</vt:lpstr>
      <vt:lpstr>The Lognormal Property (Equations 15.2 and 15.3, page 322)</vt:lpstr>
      <vt:lpstr>The Lognormal Distribution</vt:lpstr>
      <vt:lpstr>Continuously Compounded Return (Equations 15.6 and 15.7, page 324) </vt:lpstr>
      <vt:lpstr>The Expected Return</vt:lpstr>
      <vt:lpstr>m and m −s 2/2</vt:lpstr>
      <vt:lpstr>Mutual Fund Returns (See Business Snapshot 15.1 on page 326)</vt:lpstr>
      <vt:lpstr>The Volatility</vt:lpstr>
      <vt:lpstr>Estimating Volatility from Historical  Data (page 326-328)</vt:lpstr>
      <vt:lpstr>Nature of Volatility (Business Snapshot 15.2, page 329)</vt:lpstr>
      <vt:lpstr>Example</vt:lpstr>
      <vt:lpstr>The Concepts  Underlying Black-Scholes-Merton</vt:lpstr>
      <vt:lpstr>The Derivation  of the Black-Scholes-Merton Differential Equation</vt:lpstr>
      <vt:lpstr>The Derivation  of the Black-Scholes-Merton Differential Equation continued</vt:lpstr>
      <vt:lpstr>The Derivation of the Black-Scholes-Merton Differential Equation continued</vt:lpstr>
      <vt:lpstr>The Differential Equation</vt:lpstr>
      <vt:lpstr>Perpetual Derivative</vt:lpstr>
      <vt:lpstr>The Black-Scholes-Merton Formulas for Options (See pages 335-336)</vt:lpstr>
      <vt:lpstr>The N(x) Function</vt:lpstr>
      <vt:lpstr>Properties of Black-Scholes Formula </vt:lpstr>
      <vt:lpstr>Understanding Black-Scholes</vt:lpstr>
      <vt:lpstr>Risk-Neutral Valuation</vt:lpstr>
      <vt:lpstr>Applying Risk-Neutral Valuation </vt:lpstr>
      <vt:lpstr>Valuing a Forward Contract with Risk-Neutral Valuation</vt:lpstr>
      <vt:lpstr>Proving Black-Scholes-Merton Using Risk-Neutral Valuation (Appendix to Chapter 15)</vt:lpstr>
      <vt:lpstr>Implied Volatility</vt:lpstr>
      <vt:lpstr>The VIX S&amp;P500 Volatility Index</vt:lpstr>
      <vt:lpstr>An Issue of Warrants &amp; Executive Stock Options</vt:lpstr>
      <vt:lpstr>The Impact of Dilution </vt:lpstr>
      <vt:lpstr>Dividends</vt:lpstr>
      <vt:lpstr>American Calls</vt:lpstr>
      <vt:lpstr>Black’s Approximation for Dealing with Dividends in American Call Options</vt:lpstr>
    </vt:vector>
  </TitlesOfParts>
  <Company>Joseph L. 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Black-Scholes-Merton Model</dc:title>
  <dc:subject>Options, Futures, and Other Derivatives, 9e</dc:subject>
  <dc:creator>John C. Hull</dc:creator>
  <cp:keywords>Chapter 15</cp:keywords>
  <dc:description>Copyright 2014 by John C. Hull. All Rights Reserved. Published 2014</dc:description>
  <cp:lastModifiedBy>Hull</cp:lastModifiedBy>
  <cp:revision>140</cp:revision>
  <dcterms:created xsi:type="dcterms:W3CDTF">2008-05-29T16:38:10Z</dcterms:created>
  <dcterms:modified xsi:type="dcterms:W3CDTF">2014-02-03T23:16:10Z</dcterms:modified>
</cp:coreProperties>
</file>