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5" r:id="rId11"/>
    <p:sldId id="274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025DF2-9056-4199-B4A1-CCDF636E7853}" type="datetimeFigureOut">
              <a:rPr lang="en-US"/>
              <a:pPr>
                <a:defRPr/>
              </a:pPr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2A217D8-40FD-441E-A27C-679B7E9F3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60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792674-7A19-4DED-A482-84AD5FADD26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97FD5B-D33E-488E-A6C6-14CF106ED53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FAE1A-7DE0-46BB-85D9-4228478D465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0ACC0D-9F36-43BF-B711-21CBA5A1673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AAAFB5-0C13-4113-994C-5861CEF5A07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1ECA20-C189-46B3-AD9E-D07B391F524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9CF301-3C4D-4B58-84EC-E4A971118C8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ABF83F-5B59-4E42-80D7-AA5F5322FFD8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4C0EF5-E580-4950-9FFE-FF37593C85A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E09DEF-6915-4087-826B-21117E3C1DD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2C06C3-FE3E-4084-9EF0-2866FFCC05F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428643-9DFB-42DD-B6BD-1A2288F9CDD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4AE09-D826-4848-BC02-2102D1EE8EC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0EFC1B-82E0-4818-A9C1-C51D17935AC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464A4D-7AD7-4661-A36F-F2DD2E195F85}" type="datetime1">
              <a:rPr lang="en-US" smtClean="0"/>
              <a:t>2/3/2014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2DEDA-A445-410E-AB17-B264CDEE7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1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177A6-78E0-4DC0-A3F2-D5F30F846C4F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DF4F8-F4F0-47FB-9EB5-D6DF793F5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1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F85FE-B981-4365-931A-2FF7B1B37ED9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EC352-923E-4601-8375-A8C22A70C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73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F6C089-3B15-4CCA-BB59-833002C9149C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7DB7E-2B2B-452F-BABA-2129F6E3F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9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2F7742-FACF-40C8-9F71-E970DFBAE699}" type="datetime1">
              <a:rPr lang="en-US" smtClean="0"/>
              <a:t>2/3/2014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89237-2152-49D2-BDC7-96B62A2AF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4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4F4D86-D002-41C2-A08C-F8129DCDAC1D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58263-147E-4FD9-A9EF-E0EA5E4EF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6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F31F4-BA2D-4667-9F73-D20F1C98238A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47EA6-7ADD-4B34-BFDD-277471819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6D916-7949-4712-A750-431B47C3430D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09EAD-3E41-4D0B-BCA6-FC7679758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5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BED2-61A0-46DE-A5E7-A4EF6317D712}" type="datetime1">
              <a:rPr lang="en-US" smtClean="0"/>
              <a:t>2/3/2014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B193F-8C10-4C52-AC93-B71AF7256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4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466DDC-24A9-4152-ACF2-39F9C3E37DAF}" type="datetime1">
              <a:rPr lang="en-US" smtClean="0"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D7E3B-539D-4514-925D-07A0AD0D8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6F9B9-F0FC-49EA-A2C2-AB5E03D03F30}" type="datetime1">
              <a:rPr lang="en-US" smtClean="0"/>
              <a:t>2/3/2014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64AE-FE52-451D-8CA2-0E20900C2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17114-3344-4475-9481-9E2CF30CD3CC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62B86-D622-44C7-8007-B6368F802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312B8-A56A-42B2-A93D-07BEC78A100D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7251-621D-4258-8244-BA63751FA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0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7D646952-CA51-4BF4-B2ED-0BA316B97947}" type="datetime1">
              <a:rPr lang="en-US" smtClean="0"/>
              <a:t>2/3/2014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349C857-DEF2-447B-A461-B628CCBB1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29" r:id="rId3"/>
    <p:sldLayoutId id="2147483830" r:id="rId4"/>
    <p:sldLayoutId id="2147483831" r:id="rId5"/>
    <p:sldLayoutId id="2147483839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40" r:id="rId12"/>
    <p:sldLayoutId id="2147483841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7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16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Employee Stock Options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A0AB93-40D0-4F4E-8C34-002A6DCBECE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Example </a:t>
            </a:r>
            <a:r>
              <a:rPr lang="en-CA" altLang="en-US" sz="2000" smtClean="0"/>
              <a:t>(Example 16.1, page 359)</a:t>
            </a:r>
            <a:endParaRPr lang="en-US" altLang="en-US" sz="20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7888"/>
            <a:ext cx="7696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CA" sz="2400" dirty="0" smtClean="0"/>
              <a:t>A company issues one million10-year ATM options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CA" sz="2000" dirty="0" smtClean="0"/>
              <a:t>stock price is $30.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CA" sz="2000" dirty="0" smtClean="0"/>
              <a:t>It estimates the long term volatility using historical data to be 25% and the average time to exercise to be 4.5 years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CA" sz="2000" dirty="0" smtClean="0"/>
              <a:t>The 4.5 year interest rate is 5% and dividends during the next 4.5 years are estimated to have a PV of $4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CA" sz="2400" dirty="0" smtClean="0"/>
              <a:t>Using BSM with </a:t>
            </a:r>
            <a:r>
              <a:rPr lang="en-CA" sz="2400" i="1" dirty="0" smtClean="0">
                <a:latin typeface="+mj-lt"/>
              </a:rPr>
              <a:t>S</a:t>
            </a:r>
            <a:r>
              <a:rPr lang="en-CA" sz="2400" baseline="-25000" dirty="0" smtClean="0"/>
              <a:t>0</a:t>
            </a:r>
            <a:r>
              <a:rPr lang="en-CA" sz="2400" dirty="0" smtClean="0"/>
              <a:t> =30, </a:t>
            </a:r>
            <a:r>
              <a:rPr lang="en-CA" sz="2400" i="1" dirty="0" smtClean="0">
                <a:latin typeface="+mj-lt"/>
              </a:rPr>
              <a:t>K</a:t>
            </a:r>
            <a:r>
              <a:rPr lang="en-CA" sz="2400" dirty="0" smtClean="0"/>
              <a:t>=30, </a:t>
            </a:r>
            <a:r>
              <a:rPr lang="en-CA" sz="2400" i="1" dirty="0" smtClean="0">
                <a:latin typeface="+mj-lt"/>
              </a:rPr>
              <a:t>r</a:t>
            </a:r>
            <a:r>
              <a:rPr lang="en-CA" sz="2400" dirty="0" smtClean="0"/>
              <a:t>=5%, </a:t>
            </a:r>
            <a:r>
              <a:rPr lang="en-CA" sz="2400" dirty="0" smtClean="0">
                <a:latin typeface="Symbol" pitchFamily="18" charset="2"/>
              </a:rPr>
              <a:t>s</a:t>
            </a:r>
            <a:r>
              <a:rPr lang="en-CA" sz="2400" dirty="0" smtClean="0"/>
              <a:t>=25%, and </a:t>
            </a:r>
            <a:r>
              <a:rPr lang="en-CA" sz="2400" i="1" dirty="0" smtClean="0">
                <a:latin typeface="+mj-lt"/>
              </a:rPr>
              <a:t>T</a:t>
            </a:r>
            <a:r>
              <a:rPr lang="en-CA" sz="2400" dirty="0" smtClean="0"/>
              <a:t>=4.5 years gives value of each option equal to $6.31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CA" sz="2400" dirty="0" smtClean="0"/>
              <a:t>The income statement expense would be $6.31 million</a:t>
            </a:r>
            <a:endParaRPr lang="en-US" sz="2400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26209D-25C1-42EE-B870-31A1682B26B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Other Approaches</a:t>
            </a:r>
            <a:endParaRPr lang="en-US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Estimate the probability of exercise as a function of the stock price and remaining life. Use a binomial tree with roll back rules reflecting the probabilities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Arial" charset="0"/>
                <a:cs typeface="Arial" charset="0"/>
              </a:rPr>
              <a:t>A simple version of this is to assume that the option is exercised when the ratio of the stock price to the strike price reaches some multiple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Use an auction to determine the market prices of securities whose payoffs mirror the payoffs from the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smtClean="0">
                <a:latin typeface="Arial" charset="0"/>
                <a:cs typeface="Arial" charset="0"/>
              </a:rPr>
              <a:t>This is an approach used by Zions Bancorp in 2007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F593DF-93E7-4839-833D-352E680F6A4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Dilution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Employee stock options are liable to dilute the interests of shareholders because new shares are bought at below market price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However this dilution takes place at the time the market hears that the options have been granted (Business Snapshot 15.3)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It does not take place at the time the options are exercised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F01615-CE3F-4C77-8CC2-A735B02B6FA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Backdating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Backdating appears to have been a widespread practice in the United States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company might take the decision to issue at-the-money options on April 30 when the stock price is $50 and then backdate the grant date to April 3 when the stock price is $42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Why would they do this?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14AB1E5-8CD6-46BA-995B-E4FF04BD8B2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8059737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Academic Research Exposed </a:t>
            </a:r>
            <a:r>
              <a:rPr lang="en-US" dirty="0" smtClean="0"/>
              <a:t>Backdating </a:t>
            </a:r>
            <a:r>
              <a:rPr lang="en-US" sz="2000" dirty="0" smtClean="0"/>
              <a:t>(See Eric Lie’s web site: www.biz.uiowa.edu/faculty/elie/backdating.htm</a:t>
            </a:r>
            <a:endParaRPr lang="en-US" sz="2000" dirty="0"/>
          </a:p>
        </p:txBody>
      </p:sp>
      <p:pic>
        <p:nvPicPr>
          <p:cNvPr id="20483" name="Content Placeholder 7" descr="Figure 14_2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2362200"/>
            <a:ext cx="5029200" cy="3671888"/>
          </a:xfrm>
        </p:spPr>
      </p:pic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EFA1E7-BDDD-4AEB-91DC-FB66D2FAAA5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Nature of Employee Stock Options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7499350" cy="44196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Employee stock options are call options issued by a company on its own stock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They are often at-the-money at the time of issue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They often last as long as 10 years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2C9222-2FCA-4A8C-BA8E-EEA61FD9342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Typical Features of Employee Stock Options </a:t>
            </a:r>
            <a:r>
              <a:rPr lang="en-US" sz="2400" dirty="0"/>
              <a:t>(page </a:t>
            </a:r>
            <a:r>
              <a:rPr lang="en-US" sz="2400" dirty="0" smtClean="0"/>
              <a:t>355)</a:t>
            </a:r>
            <a:endParaRPr lang="en-US" sz="24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8153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smtClean="0">
                <a:latin typeface="Arial" charset="0"/>
                <a:cs typeface="Arial" charset="0"/>
              </a:rPr>
              <a:t>There is a vesting period during which options cannot be exercised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>
                <a:latin typeface="Arial" charset="0"/>
                <a:cs typeface="Arial" charset="0"/>
              </a:rPr>
              <a:t>When employees leave during the vesting period options are forfeited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>
                <a:latin typeface="Arial" charset="0"/>
                <a:cs typeface="Arial" charset="0"/>
              </a:rPr>
              <a:t>When employees leave after the vesting period in-the-money options are exercised immediately and out of the money options are forfeited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>
                <a:latin typeface="Arial" charset="0"/>
                <a:cs typeface="Arial" charset="0"/>
              </a:rPr>
              <a:t>Employees are not permitted to sell options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>
                <a:latin typeface="Arial" charset="0"/>
                <a:cs typeface="Arial" charset="0"/>
              </a:rPr>
              <a:t>When options are exercised the company issues new shares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A206C3-E0E0-4A7C-B027-08B92B1B342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Decision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To realize cash from an employee stock option the employee must exercise the options and sell the underlying shares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Even when the underlying stock pays no dividend an employee stock option (unlike a regular call option) is often exercised early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65A1E6B-9B80-460C-8BA6-3876D68F364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Drawbacks </a:t>
            </a:r>
            <a:r>
              <a:rPr lang="en-US" dirty="0"/>
              <a:t>of Employee Stock Options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09800"/>
            <a:ext cx="8172450" cy="4648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Gain to executives from good performance is much greater than the penalty for bad performance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Executives do very well when the stock market as a whole goes up, even if their firm does relatively poorly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Executives are encouraged to focus on short-term performance at the expense of long-term performance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Executives are tempted to time announcements or take other decisions that maximize the value of the options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A98AF5-1C5F-4006-A93C-93D2D508D9D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Accounting for Employee Stock Options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153400" cy="4648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Prior to 1995 the cost of an employee stock option on the income statement was its intrinsic value on the issue date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After 1995 a “fair value” had to be reported in the notes (but expensing fair value on the income statement was optional)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Since 2005 both FASB and IASB have required the fair value of options to be charged against income at the time of issue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ABAF3F8-1855-42F9-9D74-C2822BF3F09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7772400" cy="1143000"/>
          </a:xfrm>
        </p:spPr>
        <p:txBody>
          <a:bodyPr/>
          <a:lstStyle/>
          <a:p>
            <a:pPr eaLnBrk="1" hangingPunct="1"/>
            <a:r>
              <a:rPr lang="en-CA" altLang="en-US" smtClean="0"/>
              <a:t>Traditional At-the-Money Call Options</a:t>
            </a:r>
            <a:endParaRPr lang="en-US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286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attraction of at-the-money call options used to be that they led to no expense on the income statement because they had zero intrinsic value on the exercise date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Other plans were liable to lead an expense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Now that the accounting rules have changed some companies are considering other types of plans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A10FA4E-F0EE-4797-B25D-59176D4BEB9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Nontraditional Plans </a:t>
            </a:r>
            <a:r>
              <a:rPr lang="en-US" altLang="en-US" sz="2700" smtClean="0"/>
              <a:t>page 358</a:t>
            </a:r>
            <a:r>
              <a:rPr lang="en-US" altLang="en-US" smtClean="0"/>
              <a:t> </a:t>
            </a:r>
            <a:endParaRPr lang="en-US" altLang="en-US" sz="28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Strike price is linked to stock index so that the company’s stock price has to outperform the index for options to move in the money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Strike price increases in a predetermined way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Options vest only if specified profit targets are met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C63BBB-5C9B-4FFC-9C5B-7460DC49555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Valuation of Employee Stock Options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077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Most common approach is to use Black-Scholes-Merton with time to maturity equal to an estimate of expected life 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z="2400" smtClean="0">
                <a:latin typeface="Arial" charset="0"/>
                <a:cs typeface="Arial" charset="0"/>
              </a:rPr>
              <a:t>There is no theoretical justification for this but it seems to give reasonable results in most circumstances</a:t>
            </a:r>
            <a:endParaRPr lang="en-US" altLang="en-US" sz="240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000" smtClean="0">
              <a:latin typeface="Arial" charset="0"/>
              <a:cs typeface="Arial" charset="0"/>
            </a:endParaRP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677816-3369-46C0-9284-63366C848A3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Ch14HullOFOD8thEdition</Template>
  <TotalTime>95</TotalTime>
  <Words>1026</Words>
  <Application>Microsoft Office PowerPoint</Application>
  <PresentationFormat>On-screen Show (4:3)</PresentationFormat>
  <Paragraphs>97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Tahoma</vt:lpstr>
      <vt:lpstr>Calibri</vt:lpstr>
      <vt:lpstr>Symbol</vt:lpstr>
      <vt:lpstr>Global</vt:lpstr>
      <vt:lpstr>Chapter 16 Employee Stock Options</vt:lpstr>
      <vt:lpstr>Nature of Employee Stock Options</vt:lpstr>
      <vt:lpstr>Typical Features of Employee Stock Options (page 355)</vt:lpstr>
      <vt:lpstr>Exercise Decision</vt:lpstr>
      <vt:lpstr>Drawbacks of Employee Stock Options</vt:lpstr>
      <vt:lpstr>Accounting for Employee Stock Options</vt:lpstr>
      <vt:lpstr>Traditional At-the-Money Call Options</vt:lpstr>
      <vt:lpstr>Nontraditional Plans page 358 </vt:lpstr>
      <vt:lpstr>Valuation of Employee Stock Options</vt:lpstr>
      <vt:lpstr>Example (Example 16.1, page 359)</vt:lpstr>
      <vt:lpstr>Other Approaches</vt:lpstr>
      <vt:lpstr>Dilution</vt:lpstr>
      <vt:lpstr>Backdating</vt:lpstr>
      <vt:lpstr>Academic Research Exposed Backdating (See Eric Lie’s web site: www.biz.uiowa.edu/faculty/elie/backdating.htm</vt:lpstr>
    </vt:vector>
  </TitlesOfParts>
  <Company>Joseph L. 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Stock Options</dc:title>
  <dc:subject>Options, Futures, and Other Derivatives, 9e</dc:subject>
  <dc:creator>John C. Hull</dc:creator>
  <cp:keywords>Chapter 16</cp:keywords>
  <dc:description>Copyright 2014 by John C. Hull. All Rights Reserved. Published 2014</dc:description>
  <cp:lastModifiedBy>Hull</cp:lastModifiedBy>
  <cp:revision>17</cp:revision>
  <dcterms:created xsi:type="dcterms:W3CDTF">2008-05-29T16:38:10Z</dcterms:created>
  <dcterms:modified xsi:type="dcterms:W3CDTF">2014-02-03T23:18:12Z</dcterms:modified>
</cp:coreProperties>
</file>