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6"/>
  </p:notesMasterIdLst>
  <p:sldIdLst>
    <p:sldId id="256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81" r:id="rId14"/>
    <p:sldId id="276" r:id="rId15"/>
    <p:sldId id="282" r:id="rId16"/>
    <p:sldId id="273" r:id="rId17"/>
    <p:sldId id="274" r:id="rId18"/>
    <p:sldId id="266" r:id="rId19"/>
    <p:sldId id="267" r:id="rId20"/>
    <p:sldId id="268" r:id="rId21"/>
    <p:sldId id="275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A55923-A622-4715-BF63-87928670DA14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CECE57-5181-42B4-B1B9-97B26EC1F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2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94D43-13DF-45E6-8750-EE88194B0E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13FBAF-1155-4790-9EAC-18F6AE5755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591882-FA77-4BF2-94D6-147FF5D9F9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03DF2D-3B1D-489F-B2DB-7E45809DA1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6DA89A-28A7-4E94-8FB1-9558D41D765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6085DB-50CD-42AD-970D-872AAADECA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404E75-E8E8-430B-B3FA-0BFE13062ED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66B87D-61CE-41AB-9089-1C7A340E69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85DC36-9674-434C-B574-0E038A4DC3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2DCA55-BA3B-4430-AD84-75C7F9B236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1D66D6-931D-40D4-9309-7023C4EEEA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750D5-6600-4A39-BDC0-CD72DD9329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4FC3C-0B4A-422A-8EC7-0994A36B0A9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FE80C3-D8A9-4029-BBBC-2439417A7B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3CC629-27AC-4D63-8D1D-C5DE7B716A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FAFDF-A63A-4EB3-BC48-481DBABE06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0880C5-8257-4C12-BE26-BBB1D07CE8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E52DEB-96B1-4ED0-9539-C09BD7EF6B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BE9F7C-B70C-40C2-BABD-83B19D3249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7FEACE-38A2-4ADF-9D36-0CF9235F5C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EFD117-1866-4D13-821A-B1AE5ED8D6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09A605-104F-4185-9EA9-DB9B8A3808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39BE6A-DB8A-42A7-99ED-0C1978459C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28D1DA-959A-4141-8EED-79C9894688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6656DD-C641-4088-A70F-915BA68B229D}" type="datetime1">
              <a:rPr lang="en-US" smtClean="0"/>
              <a:t>2/3/2014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97129-8891-40C1-BF90-4C406D2CD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CEDE-CDA0-4457-8854-05255F2F4642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1330E-AF33-41A9-9334-C7C16D0B7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61601-61EA-4FF5-B672-0427DED2101C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6CD33-56B9-4902-9549-FB6AFD9FD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3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AE5510-9588-4101-B1BE-EDA04772FDD8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23CD5-43E4-463B-8C92-7C9F33AF4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6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F251F4-2C11-4220-8687-3BFCF3453DDA}" type="datetime1">
              <a:rPr lang="en-US" smtClean="0"/>
              <a:t>2/3/2014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E8960-8D47-4FA9-9F7F-179C32FDD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5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C93983-531B-4204-AD02-8EB964DA2614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C6A64-D704-4F89-9C09-1694D0919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5CF3D-8127-4342-87E5-015D1CB01004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BC06C-8F2D-46D3-A125-9809706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53524-A1E0-42BA-B911-0D68DACBC93D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F9777-6515-4CCE-8BDF-860DDBFC3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5037E-4EDC-4BB7-BCD2-6A78CB58C4CC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7DF2F-5506-4320-9022-FD64E6D92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0C6EF8-A1CA-41AF-A752-7FC11F5F90AB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488AE-3CA6-4AC5-8E2C-D571DB75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27E83-7638-42EA-A92E-FE7282D66BBB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6D2CE-D420-4961-8B8A-7F7E7E93B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2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45397-2326-4D50-8553-D166C275EF31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A612A-8B8F-4C50-9516-ACCBAF262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C7D13-ACE3-4648-8B21-84A9611844DB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CCEC6-F476-4C10-ABE1-A2FE76D02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F9B4CCC0-F44F-46F0-BAFE-C1949F474909}" type="datetime1">
              <a:rPr lang="en-US" smtClean="0"/>
              <a:t>2/3/2014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F75769-631B-4800-90E8-085E4F178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57" r:id="rId3"/>
    <p:sldLayoutId id="2147483858" r:id="rId4"/>
    <p:sldLayoutId id="2147483859" r:id="rId5"/>
    <p:sldLayoutId id="2147483867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8" r:id="rId12"/>
    <p:sldLayoutId id="214748386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17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Options on Stock Indices and Currencies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572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31EE08-ABDA-4DCD-9753-80491E086FE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371600"/>
            <a:ext cx="6705600" cy="6858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European Options on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Assets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Providing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Known Yield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7924800" cy="36163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sz="2400" u="sng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Arial" charset="0"/>
                <a:cs typeface="Arial" charset="0"/>
              </a:rPr>
              <a:t>We can value European options by reducing the asset price to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qT</a:t>
            </a:r>
            <a:r>
              <a:rPr lang="en-US" altLang="en-US" baseline="30000" smtClean="0">
                <a:latin typeface="Arial" charset="0"/>
                <a:cs typeface="Arial" charset="0"/>
              </a:rPr>
              <a:t>  </a:t>
            </a:r>
            <a:r>
              <a:rPr lang="en-US" altLang="en-US" smtClean="0">
                <a:latin typeface="Arial" charset="0"/>
                <a:cs typeface="Arial" charset="0"/>
              </a:rPr>
              <a:t>and then behaving as though there is no income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C01231-8114-429B-A16F-59F05702AD1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974725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Extension of Chapter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11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Results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17.1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to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17.3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4C5B86-3410-431E-8E4C-58A13A5B0E2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3" name="Object 3"/>
          <p:cNvGraphicFramePr>
            <a:graphicFrameLocks/>
          </p:cNvGraphicFramePr>
          <p:nvPr/>
        </p:nvGraphicFramePr>
        <p:xfrm>
          <a:off x="2266950" y="2743200"/>
          <a:ext cx="3697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6" imgW="1612800" imgH="241200" progId="Equation.3">
                  <p:embed/>
                </p:oleObj>
              </mc:Choice>
              <mc:Fallback>
                <p:oleObj name="Equation" r:id="rId6" imgW="1612800" imgH="2412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743200"/>
                        <a:ext cx="36972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219200" y="2209800"/>
            <a:ext cx="452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Lower Bound for calls: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1335088" y="3216275"/>
            <a:ext cx="330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Lower Bound for puts</a:t>
            </a:r>
          </a:p>
        </p:txBody>
      </p:sp>
      <p:graphicFrame>
        <p:nvGraphicFramePr>
          <p:cNvPr id="17416" name="Object 6"/>
          <p:cNvGraphicFramePr>
            <a:graphicFrameLocks/>
          </p:cNvGraphicFramePr>
          <p:nvPr/>
        </p:nvGraphicFramePr>
        <p:xfrm>
          <a:off x="2357438" y="3733800"/>
          <a:ext cx="3592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8" imgW="1650960" imgH="241200" progId="Equation.3">
                  <p:embed/>
                </p:oleObj>
              </mc:Choice>
              <mc:Fallback>
                <p:oleObj name="Equation" r:id="rId8" imgW="1650960" imgH="241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733800"/>
                        <a:ext cx="3592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1524000" y="4719638"/>
            <a:ext cx="306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Put Call Parity</a:t>
            </a:r>
          </a:p>
        </p:txBody>
      </p:sp>
      <p:graphicFrame>
        <p:nvGraphicFramePr>
          <p:cNvPr id="17418" name="Object 8"/>
          <p:cNvGraphicFramePr>
            <a:graphicFrameLocks/>
          </p:cNvGraphicFramePr>
          <p:nvPr/>
        </p:nvGraphicFramePr>
        <p:xfrm>
          <a:off x="901700" y="5410200"/>
          <a:ext cx="77374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0" imgW="3060700" imgH="241300" progId="Equation.3">
                  <p:embed/>
                </p:oleObj>
              </mc:Choice>
              <mc:Fallback>
                <p:oleObj name="Equation" r:id="rId10" imgW="3060700" imgH="2413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410200"/>
                        <a:ext cx="77374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315200" cy="1295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Extension of Chapter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15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Results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17.4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17.5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6D3FC2-67DD-42C5-A153-D6F7CCC2A6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7" name="Object 3"/>
          <p:cNvGraphicFramePr>
            <a:graphicFrameLocks/>
          </p:cNvGraphicFramePr>
          <p:nvPr/>
        </p:nvGraphicFramePr>
        <p:xfrm>
          <a:off x="1143000" y="2286000"/>
          <a:ext cx="533400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6" imgW="2527300" imgH="1498600" progId="Equation.3">
                  <p:embed/>
                </p:oleObj>
              </mc:Choice>
              <mc:Fallback>
                <p:oleObj name="Equation" r:id="rId6" imgW="2527300" imgH="14986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533400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Alternative Formulas </a:t>
            </a:r>
            <a:r>
              <a:rPr lang="en-US" sz="2700" dirty="0" smtClean="0">
                <a:solidFill>
                  <a:schemeClr val="tx2">
                    <a:satMod val="130000"/>
                  </a:schemeClr>
                </a:solidFill>
              </a:rPr>
              <a:t>(page 375)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19459" name="Object 5"/>
          <p:cNvGraphicFramePr>
            <a:graphicFrameLocks/>
          </p:cNvGraphicFramePr>
          <p:nvPr>
            <p:ph idx="1"/>
          </p:nvPr>
        </p:nvGraphicFramePr>
        <p:xfrm>
          <a:off x="1219200" y="2286000"/>
          <a:ext cx="418465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4" imgW="1854200" imgH="1384300" progId="Equation.3">
                  <p:embed/>
                </p:oleObj>
              </mc:Choice>
              <mc:Fallback>
                <p:oleObj name="Equation" r:id="rId4" imgW="1854200" imgH="1384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418465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A39113-8CAD-41D3-92D7-B8C47A8AE04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Valuing  European Index Options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015163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We can use  these formulas for an option on an asset paying a dividend yield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Set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 = current index level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   Set </a:t>
            </a:r>
            <a:r>
              <a:rPr lang="en-US" altLang="en-US" i="1" dirty="0" smtClean="0">
                <a:latin typeface="+mj-lt"/>
                <a:cs typeface="Arial" charset="0"/>
              </a:rPr>
              <a:t>F</a:t>
            </a:r>
            <a:r>
              <a:rPr lang="en-US" altLang="en-US" baseline="-25000" dirty="0" smtClean="0">
                <a:latin typeface="+mj-lt"/>
                <a:cs typeface="Arial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= futures or forward index price for a contract maturing at the same time as the option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Set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dirty="0" smtClean="0">
                <a:latin typeface="Arial" charset="0"/>
                <a:cs typeface="Arial" charset="0"/>
              </a:rPr>
              <a:t> = average dividend yield expected during the life of the option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AEF486-E39D-43F4-B9E8-8B5312B2F48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Implied Forward Prices and Dividend Yields</a:t>
            </a: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077200" cy="420528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From European calls and puts with the same strike price and time to maturity</a:t>
            </a:r>
          </a:p>
          <a:p>
            <a:pPr eaLnBrk="1" hangingPunct="1">
              <a:buFontTx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These formulas allow term structures of forward prices and dividend yields to be estimated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OTC European options are typically valued using the forward prices (Estimates of </a:t>
            </a:r>
            <a:r>
              <a:rPr lang="en-US" sz="2400" i="1" dirty="0" smtClean="0">
                <a:latin typeface="+mj-lt"/>
                <a:cs typeface="Arial" charset="0"/>
              </a:rPr>
              <a:t>q</a:t>
            </a:r>
            <a:r>
              <a:rPr lang="en-US" sz="2400" dirty="0" smtClean="0">
                <a:latin typeface="Arial" charset="0"/>
                <a:cs typeface="Arial" charset="0"/>
              </a:rPr>
              <a:t> are not then required)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American options require the dividend yield term structure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033A3E-1E0C-4AF9-9633-776E4F1A694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1510" name="Object 2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8"/>
          <p:cNvGraphicFramePr>
            <a:graphicFrameLocks noChangeAspect="1"/>
          </p:cNvGraphicFramePr>
          <p:nvPr/>
        </p:nvGraphicFramePr>
        <p:xfrm>
          <a:off x="925513" y="2971800"/>
          <a:ext cx="56832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8" imgW="3060700" imgH="457200" progId="Equation.3">
                  <p:embed/>
                </p:oleObj>
              </mc:Choice>
              <mc:Fallback>
                <p:oleObj name="Equation" r:id="rId8" imgW="3060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971800"/>
                        <a:ext cx="56832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Binomial Model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53C2F3-DA0D-4015-8E32-A2C8010EB2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 flipV="1">
            <a:off x="3298825" y="2425700"/>
            <a:ext cx="2036763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3298825" y="3217863"/>
            <a:ext cx="2036763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295900" y="1866900"/>
            <a:ext cx="723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baseline="-25000">
                <a:latin typeface="Times New Roman" pitchFamily="18" charset="0"/>
              </a:rPr>
              <a:t>0</a:t>
            </a:r>
            <a:r>
              <a:rPr lang="en-US" altLang="en-US" i="1">
                <a:latin typeface="Times New Roman" pitchFamily="18" charset="0"/>
              </a:rPr>
              <a:t>u</a:t>
            </a:r>
            <a:endParaRPr lang="en-US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latin typeface="Times New Roman" pitchFamily="18" charset="0"/>
              </a:rPr>
              <a:t>ƒ</a:t>
            </a:r>
            <a:r>
              <a:rPr lang="en-US" altLang="en-US" i="1" baseline="-25000">
                <a:latin typeface="Times New Roman" pitchFamily="18" charset="0"/>
              </a:rPr>
              <a:t>u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5295900" y="3435350"/>
            <a:ext cx="723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baseline="-25000">
                <a:latin typeface="Times New Roman" pitchFamily="18" charset="0"/>
              </a:rPr>
              <a:t>0</a:t>
            </a:r>
            <a:r>
              <a:rPr lang="en-US" altLang="en-US" i="1">
                <a:latin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latin typeface="Times New Roman" pitchFamily="18" charset="0"/>
              </a:rPr>
              <a:t>ƒ</a:t>
            </a:r>
            <a:r>
              <a:rPr lang="en-US" altLang="en-US" i="1" baseline="-25000">
                <a:latin typeface="Times New Roman" pitchFamily="18" charset="0"/>
              </a:rPr>
              <a:t>d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2819400" y="2692400"/>
            <a:ext cx="6111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baseline="-25000">
                <a:latin typeface="Arial" charset="0"/>
              </a:rPr>
              <a:t>0</a:t>
            </a:r>
            <a:endParaRPr lang="en-US" altLang="en-US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latin typeface="Times New Roman" pitchFamily="18" charset="0"/>
              </a:rPr>
              <a:t>ƒ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 rot="-1200000">
            <a:off x="4062413" y="22415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 i="1">
                <a:latin typeface="Times New Roman" pitchFamily="18" charset="0"/>
              </a:rPr>
              <a:t>p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 rot="1140000">
            <a:off x="3579813" y="3698875"/>
            <a:ext cx="1438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Arial" charset="0"/>
              </a:rPr>
              <a:t>(1</a:t>
            </a:r>
            <a:r>
              <a:rPr lang="en-US" altLang="en-US">
                <a:latin typeface="Symbol" pitchFamily="18" charset="2"/>
              </a:rPr>
              <a:t> </a:t>
            </a:r>
            <a:r>
              <a:rPr lang="en-US" altLang="en-US">
                <a:latin typeface="Arial" charset="0"/>
              </a:rPr>
              <a:t>– </a:t>
            </a:r>
            <a:r>
              <a:rPr lang="en-US" altLang="en-US" i="1">
                <a:latin typeface="Times New Roman" pitchFamily="18" charset="0"/>
              </a:rPr>
              <a:t>p</a:t>
            </a:r>
            <a:r>
              <a:rPr lang="en-US" altLang="en-US">
                <a:latin typeface="Arial" charset="0"/>
              </a:rPr>
              <a:t> )</a:t>
            </a:r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990600" y="5257800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4"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i="1">
                <a:latin typeface="Times New Roman" pitchFamily="18" charset="0"/>
              </a:rPr>
              <a:t>f=e</a:t>
            </a:r>
            <a:r>
              <a:rPr lang="en-US" altLang="en-US" sz="3200" i="1" baseline="30000">
                <a:latin typeface="Times New Roman" pitchFamily="18" charset="0"/>
              </a:rPr>
              <a:t>-rT</a:t>
            </a:r>
            <a:r>
              <a:rPr lang="en-US" altLang="en-US" sz="3200">
                <a:latin typeface="Times New Roman" pitchFamily="18" charset="0"/>
              </a:rPr>
              <a:t>[</a:t>
            </a:r>
            <a:r>
              <a:rPr lang="en-US" altLang="en-US" sz="3200" i="1">
                <a:latin typeface="Times New Roman" pitchFamily="18" charset="0"/>
              </a:rPr>
              <a:t>pf</a:t>
            </a:r>
            <a:r>
              <a:rPr lang="en-US" altLang="en-US" sz="3200" i="1" baseline="-25000">
                <a:latin typeface="Times New Roman" pitchFamily="18" charset="0"/>
              </a:rPr>
              <a:t>u</a:t>
            </a:r>
            <a:r>
              <a:rPr lang="en-US" altLang="en-US" sz="3200" i="1">
                <a:latin typeface="Times New Roman" pitchFamily="18" charset="0"/>
              </a:rPr>
              <a:t>+</a:t>
            </a:r>
            <a:r>
              <a:rPr lang="en-US" altLang="en-US" sz="3200">
                <a:latin typeface="Times New Roman" pitchFamily="18" charset="0"/>
              </a:rPr>
              <a:t>(1</a:t>
            </a:r>
            <a:r>
              <a:rPr lang="en-US" altLang="en-US" sz="3200" i="1">
                <a:latin typeface="Times New Roman" pitchFamily="18" charset="0"/>
              </a:rPr>
              <a:t>−p</a:t>
            </a:r>
            <a:r>
              <a:rPr lang="en-US" altLang="en-US" sz="3200">
                <a:latin typeface="Times New Roman" pitchFamily="18" charset="0"/>
              </a:rPr>
              <a:t>)</a:t>
            </a:r>
            <a:r>
              <a:rPr lang="en-US" altLang="en-US" sz="3200" i="1">
                <a:latin typeface="Times New Roman" pitchFamily="18" charset="0"/>
              </a:rPr>
              <a:t>f</a:t>
            </a:r>
            <a:r>
              <a:rPr lang="en-US" altLang="en-US" sz="3200" i="1" baseline="-25000">
                <a:latin typeface="Times New Roman" pitchFamily="18" charset="0"/>
              </a:rPr>
              <a:t>d </a:t>
            </a:r>
            <a:r>
              <a:rPr lang="en-US" altLang="en-US" sz="3200">
                <a:latin typeface="Times New Roman" pitchFamily="18" charset="0"/>
              </a:rPr>
              <a:t>]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239000" cy="13716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Binomial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Model 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continued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315200" cy="4267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In a risk-neutral world the asset price grows 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r−q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rather than 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when there is a dividend yield at rate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probability,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Arial" charset="0"/>
                <a:cs typeface="Arial" charset="0"/>
              </a:rPr>
              <a:t>, of an up movement must therefore satisfy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		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pS</a:t>
            </a:r>
            <a:r>
              <a:rPr lang="en-US" altLang="en-US" baseline="-25000" smtClean="0">
                <a:latin typeface="Arial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u+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1−p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 = 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r−q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Arial" charset="0"/>
                <a:cs typeface="Arial" charset="0"/>
              </a:rPr>
              <a:t>so that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	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F04B75-0222-4FA5-B188-B16D9298BFF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3558" name="Object 4"/>
          <p:cNvGraphicFramePr>
            <a:graphicFrameLocks/>
          </p:cNvGraphicFramePr>
          <p:nvPr/>
        </p:nvGraphicFramePr>
        <p:xfrm>
          <a:off x="3657600" y="4724400"/>
          <a:ext cx="1960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6" imgW="7095656" imgH="3056050" progId="Equation.2">
                  <p:embed/>
                </p:oleObj>
              </mc:Choice>
              <mc:Fallback>
                <p:oleObj name="Equation" r:id="rId6" imgW="7095656" imgH="305605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19605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01000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Currency Options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27200"/>
            <a:ext cx="7237413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Currency options trade on NASDAQ OMX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There also exists a very active over-the-counter (OTC) market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Currency options are used by corporations to buy insurance when they have an FX exposure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44F872-842C-47EC-8621-9DE74181997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Range Forward Contracts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Have the effect of ensuring that the exchange rate paid or received will lie within a certain range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When currency is to be paid it involves selling a put with strike </a:t>
            </a:r>
            <a:r>
              <a:rPr lang="en-US" sz="2600" i="1" dirty="0" smtClean="0">
                <a:latin typeface="+mj-lt"/>
              </a:rPr>
              <a:t>K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and buying a call with strike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/>
              <a:t>2  </a:t>
            </a:r>
            <a:r>
              <a:rPr lang="en-US" sz="2600" dirty="0" smtClean="0"/>
              <a:t>(with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/>
              <a:t>2 </a:t>
            </a:r>
            <a:r>
              <a:rPr lang="en-US" sz="2600" dirty="0" smtClean="0"/>
              <a:t>&gt;</a:t>
            </a:r>
            <a:r>
              <a:rPr lang="en-US" sz="2600" i="1" dirty="0" smtClean="0"/>
              <a:t>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i="1" baseline="-25000" dirty="0" smtClean="0"/>
              <a:t>1</a:t>
            </a:r>
            <a:r>
              <a:rPr lang="en-US" sz="2600" dirty="0" smtClean="0"/>
              <a:t>)</a:t>
            </a:r>
            <a:endParaRPr lang="en-US" sz="2600" baseline="-25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When currency is to be received it involves buying a put with strike </a:t>
            </a:r>
            <a:r>
              <a:rPr lang="en-US" sz="2600" i="1" dirty="0" smtClean="0">
                <a:latin typeface="+mj-lt"/>
              </a:rPr>
              <a:t>K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and selling a call with strike </a:t>
            </a:r>
            <a:r>
              <a:rPr lang="en-US" sz="2600" i="1" dirty="0" smtClean="0">
                <a:latin typeface="+mj-lt"/>
              </a:rPr>
              <a:t>K</a:t>
            </a:r>
            <a:r>
              <a:rPr lang="en-US" sz="2600" baseline="-25000" dirty="0" smtClean="0"/>
              <a:t>2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baseline="-25000" dirty="0" smtClean="0"/>
              <a:t> </a:t>
            </a:r>
            <a:r>
              <a:rPr lang="en-US" sz="2600" dirty="0" smtClean="0"/>
              <a:t>Normally the price of the put equals the price of the call </a:t>
            </a:r>
            <a:endParaRPr lang="en-US" sz="2600" baseline="-25000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74ED85-2AFC-4DE5-B671-F6CA6662AD0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Index Options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(page 367-369)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The most popular underlying indices in the U.S. are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>
                <a:latin typeface="Arial" charset="0"/>
                <a:cs typeface="Arial" charset="0"/>
              </a:rPr>
              <a:t>The S&amp;P 100 Index (OEX and XEO)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>
                <a:latin typeface="Arial" charset="0"/>
                <a:cs typeface="Arial" charset="0"/>
              </a:rPr>
              <a:t>The S&amp;P 500 Index (SPX)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>
                <a:latin typeface="Arial" charset="0"/>
                <a:cs typeface="Arial" charset="0"/>
              </a:rPr>
              <a:t>The Dow Jones Index times 0.01 (DJX)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>
                <a:latin typeface="Arial" charset="0"/>
                <a:cs typeface="Arial" charset="0"/>
              </a:rPr>
              <a:t>The Nasdaq 100 Index (NDX)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Exchange-traded contracts are on 100 times index; they are settled in cash; OEX is American; the XEO and all others are European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4BC8C3-0D44-42EF-97DE-6DAA3BAE263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Range Forward Contract 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continued Figure 17.1, page 370 </a:t>
            </a: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F28CF5-BBB8-4F4A-BEC2-F76B554727F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1371600" y="1828800"/>
            <a:ext cx="7239000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en-US">
                <a:latin typeface="Arial" charset="0"/>
              </a:rPr>
              <a:t> </a:t>
            </a:r>
          </a:p>
        </p:txBody>
      </p:sp>
      <p:sp>
        <p:nvSpPr>
          <p:cNvPr id="26630" name="Rectangle 3"/>
          <p:cNvSpPr txBox="1">
            <a:spLocks noChangeArrowheads="1"/>
          </p:cNvSpPr>
          <p:nvPr/>
        </p:nvSpPr>
        <p:spPr bwMode="auto">
          <a:xfrm>
            <a:off x="457200" y="1828800"/>
            <a:ext cx="82296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en-US">
                <a:latin typeface="Arial" charset="0"/>
              </a:rPr>
              <a:t> </a:t>
            </a:r>
          </a:p>
        </p:txBody>
      </p:sp>
      <p:grpSp>
        <p:nvGrpSpPr>
          <p:cNvPr id="26631" name="Group 6"/>
          <p:cNvGrpSpPr>
            <a:grpSpLocks/>
          </p:cNvGrpSpPr>
          <p:nvPr/>
        </p:nvGrpSpPr>
        <p:grpSpPr bwMode="auto">
          <a:xfrm>
            <a:off x="1524000" y="2286000"/>
            <a:ext cx="7010400" cy="3460750"/>
            <a:chOff x="609600" y="2133600"/>
            <a:chExt cx="7924800" cy="3384550"/>
          </a:xfrm>
        </p:grpSpPr>
        <p:sp>
          <p:nvSpPr>
            <p:cNvPr id="26632" name="Line 4"/>
            <p:cNvSpPr>
              <a:spLocks noChangeShapeType="1"/>
            </p:cNvSpPr>
            <p:nvPr/>
          </p:nvSpPr>
          <p:spPr bwMode="auto">
            <a:xfrm>
              <a:off x="685800" y="2438400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33" name="Line 5"/>
            <p:cNvSpPr>
              <a:spLocks noChangeShapeType="1"/>
            </p:cNvSpPr>
            <p:nvPr/>
          </p:nvSpPr>
          <p:spPr bwMode="auto">
            <a:xfrm>
              <a:off x="685800" y="33528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34" name="Line 6"/>
            <p:cNvSpPr>
              <a:spLocks noChangeShapeType="1"/>
            </p:cNvSpPr>
            <p:nvPr/>
          </p:nvSpPr>
          <p:spPr bwMode="auto">
            <a:xfrm>
              <a:off x="685800" y="2590800"/>
              <a:ext cx="7620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>
              <a:off x="1447800" y="33528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2438400" y="3352800"/>
              <a:ext cx="6096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1143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Payoff</a:t>
              </a:r>
            </a:p>
          </p:txBody>
        </p:sp>
        <p:sp>
          <p:nvSpPr>
            <p:cNvPr id="26638" name="Text Box 10"/>
            <p:cNvSpPr txBox="1">
              <a:spLocks noChangeArrowheads="1"/>
            </p:cNvSpPr>
            <p:nvPr/>
          </p:nvSpPr>
          <p:spPr bwMode="auto">
            <a:xfrm>
              <a:off x="2743200" y="2743200"/>
              <a:ext cx="1066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Asset Price</a:t>
              </a:r>
            </a:p>
          </p:txBody>
        </p:sp>
        <p:sp>
          <p:nvSpPr>
            <p:cNvPr id="26639" name="Text Box 11"/>
            <p:cNvSpPr txBox="1">
              <a:spLocks noChangeArrowheads="1"/>
            </p:cNvSpPr>
            <p:nvPr/>
          </p:nvSpPr>
          <p:spPr bwMode="auto">
            <a:xfrm>
              <a:off x="1295399" y="3352800"/>
              <a:ext cx="52014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</a:rPr>
                <a:t>K</a:t>
              </a:r>
              <a:r>
                <a:rPr lang="en-US" altLang="en-US" sz="1800" baseline="-25000">
                  <a:latin typeface="Arial" charset="0"/>
                </a:rPr>
                <a:t>1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2209800" y="335280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</a:rPr>
                <a:t>K</a:t>
              </a:r>
              <a:r>
                <a:rPr lang="en-US" altLang="en-US" sz="1800" baseline="-25000">
                  <a:latin typeface="Arial" charset="0"/>
                </a:rPr>
                <a:t>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>
              <a:off x="5105400" y="23622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5105400" y="3352800"/>
              <a:ext cx="266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43" name="Line 15"/>
            <p:cNvSpPr>
              <a:spLocks noChangeShapeType="1"/>
            </p:cNvSpPr>
            <p:nvPr/>
          </p:nvSpPr>
          <p:spPr bwMode="auto">
            <a:xfrm flipV="1">
              <a:off x="5105400" y="3352800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44" name="Line 16"/>
            <p:cNvSpPr>
              <a:spLocks noChangeShapeType="1"/>
            </p:cNvSpPr>
            <p:nvPr/>
          </p:nvSpPr>
          <p:spPr bwMode="auto">
            <a:xfrm>
              <a:off x="5943600" y="33528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45" name="Line 17"/>
            <p:cNvSpPr>
              <a:spLocks noChangeShapeType="1"/>
            </p:cNvSpPr>
            <p:nvPr/>
          </p:nvSpPr>
          <p:spPr bwMode="auto">
            <a:xfrm flipV="1">
              <a:off x="6858000" y="2743200"/>
              <a:ext cx="6858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46" name="Text Box 18"/>
            <p:cNvSpPr txBox="1">
              <a:spLocks noChangeArrowheads="1"/>
            </p:cNvSpPr>
            <p:nvPr/>
          </p:nvSpPr>
          <p:spPr bwMode="auto">
            <a:xfrm>
              <a:off x="5105400" y="2286000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Payoff</a:t>
              </a:r>
            </a:p>
          </p:txBody>
        </p:sp>
        <p:sp>
          <p:nvSpPr>
            <p:cNvPr id="26647" name="Text Box 19"/>
            <p:cNvSpPr txBox="1">
              <a:spLocks noChangeArrowheads="1"/>
            </p:cNvSpPr>
            <p:nvPr/>
          </p:nvSpPr>
          <p:spPr bwMode="auto">
            <a:xfrm>
              <a:off x="7543800" y="3352800"/>
              <a:ext cx="990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Asset Price</a:t>
              </a:r>
            </a:p>
          </p:txBody>
        </p:sp>
        <p:sp>
          <p:nvSpPr>
            <p:cNvPr id="26648" name="Text Box 20"/>
            <p:cNvSpPr txBox="1">
              <a:spLocks noChangeArrowheads="1"/>
            </p:cNvSpPr>
            <p:nvPr/>
          </p:nvSpPr>
          <p:spPr bwMode="auto">
            <a:xfrm>
              <a:off x="5851525" y="3352800"/>
              <a:ext cx="5492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</a:rPr>
                <a:t>K</a:t>
              </a:r>
              <a:r>
                <a:rPr lang="en-US" altLang="en-US" sz="1800" baseline="-25000">
                  <a:latin typeface="Arial" charset="0"/>
                </a:rPr>
                <a:t>1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6649" name="Text Box 21"/>
            <p:cNvSpPr txBox="1">
              <a:spLocks noChangeArrowheads="1"/>
            </p:cNvSpPr>
            <p:nvPr/>
          </p:nvSpPr>
          <p:spPr bwMode="auto">
            <a:xfrm>
              <a:off x="6629400" y="3352800"/>
              <a:ext cx="526774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</a:rPr>
                <a:t>K</a:t>
              </a:r>
              <a:r>
                <a:rPr lang="en-US" altLang="en-US" sz="1800" baseline="-25000">
                  <a:latin typeface="Arial" charset="0"/>
                </a:rPr>
                <a:t>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6650" name="Text Box 22"/>
            <p:cNvSpPr txBox="1">
              <a:spLocks noChangeArrowheads="1"/>
            </p:cNvSpPr>
            <p:nvPr/>
          </p:nvSpPr>
          <p:spPr bwMode="auto">
            <a:xfrm>
              <a:off x="990600" y="4876800"/>
              <a:ext cx="1447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Short Position</a:t>
              </a:r>
            </a:p>
          </p:txBody>
        </p:sp>
        <p:sp>
          <p:nvSpPr>
            <p:cNvPr id="26651" name="Text Box 23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1371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Long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543800" cy="13716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Foreign Interest Rate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391400" cy="4191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denote the foreign interest rate by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f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a U.S. company buys one unit of the foreign currency it has an investment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dollars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return from investing at the foreign rate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dollars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shows that the foreign currency provides a yield at rate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f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583149-01EB-4568-ABE4-33CAB803216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467600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Valuing  European Currency Options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6972300" cy="4783138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u="sng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foreign currency is an asset that provides a yield equal to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f</a:t>
            </a:r>
            <a:endParaRPr lang="en-US" altLang="en-US" i="1" smtClean="0"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can use  the formula for an option on a stock paying a dividend yield :</a:t>
            </a:r>
          </a:p>
          <a:p>
            <a:pPr lvl="1" eaLnBrk="1" hangingPunct="1"/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 = current exchange rate</a:t>
            </a:r>
          </a:p>
          <a:p>
            <a:pPr lvl="1" eaLnBrk="1" hangingPunct="1"/>
            <a:r>
              <a:rPr lang="en-US" altLang="en-US" i="1" smtClean="0">
                <a:latin typeface="Times New Roman" pitchFamily="18" charset="0"/>
                <a:cs typeface="Arial" charset="0"/>
              </a:rPr>
              <a:t>q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ƒ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6F6366-15D4-4164-81B8-817DB7FDFAA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Formulas for European Currency Options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Equations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17.11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17.12,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377)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30571F-EE60-493C-9174-023A4B62DEE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9702" name="Object 4"/>
          <p:cNvGraphicFramePr>
            <a:graphicFrameLocks/>
          </p:cNvGraphicFramePr>
          <p:nvPr/>
        </p:nvGraphicFramePr>
        <p:xfrm>
          <a:off x="1295400" y="2362200"/>
          <a:ext cx="584200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6" imgW="2616200" imgH="1676400" progId="Equation.3">
                  <p:embed/>
                </p:oleObj>
              </mc:Choice>
              <mc:Fallback>
                <p:oleObj name="Equation" r:id="rId6" imgW="2616200" imgH="1676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584200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9126537" cy="974725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Alternative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Formulas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(Equations 17.13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17.14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6FB5B9-5D47-4714-A3C6-17F6D0BFBBB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0725" name="Object 3"/>
          <p:cNvGraphicFramePr>
            <a:graphicFrameLocks/>
          </p:cNvGraphicFramePr>
          <p:nvPr/>
        </p:nvGraphicFramePr>
        <p:xfrm>
          <a:off x="2743200" y="1981200"/>
          <a:ext cx="3186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6" imgW="876300" imgH="241300" progId="Equation.3">
                  <p:embed/>
                </p:oleObj>
              </mc:Choice>
              <mc:Fallback>
                <p:oleObj name="Equation" r:id="rId6" imgW="876300" imgH="2413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3186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270000" y="2011363"/>
            <a:ext cx="1566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>
                <a:latin typeface="Arial" charset="0"/>
              </a:rPr>
              <a:t>Using</a:t>
            </a:r>
          </a:p>
        </p:txBody>
      </p:sp>
      <p:graphicFrame>
        <p:nvGraphicFramePr>
          <p:cNvPr id="30727" name="Object 5"/>
          <p:cNvGraphicFramePr>
            <a:graphicFrameLocks/>
          </p:cNvGraphicFramePr>
          <p:nvPr/>
        </p:nvGraphicFramePr>
        <p:xfrm>
          <a:off x="1600200" y="2971800"/>
          <a:ext cx="50387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8" imgW="1917700" imgH="1193800" progId="Equation.3">
                  <p:embed/>
                </p:oleObj>
              </mc:Choice>
              <mc:Fallback>
                <p:oleObj name="Equation" r:id="rId8" imgW="1917700" imgH="11938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503872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Index Option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08063" y="1931988"/>
            <a:ext cx="6970712" cy="39020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Consider a call option on an index with a strike price of 880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 1 contract is exercised  when the index level is 900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is the payoff?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07033A-F39F-450F-B563-F02FCA526BE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Using Index Options for Portfolio Insurance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609600" y="2362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Suppose the value of the index is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and the strike price is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If a portfolio has a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b</a:t>
            </a:r>
            <a:r>
              <a:rPr lang="en-US" altLang="en-US" sz="2400" smtClean="0">
                <a:latin typeface="Arial" charset="0"/>
                <a:cs typeface="Arial" charset="0"/>
              </a:rPr>
              <a:t> of 1.0, the portfolio insurance is obtained by buying 1 put option contract on the index for each 100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 dollars held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If the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b</a:t>
            </a:r>
            <a:r>
              <a:rPr lang="en-US" altLang="en-US" sz="2400" smtClean="0">
                <a:latin typeface="Arial" charset="0"/>
                <a:cs typeface="Arial" charset="0"/>
              </a:rPr>
              <a:t> is not 1.0, the portfolio manager buys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b</a:t>
            </a:r>
            <a:r>
              <a:rPr lang="en-US" altLang="en-US" sz="2400" smtClean="0">
                <a:latin typeface="Arial" charset="0"/>
                <a:cs typeface="Arial" charset="0"/>
              </a:rPr>
              <a:t> put options for each 100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 dollars held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In both cases,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 is chosen to give the appropriate insurance level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28D4FC-BC96-4B4B-A769-FDA4B64C11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Portfolio has a beta of 1.0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is currently worth $500,000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index currently stands at 1000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trade is necessary to provide insurance against the portfolio value falling below $450,000?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FDC7D6-A43B-46B9-B555-EFBCAA23E30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746125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2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93863"/>
            <a:ext cx="7467600" cy="4402137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Portfolio has a beta of 2.0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is currently worth $500,000 and index stands at 1000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risk-free rate is 12% per annum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dividend yield on both the portfolio and the index is 4%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How many put option contracts should be purchased for portfolio insurance? 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7E82B9-2C84-4FB6-BBDA-00277DB3126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solidFill>
                  <a:schemeClr val="tx2">
                    <a:satMod val="130000"/>
                  </a:schemeClr>
                </a:solidFill>
              </a:rPr>
              <a:t>Calculating Relation Between Index Level and Portfolio Value in 3 months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2057400"/>
            <a:ext cx="7239000" cy="4419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If index rises to 1040, it provides a 40/1000 or 4% return in 3 months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Total return (incl. dividends) = 5%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Excess return over risk-free rate = 2%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Excess return for portfolio = 4%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Increase in Portfolio Value = 4+3−1=6%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Portfolio value=$530,000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00B046-03DA-4DB6-B33A-D7D934BA11E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90600"/>
            <a:ext cx="7772400" cy="1082675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Determining the Strike Price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(Table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17.2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369)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14339" name="Object 3"/>
          <p:cNvGraphicFramePr>
            <a:graphicFrameLocks/>
          </p:cNvGraphicFramePr>
          <p:nvPr>
            <p:ph idx="1"/>
          </p:nvPr>
        </p:nvGraphicFramePr>
        <p:xfrm>
          <a:off x="1143000" y="1905000"/>
          <a:ext cx="7234238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4" imgW="7819917" imgH="4562417" progId="Word.Document.8">
                  <p:embed/>
                </p:oleObj>
              </mc:Choice>
              <mc:Fallback>
                <p:oleObj name="Document" r:id="rId4" imgW="7819917" imgH="456241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7234238" cy="42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92FE2A-FDB7-442F-BBBF-1069B448C7B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143000" y="5105400"/>
            <a:ext cx="77676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An option with a strike price of 960 will provide protection against a 10% decline in the portfolio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19200"/>
            <a:ext cx="7340600" cy="6096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European Options on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Assets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Providing a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Known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Yield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85838" y="2133600"/>
            <a:ext cx="7224712" cy="40259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get the same probability distribution for the asset price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 in each of the following cases: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1.	The asset starts at price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  and provides a yield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2.	The asset starts at price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qT</a:t>
            </a:r>
            <a:r>
              <a:rPr lang="en-US" altLang="en-US" baseline="30000" smtClean="0">
                <a:latin typeface="Arial" charset="0"/>
                <a:cs typeface="Arial" charset="0"/>
              </a:rPr>
              <a:t>  </a:t>
            </a:r>
            <a:r>
              <a:rPr lang="en-US" altLang="en-US" smtClean="0">
                <a:latin typeface="Arial" charset="0"/>
                <a:cs typeface="Arial" charset="0"/>
              </a:rPr>
              <a:t>and provides no income</a:t>
            </a:r>
            <a:endParaRPr lang="en-US" altLang="en-US" u="sng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u="sng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AF8A1D-B3B6-4B49-B26D-42ADE5A1DE9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Ch15HullOFOD8thEd</Template>
  <TotalTime>992</TotalTime>
  <Words>1283</Words>
  <Application>Microsoft Office PowerPoint</Application>
  <PresentationFormat>On-screen Show (4:3)</PresentationFormat>
  <Paragraphs>190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Times New Roman</vt:lpstr>
      <vt:lpstr>Tahoma</vt:lpstr>
      <vt:lpstr>Calibri</vt:lpstr>
      <vt:lpstr>Symbol</vt:lpstr>
      <vt:lpstr>Wingdings</vt:lpstr>
      <vt:lpstr>Wingdings 2</vt:lpstr>
      <vt:lpstr>Global</vt:lpstr>
      <vt:lpstr>Document</vt:lpstr>
      <vt:lpstr>Microsoft Equation 3.0</vt:lpstr>
      <vt:lpstr>MathType 6.0 Equation</vt:lpstr>
      <vt:lpstr>Equation</vt:lpstr>
      <vt:lpstr> Chapter 17 Options on Stock Indices and Currencies</vt:lpstr>
      <vt:lpstr>Index Options (page 367-369)</vt:lpstr>
      <vt:lpstr>Index Option Example</vt:lpstr>
      <vt:lpstr>Using Index Options for Portfolio Insurance</vt:lpstr>
      <vt:lpstr>Example 1</vt:lpstr>
      <vt:lpstr>Example 2</vt:lpstr>
      <vt:lpstr>Calculating Relation Between Index Level and Portfolio Value in 3 months </vt:lpstr>
      <vt:lpstr>Determining the Strike Price (Table 17.2, page 369) </vt:lpstr>
      <vt:lpstr>European Options on Assets Providing a Known Yield</vt:lpstr>
      <vt:lpstr>European Options on Assets Providing Known Yield continued</vt:lpstr>
      <vt:lpstr>Extension of Chapter 11 Results (Equations 17.1 to 17.3)</vt:lpstr>
      <vt:lpstr>Extension of Chapter 15 Results (Equations 17.4 and 17.5)</vt:lpstr>
      <vt:lpstr>Alternative Formulas (page 375)</vt:lpstr>
      <vt:lpstr>Valuing  European Index Options</vt:lpstr>
      <vt:lpstr>Implied Forward Prices and Dividend Yields</vt:lpstr>
      <vt:lpstr>The Binomial Model</vt:lpstr>
      <vt:lpstr>The Binomial Model  continued</vt:lpstr>
      <vt:lpstr>Currency Options</vt:lpstr>
      <vt:lpstr>Range Forward Contracts</vt:lpstr>
      <vt:lpstr>Range Forward Contract continued Figure 17.1, page 370 </vt:lpstr>
      <vt:lpstr>The Foreign Interest Rate</vt:lpstr>
      <vt:lpstr>Valuing  European Currency Options</vt:lpstr>
      <vt:lpstr>Formulas for European Currency Options (Equations 17.11 and 17.12, page 377)</vt:lpstr>
      <vt:lpstr>Alternative Formulas (Equations 17.13 and 17.14)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on Stock Indices and Currencies</dc:title>
  <dc:subject>Options, Futures, and Other Derivatives, 9e</dc:subject>
  <dc:creator>John C. Hull</dc:creator>
  <cp:keywords>Chapter 17</cp:keywords>
  <dc:description>Copyright 2014 by John C. Hull. All Rights Reserved. Published 2014</dc:description>
  <cp:lastModifiedBy>Hull</cp:lastModifiedBy>
  <cp:revision>108</cp:revision>
  <dcterms:created xsi:type="dcterms:W3CDTF">2008-05-30T23:52:09Z</dcterms:created>
  <dcterms:modified xsi:type="dcterms:W3CDTF">2014-02-03T23:21:07Z</dcterms:modified>
</cp:coreProperties>
</file>