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1"/>
  </p:notesMasterIdLst>
  <p:sldIdLst>
    <p:sldId id="256" r:id="rId2"/>
    <p:sldId id="281" r:id="rId3"/>
    <p:sldId id="258" r:id="rId4"/>
    <p:sldId id="259" r:id="rId5"/>
    <p:sldId id="283" r:id="rId6"/>
    <p:sldId id="284" r:id="rId7"/>
    <p:sldId id="260" r:id="rId8"/>
    <p:sldId id="285" r:id="rId9"/>
    <p:sldId id="261" r:id="rId10"/>
    <p:sldId id="282"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80" r:id="rId28"/>
    <p:sldId id="278" r:id="rId29"/>
    <p:sldId id="279"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E53468A-C427-4C29-8F87-8B548D4EF5ED}" type="datetimeFigureOut">
              <a:rPr lang="en-US"/>
              <a:pPr>
                <a:defRPr/>
              </a:pPr>
              <a:t>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48C9157-FAFC-4194-A994-546AFE474D28}" type="slidenum">
              <a:rPr lang="en-US"/>
              <a:pPr>
                <a:defRPr/>
              </a:pPr>
              <a:t>‹#›</a:t>
            </a:fld>
            <a:endParaRPr lang="en-US"/>
          </a:p>
        </p:txBody>
      </p:sp>
    </p:spTree>
    <p:extLst>
      <p:ext uri="{BB962C8B-B14F-4D97-AF65-F5344CB8AC3E}">
        <p14:creationId xmlns:p14="http://schemas.microsoft.com/office/powerpoint/2010/main" val="18578951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p>
            <a:pPr>
              <a:defRPr/>
            </a:pPr>
            <a:fld id="{E557D03C-44AC-46A5-8140-9C28B47DE1EE}"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0A29DD-9F04-4D20-9138-0048EBF1C56D}" type="slidenum">
              <a:rPr lang="en-US" smtClean="0"/>
              <a:pPr fontAlgn="base">
                <a:spcBef>
                  <a:spcPct val="0"/>
                </a:spcBef>
                <a:spcAft>
                  <a:spcPct val="0"/>
                </a:spcAft>
                <a:defRPr/>
              </a:pPr>
              <a:t>11</a:t>
            </a:fld>
            <a:endParaRPr lang="en-US" smtClean="0"/>
          </a:p>
        </p:txBody>
      </p:sp>
      <p:sp>
        <p:nvSpPr>
          <p:cNvPr id="47107"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p>
            <a:pPr>
              <a:defRPr/>
            </a:pPr>
            <a:fld id="{726F2791-C836-4A42-B0B4-22827A79747A}"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389D67-FE1E-4EA3-85E1-536BE71CDCA3}" type="slidenum">
              <a:rPr lang="en-US" smtClean="0"/>
              <a:pPr fontAlgn="base">
                <a:spcBef>
                  <a:spcPct val="0"/>
                </a:spcBef>
                <a:spcAft>
                  <a:spcPct val="0"/>
                </a:spcAft>
                <a:defRPr/>
              </a:pPr>
              <a:t>13</a:t>
            </a:fld>
            <a:endParaRPr lang="en-US" smtClean="0"/>
          </a:p>
        </p:txBody>
      </p:sp>
      <p:sp>
        <p:nvSpPr>
          <p:cNvPr id="49155"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3C0667-90C2-4D93-A90B-629F8D8A7368}" type="slidenum">
              <a:rPr lang="en-US" smtClean="0"/>
              <a:pPr fontAlgn="base">
                <a:spcBef>
                  <a:spcPct val="0"/>
                </a:spcBef>
                <a:spcAft>
                  <a:spcPct val="0"/>
                </a:spcAft>
                <a:defRPr/>
              </a:pPr>
              <a:t>14</a:t>
            </a:fld>
            <a:endParaRPr lang="en-US" smtClean="0"/>
          </a:p>
        </p:txBody>
      </p:sp>
      <p:sp>
        <p:nvSpPr>
          <p:cNvPr id="50179"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1BB26F-B065-4FC1-8CFA-9C8C5D84313F}" type="slidenum">
              <a:rPr lang="en-US" smtClean="0"/>
              <a:pPr fontAlgn="base">
                <a:spcBef>
                  <a:spcPct val="0"/>
                </a:spcBef>
                <a:spcAft>
                  <a:spcPct val="0"/>
                </a:spcAft>
                <a:defRPr/>
              </a:pPr>
              <a:t>15</a:t>
            </a:fld>
            <a:endParaRPr lang="en-US" smtClean="0"/>
          </a:p>
        </p:txBody>
      </p:sp>
      <p:sp>
        <p:nvSpPr>
          <p:cNvPr id="51203"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607B9D-4C4F-4967-80FC-AE3894625D84}" type="slidenum">
              <a:rPr lang="en-US" smtClean="0"/>
              <a:pPr fontAlgn="base">
                <a:spcBef>
                  <a:spcPct val="0"/>
                </a:spcBef>
                <a:spcAft>
                  <a:spcPct val="0"/>
                </a:spcAft>
                <a:defRPr/>
              </a:pPr>
              <a:t>16</a:t>
            </a:fld>
            <a:endParaRPr lang="en-US" smtClean="0"/>
          </a:p>
        </p:txBody>
      </p:sp>
      <p:sp>
        <p:nvSpPr>
          <p:cNvPr id="52227"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BEFFBC-5B88-44A2-9BA8-00E0800BB445}" type="slidenum">
              <a:rPr lang="en-US" smtClean="0"/>
              <a:pPr fontAlgn="base">
                <a:spcBef>
                  <a:spcPct val="0"/>
                </a:spcBef>
                <a:spcAft>
                  <a:spcPct val="0"/>
                </a:spcAft>
                <a:defRPr/>
              </a:pPr>
              <a:t>17</a:t>
            </a:fld>
            <a:endParaRPr lang="en-US" smtClean="0"/>
          </a:p>
        </p:txBody>
      </p:sp>
      <p:sp>
        <p:nvSpPr>
          <p:cNvPr id="53251"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20B0F2-BEBF-4160-B413-A0D40A17EAFE}" type="slidenum">
              <a:rPr lang="en-US" smtClean="0"/>
              <a:pPr fontAlgn="base">
                <a:spcBef>
                  <a:spcPct val="0"/>
                </a:spcBef>
                <a:spcAft>
                  <a:spcPct val="0"/>
                </a:spcAft>
                <a:defRPr/>
              </a:pPr>
              <a:t>18</a:t>
            </a:fld>
            <a:endParaRPr lang="en-US" smtClean="0"/>
          </a:p>
        </p:txBody>
      </p:sp>
      <p:sp>
        <p:nvSpPr>
          <p:cNvPr id="54275"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A34D3-66B3-4E32-B569-5FCB739404B8}" type="slidenum">
              <a:rPr lang="en-US" smtClean="0"/>
              <a:pPr fontAlgn="base">
                <a:spcBef>
                  <a:spcPct val="0"/>
                </a:spcBef>
                <a:spcAft>
                  <a:spcPct val="0"/>
                </a:spcAft>
                <a:defRPr/>
              </a:pPr>
              <a:t>19</a:t>
            </a:fld>
            <a:endParaRPr lang="en-US" smtClean="0"/>
          </a:p>
        </p:txBody>
      </p:sp>
      <p:sp>
        <p:nvSpPr>
          <p:cNvPr id="55299"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54D6F8-F972-40FC-B641-793612B200F3}" type="slidenum">
              <a:rPr lang="en-US" smtClean="0"/>
              <a:pPr fontAlgn="base">
                <a:spcBef>
                  <a:spcPct val="0"/>
                </a:spcBef>
                <a:spcAft>
                  <a:spcPct val="0"/>
                </a:spcAft>
                <a:defRPr/>
              </a:pPr>
              <a:t>20</a:t>
            </a:fld>
            <a:endParaRPr lang="en-US" smtClean="0"/>
          </a:p>
        </p:txBody>
      </p:sp>
      <p:sp>
        <p:nvSpPr>
          <p:cNvPr id="56323"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C2207D5C-326B-4C07-9A8D-BDC60B19450C}"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1AB1B6-29C2-407D-B05E-73734E504F58}" type="slidenum">
              <a:rPr lang="en-US" smtClean="0"/>
              <a:pPr fontAlgn="base">
                <a:spcBef>
                  <a:spcPct val="0"/>
                </a:spcBef>
                <a:spcAft>
                  <a:spcPct val="0"/>
                </a:spcAft>
                <a:defRPr/>
              </a:pPr>
              <a:t>21</a:t>
            </a:fld>
            <a:endParaRPr lang="en-US" smtClean="0"/>
          </a:p>
        </p:txBody>
      </p:sp>
      <p:sp>
        <p:nvSpPr>
          <p:cNvPr id="57347"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2EF6FB-3898-473C-BF8E-E944890B743A}" type="slidenum">
              <a:rPr lang="en-US" smtClean="0"/>
              <a:pPr fontAlgn="base">
                <a:spcBef>
                  <a:spcPct val="0"/>
                </a:spcBef>
                <a:spcAft>
                  <a:spcPct val="0"/>
                </a:spcAft>
                <a:defRPr/>
              </a:pPr>
              <a:t>22</a:t>
            </a:fld>
            <a:endParaRPr lang="en-US" smtClean="0"/>
          </a:p>
        </p:txBody>
      </p:sp>
      <p:sp>
        <p:nvSpPr>
          <p:cNvPr id="58371"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044944-3CA5-48C6-A20B-4ACE25AFD91E}" type="slidenum">
              <a:rPr lang="en-US" smtClean="0"/>
              <a:pPr fontAlgn="base">
                <a:spcBef>
                  <a:spcPct val="0"/>
                </a:spcBef>
                <a:spcAft>
                  <a:spcPct val="0"/>
                </a:spcAft>
                <a:defRPr/>
              </a:pPr>
              <a:t>23</a:t>
            </a:fld>
            <a:endParaRPr lang="en-US" smtClean="0"/>
          </a:p>
        </p:txBody>
      </p:sp>
      <p:sp>
        <p:nvSpPr>
          <p:cNvPr id="59395"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p>
            <a:pPr>
              <a:defRPr/>
            </a:pPr>
            <a:fld id="{52B0E5EC-06D5-4EB1-9CE5-36FD0FD2D7DA}" type="slidenum">
              <a:rPr lang="en-US" smtClean="0"/>
              <a:pPr>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p>
            <a:pPr>
              <a:defRPr/>
            </a:pPr>
            <a:fld id="{B8C2CC97-0EBA-4994-8228-788F90A3C8BD}" type="slidenum">
              <a:rPr lang="en-US" smtClean="0"/>
              <a:pPr>
                <a:defRPr/>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7A1E92-4819-4BDD-8A98-A6FB158E73B6}" type="slidenum">
              <a:rPr lang="en-US" smtClean="0"/>
              <a:pPr fontAlgn="base">
                <a:spcBef>
                  <a:spcPct val="0"/>
                </a:spcBef>
                <a:spcAft>
                  <a:spcPct val="0"/>
                </a:spcAft>
                <a:defRPr/>
              </a:pPr>
              <a:t>26</a:t>
            </a:fld>
            <a:endParaRPr lang="en-US" smtClean="0"/>
          </a:p>
        </p:txBody>
      </p:sp>
      <p:sp>
        <p:nvSpPr>
          <p:cNvPr id="62467"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p>
            <a:pPr>
              <a:defRPr/>
            </a:pPr>
            <a:fld id="{70295713-8E70-4E26-9F27-BFA69408F8FE}" type="slidenum">
              <a:rPr lang="en-US" smtClean="0"/>
              <a:pPr>
                <a:defRPr/>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p>
            <a:pPr>
              <a:defRPr/>
            </a:pPr>
            <a:fld id="{48E76184-FD06-483F-91BB-54F666C0819C}" type="slidenum">
              <a:rPr lang="en-US" smtClean="0"/>
              <a:pPr>
                <a:defRPr/>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A9AEE3-221A-48BC-9E08-499261A7DFCB}" type="slidenum">
              <a:rPr lang="en-US" smtClean="0"/>
              <a:pPr fontAlgn="base">
                <a:spcBef>
                  <a:spcPct val="0"/>
                </a:spcBef>
                <a:spcAft>
                  <a:spcPct val="0"/>
                </a:spcAft>
                <a:defRPr/>
              </a:pPr>
              <a:t>29</a:t>
            </a:fld>
            <a:endParaRPr lang="en-US" smtClean="0"/>
          </a:p>
        </p:txBody>
      </p:sp>
      <p:sp>
        <p:nvSpPr>
          <p:cNvPr id="65539"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4895A5-155B-433E-AC51-5ED53DE488B4}" type="slidenum">
              <a:rPr lang="en-US" smtClean="0"/>
              <a:pPr fontAlgn="base">
                <a:spcBef>
                  <a:spcPct val="0"/>
                </a:spcBef>
                <a:spcAft>
                  <a:spcPct val="0"/>
                </a:spcAft>
                <a:defRPr/>
              </a:pPr>
              <a:t>3</a:t>
            </a:fld>
            <a:endParaRPr lang="en-US" smtClean="0"/>
          </a:p>
        </p:txBody>
      </p:sp>
      <p:sp>
        <p:nvSpPr>
          <p:cNvPr id="39939"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51B07B-ECC6-425D-BADC-2B4467FC439B}" type="slidenum">
              <a:rPr lang="en-US" smtClean="0"/>
              <a:pPr fontAlgn="base">
                <a:spcBef>
                  <a:spcPct val="0"/>
                </a:spcBef>
                <a:spcAft>
                  <a:spcPct val="0"/>
                </a:spcAft>
                <a:defRPr/>
              </a:pPr>
              <a:t>4</a:t>
            </a:fld>
            <a:endParaRPr lang="en-US" smtClean="0"/>
          </a:p>
        </p:txBody>
      </p:sp>
      <p:sp>
        <p:nvSpPr>
          <p:cNvPr id="40963"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2A78285F-13D6-458F-A757-128FC6C661E2}"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CC932522-174F-4E32-9A77-FD59635C794A}"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45067B-1250-4082-B88F-328FA5F86928}" type="slidenum">
              <a:rPr lang="en-US" smtClean="0"/>
              <a:pPr fontAlgn="base">
                <a:spcBef>
                  <a:spcPct val="0"/>
                </a:spcBef>
                <a:spcAft>
                  <a:spcPct val="0"/>
                </a:spcAft>
                <a:defRPr/>
              </a:pPr>
              <a:t>7</a:t>
            </a:fld>
            <a:endParaRPr lang="en-US" smtClean="0"/>
          </a:p>
        </p:txBody>
      </p:sp>
      <p:sp>
        <p:nvSpPr>
          <p:cNvPr id="44035"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z="24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p>
            <a:pPr>
              <a:defRPr/>
            </a:pPr>
            <a:fld id="{ABA319C9-594C-48C2-9533-0F3E0D5063DA}"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C745DBEF-ED3D-4302-A080-DF4112453D35}"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pPr>
              <a:defRPr/>
            </a:pPr>
            <a:fld id="{9015553D-8FD6-4A8A-9ACB-7E1B17D6B185}" type="datetime1">
              <a:rPr lang="en-US" smtClean="0"/>
              <a:t>2/3/2014</a:t>
            </a:fld>
            <a:endParaRPr lang="en-US"/>
          </a:p>
        </p:txBody>
      </p:sp>
      <p:sp>
        <p:nvSpPr>
          <p:cNvPr id="95" name="Rectangle 95"/>
          <p:cNvSpPr>
            <a:spLocks noGrp="1" noChangeArrowheads="1"/>
          </p:cNvSpPr>
          <p:nvPr>
            <p:ph type="ftr" sz="quarter" idx="11"/>
          </p:nvPr>
        </p:nvSpPr>
        <p:spPr>
          <a:xfrm>
            <a:off x="2057400" y="6324600"/>
            <a:ext cx="4343400" cy="457200"/>
          </a:xfrm>
        </p:spPr>
        <p:txBody>
          <a:bodyPr/>
          <a:lstStyle>
            <a:lvl1pPr>
              <a:defRPr smtClean="0"/>
            </a:lvl1pPr>
          </a:lstStyle>
          <a:p>
            <a:pPr>
              <a:defRPr/>
            </a:pPr>
            <a:r>
              <a:rPr lang="en-CA"/>
              <a:t>Options, Futures, and Other Derivatives,  9th Edition, Copyright © John  C. Hull 2014</a:t>
            </a:r>
            <a:endParaRPr 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pPr>
              <a:defRPr/>
            </a:pPr>
            <a:fld id="{9741EC63-46A4-4490-8409-2CD445F03C97}" type="slidenum">
              <a:rPr lang="en-US"/>
              <a:pPr>
                <a:defRPr/>
              </a:pPr>
              <a:t>‹#›</a:t>
            </a:fld>
            <a:endParaRPr lang="en-US"/>
          </a:p>
        </p:txBody>
      </p:sp>
    </p:spTree>
    <p:extLst>
      <p:ext uri="{BB962C8B-B14F-4D97-AF65-F5344CB8AC3E}">
        <p14:creationId xmlns:p14="http://schemas.microsoft.com/office/powerpoint/2010/main" val="282697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5BCB3EB-BDB3-4CDC-AA0C-683B3E353D2F}" type="datetime1">
              <a:rPr lang="en-US" smtClean="0"/>
              <a:t>2/3/2014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B6BF65-9D75-4E38-8D19-BDDB797600BF}" type="slidenum">
              <a:rPr lang="en-US"/>
              <a:pPr>
                <a:defRPr/>
              </a:pPr>
              <a:t>‹#›</a:t>
            </a:fld>
            <a:endParaRPr lang="en-US"/>
          </a:p>
        </p:txBody>
      </p:sp>
    </p:spTree>
    <p:extLst>
      <p:ext uri="{BB962C8B-B14F-4D97-AF65-F5344CB8AC3E}">
        <p14:creationId xmlns:p14="http://schemas.microsoft.com/office/powerpoint/2010/main" val="219806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BD0E67A-B184-4A21-AEF1-7433B1D9A92D}" type="datetime1">
              <a:rPr lang="en-US" smtClean="0"/>
              <a:t>2/3/2014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AA840B-47D7-45A9-85BA-34B5324C3075}" type="slidenum">
              <a:rPr lang="en-US"/>
              <a:pPr>
                <a:defRPr/>
              </a:pPr>
              <a:t>‹#›</a:t>
            </a:fld>
            <a:endParaRPr lang="en-US"/>
          </a:p>
        </p:txBody>
      </p:sp>
    </p:spTree>
    <p:extLst>
      <p:ext uri="{BB962C8B-B14F-4D97-AF65-F5344CB8AC3E}">
        <p14:creationId xmlns:p14="http://schemas.microsoft.com/office/powerpoint/2010/main" val="4206090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smtClean="0"/>
            </a:lvl1pPr>
          </a:lstStyle>
          <a:p>
            <a:pPr>
              <a:defRPr/>
            </a:pPr>
            <a:fld id="{6481D47D-DEAE-44F2-9BAC-DDB315BA61EF}" type="datetime1">
              <a:rPr lang="en-US" smtClean="0"/>
              <a:t>2/3/2014</a:t>
            </a:fld>
            <a:endParaRPr lang="en-US"/>
          </a:p>
        </p:txBody>
      </p:sp>
      <p:sp>
        <p:nvSpPr>
          <p:cNvPr id="6" name="Footer Placeholder 5"/>
          <p:cNvSpPr>
            <a:spLocks noGrp="1"/>
          </p:cNvSpPr>
          <p:nvPr>
            <p:ph type="ftr" sz="quarter" idx="11"/>
          </p:nvPr>
        </p:nvSpPr>
        <p:spPr>
          <a:xfrm>
            <a:off x="250825" y="6248400"/>
            <a:ext cx="7561263" cy="457200"/>
          </a:xfrm>
        </p:spPr>
        <p:txBody>
          <a:bodyPr/>
          <a:lstStyle>
            <a:lvl1pPr>
              <a:defRPr smtClean="0"/>
            </a:lvl1pPr>
          </a:lstStyle>
          <a:p>
            <a:pPr>
              <a:defRPr/>
            </a:pPr>
            <a:r>
              <a:rPr lang="en-CA"/>
              <a:t>Options, Futures, and Other Derivatives,  9th Edition, Copyright © John  C. Hull 2014</a:t>
            </a:r>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3BA09A64-ED55-454B-B21D-2A1106333404}" type="slidenum">
              <a:rPr lang="en-US"/>
              <a:pPr>
                <a:defRPr/>
              </a:pPr>
              <a:t>‹#›</a:t>
            </a:fld>
            <a:endParaRPr lang="en-US"/>
          </a:p>
        </p:txBody>
      </p:sp>
    </p:spTree>
    <p:extLst>
      <p:ext uri="{BB962C8B-B14F-4D97-AF65-F5344CB8AC3E}">
        <p14:creationId xmlns:p14="http://schemas.microsoft.com/office/powerpoint/2010/main" val="323702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smtClean="0"/>
            </a:lvl1pPr>
          </a:lstStyle>
          <a:p>
            <a:pPr>
              <a:defRPr/>
            </a:pPr>
            <a:fld id="{EC24A520-EBA0-4B01-8AD4-072AE43B18B5}" type="datetime1">
              <a:rPr lang="en-US" smtClean="0"/>
              <a:t>2/3/2014</a:t>
            </a:fld>
            <a:endParaRPr lang="en-US"/>
          </a:p>
        </p:txBody>
      </p:sp>
      <p:sp>
        <p:nvSpPr>
          <p:cNvPr id="7" name="Footer Placeholder 6"/>
          <p:cNvSpPr>
            <a:spLocks noGrp="1"/>
          </p:cNvSpPr>
          <p:nvPr>
            <p:ph type="ftr" sz="quarter" idx="11"/>
          </p:nvPr>
        </p:nvSpPr>
        <p:spPr>
          <a:xfrm>
            <a:off x="250825" y="6248400"/>
            <a:ext cx="7561263" cy="457200"/>
          </a:xfrm>
        </p:spPr>
        <p:txBody>
          <a:bodyPr/>
          <a:lstStyle>
            <a:lvl1pPr>
              <a:defRPr smtClean="0"/>
            </a:lvl1pPr>
          </a:lstStyle>
          <a:p>
            <a:pPr>
              <a:defRPr/>
            </a:pPr>
            <a:r>
              <a:rPr lang="en-CA"/>
              <a:t>Options, Futures, and Other Derivatives,  9th Edition, Copyright © John  C. Hull 2014</a:t>
            </a:r>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pPr>
              <a:defRPr/>
            </a:pPr>
            <a:fld id="{7C307815-F4E3-4070-91C7-4487B619F666}" type="slidenum">
              <a:rPr lang="en-US"/>
              <a:pPr>
                <a:defRPr/>
              </a:pPr>
              <a:t>‹#›</a:t>
            </a:fld>
            <a:endParaRPr lang="en-US"/>
          </a:p>
        </p:txBody>
      </p:sp>
    </p:spTree>
    <p:extLst>
      <p:ext uri="{BB962C8B-B14F-4D97-AF65-F5344CB8AC3E}">
        <p14:creationId xmlns:p14="http://schemas.microsoft.com/office/powerpoint/2010/main" val="297498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fld id="{19FA4098-939E-468C-9BEB-76FE5BE4EA8D}" type="datetime1">
              <a:rPr lang="en-US" smtClean="0"/>
              <a:t>2/3/2014</a:t>
            </a:fld>
            <a:endParaRPr lang="en-US"/>
          </a:p>
        </p:txBody>
      </p:sp>
      <p:sp>
        <p:nvSpPr>
          <p:cNvPr id="5" name="Footer Placeholder 4"/>
          <p:cNvSpPr>
            <a:spLocks noGrp="1"/>
          </p:cNvSpPr>
          <p:nvPr>
            <p:ph type="ftr" sz="quarter" idx="11"/>
          </p:nvPr>
        </p:nvSpPr>
        <p:spPr>
          <a:xfrm>
            <a:off x="1600200" y="6248400"/>
            <a:ext cx="5029200" cy="457200"/>
          </a:xfrm>
        </p:spPr>
        <p:txBody>
          <a:bodyPr/>
          <a:lstStyle>
            <a:lvl1pPr>
              <a:defRPr smtClean="0"/>
            </a:lvl1pPr>
          </a:lstStyle>
          <a:p>
            <a:pPr>
              <a:defRPr/>
            </a:pPr>
            <a:r>
              <a:rPr lang="en-CA"/>
              <a:t>Options, Futures, and Other Derivatives,  9th Edition, Copyright © John  C. Hull 2014</a:t>
            </a:r>
            <a:endParaRPr lang="en-US"/>
          </a:p>
        </p:txBody>
      </p:sp>
      <p:sp>
        <p:nvSpPr>
          <p:cNvPr id="6" name="Slide Number Placeholder 5"/>
          <p:cNvSpPr>
            <a:spLocks noGrp="1"/>
          </p:cNvSpPr>
          <p:nvPr>
            <p:ph type="sldNum" sz="quarter" idx="12"/>
          </p:nvPr>
        </p:nvSpPr>
        <p:spPr/>
        <p:txBody>
          <a:bodyPr/>
          <a:lstStyle>
            <a:lvl1pPr>
              <a:defRPr/>
            </a:lvl1pPr>
          </a:lstStyle>
          <a:p>
            <a:pPr>
              <a:defRPr/>
            </a:pPr>
            <a:fld id="{320B0D45-DCE5-49B6-9F1B-63E7480BA690}" type="slidenum">
              <a:rPr lang="en-US"/>
              <a:pPr>
                <a:defRPr/>
              </a:pPr>
              <a:t>‹#›</a:t>
            </a:fld>
            <a:endParaRPr lang="en-US"/>
          </a:p>
        </p:txBody>
      </p:sp>
    </p:spTree>
    <p:extLst>
      <p:ext uri="{BB962C8B-B14F-4D97-AF65-F5344CB8AC3E}">
        <p14:creationId xmlns:p14="http://schemas.microsoft.com/office/powerpoint/2010/main" val="152084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4A7870B-2A04-4AE7-8B22-5FA67D8A1187}" type="datetime1">
              <a:rPr lang="en-US" smtClean="0"/>
              <a:t>2/3/2014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60C65B-5A0D-4B36-A148-0287F5EFB5D2}" type="slidenum">
              <a:rPr lang="en-US"/>
              <a:pPr>
                <a:defRPr/>
              </a:pPr>
              <a:t>‹#›</a:t>
            </a:fld>
            <a:endParaRPr lang="en-US"/>
          </a:p>
        </p:txBody>
      </p:sp>
    </p:spTree>
    <p:extLst>
      <p:ext uri="{BB962C8B-B14F-4D97-AF65-F5344CB8AC3E}">
        <p14:creationId xmlns:p14="http://schemas.microsoft.com/office/powerpoint/2010/main" val="278084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05F6DCF-91EA-4875-885E-3183A0644AAD}" type="datetime1">
              <a:rPr lang="en-US" smtClean="0"/>
              <a:t>2/3/2014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8209A8-31EE-4AAE-AF1E-67878C72DC1D}" type="slidenum">
              <a:rPr lang="en-US"/>
              <a:pPr>
                <a:defRPr/>
              </a:pPr>
              <a:t>‹#›</a:t>
            </a:fld>
            <a:endParaRPr lang="en-US"/>
          </a:p>
        </p:txBody>
      </p:sp>
    </p:spTree>
    <p:extLst>
      <p:ext uri="{BB962C8B-B14F-4D97-AF65-F5344CB8AC3E}">
        <p14:creationId xmlns:p14="http://schemas.microsoft.com/office/powerpoint/2010/main" val="365481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8F06C7A7-35D5-4378-8123-950E9F2CC160}" type="datetime1">
              <a:rPr lang="en-US" smtClean="0"/>
              <a:t>2/3/2014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77D737A-09F8-439C-A16C-765E99EEF898}" type="slidenum">
              <a:rPr lang="en-US"/>
              <a:pPr>
                <a:defRPr/>
              </a:pPr>
              <a:t>‹#›</a:t>
            </a:fld>
            <a:endParaRPr lang="en-US"/>
          </a:p>
        </p:txBody>
      </p:sp>
    </p:spTree>
    <p:extLst>
      <p:ext uri="{BB962C8B-B14F-4D97-AF65-F5344CB8AC3E}">
        <p14:creationId xmlns:p14="http://schemas.microsoft.com/office/powerpoint/2010/main" val="74472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1FD09070-3FE5-412F-8E99-C9D198794063}" type="datetime1">
              <a:rPr lang="en-US" smtClean="0"/>
              <a:t>2/3/2014</a:t>
            </a:fld>
            <a:endParaRPr lang="en-US"/>
          </a:p>
        </p:txBody>
      </p:sp>
      <p:sp>
        <p:nvSpPr>
          <p:cNvPr id="4" name="Footer Placeholder 3"/>
          <p:cNvSpPr>
            <a:spLocks noGrp="1"/>
          </p:cNvSpPr>
          <p:nvPr>
            <p:ph type="ftr" sz="quarter" idx="11"/>
          </p:nvPr>
        </p:nvSpPr>
        <p:spPr>
          <a:xfrm>
            <a:off x="2133600" y="6324600"/>
            <a:ext cx="4800600" cy="457200"/>
          </a:xfrm>
        </p:spPr>
        <p:txBody>
          <a:bodyPr/>
          <a:lstStyle>
            <a:lvl1pPr>
              <a:defRPr smtClean="0"/>
            </a:lvl1pPr>
          </a:lstStyle>
          <a:p>
            <a:pPr>
              <a:defRPr/>
            </a:pPr>
            <a:r>
              <a:rPr lang="en-CA"/>
              <a:t>Options, Futures, and Other Derivatives,  9th Edition, Copyright © John  C. Hull 2014</a:t>
            </a:r>
            <a:endParaRPr lang="en-US"/>
          </a:p>
        </p:txBody>
      </p:sp>
      <p:sp>
        <p:nvSpPr>
          <p:cNvPr id="5" name="Slide Number Placeholder 4"/>
          <p:cNvSpPr>
            <a:spLocks noGrp="1"/>
          </p:cNvSpPr>
          <p:nvPr>
            <p:ph type="sldNum" sz="quarter" idx="12"/>
          </p:nvPr>
        </p:nvSpPr>
        <p:spPr/>
        <p:txBody>
          <a:bodyPr/>
          <a:lstStyle>
            <a:lvl1pPr>
              <a:defRPr/>
            </a:lvl1pPr>
          </a:lstStyle>
          <a:p>
            <a:pPr>
              <a:defRPr/>
            </a:pPr>
            <a:fld id="{56B10F9C-41C7-42BF-BBE4-A6CB84C1302F}" type="slidenum">
              <a:rPr lang="en-US"/>
              <a:pPr>
                <a:defRPr/>
              </a:pPr>
              <a:t>‹#›</a:t>
            </a:fld>
            <a:endParaRPr lang="en-US"/>
          </a:p>
        </p:txBody>
      </p:sp>
    </p:spTree>
    <p:extLst>
      <p:ext uri="{BB962C8B-B14F-4D97-AF65-F5344CB8AC3E}">
        <p14:creationId xmlns:p14="http://schemas.microsoft.com/office/powerpoint/2010/main" val="323918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282B47C-454A-4455-A025-FE9CAF7AC9B6}" type="datetime1">
              <a:rPr lang="en-US" smtClean="0"/>
              <a:t>2/3/2014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1CD117D-ABA6-4DAB-983E-E1343A19604F}" type="slidenum">
              <a:rPr lang="en-US"/>
              <a:pPr>
                <a:defRPr/>
              </a:pPr>
              <a:t>‹#›</a:t>
            </a:fld>
            <a:endParaRPr lang="en-US"/>
          </a:p>
        </p:txBody>
      </p:sp>
    </p:spTree>
    <p:extLst>
      <p:ext uri="{BB962C8B-B14F-4D97-AF65-F5344CB8AC3E}">
        <p14:creationId xmlns:p14="http://schemas.microsoft.com/office/powerpoint/2010/main" val="1768988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18EEC7B-2CA6-45BC-B426-1D5CE17A0D1A}" type="datetime1">
              <a:rPr lang="en-US" smtClean="0"/>
              <a:t>2/3/2014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98A8E-9E4E-4198-B09B-C5F5E6230B4D}" type="slidenum">
              <a:rPr lang="en-US"/>
              <a:pPr>
                <a:defRPr/>
              </a:pPr>
              <a:t>‹#›</a:t>
            </a:fld>
            <a:endParaRPr lang="en-US"/>
          </a:p>
        </p:txBody>
      </p:sp>
    </p:spTree>
    <p:extLst>
      <p:ext uri="{BB962C8B-B14F-4D97-AF65-F5344CB8AC3E}">
        <p14:creationId xmlns:p14="http://schemas.microsoft.com/office/powerpoint/2010/main" val="178215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FBA784B-BE02-4FA8-AEC9-2B87ADCA6639}" type="datetime1">
              <a:rPr lang="en-US" smtClean="0"/>
              <a:t>2/3/2014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5A9F06-21D3-4A9B-9BE9-3EE649CC3418}" type="slidenum">
              <a:rPr lang="en-US"/>
              <a:pPr>
                <a:defRPr/>
              </a:pPr>
              <a:t>‹#›</a:t>
            </a:fld>
            <a:endParaRPr lang="en-US"/>
          </a:p>
        </p:txBody>
      </p:sp>
    </p:spTree>
    <p:extLst>
      <p:ext uri="{BB962C8B-B14F-4D97-AF65-F5344CB8AC3E}">
        <p14:creationId xmlns:p14="http://schemas.microsoft.com/office/powerpoint/2010/main" val="1547436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fld id="{E76CE45A-EE20-484C-B9BF-A7D68A1519E0}" type="datetime1">
              <a:rPr lang="en-US" smtClean="0"/>
              <a:t>2/3/2014</a:t>
            </a:fld>
            <a:endParaRPr lang="en-US"/>
          </a:p>
        </p:txBody>
      </p:sp>
      <p:sp>
        <p:nvSpPr>
          <p:cNvPr id="4101" name="Rectangle 5"/>
          <p:cNvSpPr>
            <a:spLocks noGrp="1" noChangeArrowheads="1"/>
          </p:cNvSpPr>
          <p:nvPr>
            <p:ph type="ftr" sz="quarter" idx="3"/>
          </p:nvPr>
        </p:nvSpPr>
        <p:spPr bwMode="auto">
          <a:xfrm>
            <a:off x="2667000" y="6324600"/>
            <a:ext cx="4419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r>
              <a:rPr lang="en-CA"/>
              <a:t>Options, Futures, and Other Derivatives,  9th Edition, Copyright © John  C. Hull 2014</a:t>
            </a:r>
            <a:endParaRPr lang="en-US"/>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266620EB-380C-420A-BB29-BFC321CC6E34}" type="slidenum">
              <a:rPr lang="en-US"/>
              <a:pPr>
                <a:defRPr/>
              </a:pPr>
              <a:t>‹#›</a:t>
            </a:fld>
            <a:endParaRPr lang="en-US"/>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5 w 15"/>
                      <a:gd name="T1" fmla="*/ 11 h 23"/>
                      <a:gd name="T2" fmla="*/ 15 w 15"/>
                      <a:gd name="T3" fmla="*/ 5 h 23"/>
                      <a:gd name="T4" fmla="*/ 13 w 15"/>
                      <a:gd name="T5" fmla="*/ 17 h 23"/>
                      <a:gd name="T6" fmla="*/ 5 w 15"/>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3 w 20"/>
                      <a:gd name="T1" fmla="*/ 13 h 23"/>
                      <a:gd name="T2" fmla="*/ 11 w 20"/>
                      <a:gd name="T3" fmla="*/ 3 h 23"/>
                      <a:gd name="T4" fmla="*/ 7 w 20"/>
                      <a:gd name="T5" fmla="*/ 19 h 23"/>
                      <a:gd name="T6" fmla="*/ 3 w 20"/>
                      <a:gd name="T7" fmla="*/ 1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8 w 26"/>
                      <a:gd name="T1" fmla="*/ 14 h 22"/>
                      <a:gd name="T2" fmla="*/ 14 w 26"/>
                      <a:gd name="T3" fmla="*/ 0 h 22"/>
                      <a:gd name="T4" fmla="*/ 14 w 26"/>
                      <a:gd name="T5" fmla="*/ 22 h 22"/>
                      <a:gd name="T6" fmla="*/ 8 w 26"/>
                      <a:gd name="T7" fmla="*/ 14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6 w 36"/>
                      <a:gd name="T1" fmla="*/ 28 h 48"/>
                      <a:gd name="T2" fmla="*/ 10 w 36"/>
                      <a:gd name="T3" fmla="*/ 48 h 48"/>
                      <a:gd name="T4" fmla="*/ 6 w 36"/>
                      <a:gd name="T5" fmla="*/ 28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5 h 37"/>
                      <a:gd name="T2" fmla="*/ 12 w 36"/>
                      <a:gd name="T3" fmla="*/ 1 h 37"/>
                      <a:gd name="T4" fmla="*/ 36 w 36"/>
                      <a:gd name="T5" fmla="*/ 17 h 37"/>
                      <a:gd name="T6" fmla="*/ 8 w 36"/>
                      <a:gd name="T7" fmla="*/ 17 h 37"/>
                      <a:gd name="T8" fmla="*/ 0 w 36"/>
                      <a:gd name="T9" fmla="*/ 5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17 w 57"/>
                      <a:gd name="T1" fmla="*/ 25 h 42"/>
                      <a:gd name="T2" fmla="*/ 37 w 57"/>
                      <a:gd name="T3" fmla="*/ 13 h 42"/>
                      <a:gd name="T4" fmla="*/ 17 w 57"/>
                      <a:gd name="T5" fmla="*/ 25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19 w 39"/>
                      <a:gd name="T1" fmla="*/ 32 h 52"/>
                      <a:gd name="T2" fmla="*/ 19 w 39"/>
                      <a:gd name="T3" fmla="*/ 0 h 52"/>
                      <a:gd name="T4" fmla="*/ 19 w 39"/>
                      <a:gd name="T5" fmla="*/ 32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5">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812" r:id="rId1"/>
    <p:sldLayoutId id="2147483813" r:id="rId2"/>
    <p:sldLayoutId id="2147483804" r:id="rId3"/>
    <p:sldLayoutId id="2147483805" r:id="rId4"/>
    <p:sldLayoutId id="2147483806" r:id="rId5"/>
    <p:sldLayoutId id="2147483814" r:id="rId6"/>
    <p:sldLayoutId id="2147483807" r:id="rId7"/>
    <p:sldLayoutId id="2147483808" r:id="rId8"/>
    <p:sldLayoutId id="2147483809" r:id="rId9"/>
    <p:sldLayoutId id="2147483810" r:id="rId10"/>
    <p:sldLayoutId id="2147483811" r:id="rId11"/>
    <p:sldLayoutId id="2147483815" r:id="rId12"/>
    <p:sldLayoutId id="2147483816" r:id="rId13"/>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6"/>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7"/>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6.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solidFill>
                  <a:schemeClr val="tx2">
                    <a:satMod val="130000"/>
                  </a:schemeClr>
                </a:solidFill>
              </a:rPr>
              <a:t>Chapter 18</a:t>
            </a:r>
            <a:br>
              <a:rPr lang="en-US" dirty="0" smtClean="0">
                <a:solidFill>
                  <a:schemeClr val="tx2">
                    <a:satMod val="130000"/>
                  </a:schemeClr>
                </a:solidFill>
              </a:rPr>
            </a:br>
            <a:r>
              <a:rPr lang="en-US" dirty="0" smtClean="0">
                <a:solidFill>
                  <a:schemeClr val="tx2">
                    <a:satMod val="130000"/>
                  </a:schemeClr>
                </a:solidFill>
              </a:rPr>
              <a:t>Futures Options</a:t>
            </a:r>
            <a:endParaRPr lang="en-US" dirty="0">
              <a:solidFill>
                <a:schemeClr val="tx2">
                  <a:satMod val="130000"/>
                </a:schemeClr>
              </a:solidFill>
            </a:endParaRPr>
          </a:p>
        </p:txBody>
      </p:sp>
      <p:sp>
        <p:nvSpPr>
          <p:cNvPr id="7171" name="Footer Placeholder 4"/>
          <p:cNvSpPr>
            <a:spLocks noGrp="1"/>
          </p:cNvSpPr>
          <p:nvPr>
            <p:ph type="ftr" sz="quarter" idx="11"/>
          </p:nvPr>
        </p:nvSpPr>
        <p:spPr>
          <a:xfrm>
            <a:off x="1905000" y="6324600"/>
            <a:ext cx="4724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D1336416-C4D2-484A-BB67-0C80D004961C}" type="slidenum">
              <a:rPr lang="en-US" altLang="en-US" sz="1400" smtClean="0">
                <a:latin typeface="Arial" charset="0"/>
              </a:rPr>
              <a:pPr eaLnBrk="1" hangingPunct="1">
                <a:spcBef>
                  <a:spcPct val="0"/>
                </a:spcBef>
                <a:buFontTx/>
                <a:buNone/>
              </a:pPr>
              <a:t>1</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European Futures Options</a:t>
            </a:r>
          </a:p>
        </p:txBody>
      </p:sp>
      <p:sp>
        <p:nvSpPr>
          <p:cNvPr id="16387" name="Content Placeholder 2"/>
          <p:cNvSpPr>
            <a:spLocks noGrp="1"/>
          </p:cNvSpPr>
          <p:nvPr>
            <p:ph idx="1"/>
          </p:nvPr>
        </p:nvSpPr>
        <p:spPr/>
        <p:txBody>
          <a:bodyPr/>
          <a:lstStyle/>
          <a:p>
            <a:pPr eaLnBrk="1" hangingPunct="1"/>
            <a:r>
              <a:rPr lang="en-US" altLang="en-US" smtClean="0">
                <a:latin typeface="Arial" charset="0"/>
                <a:cs typeface="Arial" charset="0"/>
              </a:rPr>
              <a:t>European futures options and spot options are equivalent when futures contract matures at the same time as the option</a:t>
            </a:r>
          </a:p>
          <a:p>
            <a:pPr eaLnBrk="1" hangingPunct="1"/>
            <a:r>
              <a:rPr lang="en-US" altLang="en-US" smtClean="0">
                <a:latin typeface="Arial" charset="0"/>
                <a:cs typeface="Arial" charset="0"/>
              </a:rPr>
              <a:t> It is common to regard European spot options as European futures options when they are valued in the over-the-counter markets</a:t>
            </a:r>
          </a:p>
        </p:txBody>
      </p:sp>
      <p:sp>
        <p:nvSpPr>
          <p:cNvPr id="163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63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724DCDD-FBBC-4CFD-9EEF-2A9143CABF87}" type="slidenum">
              <a:rPr lang="en-US" altLang="en-US" sz="1400" smtClean="0">
                <a:latin typeface="Arial" charset="0"/>
              </a:rPr>
              <a:pPr eaLnBrk="1" hangingPunct="1">
                <a:spcBef>
                  <a:spcPct val="0"/>
                </a:spcBef>
                <a:buFontTx/>
                <a:buNone/>
              </a:pPr>
              <a:t>10</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Put-Call Parity for Futures Options </a:t>
            </a:r>
            <a:r>
              <a:rPr lang="en-US" sz="2200" dirty="0">
                <a:solidFill>
                  <a:schemeClr val="tx2">
                    <a:satMod val="130000"/>
                  </a:schemeClr>
                </a:solidFill>
              </a:rPr>
              <a:t>(Equation </a:t>
            </a:r>
            <a:r>
              <a:rPr lang="en-US" sz="2200" dirty="0" smtClean="0">
                <a:solidFill>
                  <a:schemeClr val="tx2">
                    <a:satMod val="130000"/>
                  </a:schemeClr>
                </a:solidFill>
              </a:rPr>
              <a:t>18.1</a:t>
            </a:r>
            <a:r>
              <a:rPr lang="en-US" sz="2200" dirty="0">
                <a:solidFill>
                  <a:schemeClr val="tx2">
                    <a:satMod val="130000"/>
                  </a:schemeClr>
                </a:solidFill>
              </a:rPr>
              <a:t>, page </a:t>
            </a:r>
            <a:r>
              <a:rPr lang="en-US" sz="2200" dirty="0" smtClean="0">
                <a:solidFill>
                  <a:schemeClr val="tx2">
                    <a:satMod val="130000"/>
                  </a:schemeClr>
                </a:solidFill>
              </a:rPr>
              <a:t>387)</a:t>
            </a:r>
            <a:endParaRPr lang="en-US" dirty="0">
              <a:solidFill>
                <a:schemeClr val="tx2">
                  <a:satMod val="130000"/>
                </a:schemeClr>
              </a:solidFill>
            </a:endParaRPr>
          </a:p>
        </p:txBody>
      </p:sp>
      <p:sp>
        <p:nvSpPr>
          <p:cNvPr id="17411" name="Rectangle 3"/>
          <p:cNvSpPr>
            <a:spLocks noGrp="1" noChangeArrowheads="1"/>
          </p:cNvSpPr>
          <p:nvPr>
            <p:ph idx="1"/>
          </p:nvPr>
        </p:nvSpPr>
        <p:spPr>
          <a:xfrm>
            <a:off x="685800" y="1905000"/>
            <a:ext cx="7772400" cy="4357688"/>
          </a:xfrm>
        </p:spPr>
        <p:txBody>
          <a:bodyPr lIns="92075" tIns="46038" rIns="92075" bIns="46038"/>
          <a:lstStyle/>
          <a:p>
            <a:pPr eaLnBrk="1" hangingPunct="1">
              <a:buFont typeface="Wingdings" pitchFamily="2" charset="2"/>
              <a:buNone/>
            </a:pPr>
            <a:r>
              <a:rPr lang="en-US" altLang="en-US" smtClean="0">
                <a:latin typeface="Arial" charset="0"/>
                <a:cs typeface="Arial" charset="0"/>
              </a:rPr>
              <a:t>	</a:t>
            </a:r>
          </a:p>
          <a:p>
            <a:pPr eaLnBrk="1" hangingPunct="1">
              <a:buFont typeface="Wingdings" pitchFamily="2" charset="2"/>
              <a:buNone/>
            </a:pPr>
            <a:r>
              <a:rPr lang="en-US" altLang="en-US" smtClean="0">
                <a:latin typeface="Arial" charset="0"/>
                <a:cs typeface="Arial" charset="0"/>
              </a:rPr>
              <a:t>Consider the following two portfolios:</a:t>
            </a:r>
          </a:p>
          <a:p>
            <a:pPr eaLnBrk="1" hangingPunct="1">
              <a:buFont typeface="Wingdings" pitchFamily="2" charset="2"/>
              <a:buNone/>
            </a:pPr>
            <a:r>
              <a:rPr lang="en-US" altLang="en-US" smtClean="0">
                <a:latin typeface="Arial" charset="0"/>
                <a:cs typeface="Arial" charset="0"/>
              </a:rPr>
              <a:t>	1. 	European call plus </a:t>
            </a:r>
            <a:r>
              <a:rPr lang="en-US" altLang="en-US" i="1" smtClean="0">
                <a:latin typeface="Times New Roman" pitchFamily="18" charset="0"/>
                <a:cs typeface="Arial" charset="0"/>
              </a:rPr>
              <a:t>Ke</a:t>
            </a:r>
            <a:r>
              <a:rPr lang="en-US" altLang="en-US" i="1" baseline="30000" smtClean="0">
                <a:latin typeface="Times New Roman" pitchFamily="18" charset="0"/>
                <a:cs typeface="Arial" charset="0"/>
              </a:rPr>
              <a:t>−rT</a:t>
            </a:r>
            <a:r>
              <a:rPr lang="en-US" altLang="en-US" smtClean="0">
                <a:latin typeface="Arial" charset="0"/>
                <a:cs typeface="Arial" charset="0"/>
              </a:rPr>
              <a:t> of cash</a:t>
            </a:r>
          </a:p>
          <a:p>
            <a:pPr eaLnBrk="1" hangingPunct="1">
              <a:buFont typeface="Wingdings" pitchFamily="2" charset="2"/>
              <a:buNone/>
            </a:pPr>
            <a:r>
              <a:rPr lang="en-US" altLang="en-US" smtClean="0">
                <a:latin typeface="Arial" charset="0"/>
                <a:cs typeface="Arial" charset="0"/>
              </a:rPr>
              <a:t>   2. 	European put plus long futures plus 	cash equal to </a:t>
            </a:r>
            <a:r>
              <a:rPr lang="en-US" altLang="en-US" i="1" smtClean="0">
                <a:latin typeface="Times New Roman" pitchFamily="18" charset="0"/>
                <a:cs typeface="Arial" charset="0"/>
              </a:rPr>
              <a:t>F</a:t>
            </a:r>
            <a:r>
              <a:rPr lang="en-US" altLang="en-US" baseline="-25000" smtClean="0">
                <a:latin typeface="Times New Roman" pitchFamily="18" charset="0"/>
                <a:cs typeface="Arial" charset="0"/>
              </a:rPr>
              <a:t>0</a:t>
            </a:r>
            <a:r>
              <a:rPr lang="en-US" altLang="en-US" i="1" smtClean="0">
                <a:latin typeface="Times New Roman" pitchFamily="18" charset="0"/>
                <a:cs typeface="Arial" charset="0"/>
              </a:rPr>
              <a:t>e</a:t>
            </a:r>
            <a:r>
              <a:rPr lang="en-US" altLang="en-US" i="1" baseline="30000" smtClean="0">
                <a:latin typeface="Times New Roman" pitchFamily="18" charset="0"/>
                <a:cs typeface="Arial" charset="0"/>
              </a:rPr>
              <a:t>−rT</a:t>
            </a:r>
            <a:r>
              <a:rPr lang="en-US" altLang="en-US" smtClean="0">
                <a:latin typeface="Arial" charset="0"/>
                <a:cs typeface="Arial" charset="0"/>
              </a:rPr>
              <a:t> </a:t>
            </a:r>
          </a:p>
          <a:p>
            <a:pPr eaLnBrk="1" hangingPunct="1">
              <a:buFont typeface="Wingdings" pitchFamily="2" charset="2"/>
              <a:buNone/>
            </a:pPr>
            <a:r>
              <a:rPr lang="en-US" altLang="en-US" smtClean="0">
                <a:latin typeface="Arial" charset="0"/>
                <a:cs typeface="Arial" charset="0"/>
              </a:rPr>
              <a:t>	They must be worth the same at time </a:t>
            </a:r>
            <a:r>
              <a:rPr lang="en-US" altLang="en-US" i="1" smtClean="0">
                <a:latin typeface="Times New Roman" pitchFamily="18" charset="0"/>
                <a:cs typeface="Arial" charset="0"/>
              </a:rPr>
              <a:t>T</a:t>
            </a:r>
            <a:r>
              <a:rPr lang="en-US" altLang="en-US" i="1" smtClean="0">
                <a:latin typeface="Arial" charset="0"/>
                <a:cs typeface="Arial" charset="0"/>
              </a:rPr>
              <a:t> </a:t>
            </a:r>
            <a:r>
              <a:rPr lang="en-US" altLang="en-US" smtClean="0">
                <a:latin typeface="Arial" charset="0"/>
                <a:cs typeface="Arial" charset="0"/>
              </a:rPr>
              <a:t>so that</a:t>
            </a:r>
          </a:p>
          <a:p>
            <a:pPr algn="ctr" eaLnBrk="1" hangingPunct="1">
              <a:buFont typeface="Wingdings" pitchFamily="2" charset="2"/>
              <a:buNone/>
            </a:pPr>
            <a:r>
              <a:rPr lang="en-US" altLang="en-US" i="1" smtClean="0">
                <a:latin typeface="Times New Roman" pitchFamily="18" charset="0"/>
                <a:cs typeface="Arial" charset="0"/>
              </a:rPr>
              <a:t>c + Ke</a:t>
            </a:r>
            <a:r>
              <a:rPr lang="en-US" altLang="en-US" i="1" baseline="30000" smtClean="0">
                <a:latin typeface="Times New Roman" pitchFamily="18" charset="0"/>
                <a:cs typeface="Arial" charset="0"/>
              </a:rPr>
              <a:t>−rT  </a:t>
            </a:r>
            <a:r>
              <a:rPr lang="en-US" altLang="en-US" i="1" smtClean="0">
                <a:latin typeface="Times New Roman" pitchFamily="18" charset="0"/>
                <a:cs typeface="Arial" charset="0"/>
              </a:rPr>
              <a:t>= p + F</a:t>
            </a:r>
            <a:r>
              <a:rPr lang="en-US" altLang="en-US" baseline="-25000" smtClean="0">
                <a:latin typeface="Times New Roman" pitchFamily="18" charset="0"/>
                <a:cs typeface="Arial" charset="0"/>
              </a:rPr>
              <a:t>0</a:t>
            </a:r>
            <a:r>
              <a:rPr lang="en-US" altLang="en-US" i="1" smtClean="0">
                <a:latin typeface="Times New Roman" pitchFamily="18" charset="0"/>
                <a:cs typeface="Arial" charset="0"/>
              </a:rPr>
              <a:t>e</a:t>
            </a:r>
            <a:r>
              <a:rPr lang="en-US" altLang="en-US" i="1" baseline="30000" smtClean="0">
                <a:latin typeface="Times New Roman" pitchFamily="18" charset="0"/>
                <a:cs typeface="Arial" charset="0"/>
              </a:rPr>
              <a:t>−rT</a:t>
            </a:r>
          </a:p>
        </p:txBody>
      </p:sp>
      <p:sp>
        <p:nvSpPr>
          <p:cNvPr id="1741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74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9B2FE4A9-E74E-4D92-B9A1-5F5E5821B902}" type="slidenum">
              <a:rPr lang="en-US" altLang="en-US" sz="1400" smtClean="0">
                <a:latin typeface="Arial" charset="0"/>
              </a:rPr>
              <a:pPr eaLnBrk="1" hangingPunct="1">
                <a:spcBef>
                  <a:spcPct val="0"/>
                </a:spcBef>
                <a:buFontTx/>
                <a:buNone/>
              </a:pPr>
              <a:t>11</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Other Relations</a:t>
            </a:r>
            <a:endParaRPr lang="en-US" dirty="0">
              <a:solidFill>
                <a:schemeClr val="tx2">
                  <a:satMod val="130000"/>
                </a:schemeClr>
              </a:solidFill>
            </a:endParaRPr>
          </a:p>
        </p:txBody>
      </p:sp>
      <p:sp>
        <p:nvSpPr>
          <p:cNvPr id="18435" name="Content Placeholder 2"/>
          <p:cNvSpPr>
            <a:spLocks noGrp="1"/>
          </p:cNvSpPr>
          <p:nvPr>
            <p:ph idx="1"/>
          </p:nvPr>
        </p:nvSpPr>
        <p:spPr/>
        <p:txBody>
          <a:bodyPr/>
          <a:lstStyle/>
          <a:p>
            <a:pPr eaLnBrk="1" hangingPunct="1">
              <a:buFont typeface="Wingdings 2" pitchFamily="18" charset="2"/>
              <a:buNone/>
            </a:pPr>
            <a:endParaRPr lang="en-US" altLang="en-US" i="1" smtClean="0">
              <a:latin typeface="Times New Roman" pitchFamily="18" charset="0"/>
              <a:cs typeface="Arial" charset="0"/>
            </a:endParaRPr>
          </a:p>
          <a:p>
            <a:pPr eaLnBrk="1" hangingPunct="1">
              <a:buFont typeface="Wingdings 2" pitchFamily="18" charset="2"/>
              <a:buNone/>
            </a:pPr>
            <a:r>
              <a:rPr lang="en-US" altLang="en-US" i="1" smtClean="0">
                <a:latin typeface="Times New Roman" pitchFamily="18" charset="0"/>
                <a:cs typeface="Arial" charset="0"/>
              </a:rPr>
              <a:t>F</a:t>
            </a:r>
            <a:r>
              <a:rPr lang="en-US" altLang="en-US" baseline="-25000" smtClean="0">
                <a:latin typeface="Times New Roman" pitchFamily="18" charset="0"/>
                <a:cs typeface="Arial" charset="0"/>
              </a:rPr>
              <a:t>0</a:t>
            </a:r>
            <a:r>
              <a:rPr lang="en-US" altLang="en-US" i="1" smtClean="0">
                <a:latin typeface="Times New Roman" pitchFamily="18" charset="0"/>
                <a:cs typeface="Arial" charset="0"/>
              </a:rPr>
              <a:t> e</a:t>
            </a:r>
            <a:r>
              <a:rPr lang="en-US" altLang="en-US" i="1" baseline="30000" smtClean="0">
                <a:latin typeface="Times New Roman" pitchFamily="18" charset="0"/>
                <a:cs typeface="Arial" charset="0"/>
              </a:rPr>
              <a:t>−rT</a:t>
            </a:r>
            <a:r>
              <a:rPr lang="en-US" altLang="en-US" i="1" smtClean="0">
                <a:latin typeface="Times New Roman" pitchFamily="18" charset="0"/>
                <a:cs typeface="Arial" charset="0"/>
              </a:rPr>
              <a:t> </a:t>
            </a:r>
            <a:r>
              <a:rPr lang="en-US" altLang="en-US" smtClean="0">
                <a:latin typeface="Times New Roman" pitchFamily="18" charset="0"/>
                <a:cs typeface="Arial" charset="0"/>
              </a:rPr>
              <a:t>–</a:t>
            </a:r>
            <a:r>
              <a:rPr lang="en-US" altLang="en-US" i="1" smtClean="0">
                <a:latin typeface="Times New Roman" pitchFamily="18" charset="0"/>
                <a:cs typeface="Arial" charset="0"/>
              </a:rPr>
              <a:t> K</a:t>
            </a:r>
            <a:r>
              <a:rPr lang="en-US" altLang="en-US" i="1" smtClean="0">
                <a:latin typeface="Arial" charset="0"/>
                <a:cs typeface="Arial" charset="0"/>
              </a:rPr>
              <a:t> &lt; </a:t>
            </a:r>
            <a:r>
              <a:rPr lang="en-US" altLang="en-US" i="1" smtClean="0">
                <a:latin typeface="Times New Roman" pitchFamily="18" charset="0"/>
                <a:cs typeface="Arial" charset="0"/>
              </a:rPr>
              <a:t>C  </a:t>
            </a:r>
            <a:r>
              <a:rPr lang="en-US" altLang="en-US" smtClean="0">
                <a:latin typeface="Times New Roman" pitchFamily="18" charset="0"/>
                <a:cs typeface="Arial" charset="0"/>
              </a:rPr>
              <a:t>–</a:t>
            </a:r>
            <a:r>
              <a:rPr lang="en-US" altLang="en-US" i="1" smtClean="0">
                <a:latin typeface="Times New Roman" pitchFamily="18" charset="0"/>
                <a:cs typeface="Arial" charset="0"/>
              </a:rPr>
              <a:t> P</a:t>
            </a:r>
            <a:r>
              <a:rPr lang="en-US" altLang="en-US" i="1" smtClean="0">
                <a:latin typeface="Arial" charset="0"/>
                <a:cs typeface="Arial" charset="0"/>
              </a:rPr>
              <a:t> &lt; </a:t>
            </a:r>
            <a:r>
              <a:rPr lang="en-US" altLang="en-US" i="1" smtClean="0">
                <a:latin typeface="Times New Roman" pitchFamily="18" charset="0"/>
                <a:cs typeface="Arial" charset="0"/>
              </a:rPr>
              <a:t>F</a:t>
            </a:r>
            <a:r>
              <a:rPr lang="en-US" altLang="en-US" baseline="-25000" smtClean="0">
                <a:latin typeface="Times New Roman" pitchFamily="18" charset="0"/>
                <a:cs typeface="Arial" charset="0"/>
              </a:rPr>
              <a:t>0</a:t>
            </a:r>
            <a:r>
              <a:rPr lang="en-US" altLang="en-US" i="1" smtClean="0">
                <a:latin typeface="Times New Roman" pitchFamily="18" charset="0"/>
                <a:cs typeface="Arial" charset="0"/>
              </a:rPr>
              <a:t> </a:t>
            </a:r>
            <a:r>
              <a:rPr lang="en-US" altLang="en-US" smtClean="0">
                <a:latin typeface="Times New Roman" pitchFamily="18" charset="0"/>
                <a:cs typeface="Arial" charset="0"/>
              </a:rPr>
              <a:t>–</a:t>
            </a:r>
            <a:r>
              <a:rPr lang="en-US" altLang="en-US" i="1" smtClean="0">
                <a:latin typeface="Times New Roman" pitchFamily="18" charset="0"/>
                <a:cs typeface="Arial" charset="0"/>
              </a:rPr>
              <a:t> Ke</a:t>
            </a:r>
            <a:r>
              <a:rPr lang="en-US" altLang="en-US" i="1" baseline="30000" smtClean="0">
                <a:latin typeface="Times New Roman" pitchFamily="18" charset="0"/>
                <a:cs typeface="Arial" charset="0"/>
              </a:rPr>
              <a:t>−rT</a:t>
            </a:r>
            <a:endParaRPr lang="en-US" altLang="en-US" i="1" baseline="30000" smtClean="0">
              <a:latin typeface="Arial" charset="0"/>
              <a:cs typeface="Arial" charset="0"/>
            </a:endParaRPr>
          </a:p>
          <a:p>
            <a:pPr eaLnBrk="1" hangingPunct="1">
              <a:buFont typeface="Wingdings 2" pitchFamily="18" charset="2"/>
              <a:buNone/>
            </a:pPr>
            <a:endParaRPr lang="en-US" altLang="en-US" i="1" baseline="30000" smtClean="0">
              <a:latin typeface="Arial" charset="0"/>
              <a:cs typeface="Arial" charset="0"/>
            </a:endParaRPr>
          </a:p>
          <a:p>
            <a:pPr eaLnBrk="1" hangingPunct="1">
              <a:buFont typeface="Wingdings 2" pitchFamily="18" charset="2"/>
              <a:buNone/>
            </a:pPr>
            <a:r>
              <a:rPr lang="en-US" altLang="en-US" i="1" baseline="30000" smtClean="0">
                <a:latin typeface="Arial" charset="0"/>
                <a:cs typeface="Arial" charset="0"/>
              </a:rPr>
              <a:t>		</a:t>
            </a:r>
            <a:r>
              <a:rPr lang="en-US" altLang="en-US" i="1" smtClean="0">
                <a:latin typeface="Times New Roman" pitchFamily="18" charset="0"/>
                <a:cs typeface="Arial" charset="0"/>
              </a:rPr>
              <a:t>c</a:t>
            </a:r>
            <a:r>
              <a:rPr lang="en-US" altLang="en-US" i="1" smtClean="0">
                <a:latin typeface="Arial" charset="0"/>
                <a:cs typeface="Arial" charset="0"/>
              </a:rPr>
              <a:t> &gt; </a:t>
            </a:r>
            <a:r>
              <a:rPr lang="en-US" altLang="en-US" smtClean="0">
                <a:latin typeface="Arial" charset="0"/>
                <a:cs typeface="Arial" charset="0"/>
              </a:rPr>
              <a:t>(</a:t>
            </a:r>
            <a:r>
              <a:rPr lang="en-US" altLang="en-US" i="1" smtClean="0">
                <a:latin typeface="Times New Roman" pitchFamily="18" charset="0"/>
                <a:cs typeface="Arial" charset="0"/>
              </a:rPr>
              <a:t>F</a:t>
            </a:r>
            <a:r>
              <a:rPr lang="en-US" altLang="en-US" baseline="-25000" smtClean="0">
                <a:latin typeface="Times New Roman" pitchFamily="18" charset="0"/>
                <a:cs typeface="Arial" charset="0"/>
              </a:rPr>
              <a:t>0</a:t>
            </a:r>
            <a:r>
              <a:rPr lang="en-US" altLang="en-US" i="1" smtClean="0">
                <a:latin typeface="Times New Roman" pitchFamily="18" charset="0"/>
                <a:cs typeface="Arial" charset="0"/>
              </a:rPr>
              <a:t> </a:t>
            </a:r>
            <a:r>
              <a:rPr lang="en-US" altLang="en-US" smtClean="0">
                <a:latin typeface="Times New Roman" pitchFamily="18" charset="0"/>
                <a:cs typeface="Arial" charset="0"/>
              </a:rPr>
              <a:t>–</a:t>
            </a:r>
            <a:r>
              <a:rPr lang="en-US" altLang="en-US" i="1" smtClean="0">
                <a:latin typeface="Times New Roman" pitchFamily="18" charset="0"/>
                <a:cs typeface="Arial" charset="0"/>
              </a:rPr>
              <a:t> K</a:t>
            </a:r>
            <a:r>
              <a:rPr lang="en-US" altLang="en-US" smtClean="0">
                <a:latin typeface="Times New Roman" pitchFamily="18" charset="0"/>
                <a:cs typeface="Arial" charset="0"/>
              </a:rPr>
              <a:t>)</a:t>
            </a:r>
            <a:r>
              <a:rPr lang="en-US" altLang="en-US" i="1" smtClean="0">
                <a:latin typeface="Times New Roman" pitchFamily="18" charset="0"/>
                <a:cs typeface="Arial" charset="0"/>
              </a:rPr>
              <a:t>e</a:t>
            </a:r>
            <a:r>
              <a:rPr lang="en-US" altLang="en-US" i="1" baseline="30000" smtClean="0">
                <a:latin typeface="Times New Roman" pitchFamily="18" charset="0"/>
                <a:cs typeface="Arial" charset="0"/>
              </a:rPr>
              <a:t>−rT</a:t>
            </a:r>
            <a:endParaRPr lang="en-US" altLang="en-US" i="1" baseline="30000" smtClean="0">
              <a:latin typeface="Arial" charset="0"/>
              <a:cs typeface="Arial" charset="0"/>
            </a:endParaRPr>
          </a:p>
          <a:p>
            <a:pPr eaLnBrk="1" hangingPunct="1">
              <a:buFont typeface="Wingdings 2" pitchFamily="18" charset="2"/>
              <a:buNone/>
            </a:pPr>
            <a:endParaRPr lang="en-US" altLang="en-US" i="1" baseline="30000" smtClean="0">
              <a:latin typeface="Arial" charset="0"/>
              <a:cs typeface="Arial" charset="0"/>
            </a:endParaRPr>
          </a:p>
          <a:p>
            <a:pPr eaLnBrk="1" hangingPunct="1">
              <a:buFont typeface="Wingdings 2" pitchFamily="18" charset="2"/>
              <a:buNone/>
            </a:pPr>
            <a:r>
              <a:rPr lang="en-US" altLang="en-US" i="1" baseline="30000" smtClean="0">
                <a:latin typeface="Arial" charset="0"/>
                <a:cs typeface="Arial" charset="0"/>
              </a:rPr>
              <a:t>		</a:t>
            </a:r>
            <a:r>
              <a:rPr lang="en-US" altLang="en-US" i="1" smtClean="0">
                <a:latin typeface="Times New Roman" pitchFamily="18" charset="0"/>
                <a:cs typeface="Arial" charset="0"/>
              </a:rPr>
              <a:t>p &gt; </a:t>
            </a:r>
            <a:r>
              <a:rPr lang="en-US" altLang="en-US" smtClean="0">
                <a:latin typeface="Times New Roman" pitchFamily="18" charset="0"/>
                <a:cs typeface="Arial" charset="0"/>
              </a:rPr>
              <a:t>(</a:t>
            </a:r>
            <a:r>
              <a:rPr lang="en-US" altLang="en-US" i="1" smtClean="0">
                <a:latin typeface="Times New Roman" pitchFamily="18" charset="0"/>
                <a:cs typeface="Arial" charset="0"/>
              </a:rPr>
              <a:t>F</a:t>
            </a:r>
            <a:r>
              <a:rPr lang="en-US" altLang="en-US" baseline="-25000" smtClean="0">
                <a:latin typeface="Times New Roman" pitchFamily="18" charset="0"/>
                <a:cs typeface="Arial" charset="0"/>
              </a:rPr>
              <a:t>0</a:t>
            </a:r>
            <a:r>
              <a:rPr lang="en-US" altLang="en-US" i="1" smtClean="0">
                <a:latin typeface="Times New Roman" pitchFamily="18" charset="0"/>
                <a:cs typeface="Arial" charset="0"/>
              </a:rPr>
              <a:t> </a:t>
            </a:r>
            <a:r>
              <a:rPr lang="en-US" altLang="en-US" smtClean="0">
                <a:latin typeface="Times New Roman" pitchFamily="18" charset="0"/>
                <a:cs typeface="Arial" charset="0"/>
              </a:rPr>
              <a:t>–</a:t>
            </a:r>
            <a:r>
              <a:rPr lang="en-US" altLang="en-US" i="1" smtClean="0">
                <a:latin typeface="Times New Roman" pitchFamily="18" charset="0"/>
                <a:cs typeface="Arial" charset="0"/>
              </a:rPr>
              <a:t> K</a:t>
            </a:r>
            <a:r>
              <a:rPr lang="en-US" altLang="en-US" smtClean="0">
                <a:latin typeface="Times New Roman" pitchFamily="18" charset="0"/>
                <a:cs typeface="Arial" charset="0"/>
              </a:rPr>
              <a:t>)</a:t>
            </a:r>
            <a:r>
              <a:rPr lang="en-US" altLang="en-US" i="1" smtClean="0">
                <a:latin typeface="Times New Roman" pitchFamily="18" charset="0"/>
                <a:cs typeface="Arial" charset="0"/>
              </a:rPr>
              <a:t>e</a:t>
            </a:r>
            <a:r>
              <a:rPr lang="en-US" altLang="en-US" i="1" baseline="30000" smtClean="0">
                <a:latin typeface="Times New Roman" pitchFamily="18" charset="0"/>
                <a:cs typeface="Arial" charset="0"/>
              </a:rPr>
              <a:t>−rT</a:t>
            </a:r>
            <a:endParaRPr lang="en-US" altLang="en-US" smtClean="0">
              <a:latin typeface="Arial" charset="0"/>
              <a:cs typeface="Arial" charset="0"/>
            </a:endParaRPr>
          </a:p>
        </p:txBody>
      </p:sp>
      <p:sp>
        <p:nvSpPr>
          <p:cNvPr id="1843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84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DFB01BE7-340C-4223-93D5-C64BCDECBCBD}" type="slidenum">
              <a:rPr lang="en-US" altLang="en-US" sz="1400" smtClean="0">
                <a:latin typeface="Arial" charset="0"/>
              </a:rPr>
              <a:pPr eaLnBrk="1" hangingPunct="1">
                <a:spcBef>
                  <a:spcPct val="0"/>
                </a:spcBef>
                <a:buFontTx/>
                <a:buNone/>
              </a:pPr>
              <a:t>12</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3" name="Rectangle 7"/>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Binomial Tree Example</a:t>
            </a:r>
          </a:p>
        </p:txBody>
      </p:sp>
      <p:sp>
        <p:nvSpPr>
          <p:cNvPr id="19459" name="Rectangle 8"/>
          <p:cNvSpPr>
            <a:spLocks noGrp="1" noChangeArrowheads="1"/>
          </p:cNvSpPr>
          <p:nvPr>
            <p:ph idx="1"/>
          </p:nvPr>
        </p:nvSpPr>
        <p:spPr>
          <a:xfrm>
            <a:off x="1295400" y="1981200"/>
            <a:ext cx="7219950" cy="1219200"/>
          </a:xfrm>
        </p:spPr>
        <p:txBody>
          <a:bodyPr lIns="92075" tIns="46038" rIns="92075" bIns="46038"/>
          <a:lstStyle/>
          <a:p>
            <a:pPr eaLnBrk="1" hangingPunct="1">
              <a:buFont typeface="Wingdings" pitchFamily="2" charset="2"/>
              <a:buNone/>
            </a:pPr>
            <a:r>
              <a:rPr lang="en-US" altLang="en-US" sz="2400" smtClean="0">
                <a:latin typeface="Arial" charset="0"/>
                <a:cs typeface="Arial" charset="0"/>
              </a:rPr>
              <a:t>	A 1-month  call option on futures has a strike price of 29. </a:t>
            </a:r>
          </a:p>
        </p:txBody>
      </p:sp>
      <p:sp>
        <p:nvSpPr>
          <p:cNvPr id="1946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94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30AAE23-8823-42AB-848C-9E043BC5CA7F}" type="slidenum">
              <a:rPr lang="en-US" altLang="en-US" sz="1400" smtClean="0">
                <a:latin typeface="Arial" charset="0"/>
              </a:rPr>
              <a:pPr eaLnBrk="1" hangingPunct="1">
                <a:spcBef>
                  <a:spcPct val="0"/>
                </a:spcBef>
                <a:buFontTx/>
                <a:buNone/>
              </a:pPr>
              <a:t>13</a:t>
            </a:fld>
            <a:endParaRPr lang="en-US" altLang="en-US" sz="1400" smtClean="0">
              <a:latin typeface="Arial" charset="0"/>
            </a:endParaRPr>
          </a:p>
        </p:txBody>
      </p:sp>
      <p:sp>
        <p:nvSpPr>
          <p:cNvPr id="19462" name="Rectangle 5"/>
          <p:cNvSpPr>
            <a:spLocks noChangeArrowheads="1"/>
          </p:cNvSpPr>
          <p:nvPr/>
        </p:nvSpPr>
        <p:spPr bwMode="auto">
          <a:xfrm>
            <a:off x="6076950" y="4784725"/>
            <a:ext cx="280987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a:latin typeface="Arial" charset="0"/>
              </a:rPr>
              <a:t>Futures Price = $28</a:t>
            </a:r>
          </a:p>
          <a:p>
            <a:pPr>
              <a:spcBef>
                <a:spcPct val="0"/>
              </a:spcBef>
              <a:buFontTx/>
              <a:buNone/>
            </a:pPr>
            <a:r>
              <a:rPr lang="en-US" altLang="en-US" sz="2000">
                <a:latin typeface="Arial" charset="0"/>
              </a:rPr>
              <a:t>Option Price = $0</a:t>
            </a:r>
          </a:p>
        </p:txBody>
      </p:sp>
      <p:grpSp>
        <p:nvGrpSpPr>
          <p:cNvPr id="19463" name="Group 11"/>
          <p:cNvGrpSpPr>
            <a:grpSpLocks/>
          </p:cNvGrpSpPr>
          <p:nvPr/>
        </p:nvGrpSpPr>
        <p:grpSpPr bwMode="auto">
          <a:xfrm>
            <a:off x="1676400" y="3429000"/>
            <a:ext cx="6919913" cy="1795463"/>
            <a:chOff x="381000" y="3194050"/>
            <a:chExt cx="8162925" cy="1997075"/>
          </a:xfrm>
        </p:grpSpPr>
        <p:sp>
          <p:nvSpPr>
            <p:cNvPr id="19464" name="Line 2"/>
            <p:cNvSpPr>
              <a:spLocks noChangeShapeType="1"/>
            </p:cNvSpPr>
            <p:nvPr/>
          </p:nvSpPr>
          <p:spPr bwMode="auto">
            <a:xfrm flipV="1">
              <a:off x="3338513" y="3595688"/>
              <a:ext cx="2111375" cy="81597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465" name="Line 3"/>
            <p:cNvSpPr>
              <a:spLocks noChangeShapeType="1"/>
            </p:cNvSpPr>
            <p:nvPr/>
          </p:nvSpPr>
          <p:spPr bwMode="auto">
            <a:xfrm>
              <a:off x="3338513" y="4375150"/>
              <a:ext cx="2111375" cy="81597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466" name="Rectangle 4"/>
            <p:cNvSpPr>
              <a:spLocks noChangeArrowheads="1"/>
            </p:cNvSpPr>
            <p:nvPr/>
          </p:nvSpPr>
          <p:spPr bwMode="auto">
            <a:xfrm>
              <a:off x="5657850" y="3194050"/>
              <a:ext cx="2886075" cy="78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a:latin typeface="Arial" charset="0"/>
                </a:rPr>
                <a:t>Futures Price = $33</a:t>
              </a:r>
            </a:p>
            <a:p>
              <a:pPr>
                <a:spcBef>
                  <a:spcPct val="0"/>
                </a:spcBef>
                <a:buFontTx/>
                <a:buNone/>
              </a:pPr>
              <a:r>
                <a:rPr lang="en-US" altLang="en-US" sz="2000">
                  <a:latin typeface="Arial" charset="0"/>
                </a:rPr>
                <a:t>Option Price = $4</a:t>
              </a:r>
            </a:p>
          </p:txBody>
        </p:sp>
        <p:sp>
          <p:nvSpPr>
            <p:cNvPr id="19467" name="Rectangle 6"/>
            <p:cNvSpPr>
              <a:spLocks noChangeArrowheads="1"/>
            </p:cNvSpPr>
            <p:nvPr/>
          </p:nvSpPr>
          <p:spPr bwMode="auto">
            <a:xfrm>
              <a:off x="381000" y="4029075"/>
              <a:ext cx="3154363" cy="78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a:latin typeface="Arial" charset="0"/>
                </a:rPr>
                <a:t>Futures Price = $30</a:t>
              </a:r>
            </a:p>
            <a:p>
              <a:pPr>
                <a:spcBef>
                  <a:spcPct val="0"/>
                </a:spcBef>
                <a:buFontTx/>
                <a:buNone/>
              </a:pPr>
              <a:r>
                <a:rPr lang="en-US" altLang="en-US" sz="2000">
                  <a:latin typeface="Arial" charset="0"/>
                </a:rPr>
                <a:t>Option Price = ?</a:t>
              </a: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3" name="Rectangle 9"/>
          <p:cNvSpPr>
            <a:spLocks noGrp="1" noChangeArrowheads="1"/>
          </p:cNvSpPr>
          <p:nvPr>
            <p:ph type="title"/>
          </p:nvPr>
        </p:nvSpPr>
        <p:spPr>
          <a:xfrm>
            <a:off x="457200" y="762000"/>
            <a:ext cx="7848600" cy="971550"/>
          </a:xfrm>
        </p:spPr>
        <p:txBody>
          <a:bodyPr lIns="92075" tIns="46038" rIns="92075" bIns="46038">
            <a:normAutofit/>
          </a:bodyPr>
          <a:lstStyle/>
          <a:p>
            <a:pPr eaLnBrk="1" fontAlgn="auto" hangingPunct="1">
              <a:spcAft>
                <a:spcPts val="0"/>
              </a:spcAft>
              <a:defRPr/>
            </a:pPr>
            <a:r>
              <a:rPr lang="en-US" sz="4000" dirty="0">
                <a:solidFill>
                  <a:schemeClr val="tx2">
                    <a:satMod val="130000"/>
                  </a:schemeClr>
                </a:solidFill>
              </a:rPr>
              <a:t>Setting Up a Riskless  Portfolio</a:t>
            </a:r>
          </a:p>
        </p:txBody>
      </p:sp>
      <p:sp>
        <p:nvSpPr>
          <p:cNvPr id="20483" name="Rectangle 2"/>
          <p:cNvSpPr>
            <a:spLocks noGrp="1" noChangeArrowheads="1"/>
          </p:cNvSpPr>
          <p:nvPr>
            <p:ph idx="1"/>
          </p:nvPr>
        </p:nvSpPr>
        <p:spPr>
          <a:xfrm>
            <a:off x="1295400" y="1752600"/>
            <a:ext cx="7391400" cy="3914775"/>
          </a:xfrm>
        </p:spPr>
        <p:txBody>
          <a:bodyPr lIns="92075" tIns="46038" rIns="92075" bIns="46038"/>
          <a:lstStyle/>
          <a:p>
            <a:pPr eaLnBrk="1" hangingPunct="1">
              <a:lnSpc>
                <a:spcPct val="90000"/>
              </a:lnSpc>
            </a:pPr>
            <a:r>
              <a:rPr lang="en-US" altLang="en-US" sz="2400" smtClean="0">
                <a:latin typeface="Arial" charset="0"/>
                <a:cs typeface="Arial" charset="0"/>
              </a:rPr>
              <a:t>Consider the Portfolio:	long  </a:t>
            </a:r>
            <a:r>
              <a:rPr lang="en-US" altLang="en-US" sz="2400" smtClean="0">
                <a:latin typeface="Symbol" pitchFamily="18" charset="2"/>
                <a:cs typeface="Arial" charset="0"/>
              </a:rPr>
              <a:t>D</a:t>
            </a:r>
            <a:r>
              <a:rPr lang="en-US" altLang="en-US" sz="2400" smtClean="0">
                <a:latin typeface="Arial" charset="0"/>
                <a:cs typeface="Arial" charset="0"/>
              </a:rPr>
              <a:t> futures					short  1 call option																																								</a:t>
            </a:r>
          </a:p>
          <a:p>
            <a:pPr eaLnBrk="1" hangingPunct="1">
              <a:lnSpc>
                <a:spcPct val="90000"/>
              </a:lnSpc>
            </a:pPr>
            <a:endParaRPr lang="en-US" altLang="en-US" sz="2400" smtClean="0">
              <a:latin typeface="Arial" charset="0"/>
              <a:cs typeface="Arial" charset="0"/>
            </a:endParaRPr>
          </a:p>
          <a:p>
            <a:pPr eaLnBrk="1" hangingPunct="1">
              <a:lnSpc>
                <a:spcPct val="90000"/>
              </a:lnSpc>
            </a:pPr>
            <a:r>
              <a:rPr lang="en-US" altLang="en-US" sz="2400" smtClean="0">
                <a:latin typeface="Arial" charset="0"/>
                <a:cs typeface="Arial" charset="0"/>
              </a:rPr>
              <a:t>Portfolio is riskless when 3</a:t>
            </a:r>
            <a:r>
              <a:rPr lang="en-US" altLang="en-US" sz="2400" smtClean="0">
                <a:latin typeface="Symbol" pitchFamily="18" charset="2"/>
                <a:cs typeface="Arial" charset="0"/>
              </a:rPr>
              <a:t>D </a:t>
            </a:r>
            <a:r>
              <a:rPr lang="en-US" altLang="en-US" sz="2400" smtClean="0">
                <a:latin typeface="Arial" charset="0"/>
                <a:cs typeface="Arial" charset="0"/>
              </a:rPr>
              <a:t>− 4 = −2</a:t>
            </a:r>
            <a:r>
              <a:rPr lang="en-US" altLang="en-US" sz="2400" smtClean="0">
                <a:latin typeface="Symbol" pitchFamily="18" charset="2"/>
                <a:cs typeface="Arial" charset="0"/>
              </a:rPr>
              <a:t>D</a:t>
            </a:r>
            <a:r>
              <a:rPr lang="en-US" altLang="en-US" sz="2400" smtClean="0">
                <a:latin typeface="Arial" charset="0"/>
                <a:cs typeface="Arial" charset="0"/>
              </a:rPr>
              <a:t>  or </a:t>
            </a:r>
            <a:r>
              <a:rPr lang="en-US" altLang="en-US" sz="2400" smtClean="0">
                <a:latin typeface="Symbol" pitchFamily="18" charset="2"/>
                <a:cs typeface="Arial" charset="0"/>
              </a:rPr>
              <a:t>D</a:t>
            </a:r>
            <a:r>
              <a:rPr lang="en-US" altLang="en-US" sz="2400" smtClean="0">
                <a:latin typeface="Arial" charset="0"/>
                <a:cs typeface="Arial" charset="0"/>
              </a:rPr>
              <a:t> = 0.8</a:t>
            </a:r>
          </a:p>
        </p:txBody>
      </p:sp>
      <p:sp>
        <p:nvSpPr>
          <p:cNvPr id="2048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04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2BE3E1CC-3AF3-4FED-895E-B1B036193FBC}" type="slidenum">
              <a:rPr lang="en-US" altLang="en-US" sz="1400" smtClean="0">
                <a:latin typeface="Arial" charset="0"/>
              </a:rPr>
              <a:pPr eaLnBrk="1" hangingPunct="1">
                <a:spcBef>
                  <a:spcPct val="0"/>
                </a:spcBef>
                <a:buFontTx/>
                <a:buNone/>
              </a:pPr>
              <a:t>14</a:t>
            </a:fld>
            <a:endParaRPr lang="en-US" altLang="en-US" sz="1400" smtClean="0">
              <a:latin typeface="Arial" charset="0"/>
            </a:endParaRPr>
          </a:p>
        </p:txBody>
      </p:sp>
      <p:grpSp>
        <p:nvGrpSpPr>
          <p:cNvPr id="20486" name="Group 3"/>
          <p:cNvGrpSpPr>
            <a:grpSpLocks/>
          </p:cNvGrpSpPr>
          <p:nvPr/>
        </p:nvGrpSpPr>
        <p:grpSpPr bwMode="auto">
          <a:xfrm>
            <a:off x="2481263" y="2803525"/>
            <a:ext cx="4029075" cy="1658938"/>
            <a:chOff x="1563" y="1766"/>
            <a:chExt cx="2538" cy="1045"/>
          </a:xfrm>
        </p:grpSpPr>
        <p:sp>
          <p:nvSpPr>
            <p:cNvPr id="20487" name="Line 4"/>
            <p:cNvSpPr>
              <a:spLocks noChangeShapeType="1"/>
            </p:cNvSpPr>
            <p:nvPr/>
          </p:nvSpPr>
          <p:spPr bwMode="auto">
            <a:xfrm>
              <a:off x="2197" y="2240"/>
              <a:ext cx="1263" cy="40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488" name="Rectangle 5"/>
            <p:cNvSpPr>
              <a:spLocks noChangeArrowheads="1"/>
            </p:cNvSpPr>
            <p:nvPr/>
          </p:nvSpPr>
          <p:spPr bwMode="auto">
            <a:xfrm>
              <a:off x="3435" y="1766"/>
              <a:ext cx="6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sz="2400">
                  <a:latin typeface="Arial" charset="0"/>
                </a:rPr>
                <a:t>3</a:t>
              </a:r>
              <a:r>
                <a:rPr lang="en-US" altLang="en-US" sz="2400">
                  <a:latin typeface="Symbol" pitchFamily="18" charset="2"/>
                </a:rPr>
                <a:t>D </a:t>
              </a:r>
              <a:r>
                <a:rPr lang="en-US" altLang="en-US" sz="2400">
                  <a:latin typeface="Arial" charset="0"/>
                </a:rPr>
                <a:t>− 4</a:t>
              </a:r>
            </a:p>
          </p:txBody>
        </p:sp>
        <p:sp>
          <p:nvSpPr>
            <p:cNvPr id="20489" name="Rectangle 6"/>
            <p:cNvSpPr>
              <a:spLocks noChangeArrowheads="1"/>
            </p:cNvSpPr>
            <p:nvPr/>
          </p:nvSpPr>
          <p:spPr bwMode="auto">
            <a:xfrm>
              <a:off x="3435" y="2520"/>
              <a:ext cx="4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sz="2400">
                  <a:latin typeface="Arial" charset="0"/>
                </a:rPr>
                <a:t>−2</a:t>
              </a:r>
              <a:r>
                <a:rPr lang="en-US" altLang="en-US" sz="2400">
                  <a:latin typeface="Symbol" pitchFamily="18" charset="2"/>
                </a:rPr>
                <a:t>D</a:t>
              </a:r>
            </a:p>
          </p:txBody>
        </p:sp>
        <p:sp>
          <p:nvSpPr>
            <p:cNvPr id="20490" name="Rectangle 7"/>
            <p:cNvSpPr>
              <a:spLocks noChangeArrowheads="1"/>
            </p:cNvSpPr>
            <p:nvPr/>
          </p:nvSpPr>
          <p:spPr bwMode="auto">
            <a:xfrm>
              <a:off x="1563" y="2136"/>
              <a:ext cx="73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endParaRPr lang="en-US" altLang="en-US" sz="1800">
                <a:latin typeface="Arial" charset="0"/>
              </a:endParaRPr>
            </a:p>
          </p:txBody>
        </p:sp>
        <p:sp>
          <p:nvSpPr>
            <p:cNvPr id="20491" name="Line 8"/>
            <p:cNvSpPr>
              <a:spLocks noChangeShapeType="1"/>
            </p:cNvSpPr>
            <p:nvPr/>
          </p:nvSpPr>
          <p:spPr bwMode="auto">
            <a:xfrm flipV="1">
              <a:off x="2197" y="1837"/>
              <a:ext cx="1263" cy="403"/>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Valuing  the Portfolio</a:t>
            </a:r>
            <a:br>
              <a:rPr lang="en-US">
                <a:solidFill>
                  <a:schemeClr val="tx2">
                    <a:satMod val="130000"/>
                  </a:schemeClr>
                </a:solidFill>
              </a:rPr>
            </a:br>
            <a:r>
              <a:rPr lang="en-US" sz="3000">
                <a:solidFill>
                  <a:schemeClr val="tx2">
                    <a:satMod val="130000"/>
                  </a:schemeClr>
                </a:solidFill>
              </a:rPr>
              <a:t>( Risk-Free Rate is 6% )</a:t>
            </a:r>
          </a:p>
        </p:txBody>
      </p:sp>
      <p:sp>
        <p:nvSpPr>
          <p:cNvPr id="22533" name="Rectangle 3"/>
          <p:cNvSpPr>
            <a:spLocks noGrp="1" noChangeArrowheads="1"/>
          </p:cNvSpPr>
          <p:nvPr>
            <p:ph idx="1"/>
          </p:nvPr>
        </p:nvSpPr>
        <p:spPr>
          <a:xfrm>
            <a:off x="1143000" y="2209800"/>
            <a:ext cx="7513638" cy="4365625"/>
          </a:xfrm>
        </p:spPr>
        <p:txBody>
          <a:bodyPr lIns="92075" tIns="46038" rIns="92075" bIns="46038"/>
          <a:lstStyle/>
          <a:p>
            <a:pPr eaLnBrk="1" hangingPunct="1">
              <a:defRPr/>
            </a:pPr>
            <a:r>
              <a:rPr lang="en-US" dirty="0" smtClean="0"/>
              <a:t>The riskless  portfolio is: </a:t>
            </a:r>
          </a:p>
          <a:p>
            <a:pPr eaLnBrk="1" hangingPunct="1">
              <a:buFont typeface="Wingdings" pitchFamily="2" charset="2"/>
              <a:buNone/>
              <a:defRPr/>
            </a:pPr>
            <a:r>
              <a:rPr lang="en-US" dirty="0" smtClean="0"/>
              <a:t>		long  0.8 futures					short  1 call option</a:t>
            </a:r>
          </a:p>
          <a:p>
            <a:pPr eaLnBrk="1" hangingPunct="1">
              <a:defRPr/>
            </a:pPr>
            <a:r>
              <a:rPr lang="en-US" dirty="0" smtClean="0"/>
              <a:t>The value  of the portfolio in 1 month  is 			−1.6</a:t>
            </a:r>
          </a:p>
          <a:p>
            <a:pPr eaLnBrk="1" hangingPunct="1">
              <a:defRPr/>
            </a:pPr>
            <a:r>
              <a:rPr lang="en-US" dirty="0" smtClean="0"/>
              <a:t>The value  of the portfolio today  is 				−1.6</a:t>
            </a:r>
            <a:r>
              <a:rPr lang="en-US" i="1" dirty="0" smtClean="0">
                <a:latin typeface="+mj-lt"/>
              </a:rPr>
              <a:t>e</a:t>
            </a:r>
            <a:r>
              <a:rPr lang="en-US" baseline="30000" dirty="0" smtClean="0"/>
              <a:t>−0.06</a:t>
            </a:r>
            <a:r>
              <a:rPr lang="en-US" baseline="30000" dirty="0" smtClean="0">
                <a:latin typeface="Symbol" pitchFamily="18" charset="2"/>
              </a:rPr>
              <a:t>/12 </a:t>
            </a:r>
            <a:r>
              <a:rPr lang="en-US" baseline="30000" dirty="0" smtClean="0"/>
              <a:t> </a:t>
            </a:r>
            <a:r>
              <a:rPr lang="en-US" dirty="0" smtClean="0"/>
              <a:t>= −1.592</a:t>
            </a:r>
          </a:p>
        </p:txBody>
      </p:sp>
      <p:sp>
        <p:nvSpPr>
          <p:cNvPr id="215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15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C0167BC-A544-44E7-BD7E-B263C62F0C4A}" type="slidenum">
              <a:rPr lang="en-US" altLang="en-US" sz="1400" smtClean="0">
                <a:latin typeface="Arial" charset="0"/>
              </a:rPr>
              <a:pPr eaLnBrk="1" hangingPunct="1">
                <a:spcBef>
                  <a:spcPct val="0"/>
                </a:spcBef>
                <a:buFontTx/>
                <a:buNone/>
              </a:pPr>
              <a:t>15</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Valuing  the Option</a:t>
            </a:r>
          </a:p>
        </p:txBody>
      </p:sp>
      <p:sp>
        <p:nvSpPr>
          <p:cNvPr id="22531" name="Rectangle 3"/>
          <p:cNvSpPr>
            <a:spLocks noGrp="1" noChangeArrowheads="1"/>
          </p:cNvSpPr>
          <p:nvPr>
            <p:ph idx="1"/>
          </p:nvPr>
        </p:nvSpPr>
        <p:spPr>
          <a:xfrm>
            <a:off x="1000125" y="1905000"/>
            <a:ext cx="7143750" cy="4191000"/>
          </a:xfrm>
        </p:spPr>
        <p:txBody>
          <a:bodyPr lIns="92075" tIns="46038" rIns="92075" bIns="46038"/>
          <a:lstStyle/>
          <a:p>
            <a:pPr eaLnBrk="1" hangingPunct="1"/>
            <a:r>
              <a:rPr lang="en-US" altLang="en-US" smtClean="0">
                <a:latin typeface="Arial" charset="0"/>
                <a:cs typeface="Arial" charset="0"/>
              </a:rPr>
              <a:t>The portfolio that is </a:t>
            </a:r>
          </a:p>
          <a:p>
            <a:pPr eaLnBrk="1" hangingPunct="1">
              <a:buFont typeface="Wingdings" pitchFamily="2" charset="2"/>
              <a:buNone/>
            </a:pPr>
            <a:r>
              <a:rPr lang="en-US" altLang="en-US" i="1" smtClean="0">
                <a:latin typeface="Arial" charset="0"/>
                <a:cs typeface="Arial" charset="0"/>
              </a:rPr>
              <a:t>		</a:t>
            </a:r>
            <a:r>
              <a:rPr lang="en-US" altLang="en-US" smtClean="0">
                <a:latin typeface="Arial" charset="0"/>
                <a:cs typeface="Arial" charset="0"/>
              </a:rPr>
              <a:t>long  0.8 futures				short  1 option			</a:t>
            </a:r>
          </a:p>
          <a:p>
            <a:pPr eaLnBrk="1" hangingPunct="1">
              <a:buFont typeface="Wingdings" pitchFamily="2" charset="2"/>
              <a:buNone/>
            </a:pPr>
            <a:r>
              <a:rPr lang="en-US" altLang="en-US" smtClean="0">
                <a:latin typeface="Arial" charset="0"/>
                <a:cs typeface="Arial" charset="0"/>
              </a:rPr>
              <a:t>   is worth −1.592</a:t>
            </a:r>
          </a:p>
          <a:p>
            <a:pPr eaLnBrk="1" hangingPunct="1"/>
            <a:r>
              <a:rPr lang="en-US" altLang="en-US" smtClean="0">
                <a:latin typeface="Arial" charset="0"/>
                <a:cs typeface="Arial" charset="0"/>
              </a:rPr>
              <a:t>The value  of the futures is zero</a:t>
            </a:r>
          </a:p>
          <a:p>
            <a:pPr eaLnBrk="1" hangingPunct="1"/>
            <a:r>
              <a:rPr lang="en-US" altLang="en-US" smtClean="0">
                <a:latin typeface="Arial" charset="0"/>
                <a:cs typeface="Arial" charset="0"/>
              </a:rPr>
              <a:t>The value  of the option must therefore be 1.592</a:t>
            </a:r>
          </a:p>
        </p:txBody>
      </p:sp>
      <p:sp>
        <p:nvSpPr>
          <p:cNvPr id="225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103D7244-3965-4727-A648-C444096E15E1}" type="slidenum">
              <a:rPr lang="en-US" altLang="en-US" sz="1400" smtClean="0">
                <a:latin typeface="Arial" charset="0"/>
              </a:rPr>
              <a:pPr eaLnBrk="1" hangingPunct="1">
                <a:spcBef>
                  <a:spcPct val="0"/>
                </a:spcBef>
                <a:buFontTx/>
                <a:buNone/>
              </a:pPr>
              <a:t>16</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Generalization of Binomial Tree Example </a:t>
            </a:r>
            <a:r>
              <a:rPr lang="en-US" sz="2200" dirty="0">
                <a:solidFill>
                  <a:schemeClr val="tx2">
                    <a:satMod val="130000"/>
                  </a:schemeClr>
                </a:solidFill>
              </a:rPr>
              <a:t>(Figure </a:t>
            </a:r>
            <a:r>
              <a:rPr lang="en-US" sz="2200" dirty="0" smtClean="0">
                <a:solidFill>
                  <a:schemeClr val="tx2">
                    <a:satMod val="130000"/>
                  </a:schemeClr>
                </a:solidFill>
              </a:rPr>
              <a:t>18.2</a:t>
            </a:r>
            <a:r>
              <a:rPr lang="en-US" sz="2200" dirty="0">
                <a:solidFill>
                  <a:schemeClr val="tx2">
                    <a:satMod val="130000"/>
                  </a:schemeClr>
                </a:solidFill>
              </a:rPr>
              <a:t>, page </a:t>
            </a:r>
            <a:r>
              <a:rPr lang="en-US" sz="2200" dirty="0" smtClean="0">
                <a:solidFill>
                  <a:schemeClr val="tx2">
                    <a:satMod val="130000"/>
                  </a:schemeClr>
                </a:solidFill>
              </a:rPr>
              <a:t>390)</a:t>
            </a:r>
            <a:endParaRPr lang="en-US" dirty="0">
              <a:solidFill>
                <a:schemeClr val="tx2">
                  <a:satMod val="130000"/>
                </a:schemeClr>
              </a:solidFill>
            </a:endParaRPr>
          </a:p>
        </p:txBody>
      </p:sp>
      <p:sp>
        <p:nvSpPr>
          <p:cNvPr id="23555" name="Rectangle 3"/>
          <p:cNvSpPr>
            <a:spLocks noGrp="1" noChangeArrowheads="1"/>
          </p:cNvSpPr>
          <p:nvPr>
            <p:ph idx="1"/>
          </p:nvPr>
        </p:nvSpPr>
        <p:spPr>
          <a:xfrm>
            <a:off x="762000" y="2209800"/>
            <a:ext cx="7381875" cy="4003675"/>
          </a:xfrm>
        </p:spPr>
        <p:txBody>
          <a:bodyPr lIns="92075" tIns="46038" rIns="92075" bIns="46038"/>
          <a:lstStyle/>
          <a:p>
            <a:pPr eaLnBrk="1" hangingPunct="1"/>
            <a:r>
              <a:rPr lang="en-US" altLang="en-US" smtClean="0">
                <a:latin typeface="Arial" charset="0"/>
                <a:cs typeface="Arial" charset="0"/>
              </a:rPr>
              <a:t>A derivative lasts for time </a:t>
            </a:r>
            <a:r>
              <a:rPr lang="en-US" altLang="en-US" i="1" smtClean="0">
                <a:latin typeface="Times New Roman" pitchFamily="18" charset="0"/>
                <a:cs typeface="Arial" charset="0"/>
              </a:rPr>
              <a:t>T</a:t>
            </a:r>
            <a:r>
              <a:rPr lang="en-US" altLang="en-US" smtClean="0">
                <a:latin typeface="Times New Roman" pitchFamily="18" charset="0"/>
                <a:cs typeface="Arial" charset="0"/>
              </a:rPr>
              <a:t> </a:t>
            </a:r>
            <a:r>
              <a:rPr lang="en-US" altLang="en-US" smtClean="0">
                <a:latin typeface="Arial" charset="0"/>
                <a:cs typeface="Arial" charset="0"/>
              </a:rPr>
              <a:t> and  is dependent on a futures price</a:t>
            </a:r>
          </a:p>
        </p:txBody>
      </p:sp>
      <p:sp>
        <p:nvSpPr>
          <p:cNvPr id="2355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35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76A189E4-8116-41DA-9CE7-3AD6E65A4AD3}" type="slidenum">
              <a:rPr lang="en-US" altLang="en-US" sz="1400" smtClean="0">
                <a:latin typeface="Arial" charset="0"/>
              </a:rPr>
              <a:pPr eaLnBrk="1" hangingPunct="1">
                <a:spcBef>
                  <a:spcPct val="0"/>
                </a:spcBef>
                <a:buFontTx/>
                <a:buNone/>
              </a:pPr>
              <a:t>17</a:t>
            </a:fld>
            <a:endParaRPr lang="en-US" altLang="en-US" sz="1400" smtClean="0">
              <a:latin typeface="Arial" charset="0"/>
            </a:endParaRPr>
          </a:p>
        </p:txBody>
      </p:sp>
      <p:grpSp>
        <p:nvGrpSpPr>
          <p:cNvPr id="23558" name="Group 11"/>
          <p:cNvGrpSpPr>
            <a:grpSpLocks/>
          </p:cNvGrpSpPr>
          <p:nvPr/>
        </p:nvGrpSpPr>
        <p:grpSpPr bwMode="auto">
          <a:xfrm>
            <a:off x="2209800" y="3429000"/>
            <a:ext cx="3298825" cy="2514600"/>
            <a:chOff x="3962400" y="3627438"/>
            <a:chExt cx="3298825" cy="2514600"/>
          </a:xfrm>
        </p:grpSpPr>
        <p:sp>
          <p:nvSpPr>
            <p:cNvPr id="23559" name="Line 4"/>
            <p:cNvSpPr>
              <a:spLocks noChangeShapeType="1"/>
            </p:cNvSpPr>
            <p:nvPr/>
          </p:nvSpPr>
          <p:spPr bwMode="auto">
            <a:xfrm flipV="1">
              <a:off x="4527550" y="4146550"/>
              <a:ext cx="2005013" cy="7302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560" name="Line 5"/>
            <p:cNvSpPr>
              <a:spLocks noChangeShapeType="1"/>
            </p:cNvSpPr>
            <p:nvPr/>
          </p:nvSpPr>
          <p:spPr bwMode="auto">
            <a:xfrm>
              <a:off x="4527550" y="4876800"/>
              <a:ext cx="2005013" cy="7302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561" name="Rectangle 6"/>
            <p:cNvSpPr>
              <a:spLocks noChangeArrowheads="1"/>
            </p:cNvSpPr>
            <p:nvPr/>
          </p:nvSpPr>
          <p:spPr bwMode="auto">
            <a:xfrm>
              <a:off x="6492875" y="3627438"/>
              <a:ext cx="76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F</a:t>
              </a:r>
              <a:r>
                <a:rPr lang="en-US" altLang="en-US" baseline="-25000">
                  <a:latin typeface="Times New Roman" pitchFamily="18" charset="0"/>
                </a:rPr>
                <a:t>0</a:t>
              </a:r>
              <a:r>
                <a:rPr lang="en-US" altLang="en-US" i="1">
                  <a:latin typeface="Times New Roman" pitchFamily="18" charset="0"/>
                </a:rPr>
                <a:t>u</a:t>
              </a:r>
              <a:endParaRPr lang="en-US" altLang="en-US">
                <a:latin typeface="Times New Roman" pitchFamily="18" charset="0"/>
              </a:endParaRPr>
            </a:p>
            <a:p>
              <a:pPr>
                <a:spcBef>
                  <a:spcPct val="0"/>
                </a:spcBef>
                <a:buFontTx/>
                <a:buNone/>
              </a:pPr>
              <a:r>
                <a:rPr lang="en-US" altLang="en-US">
                  <a:latin typeface="Arial" charset="0"/>
                </a:rPr>
                <a:t> </a:t>
              </a:r>
              <a:r>
                <a:rPr lang="en-US" altLang="en-US">
                  <a:latin typeface="Times New Roman" pitchFamily="18" charset="0"/>
                </a:rPr>
                <a:t>ƒ</a:t>
              </a:r>
              <a:r>
                <a:rPr lang="en-US" altLang="en-US" i="1" baseline="-25000">
                  <a:latin typeface="Times New Roman" pitchFamily="18" charset="0"/>
                </a:rPr>
                <a:t>u</a:t>
              </a:r>
            </a:p>
          </p:txBody>
        </p:sp>
        <p:sp>
          <p:nvSpPr>
            <p:cNvPr id="23562" name="Rectangle 7"/>
            <p:cNvSpPr>
              <a:spLocks noChangeArrowheads="1"/>
            </p:cNvSpPr>
            <p:nvPr/>
          </p:nvSpPr>
          <p:spPr bwMode="auto">
            <a:xfrm>
              <a:off x="6492875" y="5075238"/>
              <a:ext cx="76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F</a:t>
              </a:r>
              <a:r>
                <a:rPr lang="en-US" altLang="en-US" baseline="-25000">
                  <a:latin typeface="Times New Roman" pitchFamily="18" charset="0"/>
                </a:rPr>
                <a:t>0</a:t>
              </a:r>
              <a:r>
                <a:rPr lang="en-US" altLang="en-US" i="1">
                  <a:latin typeface="Times New Roman" pitchFamily="18" charset="0"/>
                </a:rPr>
                <a:t>d</a:t>
              </a:r>
            </a:p>
            <a:p>
              <a:pPr>
                <a:spcBef>
                  <a:spcPct val="0"/>
                </a:spcBef>
                <a:buFontTx/>
                <a:buNone/>
              </a:pPr>
              <a:r>
                <a:rPr lang="en-US" altLang="en-US">
                  <a:latin typeface="Arial" charset="0"/>
                </a:rPr>
                <a:t> </a:t>
              </a:r>
              <a:r>
                <a:rPr lang="en-US" altLang="en-US">
                  <a:latin typeface="Times New Roman" pitchFamily="18" charset="0"/>
                </a:rPr>
                <a:t>ƒ</a:t>
              </a:r>
              <a:r>
                <a:rPr lang="en-US" altLang="en-US" i="1" baseline="-25000">
                  <a:latin typeface="Times New Roman" pitchFamily="18" charset="0"/>
                </a:rPr>
                <a:t>d</a:t>
              </a:r>
            </a:p>
          </p:txBody>
        </p:sp>
        <p:sp>
          <p:nvSpPr>
            <p:cNvPr id="23563" name="Rectangle 8"/>
            <p:cNvSpPr>
              <a:spLocks noChangeArrowheads="1"/>
            </p:cNvSpPr>
            <p:nvPr/>
          </p:nvSpPr>
          <p:spPr bwMode="auto">
            <a:xfrm>
              <a:off x="3962400" y="4389438"/>
              <a:ext cx="7334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F</a:t>
              </a:r>
              <a:r>
                <a:rPr lang="en-US" altLang="en-US" baseline="-25000">
                  <a:latin typeface="Times New Roman" pitchFamily="18" charset="0"/>
                </a:rPr>
                <a:t>0</a:t>
              </a:r>
              <a:endParaRPr lang="en-US" altLang="en-US">
                <a:latin typeface="Arial" charset="0"/>
              </a:endParaRPr>
            </a:p>
            <a:p>
              <a:pPr>
                <a:spcBef>
                  <a:spcPct val="0"/>
                </a:spcBef>
                <a:buFontTx/>
                <a:buNone/>
              </a:pPr>
              <a:r>
                <a:rPr lang="en-US" altLang="en-US">
                  <a:latin typeface="Arial" charset="0"/>
                </a:rPr>
                <a:t> </a:t>
              </a:r>
              <a:r>
                <a:rPr lang="en-US" altLang="en-US">
                  <a:latin typeface="Times New Roman" pitchFamily="18" charset="0"/>
                </a:rPr>
                <a:t>ƒ</a:t>
              </a: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Generalization</a:t>
            </a:r>
            <a:br>
              <a:rPr lang="en-US">
                <a:solidFill>
                  <a:schemeClr val="tx2">
                    <a:satMod val="130000"/>
                  </a:schemeClr>
                </a:solidFill>
              </a:rPr>
            </a:br>
            <a:r>
              <a:rPr lang="en-US" sz="2600">
                <a:solidFill>
                  <a:schemeClr val="tx2">
                    <a:satMod val="130000"/>
                  </a:schemeClr>
                </a:solidFill>
              </a:rPr>
              <a:t>(continued)</a:t>
            </a:r>
          </a:p>
        </p:txBody>
      </p:sp>
      <p:sp>
        <p:nvSpPr>
          <p:cNvPr id="24579" name="Rectangle 3"/>
          <p:cNvSpPr>
            <a:spLocks noGrp="1" noChangeArrowheads="1"/>
          </p:cNvSpPr>
          <p:nvPr>
            <p:ph idx="1"/>
          </p:nvPr>
        </p:nvSpPr>
        <p:spPr/>
        <p:txBody>
          <a:bodyPr lIns="92075" tIns="46038" rIns="92075" bIns="46038"/>
          <a:lstStyle/>
          <a:p>
            <a:pPr eaLnBrk="1" hangingPunct="1"/>
            <a:r>
              <a:rPr lang="en-US" altLang="en-US" sz="2400" smtClean="0">
                <a:latin typeface="Arial" charset="0"/>
                <a:cs typeface="Arial" charset="0"/>
              </a:rPr>
              <a:t>Consider the portfolio that is long  </a:t>
            </a:r>
            <a:r>
              <a:rPr lang="en-US" altLang="en-US" sz="2400" smtClean="0">
                <a:latin typeface="Symbol" pitchFamily="18" charset="2"/>
                <a:cs typeface="Arial" charset="0"/>
              </a:rPr>
              <a:t>D</a:t>
            </a:r>
            <a:r>
              <a:rPr lang="en-US" altLang="en-US" sz="2400" smtClean="0">
                <a:latin typeface="Arial" charset="0"/>
                <a:cs typeface="Arial" charset="0"/>
              </a:rPr>
              <a:t>  futures and short 1 derivative																							</a:t>
            </a:r>
          </a:p>
          <a:p>
            <a:pPr eaLnBrk="1" hangingPunct="1">
              <a:buFontTx/>
              <a:buNone/>
            </a:pPr>
            <a:endParaRPr lang="en-US" altLang="en-US" sz="2400" smtClean="0">
              <a:latin typeface="Arial" charset="0"/>
              <a:cs typeface="Arial" charset="0"/>
            </a:endParaRPr>
          </a:p>
          <a:p>
            <a:pPr eaLnBrk="1" hangingPunct="1"/>
            <a:r>
              <a:rPr lang="en-US" altLang="en-US" sz="2400" smtClean="0">
                <a:latin typeface="Arial" charset="0"/>
                <a:cs typeface="Arial" charset="0"/>
              </a:rPr>
              <a:t>The portfolio is riskless when </a:t>
            </a:r>
          </a:p>
        </p:txBody>
      </p:sp>
      <p:sp>
        <p:nvSpPr>
          <p:cNvPr id="245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45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304CC170-2561-4D87-8A21-7E4D89C61A33}" type="slidenum">
              <a:rPr lang="en-US" altLang="en-US" sz="1400" smtClean="0">
                <a:latin typeface="Arial" charset="0"/>
              </a:rPr>
              <a:pPr eaLnBrk="1" hangingPunct="1">
                <a:spcBef>
                  <a:spcPct val="0"/>
                </a:spcBef>
                <a:buFontTx/>
                <a:buNone/>
              </a:pPr>
              <a:t>18</a:t>
            </a:fld>
            <a:endParaRPr lang="en-US" altLang="en-US" sz="1400" smtClean="0">
              <a:latin typeface="Arial" charset="0"/>
            </a:endParaRPr>
          </a:p>
        </p:txBody>
      </p:sp>
      <p:graphicFrame>
        <p:nvGraphicFramePr>
          <p:cNvPr id="24582" name="Object 4"/>
          <p:cNvGraphicFramePr>
            <a:graphicFrameLocks/>
          </p:cNvGraphicFramePr>
          <p:nvPr/>
        </p:nvGraphicFramePr>
        <p:xfrm>
          <a:off x="3314700" y="4953000"/>
          <a:ext cx="2743200" cy="1066800"/>
        </p:xfrm>
        <a:graphic>
          <a:graphicData uri="http://schemas.openxmlformats.org/presentationml/2006/ole">
            <mc:AlternateContent xmlns:mc="http://schemas.openxmlformats.org/markup-compatibility/2006">
              <mc:Choice xmlns:v="urn:schemas-microsoft-com:vml" Requires="v">
                <p:oleObj spid="_x0000_s24588" name="Equation" r:id="rId6" imgW="914400" imgH="431800" progId="Equation.3">
                  <p:embed/>
                </p:oleObj>
              </mc:Choice>
              <mc:Fallback>
                <p:oleObj name="Equation" r:id="rId6" imgW="914400" imgH="4318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4700" y="4953000"/>
                        <a:ext cx="2743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3" name="Line 5"/>
          <p:cNvSpPr>
            <a:spLocks noChangeShapeType="1"/>
          </p:cNvSpPr>
          <p:nvPr/>
        </p:nvSpPr>
        <p:spPr bwMode="auto">
          <a:xfrm>
            <a:off x="2819400" y="3352800"/>
            <a:ext cx="2057400" cy="457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4584" name="Rectangle 6"/>
          <p:cNvSpPr>
            <a:spLocks noChangeArrowheads="1"/>
          </p:cNvSpPr>
          <p:nvPr/>
        </p:nvSpPr>
        <p:spPr bwMode="auto">
          <a:xfrm>
            <a:off x="5000625" y="2657475"/>
            <a:ext cx="2789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sz="2400" i="1">
                <a:latin typeface="Times New Roman" pitchFamily="18" charset="0"/>
              </a:rPr>
              <a:t>F</a:t>
            </a:r>
            <a:r>
              <a:rPr lang="en-US" altLang="en-US" sz="2400" baseline="-25000">
                <a:latin typeface="Times New Roman" pitchFamily="18" charset="0"/>
              </a:rPr>
              <a:t>0</a:t>
            </a:r>
            <a:r>
              <a:rPr lang="en-US" altLang="en-US" sz="2400" i="1">
                <a:latin typeface="Times New Roman" pitchFamily="18" charset="0"/>
              </a:rPr>
              <a:t>u</a:t>
            </a:r>
            <a:r>
              <a:rPr lang="en-US" altLang="en-US" sz="2400">
                <a:latin typeface="Arial" charset="0"/>
              </a:rPr>
              <a:t> </a:t>
            </a:r>
            <a:r>
              <a:rPr lang="en-US" altLang="en-US" sz="2400">
                <a:latin typeface="Symbol" pitchFamily="18" charset="2"/>
              </a:rPr>
              <a:t>D - </a:t>
            </a:r>
            <a:r>
              <a:rPr lang="en-US" altLang="en-US" sz="2400" i="1">
                <a:latin typeface="Times New Roman" pitchFamily="18" charset="0"/>
              </a:rPr>
              <a:t>F</a:t>
            </a:r>
            <a:r>
              <a:rPr lang="en-US" altLang="en-US" sz="2400" baseline="-25000">
                <a:latin typeface="Times New Roman" pitchFamily="18" charset="0"/>
              </a:rPr>
              <a:t>0</a:t>
            </a:r>
            <a:r>
              <a:rPr lang="en-US" altLang="en-US" sz="2400" i="1">
                <a:latin typeface="Times New Roman" pitchFamily="18" charset="0"/>
              </a:rPr>
              <a:t> </a:t>
            </a:r>
            <a:r>
              <a:rPr lang="en-US" altLang="en-US" sz="2400">
                <a:latin typeface="Symbol" pitchFamily="18" charset="2"/>
              </a:rPr>
              <a:t>D </a:t>
            </a:r>
            <a:r>
              <a:rPr lang="en-US" altLang="en-US" sz="2400">
                <a:latin typeface="Arial" charset="0"/>
              </a:rPr>
              <a:t>– </a:t>
            </a:r>
            <a:r>
              <a:rPr lang="en-US" altLang="en-US" sz="2400">
                <a:latin typeface="Times New Roman" pitchFamily="18" charset="0"/>
              </a:rPr>
              <a:t>ƒ</a:t>
            </a:r>
            <a:r>
              <a:rPr lang="en-US" altLang="en-US" sz="2400" i="1" baseline="-25000">
                <a:latin typeface="Times New Roman" pitchFamily="18" charset="0"/>
              </a:rPr>
              <a:t>u</a:t>
            </a:r>
          </a:p>
        </p:txBody>
      </p:sp>
      <p:sp>
        <p:nvSpPr>
          <p:cNvPr id="24585" name="Rectangle 7"/>
          <p:cNvSpPr>
            <a:spLocks noChangeArrowheads="1"/>
          </p:cNvSpPr>
          <p:nvPr/>
        </p:nvSpPr>
        <p:spPr bwMode="auto">
          <a:xfrm>
            <a:off x="4943475" y="3600450"/>
            <a:ext cx="2803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sz="2400" i="1">
                <a:latin typeface="Times New Roman" pitchFamily="18" charset="0"/>
              </a:rPr>
              <a:t>F</a:t>
            </a:r>
            <a:r>
              <a:rPr lang="en-US" altLang="en-US" sz="2400" baseline="-25000">
                <a:latin typeface="Times New Roman" pitchFamily="18" charset="0"/>
              </a:rPr>
              <a:t>0</a:t>
            </a:r>
            <a:r>
              <a:rPr lang="en-US" altLang="en-US" sz="2400" i="1">
                <a:latin typeface="Times New Roman" pitchFamily="18" charset="0"/>
              </a:rPr>
              <a:t>d</a:t>
            </a:r>
            <a:r>
              <a:rPr lang="en-US" altLang="en-US" sz="2400" i="1">
                <a:latin typeface="Arial" charset="0"/>
              </a:rPr>
              <a:t> </a:t>
            </a:r>
            <a:r>
              <a:rPr lang="en-US" altLang="en-US" sz="2400">
                <a:latin typeface="Symbol" pitchFamily="18" charset="2"/>
              </a:rPr>
              <a:t>D- </a:t>
            </a:r>
            <a:r>
              <a:rPr lang="en-US" altLang="en-US" sz="2400" i="1">
                <a:latin typeface="Times New Roman" pitchFamily="18" charset="0"/>
              </a:rPr>
              <a:t>F</a:t>
            </a:r>
            <a:r>
              <a:rPr lang="en-US" altLang="en-US" sz="2400" baseline="-25000">
                <a:latin typeface="Times New Roman" pitchFamily="18" charset="0"/>
              </a:rPr>
              <a:t>0</a:t>
            </a:r>
            <a:r>
              <a:rPr lang="en-US" altLang="en-US" sz="2400">
                <a:latin typeface="Symbol" pitchFamily="18" charset="2"/>
              </a:rPr>
              <a:t>D </a:t>
            </a:r>
            <a:r>
              <a:rPr lang="en-US" altLang="en-US" sz="2400">
                <a:latin typeface="Arial" charset="0"/>
              </a:rPr>
              <a:t>– </a:t>
            </a:r>
            <a:r>
              <a:rPr lang="en-US" altLang="en-US" sz="2400">
                <a:latin typeface="Times New Roman" pitchFamily="18" charset="0"/>
              </a:rPr>
              <a:t>ƒ</a:t>
            </a:r>
            <a:r>
              <a:rPr lang="en-US" altLang="en-US" sz="2400" i="1" baseline="-25000">
                <a:latin typeface="Times New Roman" pitchFamily="18" charset="0"/>
              </a:rPr>
              <a:t>d</a:t>
            </a:r>
          </a:p>
        </p:txBody>
      </p:sp>
      <p:sp>
        <p:nvSpPr>
          <p:cNvPr id="24586" name="Rectangle 8"/>
          <p:cNvSpPr>
            <a:spLocks noChangeArrowheads="1"/>
          </p:cNvSpPr>
          <p:nvPr/>
        </p:nvSpPr>
        <p:spPr bwMode="auto">
          <a:xfrm>
            <a:off x="2292350" y="3371850"/>
            <a:ext cx="115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endParaRPr lang="en-US" altLang="en-US" sz="1800">
              <a:latin typeface="Arial" charset="0"/>
            </a:endParaRPr>
          </a:p>
        </p:txBody>
      </p:sp>
      <p:sp>
        <p:nvSpPr>
          <p:cNvPr id="24587" name="Line 9"/>
          <p:cNvSpPr>
            <a:spLocks noChangeShapeType="1"/>
          </p:cNvSpPr>
          <p:nvPr/>
        </p:nvSpPr>
        <p:spPr bwMode="auto">
          <a:xfrm flipV="1">
            <a:off x="2841625" y="2971800"/>
            <a:ext cx="2035175" cy="4000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57200" y="914400"/>
            <a:ext cx="7239000" cy="11430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Generalization</a:t>
            </a:r>
            <a:br>
              <a:rPr lang="en-US" dirty="0">
                <a:solidFill>
                  <a:schemeClr val="tx2">
                    <a:satMod val="130000"/>
                  </a:schemeClr>
                </a:solidFill>
              </a:rPr>
            </a:br>
            <a:r>
              <a:rPr lang="en-US" sz="2600" dirty="0">
                <a:solidFill>
                  <a:schemeClr val="tx2">
                    <a:satMod val="130000"/>
                  </a:schemeClr>
                </a:solidFill>
              </a:rPr>
              <a:t>(continued)</a:t>
            </a:r>
          </a:p>
        </p:txBody>
      </p:sp>
      <p:sp>
        <p:nvSpPr>
          <p:cNvPr id="25603" name="Rectangle 3"/>
          <p:cNvSpPr>
            <a:spLocks noGrp="1" noChangeArrowheads="1"/>
          </p:cNvSpPr>
          <p:nvPr>
            <p:ph idx="1"/>
          </p:nvPr>
        </p:nvSpPr>
        <p:spPr>
          <a:xfrm>
            <a:off x="1401763" y="2201863"/>
            <a:ext cx="6342062" cy="3957637"/>
          </a:xfrm>
        </p:spPr>
        <p:txBody>
          <a:bodyPr lIns="92075" tIns="46038" rIns="92075" bIns="46038"/>
          <a:lstStyle/>
          <a:p>
            <a:pPr eaLnBrk="1" hangingPunct="1"/>
            <a:r>
              <a:rPr lang="en-US" altLang="en-US" smtClean="0">
                <a:latin typeface="Arial" charset="0"/>
                <a:cs typeface="Arial" charset="0"/>
              </a:rPr>
              <a:t>Value of the portfolio at time </a:t>
            </a:r>
            <a:r>
              <a:rPr lang="en-US" altLang="en-US" i="1" smtClean="0">
                <a:latin typeface="Times New Roman" pitchFamily="18" charset="0"/>
                <a:cs typeface="Arial" charset="0"/>
              </a:rPr>
              <a:t>T</a:t>
            </a:r>
            <a:r>
              <a:rPr lang="en-US" altLang="en-US" smtClean="0">
                <a:latin typeface="Arial" charset="0"/>
                <a:cs typeface="Arial" charset="0"/>
              </a:rPr>
              <a:t>  is 	</a:t>
            </a:r>
            <a:r>
              <a:rPr lang="en-US" altLang="en-US" i="1" smtClean="0">
                <a:latin typeface="Times New Roman" pitchFamily="18" charset="0"/>
                <a:cs typeface="Arial" charset="0"/>
              </a:rPr>
              <a:t>F</a:t>
            </a:r>
            <a:r>
              <a:rPr lang="en-US" altLang="en-US" baseline="-25000" smtClean="0">
                <a:latin typeface="Times New Roman" pitchFamily="18" charset="0"/>
                <a:cs typeface="Arial" charset="0"/>
              </a:rPr>
              <a:t>0</a:t>
            </a:r>
            <a:r>
              <a:rPr lang="en-US" altLang="en-US" i="1" smtClean="0">
                <a:latin typeface="Times New Roman" pitchFamily="18" charset="0"/>
                <a:cs typeface="Arial" charset="0"/>
              </a:rPr>
              <a:t>u</a:t>
            </a:r>
            <a:r>
              <a:rPr lang="en-US" altLang="en-US" smtClean="0">
                <a:latin typeface="Times New Roman" pitchFamily="18" charset="0"/>
                <a:cs typeface="Arial" charset="0"/>
              </a:rPr>
              <a:t> </a:t>
            </a:r>
            <a:r>
              <a:rPr lang="en-US" altLang="en-US" smtClean="0">
                <a:latin typeface="Symbol" pitchFamily="18" charset="2"/>
                <a:cs typeface="Arial" charset="0"/>
              </a:rPr>
              <a:t>D</a:t>
            </a:r>
            <a:r>
              <a:rPr lang="en-US" altLang="en-US" smtClean="0">
                <a:latin typeface="Times New Roman" pitchFamily="18" charset="0"/>
                <a:cs typeface="Arial" charset="0"/>
              </a:rPr>
              <a:t> – </a:t>
            </a:r>
            <a:r>
              <a:rPr lang="en-US" altLang="en-US" i="1" smtClean="0">
                <a:latin typeface="Times New Roman" pitchFamily="18" charset="0"/>
                <a:cs typeface="Arial" charset="0"/>
              </a:rPr>
              <a:t>F</a:t>
            </a:r>
            <a:r>
              <a:rPr lang="en-US" altLang="en-US" baseline="-25000" smtClean="0">
                <a:latin typeface="Times New Roman" pitchFamily="18" charset="0"/>
                <a:cs typeface="Arial" charset="0"/>
              </a:rPr>
              <a:t>0</a:t>
            </a:r>
            <a:r>
              <a:rPr lang="en-US" altLang="en-US" smtClean="0">
                <a:latin typeface="Symbol" pitchFamily="18" charset="2"/>
                <a:cs typeface="Arial" charset="0"/>
              </a:rPr>
              <a:t>D</a:t>
            </a:r>
            <a:r>
              <a:rPr lang="en-US" altLang="en-US" smtClean="0">
                <a:latin typeface="Times New Roman" pitchFamily="18" charset="0"/>
                <a:cs typeface="Arial" charset="0"/>
              </a:rPr>
              <a:t> – ƒ</a:t>
            </a:r>
            <a:r>
              <a:rPr lang="en-US" altLang="en-US" i="1" baseline="-25000" smtClean="0">
                <a:latin typeface="Times New Roman" pitchFamily="18" charset="0"/>
                <a:cs typeface="Arial" charset="0"/>
              </a:rPr>
              <a:t>u</a:t>
            </a:r>
            <a:endParaRPr lang="en-US" altLang="en-US" smtClean="0">
              <a:latin typeface="Arial" charset="0"/>
              <a:cs typeface="Arial" charset="0"/>
            </a:endParaRPr>
          </a:p>
          <a:p>
            <a:pPr eaLnBrk="1" hangingPunct="1"/>
            <a:r>
              <a:rPr lang="en-US" altLang="en-US" smtClean="0">
                <a:latin typeface="Arial" charset="0"/>
                <a:cs typeface="Arial" charset="0"/>
              </a:rPr>
              <a:t>Value of portfolio today is </a:t>
            </a:r>
            <a:r>
              <a:rPr lang="en-US" altLang="en-US" smtClean="0">
                <a:latin typeface="Symbol" pitchFamily="18" charset="2"/>
                <a:cs typeface="Arial" charset="0"/>
              </a:rPr>
              <a:t> </a:t>
            </a:r>
            <a:r>
              <a:rPr lang="en-US" altLang="en-US" smtClean="0">
                <a:latin typeface="Arial" charset="0"/>
                <a:cs typeface="Arial" charset="0"/>
              </a:rPr>
              <a:t>–</a:t>
            </a:r>
            <a:r>
              <a:rPr lang="en-US" altLang="en-US" smtClean="0">
                <a:latin typeface="Times New Roman" pitchFamily="18" charset="0"/>
                <a:cs typeface="Arial" charset="0"/>
              </a:rPr>
              <a:t>ƒ</a:t>
            </a:r>
            <a:endParaRPr lang="en-US" altLang="en-US" smtClean="0">
              <a:latin typeface="Arial" charset="0"/>
              <a:cs typeface="Arial" charset="0"/>
            </a:endParaRPr>
          </a:p>
          <a:p>
            <a:pPr eaLnBrk="1" hangingPunct="1"/>
            <a:r>
              <a:rPr lang="en-US" altLang="en-US" smtClean="0">
                <a:latin typeface="Arial" charset="0"/>
                <a:cs typeface="Arial" charset="0"/>
              </a:rPr>
              <a:t>Hence 						</a:t>
            </a:r>
            <a:r>
              <a:rPr lang="en-US" altLang="en-US" smtClean="0">
                <a:latin typeface="Times New Roman" pitchFamily="18" charset="0"/>
                <a:cs typeface="Arial" charset="0"/>
              </a:rPr>
              <a:t>ƒ = − [</a:t>
            </a:r>
            <a:r>
              <a:rPr lang="en-US" altLang="en-US" i="1" smtClean="0">
                <a:latin typeface="Times New Roman" pitchFamily="18" charset="0"/>
                <a:cs typeface="Arial" charset="0"/>
              </a:rPr>
              <a:t>F</a:t>
            </a:r>
            <a:r>
              <a:rPr lang="en-US" altLang="en-US" baseline="-25000" smtClean="0">
                <a:latin typeface="Times New Roman" pitchFamily="18" charset="0"/>
                <a:cs typeface="Arial" charset="0"/>
              </a:rPr>
              <a:t>0</a:t>
            </a:r>
            <a:r>
              <a:rPr lang="en-US" altLang="en-US" i="1" smtClean="0">
                <a:latin typeface="Times New Roman" pitchFamily="18" charset="0"/>
                <a:cs typeface="Arial" charset="0"/>
              </a:rPr>
              <a:t>u</a:t>
            </a:r>
            <a:r>
              <a:rPr lang="en-US" altLang="en-US" smtClean="0">
                <a:latin typeface="Symbol" pitchFamily="18" charset="2"/>
                <a:cs typeface="Arial" charset="0"/>
              </a:rPr>
              <a:t>D </a:t>
            </a:r>
            <a:r>
              <a:rPr lang="en-US" altLang="en-US" smtClean="0">
                <a:latin typeface="Times New Roman" pitchFamily="18" charset="0"/>
                <a:cs typeface="Arial" charset="0"/>
              </a:rPr>
              <a:t>− </a:t>
            </a:r>
            <a:r>
              <a:rPr lang="en-US" altLang="en-US" i="1" smtClean="0">
                <a:latin typeface="Times New Roman" pitchFamily="18" charset="0"/>
                <a:cs typeface="Arial" charset="0"/>
              </a:rPr>
              <a:t>F</a:t>
            </a:r>
            <a:r>
              <a:rPr lang="en-US" altLang="en-US" baseline="-25000" smtClean="0">
                <a:latin typeface="Times New Roman" pitchFamily="18" charset="0"/>
                <a:cs typeface="Arial" charset="0"/>
              </a:rPr>
              <a:t>0</a:t>
            </a:r>
            <a:r>
              <a:rPr lang="en-US" altLang="en-US" smtClean="0">
                <a:latin typeface="Symbol" pitchFamily="18" charset="2"/>
                <a:cs typeface="Arial" charset="0"/>
              </a:rPr>
              <a:t>D </a:t>
            </a:r>
            <a:r>
              <a:rPr lang="en-US" altLang="en-US" smtClean="0">
                <a:latin typeface="Times New Roman" pitchFamily="18" charset="0"/>
                <a:cs typeface="Arial" charset="0"/>
              </a:rPr>
              <a:t>−</a:t>
            </a:r>
            <a:r>
              <a:rPr lang="en-US" altLang="en-US" smtClean="0">
                <a:latin typeface="Arial" charset="0"/>
                <a:cs typeface="Arial" charset="0"/>
              </a:rPr>
              <a:t> </a:t>
            </a:r>
            <a:r>
              <a:rPr lang="en-US" altLang="en-US" smtClean="0">
                <a:latin typeface="Times New Roman" pitchFamily="18" charset="0"/>
                <a:cs typeface="Arial" charset="0"/>
              </a:rPr>
              <a:t>ƒ</a:t>
            </a:r>
            <a:r>
              <a:rPr lang="en-US" altLang="en-US" i="1" baseline="-25000" smtClean="0">
                <a:latin typeface="Times New Roman" pitchFamily="18" charset="0"/>
                <a:cs typeface="Arial" charset="0"/>
              </a:rPr>
              <a:t>u</a:t>
            </a:r>
            <a:r>
              <a:rPr lang="en-US" altLang="en-US" smtClean="0">
                <a:latin typeface="Times New Roman" pitchFamily="18" charset="0"/>
                <a:cs typeface="Arial" charset="0"/>
              </a:rPr>
              <a:t>]</a:t>
            </a:r>
            <a:r>
              <a:rPr lang="en-US" altLang="en-US" i="1" smtClean="0">
                <a:latin typeface="Times New Roman" pitchFamily="18" charset="0"/>
                <a:cs typeface="Arial" charset="0"/>
              </a:rPr>
              <a:t>e</a:t>
            </a:r>
            <a:r>
              <a:rPr lang="en-US" altLang="en-US" baseline="30000" smtClean="0">
                <a:latin typeface="Times New Roman" pitchFamily="18" charset="0"/>
                <a:cs typeface="Arial" charset="0"/>
              </a:rPr>
              <a:t>−</a:t>
            </a:r>
            <a:r>
              <a:rPr lang="en-US" altLang="en-US" i="1" baseline="30000" smtClean="0">
                <a:latin typeface="Times New Roman" pitchFamily="18" charset="0"/>
                <a:cs typeface="Arial" charset="0"/>
              </a:rPr>
              <a:t>rT</a:t>
            </a:r>
            <a:endParaRPr lang="en-US" altLang="en-US" smtClean="0">
              <a:latin typeface="Arial" charset="0"/>
              <a:cs typeface="Arial" charset="0"/>
            </a:endParaRPr>
          </a:p>
          <a:p>
            <a:pPr eaLnBrk="1" hangingPunct="1">
              <a:buFont typeface="Wingdings" pitchFamily="2" charset="2"/>
              <a:buNone/>
            </a:pPr>
            <a:endParaRPr lang="en-US" altLang="en-US" smtClean="0">
              <a:latin typeface="Arial" charset="0"/>
              <a:cs typeface="Arial" charset="0"/>
            </a:endParaRPr>
          </a:p>
        </p:txBody>
      </p:sp>
      <p:sp>
        <p:nvSpPr>
          <p:cNvPr id="2560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56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F547047D-F3B5-4D10-AFEE-A7A9B07F0F2B}" type="slidenum">
              <a:rPr lang="en-US" altLang="en-US" sz="1400" smtClean="0">
                <a:latin typeface="Arial" charset="0"/>
              </a:rPr>
              <a:pPr eaLnBrk="1" hangingPunct="1">
                <a:spcBef>
                  <a:spcPct val="0"/>
                </a:spcBef>
                <a:buFontTx/>
                <a:buNone/>
              </a:pPr>
              <a:t>19</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smtClean="0"/>
              <a:t>Options on Futures</a:t>
            </a:r>
          </a:p>
        </p:txBody>
      </p:sp>
      <p:sp>
        <p:nvSpPr>
          <p:cNvPr id="8195" name="Content Placeholder 2"/>
          <p:cNvSpPr>
            <a:spLocks noGrp="1"/>
          </p:cNvSpPr>
          <p:nvPr>
            <p:ph idx="1"/>
          </p:nvPr>
        </p:nvSpPr>
        <p:spPr/>
        <p:txBody>
          <a:bodyPr/>
          <a:lstStyle/>
          <a:p>
            <a:pPr eaLnBrk="1" hangingPunct="1"/>
            <a:r>
              <a:rPr lang="en-US" altLang="en-US" smtClean="0">
                <a:latin typeface="Arial" charset="0"/>
                <a:cs typeface="Arial" charset="0"/>
              </a:rPr>
              <a:t>Referred to by the maturity month of the underlying futures </a:t>
            </a:r>
          </a:p>
          <a:p>
            <a:pPr eaLnBrk="1" hangingPunct="1"/>
            <a:r>
              <a:rPr lang="en-US" altLang="en-US" smtClean="0">
                <a:latin typeface="Arial" charset="0"/>
                <a:cs typeface="Arial" charset="0"/>
              </a:rPr>
              <a:t>The option is American and usually expires on or a few days before the earliest delivery date of the underlying futures contract</a:t>
            </a:r>
          </a:p>
        </p:txBody>
      </p:sp>
      <p:sp>
        <p:nvSpPr>
          <p:cNvPr id="81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F179DCCE-89C2-4A95-9B12-F2F86DB5704E}" type="slidenum">
              <a:rPr lang="en-US" altLang="en-US" sz="1400" smtClean="0">
                <a:latin typeface="Arial" charset="0"/>
              </a:rPr>
              <a:pPr eaLnBrk="1" hangingPunct="1">
                <a:spcBef>
                  <a:spcPct val="0"/>
                </a:spcBef>
                <a:buFontTx/>
                <a:buNone/>
              </a:pPr>
              <a:t>2</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Generalization</a:t>
            </a:r>
            <a:br>
              <a:rPr lang="en-US">
                <a:solidFill>
                  <a:schemeClr val="tx2">
                    <a:satMod val="130000"/>
                  </a:schemeClr>
                </a:solidFill>
              </a:rPr>
            </a:br>
            <a:r>
              <a:rPr lang="en-US" sz="2600">
                <a:solidFill>
                  <a:schemeClr val="tx2">
                    <a:satMod val="130000"/>
                  </a:schemeClr>
                </a:solidFill>
              </a:rPr>
              <a:t>(continued)</a:t>
            </a:r>
          </a:p>
        </p:txBody>
      </p:sp>
      <p:sp>
        <p:nvSpPr>
          <p:cNvPr id="26627" name="Rectangle 3"/>
          <p:cNvSpPr>
            <a:spLocks noGrp="1" noChangeArrowheads="1"/>
          </p:cNvSpPr>
          <p:nvPr>
            <p:ph idx="1"/>
          </p:nvPr>
        </p:nvSpPr>
        <p:spPr>
          <a:xfrm>
            <a:off x="1295400" y="2133600"/>
            <a:ext cx="6858000" cy="4114800"/>
          </a:xfrm>
        </p:spPr>
        <p:txBody>
          <a:bodyPr lIns="92075" tIns="46038" rIns="92075" bIns="46038"/>
          <a:lstStyle/>
          <a:p>
            <a:pPr eaLnBrk="1" hangingPunct="1"/>
            <a:r>
              <a:rPr lang="en-US" altLang="en-US" smtClean="0">
                <a:latin typeface="Arial" charset="0"/>
                <a:cs typeface="Arial" charset="0"/>
              </a:rPr>
              <a:t>Substituting for </a:t>
            </a:r>
            <a:r>
              <a:rPr lang="en-US" altLang="en-US" smtClean="0">
                <a:latin typeface="Symbol" pitchFamily="18" charset="2"/>
                <a:cs typeface="Arial" charset="0"/>
              </a:rPr>
              <a:t>D</a:t>
            </a:r>
            <a:r>
              <a:rPr lang="en-US" altLang="en-US" smtClean="0">
                <a:latin typeface="Arial" charset="0"/>
                <a:cs typeface="Arial" charset="0"/>
              </a:rPr>
              <a:t> we obtain</a:t>
            </a:r>
          </a:p>
          <a:p>
            <a:pPr eaLnBrk="1" hangingPunct="1">
              <a:buFont typeface="Wingdings" pitchFamily="2" charset="2"/>
              <a:buNone/>
            </a:pPr>
            <a:r>
              <a:rPr lang="en-US" altLang="en-US" smtClean="0">
                <a:latin typeface="Times New Roman" pitchFamily="18" charset="0"/>
                <a:cs typeface="Arial" charset="0"/>
              </a:rPr>
              <a:t>          ƒ = [ </a:t>
            </a:r>
            <a:r>
              <a:rPr lang="en-US" altLang="en-US" i="1" smtClean="0">
                <a:latin typeface="Times New Roman" pitchFamily="18" charset="0"/>
                <a:cs typeface="Arial" charset="0"/>
              </a:rPr>
              <a:t>p</a:t>
            </a:r>
            <a:r>
              <a:rPr lang="en-US" altLang="en-US" smtClean="0">
                <a:latin typeface="Times New Roman" pitchFamily="18" charset="0"/>
                <a:cs typeface="Arial" charset="0"/>
              </a:rPr>
              <a:t> ƒ</a:t>
            </a:r>
            <a:r>
              <a:rPr lang="en-US" altLang="en-US" i="1" baseline="-25000" smtClean="0">
                <a:latin typeface="Times New Roman" pitchFamily="18" charset="0"/>
                <a:cs typeface="Arial" charset="0"/>
              </a:rPr>
              <a:t>u</a:t>
            </a:r>
            <a:r>
              <a:rPr lang="en-US" altLang="en-US" smtClean="0">
                <a:latin typeface="Times New Roman" pitchFamily="18" charset="0"/>
                <a:cs typeface="Arial" charset="0"/>
              </a:rPr>
              <a:t> + (1 – </a:t>
            </a:r>
            <a:r>
              <a:rPr lang="en-US" altLang="en-US" i="1" smtClean="0">
                <a:latin typeface="Times New Roman" pitchFamily="18" charset="0"/>
                <a:cs typeface="Arial" charset="0"/>
              </a:rPr>
              <a:t>p</a:t>
            </a:r>
            <a:r>
              <a:rPr lang="en-US" altLang="en-US" smtClean="0">
                <a:latin typeface="Times New Roman" pitchFamily="18" charset="0"/>
                <a:cs typeface="Arial" charset="0"/>
              </a:rPr>
              <a:t> )ƒ</a:t>
            </a:r>
            <a:r>
              <a:rPr lang="en-US" altLang="en-US" i="1" baseline="-25000" smtClean="0">
                <a:latin typeface="Times New Roman" pitchFamily="18" charset="0"/>
                <a:cs typeface="Arial" charset="0"/>
              </a:rPr>
              <a:t>d</a:t>
            </a:r>
            <a:r>
              <a:rPr lang="en-US" altLang="en-US" smtClean="0">
                <a:latin typeface="Times New Roman" pitchFamily="18" charset="0"/>
                <a:cs typeface="Arial" charset="0"/>
              </a:rPr>
              <a:t>  ]</a:t>
            </a:r>
            <a:r>
              <a:rPr lang="en-US" altLang="en-US" i="1" smtClean="0">
                <a:latin typeface="Times New Roman" pitchFamily="18" charset="0"/>
                <a:cs typeface="Arial" charset="0"/>
              </a:rPr>
              <a:t>e</a:t>
            </a:r>
            <a:r>
              <a:rPr lang="en-US" altLang="en-US" baseline="30000" smtClean="0">
                <a:latin typeface="Times New Roman" pitchFamily="18" charset="0"/>
                <a:cs typeface="Arial" charset="0"/>
              </a:rPr>
              <a:t>–</a:t>
            </a:r>
            <a:r>
              <a:rPr lang="en-US" altLang="en-US" i="1" baseline="30000" smtClean="0">
                <a:latin typeface="Times New Roman" pitchFamily="18" charset="0"/>
                <a:cs typeface="Arial" charset="0"/>
              </a:rPr>
              <a:t>rT</a:t>
            </a:r>
            <a:r>
              <a:rPr lang="en-US" altLang="en-US" smtClean="0">
                <a:latin typeface="Times New Roman" pitchFamily="18" charset="0"/>
                <a:cs typeface="Arial" charset="0"/>
              </a:rPr>
              <a:t>	 	</a:t>
            </a:r>
          </a:p>
          <a:p>
            <a:pPr eaLnBrk="1" hangingPunct="1">
              <a:buFont typeface="Wingdings" pitchFamily="2" charset="2"/>
              <a:buNone/>
            </a:pPr>
            <a:endParaRPr lang="en-US" altLang="en-US" smtClean="0">
              <a:latin typeface="Arial" charset="0"/>
              <a:cs typeface="Arial" charset="0"/>
            </a:endParaRPr>
          </a:p>
          <a:p>
            <a:pPr eaLnBrk="1" hangingPunct="1">
              <a:buFont typeface="Wingdings" pitchFamily="2" charset="2"/>
              <a:buNone/>
            </a:pPr>
            <a:r>
              <a:rPr lang="en-US" altLang="en-US" smtClean="0">
                <a:latin typeface="Arial" charset="0"/>
                <a:cs typeface="Arial" charset="0"/>
              </a:rPr>
              <a:t>where   </a:t>
            </a:r>
          </a:p>
        </p:txBody>
      </p:sp>
      <p:sp>
        <p:nvSpPr>
          <p:cNvPr id="2662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66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AC393D66-9D39-4B49-BC3B-5A1AD64A16B5}" type="slidenum">
              <a:rPr lang="en-US" altLang="en-US" sz="1400" smtClean="0">
                <a:latin typeface="Arial" charset="0"/>
              </a:rPr>
              <a:pPr eaLnBrk="1" hangingPunct="1">
                <a:spcBef>
                  <a:spcPct val="0"/>
                </a:spcBef>
                <a:buFontTx/>
                <a:buNone/>
              </a:pPr>
              <a:t>20</a:t>
            </a:fld>
            <a:endParaRPr lang="en-US" altLang="en-US" sz="1400" smtClean="0">
              <a:latin typeface="Arial" charset="0"/>
            </a:endParaRPr>
          </a:p>
        </p:txBody>
      </p:sp>
      <p:graphicFrame>
        <p:nvGraphicFramePr>
          <p:cNvPr id="26630" name="Object 4"/>
          <p:cNvGraphicFramePr>
            <a:graphicFrameLocks/>
          </p:cNvGraphicFramePr>
          <p:nvPr/>
        </p:nvGraphicFramePr>
        <p:xfrm>
          <a:off x="2819400" y="3962400"/>
          <a:ext cx="1295400" cy="812800"/>
        </p:xfrm>
        <a:graphic>
          <a:graphicData uri="http://schemas.openxmlformats.org/presentationml/2006/ole">
            <mc:AlternateContent xmlns:mc="http://schemas.openxmlformats.org/markup-compatibility/2006">
              <mc:Choice xmlns:v="urn:schemas-microsoft-com:vml" Requires="v">
                <p:oleObj spid="_x0000_s26631" name="Equation" r:id="rId6" imgW="634725" imgH="393529" progId="Equation.3">
                  <p:embed/>
                </p:oleObj>
              </mc:Choice>
              <mc:Fallback>
                <p:oleObj name="Equation" r:id="rId6" imgW="634725" imgH="393529"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962400"/>
                        <a:ext cx="12954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762000" y="914400"/>
            <a:ext cx="7242175" cy="9144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Growth Rates For Futures Prices</a:t>
            </a:r>
          </a:p>
        </p:txBody>
      </p:sp>
      <p:sp>
        <p:nvSpPr>
          <p:cNvPr id="150531" name="Rectangle 3"/>
          <p:cNvSpPr>
            <a:spLocks noGrp="1" noChangeArrowheads="1"/>
          </p:cNvSpPr>
          <p:nvPr>
            <p:ph idx="1"/>
          </p:nvPr>
        </p:nvSpPr>
        <p:spPr>
          <a:xfrm>
            <a:off x="685800" y="1981200"/>
            <a:ext cx="7145338" cy="3175000"/>
          </a:xfrm>
        </p:spPr>
        <p:txBody>
          <a:bodyPr lIns="92075" tIns="46038" rIns="92075" bIns="46038">
            <a:normAutofit lnSpcReduction="10000"/>
          </a:bodyPr>
          <a:lstStyle/>
          <a:p>
            <a:pPr marL="365760" indent="-283464" eaLnBrk="1" fontAlgn="auto" hangingPunct="1">
              <a:lnSpc>
                <a:spcPct val="90000"/>
              </a:lnSpc>
              <a:spcAft>
                <a:spcPts val="0"/>
              </a:spcAft>
              <a:buFont typeface="Wingdings 2"/>
              <a:buChar char=""/>
              <a:defRPr/>
            </a:pPr>
            <a:r>
              <a:rPr lang="en-US" dirty="0"/>
              <a:t>A futures contract requires no initial investment</a:t>
            </a:r>
          </a:p>
          <a:p>
            <a:pPr marL="365760" indent="-283464" eaLnBrk="1" fontAlgn="auto" hangingPunct="1">
              <a:lnSpc>
                <a:spcPct val="90000"/>
              </a:lnSpc>
              <a:spcAft>
                <a:spcPts val="0"/>
              </a:spcAft>
              <a:buFont typeface="Wingdings 2"/>
              <a:buChar char=""/>
              <a:defRPr/>
            </a:pPr>
            <a:r>
              <a:rPr lang="en-US" dirty="0"/>
              <a:t>In a risk-neutral world the expected return  should </a:t>
            </a:r>
            <a:r>
              <a:rPr lang="en-US" dirty="0" smtClean="0"/>
              <a:t>be </a:t>
            </a:r>
            <a:r>
              <a:rPr lang="en-US" dirty="0"/>
              <a:t>zero</a:t>
            </a:r>
          </a:p>
          <a:p>
            <a:pPr marL="365760" indent="-283464" eaLnBrk="1" fontAlgn="auto" hangingPunct="1">
              <a:lnSpc>
                <a:spcPct val="90000"/>
              </a:lnSpc>
              <a:spcAft>
                <a:spcPts val="0"/>
              </a:spcAft>
              <a:buFont typeface="Wingdings 2"/>
              <a:buChar char=""/>
              <a:defRPr/>
            </a:pPr>
            <a:r>
              <a:rPr lang="en-US" dirty="0"/>
              <a:t>The expected growth rate of the futures price is therefore</a:t>
            </a:r>
            <a:r>
              <a:rPr lang="en-US" dirty="0">
                <a:latin typeface="Symbol" pitchFamily="18" charset="2"/>
              </a:rPr>
              <a:t> </a:t>
            </a:r>
            <a:r>
              <a:rPr lang="en-US" dirty="0"/>
              <a:t>zero</a:t>
            </a:r>
          </a:p>
          <a:p>
            <a:pPr marL="365760" indent="-283464" eaLnBrk="1" fontAlgn="auto" hangingPunct="1">
              <a:lnSpc>
                <a:spcPct val="90000"/>
              </a:lnSpc>
              <a:spcAft>
                <a:spcPts val="0"/>
              </a:spcAft>
              <a:buFont typeface="Wingdings 2"/>
              <a:buChar char=""/>
              <a:defRPr/>
            </a:pPr>
            <a:r>
              <a:rPr lang="en-US" dirty="0"/>
              <a:t>The futures price can therefore be treated like a stock paying a dividend yield of </a:t>
            </a:r>
            <a:r>
              <a:rPr lang="en-US" i="1" dirty="0">
                <a:latin typeface="Times New Roman" pitchFamily="18" charset="0"/>
              </a:rPr>
              <a:t>r</a:t>
            </a:r>
          </a:p>
        </p:txBody>
      </p:sp>
      <p:sp>
        <p:nvSpPr>
          <p:cNvPr id="2765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76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D5000D2E-8BF4-417F-8550-D121BC44FE66}" type="slidenum">
              <a:rPr lang="en-US" altLang="en-US" sz="1400" smtClean="0">
                <a:latin typeface="Arial" charset="0"/>
              </a:rPr>
              <a:pPr eaLnBrk="1" hangingPunct="1">
                <a:spcBef>
                  <a:spcPct val="0"/>
                </a:spcBef>
                <a:buFontTx/>
                <a:buNone/>
              </a:pPr>
              <a:t>21</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57200" y="1219200"/>
            <a:ext cx="8099425" cy="5334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Valuing  European Futures </a:t>
            </a:r>
            <a:r>
              <a:rPr lang="en-US" dirty="0" smtClean="0">
                <a:solidFill>
                  <a:schemeClr val="tx2">
                    <a:satMod val="130000"/>
                  </a:schemeClr>
                </a:solidFill>
              </a:rPr>
              <a:t>Options</a:t>
            </a:r>
            <a:br>
              <a:rPr lang="en-US" dirty="0" smtClean="0">
                <a:solidFill>
                  <a:schemeClr val="tx2">
                    <a:satMod val="130000"/>
                  </a:schemeClr>
                </a:solidFill>
              </a:rPr>
            </a:br>
            <a:endParaRPr lang="en-US" dirty="0">
              <a:solidFill>
                <a:schemeClr val="tx2">
                  <a:satMod val="130000"/>
                </a:schemeClr>
              </a:solidFill>
            </a:endParaRPr>
          </a:p>
        </p:txBody>
      </p:sp>
      <p:sp>
        <p:nvSpPr>
          <p:cNvPr id="28675" name="Rectangle 3"/>
          <p:cNvSpPr>
            <a:spLocks noGrp="1" noChangeArrowheads="1"/>
          </p:cNvSpPr>
          <p:nvPr>
            <p:ph idx="1"/>
          </p:nvPr>
        </p:nvSpPr>
        <p:spPr>
          <a:xfrm>
            <a:off x="1143000" y="1819275"/>
            <a:ext cx="7283450" cy="4117975"/>
          </a:xfrm>
        </p:spPr>
        <p:txBody>
          <a:bodyPr lIns="92075" tIns="46038" rIns="92075" bIns="46038"/>
          <a:lstStyle/>
          <a:p>
            <a:pPr eaLnBrk="1" hangingPunct="1"/>
            <a:r>
              <a:rPr lang="en-US" altLang="en-US" smtClean="0">
                <a:latin typeface="Arial" charset="0"/>
                <a:cs typeface="Arial" charset="0"/>
              </a:rPr>
              <a:t>We can use  the formula for an option on a stock paying  a dividend yield</a:t>
            </a:r>
          </a:p>
          <a:p>
            <a:pPr lvl="1" eaLnBrk="1" hangingPunct="1"/>
            <a:r>
              <a:rPr lang="en-US" altLang="en-US" i="1" smtClean="0">
                <a:latin typeface="Times New Roman" pitchFamily="18" charset="0"/>
                <a:cs typeface="Arial" charset="0"/>
              </a:rPr>
              <a:t>S</a:t>
            </a:r>
            <a:r>
              <a:rPr lang="en-US" altLang="en-US" baseline="-25000" smtClean="0">
                <a:latin typeface="Times New Roman" pitchFamily="18" charset="0"/>
                <a:cs typeface="Arial" charset="0"/>
              </a:rPr>
              <a:t>0</a:t>
            </a:r>
            <a:r>
              <a:rPr lang="en-US" altLang="en-US" smtClean="0">
                <a:latin typeface="Arial" charset="0"/>
                <a:cs typeface="Arial" charset="0"/>
              </a:rPr>
              <a:t>  =  current futures price, </a:t>
            </a:r>
            <a:r>
              <a:rPr lang="en-US" altLang="en-US" i="1" smtClean="0">
                <a:latin typeface="Times New Roman" pitchFamily="18" charset="0"/>
                <a:cs typeface="Arial" charset="0"/>
              </a:rPr>
              <a:t>F</a:t>
            </a:r>
            <a:r>
              <a:rPr lang="en-US" altLang="en-US" baseline="-25000" smtClean="0">
                <a:latin typeface="Times New Roman" pitchFamily="18" charset="0"/>
                <a:cs typeface="Arial" charset="0"/>
              </a:rPr>
              <a:t>0</a:t>
            </a:r>
            <a:endParaRPr lang="en-US" altLang="en-US" smtClean="0">
              <a:latin typeface="Arial" charset="0"/>
              <a:cs typeface="Arial" charset="0"/>
            </a:endParaRPr>
          </a:p>
          <a:p>
            <a:pPr lvl="1" eaLnBrk="1" hangingPunct="1"/>
            <a:r>
              <a:rPr lang="en-US" altLang="en-US" i="1" smtClean="0">
                <a:latin typeface="Times New Roman" pitchFamily="18" charset="0"/>
                <a:cs typeface="Arial" charset="0"/>
              </a:rPr>
              <a:t>q</a:t>
            </a:r>
            <a:r>
              <a:rPr lang="en-US" altLang="en-US" i="1" smtClean="0">
                <a:latin typeface="Arial" charset="0"/>
                <a:cs typeface="Arial" charset="0"/>
              </a:rPr>
              <a:t> </a:t>
            </a:r>
            <a:r>
              <a:rPr lang="en-US" altLang="en-US" smtClean="0">
                <a:latin typeface="Arial" charset="0"/>
                <a:cs typeface="Arial" charset="0"/>
              </a:rPr>
              <a:t> =  domestic risk-free rate, </a:t>
            </a:r>
            <a:r>
              <a:rPr lang="en-US" altLang="en-US" i="1" smtClean="0">
                <a:latin typeface="Times New Roman" pitchFamily="18" charset="0"/>
                <a:cs typeface="Arial" charset="0"/>
              </a:rPr>
              <a:t>r</a:t>
            </a:r>
            <a:r>
              <a:rPr lang="en-US" altLang="en-US" smtClean="0">
                <a:latin typeface="Arial" charset="0"/>
                <a:cs typeface="Arial" charset="0"/>
              </a:rPr>
              <a:t> </a:t>
            </a:r>
          </a:p>
          <a:p>
            <a:pPr eaLnBrk="1" hangingPunct="1"/>
            <a:r>
              <a:rPr lang="en-US" altLang="en-US" smtClean="0">
                <a:latin typeface="Arial" charset="0"/>
                <a:cs typeface="Arial" charset="0"/>
              </a:rPr>
              <a:t>Setting </a:t>
            </a:r>
            <a:r>
              <a:rPr lang="en-US" altLang="en-US" i="1" smtClean="0">
                <a:latin typeface="Times New Roman" pitchFamily="18" charset="0"/>
                <a:cs typeface="Arial" charset="0"/>
              </a:rPr>
              <a:t>q</a:t>
            </a:r>
            <a:r>
              <a:rPr lang="en-US" altLang="en-US" smtClean="0">
                <a:latin typeface="Times New Roman" pitchFamily="18" charset="0"/>
                <a:cs typeface="Arial" charset="0"/>
              </a:rPr>
              <a:t>  = </a:t>
            </a:r>
            <a:r>
              <a:rPr lang="en-US" altLang="en-US" i="1" smtClean="0">
                <a:latin typeface="Times New Roman" pitchFamily="18" charset="0"/>
                <a:cs typeface="Arial" charset="0"/>
              </a:rPr>
              <a:t>r</a:t>
            </a:r>
            <a:r>
              <a:rPr lang="en-US" altLang="en-US" i="1" smtClean="0">
                <a:latin typeface="Arial" charset="0"/>
                <a:cs typeface="Arial" charset="0"/>
              </a:rPr>
              <a:t>  </a:t>
            </a:r>
            <a:r>
              <a:rPr lang="en-US" altLang="en-US" smtClean="0">
                <a:latin typeface="Arial" charset="0"/>
                <a:cs typeface="Arial" charset="0"/>
              </a:rPr>
              <a:t>ensures that the expected growth of </a:t>
            </a:r>
            <a:r>
              <a:rPr lang="en-US" altLang="en-US" i="1" smtClean="0">
                <a:latin typeface="Times New Roman" pitchFamily="18" charset="0"/>
                <a:cs typeface="Arial" charset="0"/>
              </a:rPr>
              <a:t>F</a:t>
            </a:r>
            <a:r>
              <a:rPr lang="en-US" altLang="en-US" smtClean="0">
                <a:latin typeface="Arial" charset="0"/>
                <a:cs typeface="Arial" charset="0"/>
              </a:rPr>
              <a:t>  in a risk-neutral world is zero</a:t>
            </a:r>
          </a:p>
          <a:p>
            <a:pPr eaLnBrk="1" hangingPunct="1"/>
            <a:r>
              <a:rPr lang="en-US" altLang="en-US" smtClean="0">
                <a:latin typeface="Arial" charset="0"/>
                <a:cs typeface="Arial" charset="0"/>
              </a:rPr>
              <a:t>The result is referred to as Black’s model because it was first suggested in a paper by Fischer Black in 1976</a:t>
            </a:r>
          </a:p>
        </p:txBody>
      </p:sp>
      <p:sp>
        <p:nvSpPr>
          <p:cNvPr id="2867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86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9F5BF591-F00E-4B2A-8034-DF9BEF6108C3}" type="slidenum">
              <a:rPr lang="en-US" altLang="en-US" sz="1400" smtClean="0">
                <a:latin typeface="Arial" charset="0"/>
              </a:rPr>
              <a:pPr eaLnBrk="1" hangingPunct="1">
                <a:spcBef>
                  <a:spcPct val="0"/>
                </a:spcBef>
                <a:buFontTx/>
                <a:buNone/>
              </a:pPr>
              <a:t>22</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304800" y="990600"/>
            <a:ext cx="8153400" cy="762000"/>
          </a:xfrm>
        </p:spPr>
        <p:txBody>
          <a:bodyPr lIns="92075" tIns="46038" rIns="92075" bIns="46038"/>
          <a:lstStyle/>
          <a:p>
            <a:pPr eaLnBrk="1" fontAlgn="auto" hangingPunct="1">
              <a:spcAft>
                <a:spcPts val="0"/>
              </a:spcAft>
              <a:defRPr/>
            </a:pPr>
            <a:r>
              <a:rPr lang="en-US" dirty="0" smtClean="0">
                <a:solidFill>
                  <a:schemeClr val="tx2">
                    <a:satMod val="130000"/>
                  </a:schemeClr>
                </a:solidFill>
              </a:rPr>
              <a:t>Black’s Model </a:t>
            </a:r>
            <a:r>
              <a:rPr lang="en-US" sz="2200" dirty="0" smtClean="0">
                <a:solidFill>
                  <a:schemeClr val="tx2">
                    <a:satMod val="130000"/>
                  </a:schemeClr>
                </a:solidFill>
              </a:rPr>
              <a:t>(</a:t>
            </a:r>
            <a:r>
              <a:rPr lang="en-US" sz="2200" dirty="0">
                <a:solidFill>
                  <a:schemeClr val="tx2">
                    <a:satMod val="130000"/>
                  </a:schemeClr>
                </a:solidFill>
              </a:rPr>
              <a:t>Equations </a:t>
            </a:r>
            <a:r>
              <a:rPr lang="en-US" sz="2200" dirty="0" smtClean="0">
                <a:solidFill>
                  <a:schemeClr val="tx2">
                    <a:satMod val="130000"/>
                  </a:schemeClr>
                </a:solidFill>
              </a:rPr>
              <a:t>18.9 </a:t>
            </a:r>
            <a:r>
              <a:rPr lang="en-US" sz="2200" dirty="0">
                <a:solidFill>
                  <a:schemeClr val="tx2">
                    <a:satMod val="130000"/>
                  </a:schemeClr>
                </a:solidFill>
              </a:rPr>
              <a:t>and </a:t>
            </a:r>
            <a:r>
              <a:rPr lang="en-US" sz="2200" dirty="0" smtClean="0">
                <a:solidFill>
                  <a:schemeClr val="tx2">
                    <a:satMod val="130000"/>
                  </a:schemeClr>
                </a:solidFill>
              </a:rPr>
              <a:t>18.10, page 392)</a:t>
            </a:r>
            <a:endParaRPr lang="en-US" dirty="0">
              <a:solidFill>
                <a:schemeClr val="tx2">
                  <a:satMod val="130000"/>
                </a:schemeClr>
              </a:solidFill>
            </a:endParaRPr>
          </a:p>
        </p:txBody>
      </p:sp>
      <p:sp>
        <p:nvSpPr>
          <p:cNvPr id="296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297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815D78F5-FCAB-47B4-8401-836D243B99A6}" type="slidenum">
              <a:rPr lang="en-US" altLang="en-US" sz="1400" smtClean="0">
                <a:latin typeface="Arial" charset="0"/>
              </a:rPr>
              <a:pPr eaLnBrk="1" hangingPunct="1">
                <a:spcBef>
                  <a:spcPct val="0"/>
                </a:spcBef>
                <a:buFontTx/>
                <a:buNone/>
              </a:pPr>
              <a:t>23</a:t>
            </a:fld>
            <a:endParaRPr lang="en-US" altLang="en-US" sz="1400" smtClean="0">
              <a:latin typeface="Arial" charset="0"/>
            </a:endParaRPr>
          </a:p>
        </p:txBody>
      </p:sp>
      <p:graphicFrame>
        <p:nvGraphicFramePr>
          <p:cNvPr id="29701" name="Object 4"/>
          <p:cNvGraphicFramePr>
            <a:graphicFrameLocks/>
          </p:cNvGraphicFramePr>
          <p:nvPr/>
        </p:nvGraphicFramePr>
        <p:xfrm>
          <a:off x="1371600" y="2362200"/>
          <a:ext cx="6019800" cy="3352800"/>
        </p:xfrm>
        <a:graphic>
          <a:graphicData uri="http://schemas.openxmlformats.org/presentationml/2006/ole">
            <mc:AlternateContent xmlns:mc="http://schemas.openxmlformats.org/markup-compatibility/2006">
              <mc:Choice xmlns:v="urn:schemas-microsoft-com:vml" Requires="v">
                <p:oleObj spid="_x0000_s29702" name="Equation" r:id="rId6" imgW="2679700" imgH="1498600" progId="Equation.3">
                  <p:embed/>
                </p:oleObj>
              </mc:Choice>
              <mc:Fallback>
                <p:oleObj name="Equation" r:id="rId6" imgW="2679700" imgH="14986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362200"/>
                        <a:ext cx="60198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How Black’s Model is Used in Practice</a:t>
            </a:r>
            <a:endParaRPr lang="en-US" dirty="0">
              <a:solidFill>
                <a:schemeClr val="tx2">
                  <a:satMod val="130000"/>
                </a:schemeClr>
              </a:solidFill>
            </a:endParaRPr>
          </a:p>
        </p:txBody>
      </p:sp>
      <p:sp>
        <p:nvSpPr>
          <p:cNvPr id="30723" name="Content Placeholder 2"/>
          <p:cNvSpPr>
            <a:spLocks noGrp="1"/>
          </p:cNvSpPr>
          <p:nvPr>
            <p:ph idx="1"/>
          </p:nvPr>
        </p:nvSpPr>
        <p:spPr/>
        <p:txBody>
          <a:bodyPr/>
          <a:lstStyle/>
          <a:p>
            <a:pPr eaLnBrk="1" hangingPunct="1">
              <a:buFont typeface="Wingdings 2" pitchFamily="18" charset="2"/>
              <a:buNone/>
            </a:pPr>
            <a:endParaRPr lang="en-US" altLang="en-US" smtClean="0">
              <a:latin typeface="Arial" charset="0"/>
              <a:cs typeface="Arial" charset="0"/>
            </a:endParaRPr>
          </a:p>
          <a:p>
            <a:pPr eaLnBrk="1" hangingPunct="1">
              <a:buFontTx/>
              <a:buChar char="•"/>
            </a:pPr>
            <a:r>
              <a:rPr lang="en-US" altLang="en-US" smtClean="0">
                <a:latin typeface="Arial" charset="0"/>
                <a:cs typeface="Arial" charset="0"/>
              </a:rPr>
              <a:t>Black’s model is frequently used to value  European options on the spot price of an asset in the over-the-counter market</a:t>
            </a:r>
          </a:p>
          <a:p>
            <a:pPr eaLnBrk="1" hangingPunct="1">
              <a:buFontTx/>
              <a:buChar char="•"/>
            </a:pPr>
            <a:r>
              <a:rPr lang="en-US" altLang="en-US" smtClean="0">
                <a:latin typeface="Arial" charset="0"/>
                <a:cs typeface="Arial" charset="0"/>
              </a:rPr>
              <a:t>This avoids the need to estimate income on the asset </a:t>
            </a:r>
          </a:p>
        </p:txBody>
      </p:sp>
      <p:sp>
        <p:nvSpPr>
          <p:cNvPr id="3072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307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393A0D9C-E74E-4E40-AA59-C9CE16F37C47}" type="slidenum">
              <a:rPr lang="en-US" altLang="en-US" sz="1400" smtClean="0">
                <a:latin typeface="Arial" charset="0"/>
              </a:rPr>
              <a:pPr eaLnBrk="1" hangingPunct="1">
                <a:spcBef>
                  <a:spcPct val="0"/>
                </a:spcBef>
                <a:buFontTx/>
                <a:buNone/>
              </a:pPr>
              <a:t>24</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4000" dirty="0" smtClean="0">
                <a:solidFill>
                  <a:schemeClr val="tx2">
                    <a:satMod val="130000"/>
                  </a:schemeClr>
                </a:solidFill>
              </a:rPr>
              <a:t>Using Black’s Model Instead of Black-Scholes-Merton </a:t>
            </a:r>
            <a:r>
              <a:rPr lang="en-US" sz="2000" dirty="0" smtClean="0">
                <a:solidFill>
                  <a:schemeClr val="tx2">
                    <a:satMod val="130000"/>
                  </a:schemeClr>
                </a:solidFill>
              </a:rPr>
              <a:t>(Example 18.7, page 393)</a:t>
            </a:r>
            <a:endParaRPr lang="en-US" sz="2000" dirty="0">
              <a:solidFill>
                <a:schemeClr val="tx2">
                  <a:satMod val="130000"/>
                </a:schemeClr>
              </a:solidFill>
            </a:endParaRPr>
          </a:p>
        </p:txBody>
      </p:sp>
      <p:sp>
        <p:nvSpPr>
          <p:cNvPr id="6" name="Content Placeholder 5"/>
          <p:cNvSpPr>
            <a:spLocks noGrp="1"/>
          </p:cNvSpPr>
          <p:nvPr>
            <p:ph idx="1"/>
          </p:nvPr>
        </p:nvSpPr>
        <p:spPr>
          <a:xfrm>
            <a:off x="685800" y="2286000"/>
            <a:ext cx="7772400" cy="4114800"/>
          </a:xfrm>
        </p:spPr>
        <p:txBody>
          <a:bodyPr/>
          <a:lstStyle/>
          <a:p>
            <a:pPr eaLnBrk="1" hangingPunct="1">
              <a:defRPr/>
            </a:pPr>
            <a:r>
              <a:rPr lang="en-US" sz="2400" dirty="0" smtClean="0"/>
              <a:t>Consider a 6-month European call option on spot gold</a:t>
            </a:r>
          </a:p>
          <a:p>
            <a:pPr eaLnBrk="1" hangingPunct="1">
              <a:defRPr/>
            </a:pPr>
            <a:r>
              <a:rPr lang="en-US" sz="2400" dirty="0" smtClean="0"/>
              <a:t>6-month futures price is 1,240, 6-month risk-free rate is 5%, strike price is 1,200, and volatility of futures price is 20%</a:t>
            </a:r>
          </a:p>
          <a:p>
            <a:pPr eaLnBrk="1" hangingPunct="1">
              <a:defRPr/>
            </a:pPr>
            <a:r>
              <a:rPr lang="en-US" sz="2400" dirty="0" smtClean="0"/>
              <a:t>Value of option is given by Black’s model with </a:t>
            </a:r>
            <a:r>
              <a:rPr lang="en-US" sz="2400" i="1" dirty="0" smtClean="0">
                <a:latin typeface="+mj-lt"/>
              </a:rPr>
              <a:t>F</a:t>
            </a:r>
            <a:r>
              <a:rPr lang="en-US" sz="2400" baseline="-25000" dirty="0" smtClean="0"/>
              <a:t>0 </a:t>
            </a:r>
            <a:r>
              <a:rPr lang="en-US" sz="2400" dirty="0" smtClean="0"/>
              <a:t>= 1,240, </a:t>
            </a:r>
            <a:r>
              <a:rPr lang="en-US" sz="2400" i="1" dirty="0" smtClean="0">
                <a:latin typeface="+mj-lt"/>
              </a:rPr>
              <a:t>K</a:t>
            </a:r>
            <a:r>
              <a:rPr lang="en-US" sz="2400" dirty="0" smtClean="0"/>
              <a:t>=1,200, </a:t>
            </a:r>
            <a:r>
              <a:rPr lang="en-US" sz="2400" i="1" dirty="0" smtClean="0">
                <a:latin typeface="+mj-lt"/>
              </a:rPr>
              <a:t>r</a:t>
            </a:r>
            <a:r>
              <a:rPr lang="en-US" sz="2400" i="1" dirty="0" smtClean="0"/>
              <a:t> </a:t>
            </a:r>
            <a:r>
              <a:rPr lang="en-US" sz="2400" dirty="0" smtClean="0"/>
              <a:t>= 0.05, </a:t>
            </a:r>
            <a:r>
              <a:rPr lang="en-US" sz="2400" i="1" dirty="0" smtClean="0">
                <a:latin typeface="+mj-lt"/>
              </a:rPr>
              <a:t>T</a:t>
            </a:r>
            <a:r>
              <a:rPr lang="en-US" sz="2400" dirty="0" smtClean="0"/>
              <a:t>=0.5, and </a:t>
            </a:r>
            <a:r>
              <a:rPr lang="en-US" sz="2400" dirty="0" smtClean="0">
                <a:latin typeface="Symbol" pitchFamily="18" charset="2"/>
              </a:rPr>
              <a:t>s </a:t>
            </a:r>
            <a:r>
              <a:rPr lang="en-US" sz="2400" dirty="0" smtClean="0"/>
              <a:t>= 0.2</a:t>
            </a:r>
          </a:p>
          <a:p>
            <a:pPr eaLnBrk="1" hangingPunct="1">
              <a:defRPr/>
            </a:pPr>
            <a:r>
              <a:rPr lang="en-US" sz="2400" dirty="0" smtClean="0"/>
              <a:t>It is 88.37</a:t>
            </a:r>
          </a:p>
          <a:p>
            <a:pPr eaLnBrk="1" hangingPunct="1">
              <a:buFontTx/>
              <a:buNone/>
              <a:defRPr/>
            </a:pPr>
            <a:endParaRPr lang="en-US" dirty="0"/>
          </a:p>
        </p:txBody>
      </p:sp>
      <p:sp>
        <p:nvSpPr>
          <p:cNvPr id="3174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317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E8A223ED-D3FB-4501-8108-AF11DCA540E3}" type="slidenum">
              <a:rPr lang="en-US" altLang="en-US" sz="1400" smtClean="0">
                <a:latin typeface="Arial" charset="0"/>
              </a:rPr>
              <a:pPr eaLnBrk="1" hangingPunct="1">
                <a:spcBef>
                  <a:spcPct val="0"/>
                </a:spcBef>
                <a:buFontTx/>
                <a:buNone/>
              </a:pPr>
              <a:t>25</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Futures Option </a:t>
            </a:r>
            <a:r>
              <a:rPr lang="en-US" dirty="0" smtClean="0">
                <a:solidFill>
                  <a:schemeClr val="tx2">
                    <a:satMod val="130000"/>
                  </a:schemeClr>
                </a:solidFill>
              </a:rPr>
              <a:t>Price </a:t>
            </a:r>
            <a:r>
              <a:rPr lang="en-US" dirty="0" err="1">
                <a:solidFill>
                  <a:schemeClr val="tx2">
                    <a:satMod val="130000"/>
                  </a:schemeClr>
                </a:solidFill>
              </a:rPr>
              <a:t>vs</a:t>
            </a:r>
            <a:r>
              <a:rPr lang="en-US" dirty="0">
                <a:solidFill>
                  <a:schemeClr val="tx2">
                    <a:satMod val="130000"/>
                  </a:schemeClr>
                </a:solidFill>
              </a:rPr>
              <a:t> Spot Option </a:t>
            </a:r>
            <a:r>
              <a:rPr lang="en-US" dirty="0" smtClean="0">
                <a:solidFill>
                  <a:schemeClr val="tx2">
                    <a:satMod val="130000"/>
                  </a:schemeClr>
                </a:solidFill>
              </a:rPr>
              <a:t>Price</a:t>
            </a:r>
            <a:endParaRPr lang="en-US" dirty="0">
              <a:solidFill>
                <a:schemeClr val="tx2">
                  <a:satMod val="130000"/>
                </a:schemeClr>
              </a:solidFill>
            </a:endParaRPr>
          </a:p>
        </p:txBody>
      </p:sp>
      <p:sp>
        <p:nvSpPr>
          <p:cNvPr id="32771" name="Rectangle 3"/>
          <p:cNvSpPr>
            <a:spLocks noGrp="1" noChangeArrowheads="1"/>
          </p:cNvSpPr>
          <p:nvPr>
            <p:ph idx="1"/>
          </p:nvPr>
        </p:nvSpPr>
        <p:spPr>
          <a:xfrm>
            <a:off x="685800" y="2286000"/>
            <a:ext cx="7273925" cy="4321175"/>
          </a:xfrm>
        </p:spPr>
        <p:txBody>
          <a:bodyPr lIns="92075" tIns="46038" rIns="92075" bIns="46038"/>
          <a:lstStyle/>
          <a:p>
            <a:pPr eaLnBrk="1" hangingPunct="1">
              <a:lnSpc>
                <a:spcPct val="90000"/>
              </a:lnSpc>
            </a:pPr>
            <a:r>
              <a:rPr lang="en-US" altLang="en-US" sz="2400" smtClean="0">
                <a:latin typeface="Arial" charset="0"/>
                <a:cs typeface="Arial" charset="0"/>
              </a:rPr>
              <a:t>If futures prices are higher than spot prices (normal market), an American call on futures is worth more than a similar American call on spot. An American put on futures is worth less than a similar American put on spot.</a:t>
            </a:r>
          </a:p>
          <a:p>
            <a:pPr eaLnBrk="1" hangingPunct="1">
              <a:lnSpc>
                <a:spcPct val="90000"/>
              </a:lnSpc>
            </a:pPr>
            <a:r>
              <a:rPr lang="en-US" altLang="en-US" sz="2400" smtClean="0">
                <a:latin typeface="Arial" charset="0"/>
                <a:cs typeface="Arial" charset="0"/>
              </a:rPr>
              <a:t>When futures prices are lower than spot prices (inverted market) the reverse is true.</a:t>
            </a:r>
          </a:p>
        </p:txBody>
      </p:sp>
      <p:sp>
        <p:nvSpPr>
          <p:cNvPr id="3277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327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F9FD9459-6D62-4383-A739-BE13F4B8634E}" type="slidenum">
              <a:rPr lang="en-US" altLang="en-US" sz="1400" smtClean="0">
                <a:latin typeface="Arial" charset="0"/>
              </a:rPr>
              <a:pPr eaLnBrk="1" hangingPunct="1">
                <a:spcBef>
                  <a:spcPct val="0"/>
                </a:spcBef>
                <a:buFontTx/>
                <a:buNone/>
              </a:pPr>
              <a:t>26</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chemeClr val="tx2">
                    <a:satMod val="130000"/>
                  </a:schemeClr>
                </a:solidFill>
              </a:rPr>
              <a:t>Futures Style Options</a:t>
            </a:r>
            <a:r>
              <a:rPr lang="en-US" sz="2700" dirty="0" smtClean="0">
                <a:solidFill>
                  <a:schemeClr val="tx2">
                    <a:satMod val="130000"/>
                  </a:schemeClr>
                </a:solidFill>
              </a:rPr>
              <a:t> </a:t>
            </a:r>
            <a:r>
              <a:rPr lang="en-US" sz="2000" dirty="0" smtClean="0">
                <a:solidFill>
                  <a:schemeClr val="tx2">
                    <a:satMod val="130000"/>
                  </a:schemeClr>
                </a:solidFill>
              </a:rPr>
              <a:t>(page 394-95)</a:t>
            </a:r>
            <a:endParaRPr lang="en-US" sz="2000" dirty="0">
              <a:solidFill>
                <a:schemeClr val="tx2">
                  <a:satMod val="130000"/>
                </a:schemeClr>
              </a:solidFill>
            </a:endParaRPr>
          </a:p>
        </p:txBody>
      </p:sp>
      <p:sp>
        <p:nvSpPr>
          <p:cNvPr id="33795" name="Content Placeholder 2"/>
          <p:cNvSpPr>
            <a:spLocks noGrp="1"/>
          </p:cNvSpPr>
          <p:nvPr>
            <p:ph idx="1"/>
          </p:nvPr>
        </p:nvSpPr>
        <p:spPr/>
        <p:txBody>
          <a:bodyPr/>
          <a:lstStyle/>
          <a:p>
            <a:pPr eaLnBrk="1" hangingPunct="1"/>
            <a:r>
              <a:rPr lang="en-US" altLang="en-US" sz="2400" smtClean="0">
                <a:latin typeface="Arial" charset="0"/>
                <a:cs typeface="Arial" charset="0"/>
              </a:rPr>
              <a:t>A futures-style option is a futures contract on the option payoff</a:t>
            </a:r>
          </a:p>
          <a:p>
            <a:pPr eaLnBrk="1" hangingPunct="1"/>
            <a:r>
              <a:rPr lang="en-US" altLang="en-US" sz="2400" smtClean="0">
                <a:latin typeface="Arial" charset="0"/>
                <a:cs typeface="Arial" charset="0"/>
              </a:rPr>
              <a:t>Some exchanges trade these in preference to regular futures options</a:t>
            </a:r>
          </a:p>
          <a:p>
            <a:pPr eaLnBrk="1" hangingPunct="1"/>
            <a:r>
              <a:rPr lang="en-US" altLang="en-US" sz="2400" smtClean="0">
                <a:latin typeface="Arial" charset="0"/>
                <a:cs typeface="Arial" charset="0"/>
              </a:rPr>
              <a:t>The futures price for a call futures-style option is</a:t>
            </a:r>
          </a:p>
          <a:p>
            <a:pPr eaLnBrk="1" hangingPunct="1"/>
            <a:endParaRPr lang="en-US" altLang="en-US" sz="2400" smtClean="0">
              <a:latin typeface="Arial" charset="0"/>
              <a:cs typeface="Arial" charset="0"/>
            </a:endParaRPr>
          </a:p>
          <a:p>
            <a:pPr eaLnBrk="1" hangingPunct="1"/>
            <a:r>
              <a:rPr lang="en-US" altLang="en-US" sz="2400" smtClean="0">
                <a:latin typeface="Arial" charset="0"/>
                <a:cs typeface="Arial" charset="0"/>
              </a:rPr>
              <a:t>The futures price for a put futures-style option is</a:t>
            </a:r>
          </a:p>
          <a:p>
            <a:pPr eaLnBrk="1" hangingPunct="1"/>
            <a:endParaRPr lang="en-US" altLang="en-US" smtClean="0">
              <a:latin typeface="Arial" charset="0"/>
              <a:cs typeface="Arial" charset="0"/>
            </a:endParaRPr>
          </a:p>
          <a:p>
            <a:pPr eaLnBrk="1" hangingPunct="1">
              <a:buFont typeface="Wingdings 2" pitchFamily="18" charset="2"/>
              <a:buNone/>
            </a:pPr>
            <a:endParaRPr lang="en-US" altLang="en-US" smtClean="0">
              <a:latin typeface="Arial" charset="0"/>
              <a:cs typeface="Arial" charset="0"/>
            </a:endParaRPr>
          </a:p>
        </p:txBody>
      </p:sp>
      <p:sp>
        <p:nvSpPr>
          <p:cNvPr id="337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337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FAB7F948-DE34-4917-9A88-14E966EAE5EF}" type="slidenum">
              <a:rPr lang="en-US" altLang="en-US" sz="1400" smtClean="0">
                <a:latin typeface="Arial" charset="0"/>
              </a:rPr>
              <a:pPr eaLnBrk="1" hangingPunct="1">
                <a:spcBef>
                  <a:spcPct val="0"/>
                </a:spcBef>
                <a:buFontTx/>
                <a:buNone/>
              </a:pPr>
              <a:t>27</a:t>
            </a:fld>
            <a:endParaRPr lang="en-US" altLang="en-US" sz="1400" smtClean="0">
              <a:latin typeface="Arial" charset="0"/>
            </a:endParaRPr>
          </a:p>
        </p:txBody>
      </p:sp>
      <p:graphicFrame>
        <p:nvGraphicFramePr>
          <p:cNvPr id="33798" name="Object 2"/>
          <p:cNvGraphicFramePr>
            <a:graphicFrameLocks noChangeAspect="1"/>
          </p:cNvGraphicFramePr>
          <p:nvPr/>
        </p:nvGraphicFramePr>
        <p:xfrm>
          <a:off x="3505200" y="4191000"/>
          <a:ext cx="2133600" cy="417513"/>
        </p:xfrm>
        <a:graphic>
          <a:graphicData uri="http://schemas.openxmlformats.org/presentationml/2006/ole">
            <mc:AlternateContent xmlns:mc="http://schemas.openxmlformats.org/markup-compatibility/2006">
              <mc:Choice xmlns:v="urn:schemas-microsoft-com:vml" Requires="v">
                <p:oleObj spid="_x0000_s33800" name="Equation" r:id="rId6" imgW="1168400" imgH="228600" progId="Equation.3">
                  <p:embed/>
                </p:oleObj>
              </mc:Choice>
              <mc:Fallback>
                <p:oleObj name="Equation" r:id="rId6" imgW="1168400" imgH="2286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4191000"/>
                        <a:ext cx="21336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3"/>
          <p:cNvGraphicFramePr>
            <a:graphicFrameLocks noChangeAspect="1"/>
          </p:cNvGraphicFramePr>
          <p:nvPr/>
        </p:nvGraphicFramePr>
        <p:xfrm>
          <a:off x="3505200" y="5181600"/>
          <a:ext cx="2209800" cy="430213"/>
        </p:xfrm>
        <a:graphic>
          <a:graphicData uri="http://schemas.openxmlformats.org/presentationml/2006/ole">
            <mc:AlternateContent xmlns:mc="http://schemas.openxmlformats.org/markup-compatibility/2006">
              <mc:Choice xmlns:v="urn:schemas-microsoft-com:vml" Requires="v">
                <p:oleObj spid="_x0000_s33801" name="Equation" r:id="rId8" imgW="1333500" imgH="228600" progId="Equation.3">
                  <p:embed/>
                </p:oleObj>
              </mc:Choice>
              <mc:Fallback>
                <p:oleObj name="Equation" r:id="rId8" imgW="1333500" imgH="2286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5200" y="5181600"/>
                        <a:ext cx="22098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Put-Call Parity Results</a:t>
            </a:r>
            <a:endParaRPr lang="en-US" dirty="0">
              <a:solidFill>
                <a:schemeClr val="tx2">
                  <a:satMod val="130000"/>
                </a:schemeClr>
              </a:solidFill>
            </a:endParaRPr>
          </a:p>
        </p:txBody>
      </p:sp>
      <p:sp>
        <p:nvSpPr>
          <p:cNvPr id="34819" name="Content Placeholder 2"/>
          <p:cNvSpPr>
            <a:spLocks noGrp="1"/>
          </p:cNvSpPr>
          <p:nvPr>
            <p:ph idx="1"/>
          </p:nvPr>
        </p:nvSpPr>
        <p:spPr>
          <a:xfrm>
            <a:off x="-228600" y="1905000"/>
            <a:ext cx="7620000" cy="4114800"/>
          </a:xfrm>
        </p:spPr>
        <p:txBody>
          <a:bodyPr/>
          <a:lstStyle/>
          <a:p>
            <a:pPr eaLnBrk="1" hangingPunct="1">
              <a:buFont typeface="Wingdings 2" pitchFamily="18" charset="2"/>
              <a:buNone/>
            </a:pPr>
            <a:r>
              <a:rPr lang="en-US" altLang="en-US" smtClean="0">
                <a:latin typeface="Arial" charset="0"/>
                <a:cs typeface="Arial" charset="0"/>
              </a:rPr>
              <a:t> </a:t>
            </a:r>
          </a:p>
        </p:txBody>
      </p:sp>
      <p:sp>
        <p:nvSpPr>
          <p:cNvPr id="3482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348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19AD5178-D1FA-42A7-800F-5BA1A0915F71}" type="slidenum">
              <a:rPr lang="en-US" altLang="en-US" sz="1400" smtClean="0">
                <a:latin typeface="Arial" charset="0"/>
              </a:rPr>
              <a:pPr eaLnBrk="1" hangingPunct="1">
                <a:spcBef>
                  <a:spcPct val="0"/>
                </a:spcBef>
                <a:buFontTx/>
                <a:buNone/>
              </a:pPr>
              <a:t>28</a:t>
            </a:fld>
            <a:endParaRPr lang="en-US" altLang="en-US" sz="1400" smtClean="0">
              <a:latin typeface="Arial" charset="0"/>
            </a:endParaRPr>
          </a:p>
        </p:txBody>
      </p:sp>
      <p:graphicFrame>
        <p:nvGraphicFramePr>
          <p:cNvPr id="34822" name="Object 0">
            <a:hlinkClick r:id="" action="ppaction://ole?verb=0"/>
          </p:cNvPr>
          <p:cNvGraphicFramePr>
            <a:graphicFrameLocks/>
          </p:cNvGraphicFramePr>
          <p:nvPr/>
        </p:nvGraphicFramePr>
        <p:xfrm>
          <a:off x="990600" y="1981200"/>
          <a:ext cx="4038600" cy="3989388"/>
        </p:xfrm>
        <a:graphic>
          <a:graphicData uri="http://schemas.openxmlformats.org/presentationml/2006/ole">
            <mc:AlternateContent xmlns:mc="http://schemas.openxmlformats.org/markup-compatibility/2006">
              <mc:Choice xmlns:v="urn:schemas-microsoft-com:vml" Requires="v">
                <p:oleObj spid="_x0000_s34823" name="Equation" r:id="rId6" imgW="1968500" imgH="1905000" progId="Equation.3">
                  <p:embed/>
                </p:oleObj>
              </mc:Choice>
              <mc:Fallback>
                <p:oleObj name="Equation" r:id="rId6" imgW="1968500" imgH="1905000" progId="Equation.3">
                  <p:embed/>
                  <p:pic>
                    <p:nvPicPr>
                      <p:cNvPr id="0" name="Object 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981200"/>
                        <a:ext cx="4038600" cy="398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228600" y="914400"/>
            <a:ext cx="7772400" cy="11430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Summary of Key </a:t>
            </a:r>
            <a:r>
              <a:rPr lang="en-US" dirty="0" smtClean="0">
                <a:solidFill>
                  <a:schemeClr val="tx2">
                    <a:satMod val="130000"/>
                  </a:schemeClr>
                </a:solidFill>
              </a:rPr>
              <a:t>Results from Chapters 17 and 18  </a:t>
            </a:r>
            <a:endParaRPr lang="en-US" dirty="0">
              <a:solidFill>
                <a:schemeClr val="tx2">
                  <a:satMod val="130000"/>
                </a:schemeClr>
              </a:solidFill>
            </a:endParaRPr>
          </a:p>
        </p:txBody>
      </p:sp>
      <p:sp>
        <p:nvSpPr>
          <p:cNvPr id="35843" name="Rectangle 3"/>
          <p:cNvSpPr>
            <a:spLocks noGrp="1" noChangeArrowheads="1"/>
          </p:cNvSpPr>
          <p:nvPr>
            <p:ph idx="1"/>
          </p:nvPr>
        </p:nvSpPr>
        <p:spPr>
          <a:xfrm>
            <a:off x="457200" y="2209800"/>
            <a:ext cx="7315200" cy="4386263"/>
          </a:xfrm>
        </p:spPr>
        <p:txBody>
          <a:bodyPr lIns="92075" tIns="46038" rIns="92075" bIns="46038"/>
          <a:lstStyle/>
          <a:p>
            <a:pPr eaLnBrk="1" hangingPunct="1"/>
            <a:r>
              <a:rPr lang="en-US" altLang="en-US" smtClean="0">
                <a:latin typeface="Arial" charset="0"/>
                <a:cs typeface="Arial" charset="0"/>
              </a:rPr>
              <a:t>We can treat stock indices, currencies, and futures like a stock paying a dividend yield  of </a:t>
            </a:r>
            <a:r>
              <a:rPr lang="en-US" altLang="en-US" i="1" smtClean="0">
                <a:latin typeface="Times New Roman" pitchFamily="18" charset="0"/>
                <a:cs typeface="Arial" charset="0"/>
              </a:rPr>
              <a:t>q</a:t>
            </a:r>
            <a:endParaRPr lang="en-US" altLang="en-US" smtClean="0">
              <a:latin typeface="Arial" charset="0"/>
              <a:cs typeface="Arial" charset="0"/>
            </a:endParaRPr>
          </a:p>
          <a:p>
            <a:pPr lvl="1" eaLnBrk="1" hangingPunct="1"/>
            <a:r>
              <a:rPr lang="en-US" altLang="en-US" smtClean="0">
                <a:latin typeface="Arial" charset="0"/>
                <a:cs typeface="Arial" charset="0"/>
              </a:rPr>
              <a:t>For stock indices, </a:t>
            </a:r>
            <a:r>
              <a:rPr lang="en-US" altLang="en-US" i="1" smtClean="0">
                <a:latin typeface="Times New Roman" pitchFamily="18" charset="0"/>
                <a:cs typeface="Arial" charset="0"/>
              </a:rPr>
              <a:t>q</a:t>
            </a:r>
            <a:r>
              <a:rPr lang="en-US" altLang="en-US" i="1" smtClean="0">
                <a:latin typeface="Arial" charset="0"/>
                <a:cs typeface="Arial" charset="0"/>
              </a:rPr>
              <a:t> </a:t>
            </a:r>
            <a:r>
              <a:rPr lang="en-US" altLang="en-US" smtClean="0">
                <a:latin typeface="Arial" charset="0"/>
                <a:cs typeface="Arial" charset="0"/>
              </a:rPr>
              <a:t> is average dividend yield on the index over the option life</a:t>
            </a:r>
          </a:p>
          <a:p>
            <a:pPr lvl="1" eaLnBrk="1" hangingPunct="1"/>
            <a:r>
              <a:rPr lang="en-US" altLang="en-US" smtClean="0">
                <a:latin typeface="Arial" charset="0"/>
                <a:cs typeface="Arial" charset="0"/>
              </a:rPr>
              <a:t>For currencies, </a:t>
            </a:r>
            <a:r>
              <a:rPr lang="en-US" altLang="en-US" i="1" smtClean="0">
                <a:latin typeface="Times New Roman" pitchFamily="18" charset="0"/>
                <a:cs typeface="Arial" charset="0"/>
              </a:rPr>
              <a:t>q</a:t>
            </a:r>
            <a:r>
              <a:rPr lang="en-US" altLang="en-US" smtClean="0">
                <a:latin typeface="Times New Roman" pitchFamily="18" charset="0"/>
                <a:cs typeface="Arial" charset="0"/>
              </a:rPr>
              <a:t>  = </a:t>
            </a:r>
            <a:r>
              <a:rPr lang="en-US" altLang="en-US" i="1" smtClean="0">
                <a:latin typeface="Times New Roman" pitchFamily="18" charset="0"/>
                <a:cs typeface="Arial" charset="0"/>
              </a:rPr>
              <a:t>r</a:t>
            </a:r>
            <a:r>
              <a:rPr lang="en-US" altLang="en-US" i="1" baseline="-25000" smtClean="0">
                <a:latin typeface="Times New Roman" pitchFamily="18" charset="0"/>
                <a:cs typeface="Arial" charset="0"/>
              </a:rPr>
              <a:t>ƒ</a:t>
            </a:r>
            <a:endParaRPr lang="en-US" altLang="en-US" baseline="-25000" smtClean="0">
              <a:latin typeface="Times New Roman" pitchFamily="18" charset="0"/>
              <a:cs typeface="Arial" charset="0"/>
            </a:endParaRPr>
          </a:p>
          <a:p>
            <a:pPr lvl="1" eaLnBrk="1" hangingPunct="1"/>
            <a:r>
              <a:rPr lang="en-US" altLang="en-US" smtClean="0">
                <a:latin typeface="Arial" charset="0"/>
                <a:cs typeface="Arial" charset="0"/>
              </a:rPr>
              <a:t>For futures, </a:t>
            </a:r>
            <a:r>
              <a:rPr lang="en-US" altLang="en-US" i="1" smtClean="0">
                <a:latin typeface="Times New Roman" pitchFamily="18" charset="0"/>
                <a:cs typeface="Arial" charset="0"/>
              </a:rPr>
              <a:t>q</a:t>
            </a:r>
            <a:r>
              <a:rPr lang="en-US" altLang="en-US" smtClean="0">
                <a:latin typeface="Times New Roman" pitchFamily="18" charset="0"/>
                <a:cs typeface="Arial" charset="0"/>
              </a:rPr>
              <a:t>  = </a:t>
            </a:r>
            <a:r>
              <a:rPr lang="en-US" altLang="en-US" i="1" smtClean="0">
                <a:latin typeface="Times New Roman" pitchFamily="18" charset="0"/>
                <a:cs typeface="Arial" charset="0"/>
              </a:rPr>
              <a:t>r</a:t>
            </a:r>
          </a:p>
        </p:txBody>
      </p:sp>
      <p:sp>
        <p:nvSpPr>
          <p:cNvPr id="358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358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6DC2303-3778-44F4-8DAE-08FA7DF3A594}" type="slidenum">
              <a:rPr lang="en-US" altLang="en-US" sz="1400" smtClean="0">
                <a:latin typeface="Arial" charset="0"/>
              </a:rPr>
              <a:pPr eaLnBrk="1" hangingPunct="1">
                <a:spcBef>
                  <a:spcPct val="0"/>
                </a:spcBef>
                <a:buFontTx/>
                <a:buNone/>
              </a:pPr>
              <a:t>29</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Mechanics of Call Futures Options</a:t>
            </a:r>
          </a:p>
        </p:txBody>
      </p:sp>
      <p:sp>
        <p:nvSpPr>
          <p:cNvPr id="9219" name="Content Placeholder 6"/>
          <p:cNvSpPr>
            <a:spLocks noGrp="1"/>
          </p:cNvSpPr>
          <p:nvPr>
            <p:ph idx="1"/>
          </p:nvPr>
        </p:nvSpPr>
        <p:spPr>
          <a:xfrm>
            <a:off x="685800" y="1981200"/>
            <a:ext cx="7772400" cy="4114800"/>
          </a:xfrm>
        </p:spPr>
        <p:txBody>
          <a:bodyPr/>
          <a:lstStyle/>
          <a:p>
            <a:pPr eaLnBrk="1" hangingPunct="1"/>
            <a:r>
              <a:rPr lang="en-US" altLang="en-US" smtClean="0">
                <a:latin typeface="Arial" charset="0"/>
                <a:cs typeface="Arial" charset="0"/>
              </a:rPr>
              <a:t>When a call futures option is exercised the holder acquires </a:t>
            </a:r>
          </a:p>
          <a:p>
            <a:pPr lvl="1" eaLnBrk="1" hangingPunct="1"/>
            <a:r>
              <a:rPr lang="en-US" altLang="en-US" smtClean="0">
                <a:latin typeface="Arial" charset="0"/>
                <a:cs typeface="Arial" charset="0"/>
              </a:rPr>
              <a:t>A  long  position in the futures </a:t>
            </a:r>
          </a:p>
          <a:p>
            <a:pPr lvl="1" eaLnBrk="1" hangingPunct="1"/>
            <a:r>
              <a:rPr lang="en-US" altLang="en-US" smtClean="0">
                <a:latin typeface="Arial" charset="0"/>
                <a:cs typeface="Arial" charset="0"/>
              </a:rPr>
              <a:t>A cash amount equal to the excess of the futures price at the time of the most recent settlement over the strike price </a:t>
            </a:r>
          </a:p>
          <a:p>
            <a:pPr eaLnBrk="1" hangingPunct="1">
              <a:buFontTx/>
              <a:buNone/>
            </a:pPr>
            <a:endParaRPr lang="en-CA" altLang="en-US" smtClean="0">
              <a:latin typeface="Arial" charset="0"/>
              <a:cs typeface="Arial" charset="0"/>
            </a:endParaRPr>
          </a:p>
          <a:p>
            <a:pPr eaLnBrk="1" hangingPunct="1"/>
            <a:endParaRPr lang="en-US" altLang="en-US" smtClean="0">
              <a:latin typeface="Arial" charset="0"/>
              <a:cs typeface="Arial" charset="0"/>
            </a:endParaRPr>
          </a:p>
          <a:p>
            <a:pPr lvl="1" eaLnBrk="1" hangingPunct="1">
              <a:buFontTx/>
              <a:buNone/>
            </a:pPr>
            <a:endParaRPr lang="en-US" altLang="en-US" smtClean="0">
              <a:latin typeface="Arial" charset="0"/>
              <a:cs typeface="Arial" charset="0"/>
            </a:endParaRPr>
          </a:p>
        </p:txBody>
      </p:sp>
      <p:sp>
        <p:nvSpPr>
          <p:cNvPr id="922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92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53DAFB0-6731-4ECF-9100-FEC7A7098FBF}" type="slidenum">
              <a:rPr lang="en-US" altLang="en-US" sz="1400" smtClean="0">
                <a:latin typeface="Arial" charset="0"/>
              </a:rPr>
              <a:pPr eaLnBrk="1" hangingPunct="1">
                <a:spcBef>
                  <a:spcPct val="0"/>
                </a:spcBef>
                <a:buFontTx/>
                <a:buNone/>
              </a:pPr>
              <a:t>3</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Mechanics of Put Futures Option</a:t>
            </a:r>
          </a:p>
        </p:txBody>
      </p:sp>
      <p:sp>
        <p:nvSpPr>
          <p:cNvPr id="10243" name="Content Placeholder 8"/>
          <p:cNvSpPr>
            <a:spLocks noGrp="1"/>
          </p:cNvSpPr>
          <p:nvPr>
            <p:ph idx="1"/>
          </p:nvPr>
        </p:nvSpPr>
        <p:spPr/>
        <p:txBody>
          <a:bodyPr/>
          <a:lstStyle/>
          <a:p>
            <a:pPr eaLnBrk="1" hangingPunct="1"/>
            <a:r>
              <a:rPr lang="en-US" altLang="en-US" smtClean="0">
                <a:latin typeface="Arial" charset="0"/>
                <a:cs typeface="Arial" charset="0"/>
              </a:rPr>
              <a:t>When a put futures option is exercised  the holder acquires </a:t>
            </a:r>
          </a:p>
          <a:p>
            <a:pPr lvl="1" eaLnBrk="1" hangingPunct="1"/>
            <a:r>
              <a:rPr lang="en-US" altLang="en-US" smtClean="0">
                <a:latin typeface="Arial" charset="0"/>
                <a:cs typeface="Arial" charset="0"/>
              </a:rPr>
              <a:t>A short position in the futures </a:t>
            </a:r>
          </a:p>
          <a:p>
            <a:pPr lvl="1" eaLnBrk="1" hangingPunct="1"/>
            <a:r>
              <a:rPr lang="en-US" altLang="en-US" smtClean="0">
                <a:latin typeface="Arial" charset="0"/>
                <a:cs typeface="Arial" charset="0"/>
              </a:rPr>
              <a:t>A cash amount equal to the excess of  the strike price over the futures price at the time of the most recent settlement</a:t>
            </a:r>
          </a:p>
          <a:p>
            <a:pPr lvl="1" eaLnBrk="1" hangingPunct="1"/>
            <a:endParaRPr lang="en-US" altLang="en-US" smtClean="0">
              <a:latin typeface="Arial" charset="0"/>
              <a:cs typeface="Arial" charset="0"/>
            </a:endParaRPr>
          </a:p>
        </p:txBody>
      </p:sp>
      <p:sp>
        <p:nvSpPr>
          <p:cNvPr id="102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D1DD5EC8-C6A4-4CCA-BA3B-47C9C838CD00}" type="slidenum">
              <a:rPr lang="en-US" altLang="en-US" sz="1400" smtClean="0">
                <a:latin typeface="Arial" charset="0"/>
              </a:rPr>
              <a:pPr eaLnBrk="1" hangingPunct="1">
                <a:spcBef>
                  <a:spcPct val="0"/>
                </a:spcBef>
                <a:buFontTx/>
                <a:buNone/>
              </a:pPr>
              <a:t>4</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52400" y="914400"/>
            <a:ext cx="7772400" cy="1143000"/>
          </a:xfrm>
        </p:spPr>
        <p:txBody>
          <a:bodyPr/>
          <a:lstStyle/>
          <a:p>
            <a:pPr eaLnBrk="1" hangingPunct="1"/>
            <a:r>
              <a:rPr lang="en-CA" altLang="en-US" smtClean="0"/>
              <a:t>Example 18.1 </a:t>
            </a:r>
            <a:r>
              <a:rPr lang="en-CA" altLang="en-US" sz="2000" smtClean="0"/>
              <a:t>(page 383-384)</a:t>
            </a:r>
            <a:endParaRPr lang="en-US" altLang="en-US" sz="2000" smtClean="0"/>
          </a:p>
        </p:txBody>
      </p:sp>
      <p:sp>
        <p:nvSpPr>
          <p:cNvPr id="11267" name="Content Placeholder 2"/>
          <p:cNvSpPr>
            <a:spLocks noGrp="1"/>
          </p:cNvSpPr>
          <p:nvPr>
            <p:ph idx="1"/>
          </p:nvPr>
        </p:nvSpPr>
        <p:spPr/>
        <p:txBody>
          <a:bodyPr/>
          <a:lstStyle/>
          <a:p>
            <a:pPr eaLnBrk="1" hangingPunct="1"/>
            <a:r>
              <a:rPr lang="en-CA" altLang="en-US" smtClean="0">
                <a:latin typeface="Arial" charset="0"/>
                <a:cs typeface="Arial" charset="0"/>
              </a:rPr>
              <a:t>Sept. call option contract on copper futures has a strike of 320 cents per pound. It is exercised when futures price is 331 cents and most recent settlement is 330. One contract is on 25,000 pounds</a:t>
            </a:r>
          </a:p>
          <a:p>
            <a:pPr eaLnBrk="1" hangingPunct="1"/>
            <a:r>
              <a:rPr lang="en-CA" altLang="en-US" smtClean="0">
                <a:latin typeface="Arial" charset="0"/>
                <a:cs typeface="Arial" charset="0"/>
              </a:rPr>
              <a:t>Trader receives</a:t>
            </a:r>
          </a:p>
          <a:p>
            <a:pPr lvl="1" eaLnBrk="1" hangingPunct="1"/>
            <a:r>
              <a:rPr lang="en-CA" altLang="en-US" smtClean="0">
                <a:latin typeface="Arial" charset="0"/>
                <a:cs typeface="Arial" charset="0"/>
              </a:rPr>
              <a:t>Long Sept. futures contract on copper</a:t>
            </a:r>
          </a:p>
          <a:p>
            <a:pPr lvl="1" eaLnBrk="1" hangingPunct="1"/>
            <a:r>
              <a:rPr lang="en-CA" altLang="en-US" smtClean="0">
                <a:latin typeface="Arial" charset="0"/>
                <a:cs typeface="Arial" charset="0"/>
              </a:rPr>
              <a:t>25,000 times 10 cents or $2,500 in cash</a:t>
            </a:r>
            <a:endParaRPr lang="en-US" altLang="en-US" smtClean="0">
              <a:latin typeface="Arial" charset="0"/>
              <a:cs typeface="Arial" charset="0"/>
            </a:endParaRPr>
          </a:p>
        </p:txBody>
      </p:sp>
      <p:sp>
        <p:nvSpPr>
          <p:cNvPr id="1126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12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702299E3-FECA-4E23-9D13-D98BE74877C3}" type="slidenum">
              <a:rPr lang="en-US" altLang="en-US" sz="1400" smtClean="0">
                <a:latin typeface="Arial" charset="0"/>
              </a:rPr>
              <a:pPr eaLnBrk="1" hangingPunct="1">
                <a:spcBef>
                  <a:spcPct val="0"/>
                </a:spcBef>
                <a:buFontTx/>
                <a:buNone/>
              </a:pPr>
              <a:t>5</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CA" altLang="en-US" smtClean="0"/>
              <a:t>Example 18.2 </a:t>
            </a:r>
            <a:r>
              <a:rPr lang="en-CA" altLang="en-US" sz="2000" smtClean="0"/>
              <a:t>(page 384)</a:t>
            </a:r>
            <a:endParaRPr lang="en-US" altLang="en-US" sz="2000" smtClean="0"/>
          </a:p>
        </p:txBody>
      </p:sp>
      <p:sp>
        <p:nvSpPr>
          <p:cNvPr id="12291" name="Content Placeholder 2"/>
          <p:cNvSpPr>
            <a:spLocks noGrp="1"/>
          </p:cNvSpPr>
          <p:nvPr>
            <p:ph idx="1"/>
          </p:nvPr>
        </p:nvSpPr>
        <p:spPr/>
        <p:txBody>
          <a:bodyPr/>
          <a:lstStyle/>
          <a:p>
            <a:pPr eaLnBrk="1" hangingPunct="1"/>
            <a:r>
              <a:rPr lang="en-CA" altLang="en-US" smtClean="0">
                <a:latin typeface="Arial" charset="0"/>
                <a:cs typeface="Arial" charset="0"/>
              </a:rPr>
              <a:t>Dec put option contract on corn futures has a strike price of 600 cents per bushel.  It is exercised when the futures price is 580 cents per bushel and the most recent settlement price is 579 cents per bushel. One contract is on 5000 bushels</a:t>
            </a:r>
          </a:p>
          <a:p>
            <a:pPr eaLnBrk="1" hangingPunct="1"/>
            <a:r>
              <a:rPr lang="en-CA" altLang="en-US" smtClean="0">
                <a:latin typeface="Arial" charset="0"/>
                <a:cs typeface="Arial" charset="0"/>
              </a:rPr>
              <a:t>Trader receives </a:t>
            </a:r>
          </a:p>
          <a:p>
            <a:pPr lvl="1" eaLnBrk="1" hangingPunct="1"/>
            <a:r>
              <a:rPr lang="en-CA" altLang="en-US" smtClean="0">
                <a:latin typeface="Arial" charset="0"/>
                <a:cs typeface="Arial" charset="0"/>
              </a:rPr>
              <a:t>Short Dec futures contract on corn</a:t>
            </a:r>
          </a:p>
          <a:p>
            <a:pPr lvl="1" eaLnBrk="1" hangingPunct="1"/>
            <a:r>
              <a:rPr lang="en-CA" altLang="en-US" smtClean="0">
                <a:latin typeface="Arial" charset="0"/>
                <a:cs typeface="Arial" charset="0"/>
              </a:rPr>
              <a:t>$1,050 in cash</a:t>
            </a:r>
          </a:p>
          <a:p>
            <a:pPr eaLnBrk="1" hangingPunct="1">
              <a:buFontTx/>
              <a:buNone/>
            </a:pPr>
            <a:endParaRPr lang="en-CA" altLang="en-US" smtClean="0">
              <a:latin typeface="Arial" charset="0"/>
              <a:cs typeface="Arial" charset="0"/>
            </a:endParaRPr>
          </a:p>
          <a:p>
            <a:pPr eaLnBrk="1" hangingPunct="1"/>
            <a:endParaRPr lang="en-CA" altLang="en-US" smtClean="0">
              <a:latin typeface="Arial" charset="0"/>
              <a:cs typeface="Arial" charset="0"/>
            </a:endParaRPr>
          </a:p>
          <a:p>
            <a:pPr lvl="1" eaLnBrk="1" hangingPunct="1"/>
            <a:endParaRPr lang="en-US" altLang="en-US" smtClean="0">
              <a:latin typeface="Arial" charset="0"/>
              <a:cs typeface="Arial" charset="0"/>
            </a:endParaRPr>
          </a:p>
        </p:txBody>
      </p:sp>
      <p:sp>
        <p:nvSpPr>
          <p:cNvPr id="1229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229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FA8FE4B5-17F6-40C2-A33B-13B591A9D2F0}" type="slidenum">
              <a:rPr lang="en-US" altLang="en-US" sz="1400" smtClean="0">
                <a:latin typeface="Arial" charset="0"/>
              </a:rPr>
              <a:pPr eaLnBrk="1" hangingPunct="1">
                <a:spcBef>
                  <a:spcPct val="0"/>
                </a:spcBef>
                <a:buFontTx/>
                <a:buNone/>
              </a:pPr>
              <a:t>6</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The Payoffs</a:t>
            </a:r>
          </a:p>
        </p:txBody>
      </p:sp>
      <p:sp>
        <p:nvSpPr>
          <p:cNvPr id="13315" name="Rectangle 3"/>
          <p:cNvSpPr>
            <a:spLocks noGrp="1" noChangeArrowheads="1"/>
          </p:cNvSpPr>
          <p:nvPr>
            <p:ph idx="1"/>
          </p:nvPr>
        </p:nvSpPr>
        <p:spPr/>
        <p:txBody>
          <a:bodyPr lIns="92075" tIns="46038" rIns="92075" bIns="46038"/>
          <a:lstStyle/>
          <a:p>
            <a:pPr eaLnBrk="1" hangingPunct="1">
              <a:buFont typeface="Wingdings" pitchFamily="2" charset="2"/>
              <a:buNone/>
            </a:pPr>
            <a:r>
              <a:rPr lang="en-US" altLang="en-US" smtClean="0">
                <a:latin typeface="Arial" charset="0"/>
                <a:cs typeface="Arial" charset="0"/>
              </a:rPr>
              <a:t>	If the futures position is closed out immediately:</a:t>
            </a:r>
          </a:p>
          <a:p>
            <a:pPr eaLnBrk="1" hangingPunct="1">
              <a:buFont typeface="Wingdings" pitchFamily="2" charset="2"/>
              <a:buNone/>
            </a:pPr>
            <a:r>
              <a:rPr lang="en-US" altLang="en-US" smtClean="0">
                <a:latin typeface="Arial" charset="0"/>
                <a:cs typeface="Arial" charset="0"/>
              </a:rPr>
              <a:t>	Payoff from call = </a:t>
            </a:r>
            <a:r>
              <a:rPr lang="en-US" altLang="en-US" i="1" smtClean="0">
                <a:latin typeface="Times New Roman" pitchFamily="18" charset="0"/>
                <a:cs typeface="Times New Roman" pitchFamily="18" charset="0"/>
              </a:rPr>
              <a:t>F– </a:t>
            </a:r>
            <a:r>
              <a:rPr lang="en-US" altLang="en-US" i="1" smtClean="0">
                <a:latin typeface="Times New Roman" pitchFamily="18" charset="0"/>
                <a:cs typeface="Arial" charset="0"/>
              </a:rPr>
              <a:t>K</a:t>
            </a:r>
          </a:p>
          <a:p>
            <a:pPr eaLnBrk="1" hangingPunct="1">
              <a:buFont typeface="Wingdings" pitchFamily="2" charset="2"/>
              <a:buNone/>
            </a:pPr>
            <a:r>
              <a:rPr lang="en-US" altLang="en-US" smtClean="0">
                <a:latin typeface="Arial" charset="0"/>
                <a:cs typeface="Arial" charset="0"/>
              </a:rPr>
              <a:t>	Payoff from put = </a:t>
            </a:r>
            <a:r>
              <a:rPr lang="en-US" altLang="en-US" i="1" smtClean="0">
                <a:latin typeface="Times New Roman" pitchFamily="18" charset="0"/>
                <a:cs typeface="Arial" charset="0"/>
              </a:rPr>
              <a:t>K </a:t>
            </a:r>
            <a:r>
              <a:rPr lang="en-US" altLang="en-US" i="1" smtClean="0">
                <a:latin typeface="Times New Roman" pitchFamily="18" charset="0"/>
                <a:cs typeface="Times New Roman" pitchFamily="18" charset="0"/>
              </a:rPr>
              <a:t>– </a:t>
            </a:r>
            <a:r>
              <a:rPr lang="en-US" altLang="en-US" i="1" smtClean="0">
                <a:latin typeface="Times New Roman" pitchFamily="18" charset="0"/>
                <a:cs typeface="Arial" charset="0"/>
              </a:rPr>
              <a:t>F</a:t>
            </a:r>
            <a:endParaRPr lang="en-US" altLang="en-US" i="1" smtClean="0">
              <a:latin typeface="Arial" charset="0"/>
              <a:cs typeface="Arial" charset="0"/>
            </a:endParaRPr>
          </a:p>
          <a:p>
            <a:pPr eaLnBrk="1" hangingPunct="1">
              <a:buFont typeface="Wingdings" pitchFamily="2" charset="2"/>
              <a:buNone/>
            </a:pPr>
            <a:r>
              <a:rPr lang="en-US" altLang="en-US" i="1" smtClean="0">
                <a:latin typeface="Arial" charset="0"/>
                <a:cs typeface="Arial" charset="0"/>
              </a:rPr>
              <a:t>	</a:t>
            </a:r>
            <a:r>
              <a:rPr lang="en-US" altLang="en-US" smtClean="0">
                <a:latin typeface="Arial" charset="0"/>
                <a:cs typeface="Arial" charset="0"/>
              </a:rPr>
              <a:t>where </a:t>
            </a:r>
            <a:r>
              <a:rPr lang="en-US" altLang="en-US" i="1" smtClean="0">
                <a:latin typeface="Times New Roman" pitchFamily="18" charset="0"/>
                <a:cs typeface="Arial" charset="0"/>
              </a:rPr>
              <a:t>F</a:t>
            </a:r>
            <a:r>
              <a:rPr lang="en-US" altLang="en-US" smtClean="0">
                <a:latin typeface="Arial" charset="0"/>
                <a:cs typeface="Arial" charset="0"/>
              </a:rPr>
              <a:t> is futures price at time of exercise</a:t>
            </a:r>
          </a:p>
        </p:txBody>
      </p:sp>
      <p:sp>
        <p:nvSpPr>
          <p:cNvPr id="1331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840293E3-FE1B-48C0-A45C-C6527CAE8A42}" type="slidenum">
              <a:rPr lang="en-US" altLang="en-US" sz="1400" smtClean="0">
                <a:latin typeface="Arial" charset="0"/>
              </a:rPr>
              <a:pPr eaLnBrk="1" hangingPunct="1">
                <a:spcBef>
                  <a:spcPct val="0"/>
                </a:spcBef>
                <a:buFontTx/>
                <a:buNone/>
              </a:pPr>
              <a:t>7</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Interest Rate Futures Options</a:t>
            </a:r>
            <a:endParaRPr lang="en-CA" altLang="en-US" smtClean="0"/>
          </a:p>
        </p:txBody>
      </p:sp>
      <p:sp>
        <p:nvSpPr>
          <p:cNvPr id="14339" name="Content Placeholder 2"/>
          <p:cNvSpPr>
            <a:spLocks noGrp="1"/>
          </p:cNvSpPr>
          <p:nvPr>
            <p:ph idx="1"/>
          </p:nvPr>
        </p:nvSpPr>
        <p:spPr/>
        <p:txBody>
          <a:bodyPr/>
          <a:lstStyle/>
          <a:p>
            <a:r>
              <a:rPr lang="en-US" altLang="en-US" smtClean="0">
                <a:latin typeface="Arial" charset="0"/>
                <a:cs typeface="Arial" charset="0"/>
              </a:rPr>
              <a:t>Options on T-Bond futures (quoted as percentage of face value to the nearest 1/64 of 1%)</a:t>
            </a:r>
          </a:p>
          <a:p>
            <a:r>
              <a:rPr lang="en-US" altLang="en-US" smtClean="0">
                <a:latin typeface="Arial" charset="0"/>
                <a:cs typeface="Arial" charset="0"/>
              </a:rPr>
              <a:t>Options on Eurodollar futures. Each one basis point in the quote represents $25</a:t>
            </a:r>
          </a:p>
          <a:p>
            <a:r>
              <a:rPr lang="en-US" altLang="en-US" smtClean="0">
                <a:latin typeface="Arial" charset="0"/>
                <a:cs typeface="Arial" charset="0"/>
              </a:rPr>
              <a:t>If you think interest rates will go up should you buy call or put options?</a:t>
            </a:r>
            <a:endParaRPr lang="en-CA" altLang="en-US" smtClean="0">
              <a:latin typeface="Arial" charset="0"/>
              <a:cs typeface="Arial" charset="0"/>
            </a:endParaRPr>
          </a:p>
        </p:txBody>
      </p:sp>
      <p:sp>
        <p:nvSpPr>
          <p:cNvPr id="1434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a:t>Options, Futures, and Other Derivatives,  9th Edition, Copyright © John  C. Hull 2014</a:t>
            </a:r>
            <a:endParaRPr lang="en-US" altLang="en-US"/>
          </a:p>
        </p:txBody>
      </p:sp>
      <p:sp>
        <p:nvSpPr>
          <p:cNvPr id="1434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36CD83F-9E03-4D00-BC94-E3302A166BC5}" type="slidenum">
              <a:rPr lang="en-US" altLang="en-US" smtClean="0"/>
              <a:pPr eaLnBrk="1" hangingPunct="1"/>
              <a:t>8</a:t>
            </a:fld>
            <a:endParaRPr lang="en-US"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Potential Advantages of Futures Options over Spot Options</a:t>
            </a:r>
            <a:endParaRPr lang="en-US" dirty="0">
              <a:solidFill>
                <a:schemeClr val="tx2">
                  <a:satMod val="130000"/>
                </a:schemeClr>
              </a:solidFill>
            </a:endParaRPr>
          </a:p>
        </p:txBody>
      </p:sp>
      <p:sp>
        <p:nvSpPr>
          <p:cNvPr id="15363" name="Content Placeholder 2"/>
          <p:cNvSpPr>
            <a:spLocks noGrp="1"/>
          </p:cNvSpPr>
          <p:nvPr>
            <p:ph idx="1"/>
          </p:nvPr>
        </p:nvSpPr>
        <p:spPr>
          <a:xfrm>
            <a:off x="685800" y="1828800"/>
            <a:ext cx="7772400" cy="4433888"/>
          </a:xfrm>
        </p:spPr>
        <p:txBody>
          <a:bodyPr/>
          <a:lstStyle/>
          <a:p>
            <a:pPr eaLnBrk="1" hangingPunct="1">
              <a:buFontTx/>
              <a:buNone/>
            </a:pPr>
            <a:endParaRPr lang="en-US" altLang="en-US" smtClean="0">
              <a:latin typeface="Arial" charset="0"/>
              <a:cs typeface="Arial" charset="0"/>
            </a:endParaRPr>
          </a:p>
          <a:p>
            <a:pPr eaLnBrk="1" hangingPunct="1"/>
            <a:r>
              <a:rPr lang="en-US" altLang="en-US" smtClean="0">
                <a:latin typeface="Arial" charset="0"/>
                <a:cs typeface="Arial" charset="0"/>
              </a:rPr>
              <a:t>Futures contracts may be easier to trade and more liquid than the underlying asset</a:t>
            </a:r>
          </a:p>
          <a:p>
            <a:pPr eaLnBrk="1" hangingPunct="1"/>
            <a:r>
              <a:rPr lang="en-US" altLang="en-US" smtClean="0">
                <a:latin typeface="Arial" charset="0"/>
                <a:cs typeface="Arial" charset="0"/>
              </a:rPr>
              <a:t>Exercise of option does not lead to delivery of underlying asset</a:t>
            </a:r>
          </a:p>
          <a:p>
            <a:pPr eaLnBrk="1" hangingPunct="1"/>
            <a:r>
              <a:rPr lang="en-US" altLang="en-US" smtClean="0">
                <a:latin typeface="Arial" charset="0"/>
                <a:cs typeface="Arial" charset="0"/>
              </a:rPr>
              <a:t>Futures options and futures usually trade on same exchange</a:t>
            </a:r>
          </a:p>
          <a:p>
            <a:pPr eaLnBrk="1" hangingPunct="1"/>
            <a:r>
              <a:rPr lang="en-US" altLang="en-US" smtClean="0">
                <a:latin typeface="Arial" charset="0"/>
                <a:cs typeface="Arial" charset="0"/>
              </a:rPr>
              <a:t>Futures options may entail lower transactions costs</a:t>
            </a:r>
          </a:p>
        </p:txBody>
      </p:sp>
      <p:sp>
        <p:nvSpPr>
          <p:cNvPr id="153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latin typeface="Arial" charset="0"/>
              </a:rPr>
              <a:t>Options, Futures, and Other Derivatives,  9th Edition, Copyright © John  C. Hull 2014</a:t>
            </a:r>
            <a:endParaRPr lang="en-US" altLang="en-US" sz="1400">
              <a:latin typeface="Arial" charset="0"/>
            </a:endParaRPr>
          </a:p>
        </p:txBody>
      </p:sp>
      <p:sp>
        <p:nvSpPr>
          <p:cNvPr id="153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71017AF1-43F2-46F2-9586-55494760DF0B}" type="slidenum">
              <a:rPr lang="en-US" altLang="en-US" sz="1400" smtClean="0">
                <a:latin typeface="Arial" charset="0"/>
              </a:rPr>
              <a:pPr eaLnBrk="1" hangingPunct="1">
                <a:spcBef>
                  <a:spcPct val="0"/>
                </a:spcBef>
                <a:buFontTx/>
                <a:buNone/>
              </a:pPr>
              <a:t>9</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Ch16HullOFOD8thEdition</Template>
  <TotalTime>576</TotalTime>
  <Words>1576</Words>
  <Application>Microsoft Office PowerPoint</Application>
  <PresentationFormat>On-screen Show (4:3)</PresentationFormat>
  <Paragraphs>227</Paragraphs>
  <Slides>29</Slides>
  <Notes>28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9" baseType="lpstr">
      <vt:lpstr>Arial</vt:lpstr>
      <vt:lpstr>Times New Roman</vt:lpstr>
      <vt:lpstr>Tahoma</vt:lpstr>
      <vt:lpstr>Calibri</vt:lpstr>
      <vt:lpstr>Wingdings</vt:lpstr>
      <vt:lpstr>Wingdings 2</vt:lpstr>
      <vt:lpstr>Symbol</vt:lpstr>
      <vt:lpstr>Global</vt:lpstr>
      <vt:lpstr>Microsoft Equation 3.0</vt:lpstr>
      <vt:lpstr>Equation</vt:lpstr>
      <vt:lpstr>Chapter 18 Futures Options</vt:lpstr>
      <vt:lpstr>Options on Futures</vt:lpstr>
      <vt:lpstr>Mechanics of Call Futures Options</vt:lpstr>
      <vt:lpstr>Mechanics of Put Futures Option</vt:lpstr>
      <vt:lpstr>Example 18.1 (page 383-384)</vt:lpstr>
      <vt:lpstr>Example 18.2 (page 384)</vt:lpstr>
      <vt:lpstr>The Payoffs</vt:lpstr>
      <vt:lpstr>Interest Rate Futures Options</vt:lpstr>
      <vt:lpstr>Potential Advantages of Futures Options over Spot Options</vt:lpstr>
      <vt:lpstr>European Futures Options</vt:lpstr>
      <vt:lpstr>Put-Call Parity for Futures Options (Equation 18.1, page 387)</vt:lpstr>
      <vt:lpstr>Other Relations</vt:lpstr>
      <vt:lpstr>Binomial Tree Example</vt:lpstr>
      <vt:lpstr>Setting Up a Riskless  Portfolio</vt:lpstr>
      <vt:lpstr>Valuing  the Portfolio ( Risk-Free Rate is 6% )</vt:lpstr>
      <vt:lpstr>Valuing  the Option</vt:lpstr>
      <vt:lpstr>Generalization of Binomial Tree Example (Figure 18.2, page 390)</vt:lpstr>
      <vt:lpstr>Generalization (continued)</vt:lpstr>
      <vt:lpstr>Generalization (continued)</vt:lpstr>
      <vt:lpstr>Generalization (continued)</vt:lpstr>
      <vt:lpstr>Growth Rates For Futures Prices</vt:lpstr>
      <vt:lpstr>Valuing  European Futures Options </vt:lpstr>
      <vt:lpstr>Black’s Model (Equations 18.9 and 18.10, page 392)</vt:lpstr>
      <vt:lpstr>How Black’s Model is Used in Practice</vt:lpstr>
      <vt:lpstr>Using Black’s Model Instead of Black-Scholes-Merton (Example 18.7, page 393)</vt:lpstr>
      <vt:lpstr>Futures Option Price vs Spot Option Price</vt:lpstr>
      <vt:lpstr>Futures Style Options (page 394-95)</vt:lpstr>
      <vt:lpstr>Put-Call Parity Results</vt:lpstr>
      <vt:lpstr>Summary of Key Results from Chapters 17 and 18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Futures Options</dc:title>
  <dc:subject>Options, Futures, and Other Derivatives, 9e</dc:subject>
  <dc:creator>John C. Hull</dc:creator>
  <cp:keywords>Chapter 18</cp:keywords>
  <dc:description>Copyright 2014 by John C. Hull. All Rights Reserved. Published 2014</dc:description>
  <cp:lastModifiedBy>Hull</cp:lastModifiedBy>
  <cp:revision>28</cp:revision>
  <dcterms:created xsi:type="dcterms:W3CDTF">2008-05-30T23:52:09Z</dcterms:created>
  <dcterms:modified xsi:type="dcterms:W3CDTF">2014-02-03T23:22:45Z</dcterms:modified>
</cp:coreProperties>
</file>