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42"/>
  </p:notesMasterIdLst>
  <p:sldIdLst>
    <p:sldId id="256" r:id="rId2"/>
    <p:sldId id="259" r:id="rId3"/>
    <p:sldId id="260" r:id="rId4"/>
    <p:sldId id="261" r:id="rId5"/>
    <p:sldId id="262" r:id="rId6"/>
    <p:sldId id="263" r:id="rId7"/>
    <p:sldId id="264" r:id="rId8"/>
    <p:sldId id="265" r:id="rId9"/>
    <p:sldId id="266" r:id="rId10"/>
    <p:sldId id="29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8" r:id="rId35"/>
    <p:sldId id="291" r:id="rId36"/>
    <p:sldId id="292" r:id="rId37"/>
    <p:sldId id="293" r:id="rId38"/>
    <p:sldId id="294" r:id="rId39"/>
    <p:sldId id="295" r:id="rId40"/>
    <p:sldId id="296"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50D224A-7BD4-47F4-8ACA-550EC6298048}" type="datetimeFigureOut">
              <a:rPr lang="en-US"/>
              <a:pPr>
                <a:defRPr/>
              </a:pPr>
              <a:t>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0080A91-03FF-487B-90F7-EE5F50291178}" type="slidenum">
              <a:rPr lang="en-US"/>
              <a:pPr>
                <a:defRPr/>
              </a:pPr>
              <a:t>‹#›</a:t>
            </a:fld>
            <a:endParaRPr lang="en-US"/>
          </a:p>
        </p:txBody>
      </p:sp>
    </p:spTree>
    <p:extLst>
      <p:ext uri="{BB962C8B-B14F-4D97-AF65-F5344CB8AC3E}">
        <p14:creationId xmlns:p14="http://schemas.microsoft.com/office/powerpoint/2010/main" val="4984743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E28903-C62B-4F03-942A-D053A80290B5}"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0EEEB26F-D63F-4E63-9C21-CAF62D14F5C4}"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D7D91A-E2A9-4A7D-8DA6-C463D2C9165F}" type="slidenum">
              <a:rPr lang="en-US" smtClean="0"/>
              <a:pPr fontAlgn="base">
                <a:spcBef>
                  <a:spcPct val="0"/>
                </a:spcBef>
                <a:spcAft>
                  <a:spcPct val="0"/>
                </a:spcAft>
                <a:defRPr/>
              </a:pPr>
              <a:t>11</a:t>
            </a:fld>
            <a:endParaRPr lang="en-US" smtClean="0"/>
          </a:p>
        </p:txBody>
      </p:sp>
      <p:sp>
        <p:nvSpPr>
          <p:cNvPr id="59395" name="Rectangle 2"/>
          <p:cNvSpPr>
            <a:spLocks noChangeArrowheads="1" noTextEdit="1"/>
          </p:cNvSpPr>
          <p:nvPr>
            <p:ph type="sldImg"/>
          </p:nvPr>
        </p:nvSpPr>
        <p:spPr bwMode="auto">
          <a:xfrm>
            <a:off x="1144588" y="687388"/>
            <a:ext cx="4568825" cy="3425825"/>
          </a:xfrm>
          <a:solidFill>
            <a:srgbClr val="FFFFFF"/>
          </a:solidFill>
          <a:ln>
            <a:solidFill>
              <a:srgbClr val="000000"/>
            </a:solidFill>
            <a:miter lim="800000"/>
            <a:headEnd/>
            <a:tailEnd/>
          </a:ln>
        </p:spPr>
      </p:sp>
      <p:sp>
        <p:nvSpPr>
          <p:cNvPr id="59396" name="Rectangle 3"/>
          <p:cNvSpPr>
            <a:spLocks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560D75-5376-4404-BB5A-4D13589CF556}" type="slidenum">
              <a:rPr lang="en-US" smtClean="0"/>
              <a:pPr fontAlgn="base">
                <a:spcBef>
                  <a:spcPct val="0"/>
                </a:spcBef>
                <a:spcAft>
                  <a:spcPct val="0"/>
                </a:spcAft>
                <a:defRPr/>
              </a:pPr>
              <a:t>12</a:t>
            </a:fld>
            <a:endParaRPr lang="en-US" smtClean="0"/>
          </a:p>
        </p:txBody>
      </p:sp>
      <p:sp>
        <p:nvSpPr>
          <p:cNvPr id="60419" name="Rectangle 2"/>
          <p:cNvSpPr>
            <a:spLocks noChangeArrowheads="1" noTextEdit="1"/>
          </p:cNvSpPr>
          <p:nvPr>
            <p:ph type="sldImg"/>
          </p:nvPr>
        </p:nvSpPr>
        <p:spPr bwMode="auto">
          <a:xfrm>
            <a:off x="1144588" y="687388"/>
            <a:ext cx="4568825" cy="3425825"/>
          </a:xfrm>
          <a:solidFill>
            <a:srgbClr val="FFFFFF"/>
          </a:solidFill>
          <a:ln>
            <a:solidFill>
              <a:srgbClr val="000000"/>
            </a:solidFill>
            <a:miter lim="800000"/>
            <a:headEnd/>
            <a:tailEnd/>
          </a:ln>
        </p:spPr>
      </p:sp>
      <p:sp>
        <p:nvSpPr>
          <p:cNvPr id="60420" name="Rectangle 3"/>
          <p:cNvSpPr>
            <a:spLocks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AC3CC2A-0BFD-460E-A982-C9F258060682}" type="slidenum">
              <a:rPr lang="en-US" smtClean="0"/>
              <a:pPr fontAlgn="base">
                <a:spcBef>
                  <a:spcPct val="0"/>
                </a:spcBef>
                <a:spcAft>
                  <a:spcPct val="0"/>
                </a:spcAft>
                <a:defRPr/>
              </a:pPr>
              <a:t>13</a:t>
            </a:fld>
            <a:endParaRPr lang="en-US" smtClean="0"/>
          </a:p>
        </p:txBody>
      </p:sp>
      <p:sp>
        <p:nvSpPr>
          <p:cNvPr id="61443" name="Rectangle 2"/>
          <p:cNvSpPr>
            <a:spLocks noChangeArrowheads="1" noTextEdit="1"/>
          </p:cNvSpPr>
          <p:nvPr>
            <p:ph type="sldImg"/>
          </p:nvPr>
        </p:nvSpPr>
        <p:spPr bwMode="auto">
          <a:xfrm>
            <a:off x="1144588" y="687388"/>
            <a:ext cx="4568825" cy="3425825"/>
          </a:xfrm>
          <a:solidFill>
            <a:srgbClr val="FFFFFF"/>
          </a:solidFill>
          <a:ln>
            <a:solidFill>
              <a:srgbClr val="000000"/>
            </a:solidFill>
            <a:miter lim="800000"/>
            <a:headEnd/>
            <a:tailEnd/>
          </a:ln>
        </p:spPr>
      </p:sp>
      <p:sp>
        <p:nvSpPr>
          <p:cNvPr id="61444" name="Rectangle 3"/>
          <p:cNvSpPr>
            <a:spLocks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3A59C7D-541A-48CC-90E6-09983DB27AB0}" type="slidenum">
              <a:rPr lang="en-US" smtClean="0"/>
              <a:pPr fontAlgn="base">
                <a:spcBef>
                  <a:spcPct val="0"/>
                </a:spcBef>
                <a:spcAft>
                  <a:spcPct val="0"/>
                </a:spcAft>
                <a:defRPr/>
              </a:pPr>
              <a:t>14</a:t>
            </a:fld>
            <a:endParaRPr lang="en-US" smtClean="0"/>
          </a:p>
        </p:txBody>
      </p:sp>
      <p:sp>
        <p:nvSpPr>
          <p:cNvPr id="62467" name="Rectangle 2"/>
          <p:cNvSpPr>
            <a:spLocks noChangeArrowheads="1" noTextEdit="1"/>
          </p:cNvSpPr>
          <p:nvPr>
            <p:ph type="sldImg"/>
          </p:nvPr>
        </p:nvSpPr>
        <p:spPr bwMode="auto">
          <a:xfrm>
            <a:off x="1144588" y="687388"/>
            <a:ext cx="4568825" cy="3425825"/>
          </a:xfrm>
          <a:solidFill>
            <a:srgbClr val="FFFFFF"/>
          </a:solidFill>
          <a:ln>
            <a:solidFill>
              <a:srgbClr val="000000"/>
            </a:solidFill>
            <a:miter lim="800000"/>
            <a:headEnd/>
            <a:tailEnd/>
          </a:ln>
        </p:spPr>
      </p:sp>
      <p:sp>
        <p:nvSpPr>
          <p:cNvPr id="62468" name="Rectangle 3"/>
          <p:cNvSpPr>
            <a:spLocks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73F4E9-39DE-4F66-8C1E-8E76CBC32C27}" type="slidenum">
              <a:rPr lang="en-US" smtClean="0"/>
              <a:pPr fontAlgn="base">
                <a:spcBef>
                  <a:spcPct val="0"/>
                </a:spcBef>
                <a:spcAft>
                  <a:spcPct val="0"/>
                </a:spcAft>
                <a:defRPr/>
              </a:pPr>
              <a:t>15</a:t>
            </a:fld>
            <a:endParaRPr lang="en-US" smtClean="0"/>
          </a:p>
        </p:txBody>
      </p:sp>
      <p:sp>
        <p:nvSpPr>
          <p:cNvPr id="63491" name="Rectangle 2"/>
          <p:cNvSpPr>
            <a:spLocks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61F2C1-26F5-40E2-943B-CF23A0639277}" type="slidenum">
              <a:rPr lang="en-US" smtClean="0"/>
              <a:pPr fontAlgn="base">
                <a:spcBef>
                  <a:spcPct val="0"/>
                </a:spcBef>
                <a:spcAft>
                  <a:spcPct val="0"/>
                </a:spcAft>
                <a:defRPr/>
              </a:pPr>
              <a:t>16</a:t>
            </a:fld>
            <a:endParaRPr lang="en-US" smtClean="0"/>
          </a:p>
        </p:txBody>
      </p:sp>
      <p:sp>
        <p:nvSpPr>
          <p:cNvPr id="64515" name="Rectangle 2"/>
          <p:cNvSpPr>
            <a:spLocks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325157-40BD-4EBB-BFA1-E1E724000C14}" type="slidenum">
              <a:rPr lang="en-US" smtClean="0"/>
              <a:pPr fontAlgn="base">
                <a:spcBef>
                  <a:spcPct val="0"/>
                </a:spcBef>
                <a:spcAft>
                  <a:spcPct val="0"/>
                </a:spcAft>
                <a:defRPr/>
              </a:pPr>
              <a:t>17</a:t>
            </a:fld>
            <a:endParaRPr lang="en-US" smtClean="0"/>
          </a:p>
        </p:txBody>
      </p:sp>
      <p:sp>
        <p:nvSpPr>
          <p:cNvPr id="65539" name="Rectangle 2"/>
          <p:cNvSpPr>
            <a:spLocks noChangeArrowheads="1" noTextEdit="1"/>
          </p:cNvSpPr>
          <p:nvPr>
            <p:ph type="sldImg"/>
          </p:nvPr>
        </p:nvSpPr>
        <p:spPr bwMode="auto">
          <a:xfrm>
            <a:off x="1144588" y="687388"/>
            <a:ext cx="4568825" cy="3425825"/>
          </a:xfrm>
          <a:solidFill>
            <a:srgbClr val="FFFFFF"/>
          </a:solidFill>
          <a:ln>
            <a:solidFill>
              <a:srgbClr val="000000"/>
            </a:solidFill>
            <a:miter lim="800000"/>
            <a:headEnd/>
            <a:tailEnd/>
          </a:ln>
        </p:spPr>
      </p:sp>
      <p:sp>
        <p:nvSpPr>
          <p:cNvPr id="65540" name="Rectangle 3"/>
          <p:cNvSpPr>
            <a:spLocks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63D8C5-A7DC-4DB9-8ED9-2A06C6182F79}" type="slidenum">
              <a:rPr lang="en-US" smtClean="0"/>
              <a:pPr fontAlgn="base">
                <a:spcBef>
                  <a:spcPct val="0"/>
                </a:spcBef>
                <a:spcAft>
                  <a:spcPct val="0"/>
                </a:spcAft>
                <a:defRPr/>
              </a:pPr>
              <a:t>18</a:t>
            </a:fld>
            <a:endParaRPr lang="en-US" smtClean="0"/>
          </a:p>
        </p:txBody>
      </p:sp>
      <p:sp>
        <p:nvSpPr>
          <p:cNvPr id="66563" name="Rectangle 2"/>
          <p:cNvSpPr>
            <a:spLocks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EADCF8-69B5-4C0B-922B-59B699FA042B}" type="slidenum">
              <a:rPr lang="en-US" smtClean="0"/>
              <a:pPr fontAlgn="base">
                <a:spcBef>
                  <a:spcPct val="0"/>
                </a:spcBef>
                <a:spcAft>
                  <a:spcPct val="0"/>
                </a:spcAft>
                <a:defRPr/>
              </a:pPr>
              <a:t>19</a:t>
            </a:fld>
            <a:endParaRPr lang="en-US" smtClean="0"/>
          </a:p>
        </p:txBody>
      </p:sp>
      <p:sp>
        <p:nvSpPr>
          <p:cNvPr id="67587" name="Rectangle 2"/>
          <p:cNvSpPr>
            <a:spLocks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43FCDB-A2E0-4250-B131-E0C7056B247E}" type="slidenum">
              <a:rPr lang="en-US" smtClean="0"/>
              <a:pPr fontAlgn="base">
                <a:spcBef>
                  <a:spcPct val="0"/>
                </a:spcBef>
                <a:spcAft>
                  <a:spcPct val="0"/>
                </a:spcAft>
                <a:defRPr/>
              </a:pPr>
              <a:t>2</a:t>
            </a:fld>
            <a:endParaRPr lang="en-US" smtClean="0"/>
          </a:p>
        </p:txBody>
      </p:sp>
      <p:sp>
        <p:nvSpPr>
          <p:cNvPr id="50179" name="Rectangle 2"/>
          <p:cNvSpPr>
            <a:spLocks noChangeArrowheads="1" noTextEdit="1"/>
          </p:cNvSpPr>
          <p:nvPr>
            <p:ph type="sldImg"/>
          </p:nvPr>
        </p:nvSpPr>
        <p:spPr bwMode="auto">
          <a:xfrm>
            <a:off x="1144588" y="687388"/>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317E83-8756-4758-BB9F-937CB7BED504}" type="slidenum">
              <a:rPr lang="en-US" smtClean="0"/>
              <a:pPr fontAlgn="base">
                <a:spcBef>
                  <a:spcPct val="0"/>
                </a:spcBef>
                <a:spcAft>
                  <a:spcPct val="0"/>
                </a:spcAft>
                <a:defRPr/>
              </a:pPr>
              <a:t>20</a:t>
            </a:fld>
            <a:endParaRPr lang="en-US" smtClean="0"/>
          </a:p>
        </p:txBody>
      </p:sp>
      <p:sp>
        <p:nvSpPr>
          <p:cNvPr id="68611" name="Rectangle 2"/>
          <p:cNvSpPr>
            <a:spLocks noChangeArrowheads="1" noTextEdit="1"/>
          </p:cNvSpPr>
          <p:nvPr>
            <p:ph type="sldImg"/>
          </p:nvPr>
        </p:nvSpPr>
        <p:spPr bwMode="auto">
          <a:xfrm>
            <a:off x="1144588" y="687388"/>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333FFB-C0A0-4969-A7F4-AB6D80C2A831}" type="slidenum">
              <a:rPr lang="en-US" smtClean="0"/>
              <a:pPr fontAlgn="base">
                <a:spcBef>
                  <a:spcPct val="0"/>
                </a:spcBef>
                <a:spcAft>
                  <a:spcPct val="0"/>
                </a:spcAft>
                <a:defRPr/>
              </a:pPr>
              <a:t>21</a:t>
            </a:fld>
            <a:endParaRPr lang="en-US" smtClean="0"/>
          </a:p>
        </p:txBody>
      </p:sp>
      <p:sp>
        <p:nvSpPr>
          <p:cNvPr id="69635" name="Rectangle 2"/>
          <p:cNvSpPr>
            <a:spLocks noChangeArrowheads="1" noTextEdit="1"/>
          </p:cNvSpPr>
          <p:nvPr>
            <p:ph type="sldImg"/>
          </p:nvPr>
        </p:nvSpPr>
        <p:spPr bwMode="auto">
          <a:xfrm>
            <a:off x="1144588" y="687388"/>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B65183-99AE-4E43-8A25-C165A496D015}" type="slidenum">
              <a:rPr lang="en-US" smtClean="0"/>
              <a:pPr fontAlgn="base">
                <a:spcBef>
                  <a:spcPct val="0"/>
                </a:spcBef>
                <a:spcAft>
                  <a:spcPct val="0"/>
                </a:spcAft>
                <a:defRPr/>
              </a:pPr>
              <a:t>22</a:t>
            </a:fld>
            <a:endParaRPr lang="en-US" smtClean="0"/>
          </a:p>
        </p:txBody>
      </p:sp>
      <p:sp>
        <p:nvSpPr>
          <p:cNvPr id="70659" name="Rectangle 2"/>
          <p:cNvSpPr>
            <a:spLocks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22CDEC-566D-40F9-A564-C0634D55CF5A}" type="slidenum">
              <a:rPr lang="en-US" smtClean="0"/>
              <a:pPr fontAlgn="base">
                <a:spcBef>
                  <a:spcPct val="0"/>
                </a:spcBef>
                <a:spcAft>
                  <a:spcPct val="0"/>
                </a:spcAft>
                <a:defRPr/>
              </a:pPr>
              <a:t>23</a:t>
            </a:fld>
            <a:endParaRPr lang="en-US" smtClean="0"/>
          </a:p>
        </p:txBody>
      </p:sp>
      <p:sp>
        <p:nvSpPr>
          <p:cNvPr id="71683" name="Rectangle 2"/>
          <p:cNvSpPr>
            <a:spLocks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F8E5EA-EB80-45D5-8B8B-B22ECAFB2F22}" type="slidenum">
              <a:rPr lang="en-US" smtClean="0"/>
              <a:pPr fontAlgn="base">
                <a:spcBef>
                  <a:spcPct val="0"/>
                </a:spcBef>
                <a:spcAft>
                  <a:spcPct val="0"/>
                </a:spcAft>
                <a:defRPr/>
              </a:pPr>
              <a:t>24</a:t>
            </a:fld>
            <a:endParaRPr lang="en-US" smtClean="0"/>
          </a:p>
        </p:txBody>
      </p:sp>
      <p:sp>
        <p:nvSpPr>
          <p:cNvPr id="72707" name="Rectangle 2"/>
          <p:cNvSpPr>
            <a:spLocks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D4C400-97E6-4A55-A39F-424728C91A64}" type="slidenum">
              <a:rPr lang="en-US" smtClean="0"/>
              <a:pPr fontAlgn="base">
                <a:spcBef>
                  <a:spcPct val="0"/>
                </a:spcBef>
                <a:spcAft>
                  <a:spcPct val="0"/>
                </a:spcAft>
                <a:defRPr/>
              </a:pPr>
              <a:t>25</a:t>
            </a:fld>
            <a:endParaRPr lang="en-US" smtClean="0"/>
          </a:p>
        </p:txBody>
      </p:sp>
      <p:sp>
        <p:nvSpPr>
          <p:cNvPr id="73731" name="Rectangle 2"/>
          <p:cNvSpPr>
            <a:spLocks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A35801-2A66-43F8-B2D2-D4C9939DF008}" type="slidenum">
              <a:rPr lang="en-US" smtClean="0"/>
              <a:pPr fontAlgn="base">
                <a:spcBef>
                  <a:spcPct val="0"/>
                </a:spcBef>
                <a:spcAft>
                  <a:spcPct val="0"/>
                </a:spcAft>
                <a:defRPr/>
              </a:pPr>
              <a:t>26</a:t>
            </a:fld>
            <a:endParaRPr lang="en-US" smtClean="0"/>
          </a:p>
        </p:txBody>
      </p:sp>
      <p:sp>
        <p:nvSpPr>
          <p:cNvPr id="74755" name="Rectangle 2"/>
          <p:cNvSpPr>
            <a:spLocks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4DE378-9840-4E09-966E-8E58566DF71A}" type="slidenum">
              <a:rPr lang="en-US" smtClean="0"/>
              <a:pPr fontAlgn="base">
                <a:spcBef>
                  <a:spcPct val="0"/>
                </a:spcBef>
                <a:spcAft>
                  <a:spcPct val="0"/>
                </a:spcAft>
                <a:defRPr/>
              </a:pPr>
              <a:t>27</a:t>
            </a:fld>
            <a:endParaRPr lang="en-US" smtClean="0"/>
          </a:p>
        </p:txBody>
      </p:sp>
      <p:sp>
        <p:nvSpPr>
          <p:cNvPr id="75779" name="Rectangle 2"/>
          <p:cNvSpPr>
            <a:spLocks noChangeArrowheads="1" noTextEdit="1"/>
          </p:cNvSpPr>
          <p:nvPr>
            <p:ph type="sldImg"/>
          </p:nvPr>
        </p:nvSpPr>
        <p:spPr bwMode="auto">
          <a:xfrm>
            <a:off x="1144588" y="687388"/>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76D81C-CA81-4AF9-8E5C-E5406E6743BB}" type="slidenum">
              <a:rPr lang="en-US" smtClean="0"/>
              <a:pPr fontAlgn="base">
                <a:spcBef>
                  <a:spcPct val="0"/>
                </a:spcBef>
                <a:spcAft>
                  <a:spcPct val="0"/>
                </a:spcAft>
                <a:defRPr/>
              </a:pPr>
              <a:t>28</a:t>
            </a:fld>
            <a:endParaRPr lang="en-US" smtClean="0"/>
          </a:p>
        </p:txBody>
      </p:sp>
      <p:sp>
        <p:nvSpPr>
          <p:cNvPr id="76803" name="Rectangle 2"/>
          <p:cNvSpPr>
            <a:spLocks noChangeArrowheads="1" noTextEdit="1"/>
          </p:cNvSpPr>
          <p:nvPr>
            <p:ph type="sldImg"/>
          </p:nvPr>
        </p:nvSpPr>
        <p:spPr bwMode="auto">
          <a:xfrm>
            <a:off x="1144588" y="687388"/>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8E0721-6CA6-4F9E-8DCB-B0C46DA745BC}" type="slidenum">
              <a:rPr lang="en-US" smtClean="0"/>
              <a:pPr fontAlgn="base">
                <a:spcBef>
                  <a:spcPct val="0"/>
                </a:spcBef>
                <a:spcAft>
                  <a:spcPct val="0"/>
                </a:spcAft>
                <a:defRPr/>
              </a:pPr>
              <a:t>29</a:t>
            </a:fld>
            <a:endParaRPr lang="en-US" smtClean="0"/>
          </a:p>
        </p:txBody>
      </p:sp>
      <p:sp>
        <p:nvSpPr>
          <p:cNvPr id="77827" name="Rectangle 2"/>
          <p:cNvSpPr>
            <a:spLocks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BA7927-7B40-457A-92DE-95B38708775A}" type="slidenum">
              <a:rPr lang="en-US" smtClean="0"/>
              <a:pPr fontAlgn="base">
                <a:spcBef>
                  <a:spcPct val="0"/>
                </a:spcBef>
                <a:spcAft>
                  <a:spcPct val="0"/>
                </a:spcAft>
                <a:defRPr/>
              </a:pPr>
              <a:t>3</a:t>
            </a:fld>
            <a:endParaRPr lang="en-US" smtClean="0"/>
          </a:p>
        </p:txBody>
      </p:sp>
      <p:sp>
        <p:nvSpPr>
          <p:cNvPr id="51203" name="Rectangle 2"/>
          <p:cNvSpPr>
            <a:spLocks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1C36974-5CC3-48E8-B7C0-0A534D7FC263}" type="slidenum">
              <a:rPr lang="en-US" smtClean="0"/>
              <a:pPr fontAlgn="base">
                <a:spcBef>
                  <a:spcPct val="0"/>
                </a:spcBef>
                <a:spcAft>
                  <a:spcPct val="0"/>
                </a:spcAft>
                <a:defRPr/>
              </a:pPr>
              <a:t>30</a:t>
            </a:fld>
            <a:endParaRPr lang="en-US" smtClean="0"/>
          </a:p>
        </p:txBody>
      </p:sp>
      <p:sp>
        <p:nvSpPr>
          <p:cNvPr id="78851" name="Rectangle 2"/>
          <p:cNvSpPr>
            <a:spLocks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08FA7D-C411-41B7-94AB-2F6ABFD42FD1}" type="slidenum">
              <a:rPr lang="en-US" smtClean="0"/>
              <a:pPr fontAlgn="base">
                <a:spcBef>
                  <a:spcPct val="0"/>
                </a:spcBef>
                <a:spcAft>
                  <a:spcPct val="0"/>
                </a:spcAft>
                <a:defRPr/>
              </a:pPr>
              <a:t>31</a:t>
            </a:fld>
            <a:endParaRPr lang="en-US" smtClean="0"/>
          </a:p>
        </p:txBody>
      </p:sp>
      <p:sp>
        <p:nvSpPr>
          <p:cNvPr id="79875" name="Rectangle 2"/>
          <p:cNvSpPr>
            <a:spLocks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0AE158-1B3A-4DBB-BD05-EB591BE003B3}" type="slidenum">
              <a:rPr lang="en-US" smtClean="0"/>
              <a:pPr fontAlgn="base">
                <a:spcBef>
                  <a:spcPct val="0"/>
                </a:spcBef>
                <a:spcAft>
                  <a:spcPct val="0"/>
                </a:spcAft>
                <a:defRPr/>
              </a:pPr>
              <a:t>32</a:t>
            </a:fld>
            <a:endParaRPr lang="en-US" smtClean="0"/>
          </a:p>
        </p:txBody>
      </p:sp>
      <p:sp>
        <p:nvSpPr>
          <p:cNvPr id="80899" name="Rectangle 2"/>
          <p:cNvSpPr>
            <a:spLocks noChangeArrowheads="1" noTextEdit="1"/>
          </p:cNvSpPr>
          <p:nvPr>
            <p:ph type="sldImg"/>
          </p:nvPr>
        </p:nvSpPr>
        <p:spPr bwMode="auto">
          <a:xfrm>
            <a:off x="1144588" y="687388"/>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3BDD597-1CF9-4D92-B51C-6B59AAADDA34}" type="slidenum">
              <a:rPr lang="en-US" smtClean="0"/>
              <a:pPr fontAlgn="base">
                <a:spcBef>
                  <a:spcPct val="0"/>
                </a:spcBef>
                <a:spcAft>
                  <a:spcPct val="0"/>
                </a:spcAft>
                <a:defRPr/>
              </a:pPr>
              <a:t>33</a:t>
            </a:fld>
            <a:endParaRPr lang="en-US" smtClean="0"/>
          </a:p>
        </p:txBody>
      </p:sp>
      <p:sp>
        <p:nvSpPr>
          <p:cNvPr id="81923" name="Rectangle 2"/>
          <p:cNvSpPr>
            <a:spLocks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7418959E-F4C6-4DC0-A6D0-D4ECF3C8869E}"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10FE06-F4E3-4263-975D-D557C3B04309}" type="slidenum">
              <a:rPr lang="en-US" smtClean="0"/>
              <a:pPr fontAlgn="base">
                <a:spcBef>
                  <a:spcPct val="0"/>
                </a:spcBef>
                <a:spcAft>
                  <a:spcPct val="0"/>
                </a:spcAft>
                <a:defRPr/>
              </a:pPr>
              <a:t>35</a:t>
            </a:fld>
            <a:endParaRPr lang="en-US" smtClean="0"/>
          </a:p>
        </p:txBody>
      </p:sp>
      <p:sp>
        <p:nvSpPr>
          <p:cNvPr id="83971" name="Rectangle 2"/>
          <p:cNvSpPr>
            <a:spLocks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F49124-598C-40A0-AE31-E32AF8A5F835}" type="slidenum">
              <a:rPr lang="en-US" smtClean="0"/>
              <a:pPr fontAlgn="base">
                <a:spcBef>
                  <a:spcPct val="0"/>
                </a:spcBef>
                <a:spcAft>
                  <a:spcPct val="0"/>
                </a:spcAft>
                <a:defRPr/>
              </a:pPr>
              <a:t>36</a:t>
            </a:fld>
            <a:endParaRPr lang="en-US" smtClean="0"/>
          </a:p>
        </p:txBody>
      </p:sp>
      <p:sp>
        <p:nvSpPr>
          <p:cNvPr id="84995" name="Rectangle 2"/>
          <p:cNvSpPr>
            <a:spLocks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78F045-6272-426E-9B7C-0D0324DB4424}" type="slidenum">
              <a:rPr lang="en-US" smtClean="0"/>
              <a:pPr fontAlgn="base">
                <a:spcBef>
                  <a:spcPct val="0"/>
                </a:spcBef>
                <a:spcAft>
                  <a:spcPct val="0"/>
                </a:spcAft>
                <a:defRPr/>
              </a:pPr>
              <a:t>37</a:t>
            </a:fld>
            <a:endParaRPr lang="en-US" smtClean="0"/>
          </a:p>
        </p:txBody>
      </p:sp>
      <p:sp>
        <p:nvSpPr>
          <p:cNvPr id="86019" name="Rectangle 2"/>
          <p:cNvSpPr>
            <a:spLocks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AC8FC11-0534-42AF-9F7D-217C44A578DB}" type="slidenum">
              <a:rPr lang="en-US" smtClean="0"/>
              <a:pPr fontAlgn="base">
                <a:spcBef>
                  <a:spcPct val="0"/>
                </a:spcBef>
                <a:spcAft>
                  <a:spcPct val="0"/>
                </a:spcAft>
                <a:defRPr/>
              </a:pPr>
              <a:t>38</a:t>
            </a:fld>
            <a:endParaRPr lang="en-US" smtClean="0"/>
          </a:p>
        </p:txBody>
      </p:sp>
      <p:sp>
        <p:nvSpPr>
          <p:cNvPr id="87043" name="Rectangle 2"/>
          <p:cNvSpPr>
            <a:spLocks noChangeArrowheads="1" noTextEdit="1"/>
          </p:cNvSpPr>
          <p:nvPr>
            <p:ph type="sldImg"/>
          </p:nvPr>
        </p:nvSpPr>
        <p:spPr bwMode="auto">
          <a:xfrm>
            <a:off x="1144588" y="687388"/>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2F4EDB1-5BAD-4A73-89F0-41EAD900F8AC}" type="slidenum">
              <a:rPr lang="en-US" smtClean="0"/>
              <a:pPr fontAlgn="base">
                <a:spcBef>
                  <a:spcPct val="0"/>
                </a:spcBef>
                <a:spcAft>
                  <a:spcPct val="0"/>
                </a:spcAft>
                <a:defRPr/>
              </a:pPr>
              <a:t>39</a:t>
            </a:fld>
            <a:endParaRPr lang="en-US" smtClean="0"/>
          </a:p>
        </p:txBody>
      </p:sp>
      <p:sp>
        <p:nvSpPr>
          <p:cNvPr id="88067" name="Rectangle 2"/>
          <p:cNvSpPr>
            <a:spLocks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33A558-DE3A-45C4-A7D5-1191FDD9DB70}" type="slidenum">
              <a:rPr lang="en-US" smtClean="0"/>
              <a:pPr fontAlgn="base">
                <a:spcBef>
                  <a:spcPct val="0"/>
                </a:spcBef>
                <a:spcAft>
                  <a:spcPct val="0"/>
                </a:spcAft>
                <a:defRPr/>
              </a:pPr>
              <a:t>4</a:t>
            </a:fld>
            <a:endParaRPr lang="en-US" smtClean="0"/>
          </a:p>
        </p:txBody>
      </p:sp>
      <p:sp>
        <p:nvSpPr>
          <p:cNvPr id="52227" name="Rectangle 2"/>
          <p:cNvSpPr>
            <a:spLocks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E9CD757-B513-4A0B-9E67-D8E8078436A3}" type="slidenum">
              <a:rPr lang="en-US" smtClean="0"/>
              <a:pPr fontAlgn="base">
                <a:spcBef>
                  <a:spcPct val="0"/>
                </a:spcBef>
                <a:spcAft>
                  <a:spcPct val="0"/>
                </a:spcAft>
                <a:defRPr/>
              </a:pPr>
              <a:t>40</a:t>
            </a:fld>
            <a:endParaRPr lang="en-US" smtClean="0"/>
          </a:p>
        </p:txBody>
      </p:sp>
      <p:sp>
        <p:nvSpPr>
          <p:cNvPr id="89091" name="Rectangle 2"/>
          <p:cNvSpPr>
            <a:spLocks noChangeArrowheads="1" noTextEdit="1"/>
          </p:cNvSpPr>
          <p:nvPr>
            <p:ph type="sldImg"/>
          </p:nvPr>
        </p:nvSpPr>
        <p:spPr bwMode="auto">
          <a:xfrm>
            <a:off x="1144588" y="687388"/>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23F1A5-5457-4F95-A48F-C36810EBFB35}"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E18C29-C90E-4B50-8C9A-E7F0B6DDFDA0}" type="slidenum">
              <a:rPr lang="en-US" smtClean="0"/>
              <a:pPr fontAlgn="base">
                <a:spcBef>
                  <a:spcPct val="0"/>
                </a:spcBef>
                <a:spcAft>
                  <a:spcPct val="0"/>
                </a:spcAft>
                <a:defRPr/>
              </a:pPr>
              <a:t>6</a:t>
            </a:fld>
            <a:endParaRPr lang="en-US" smtClean="0"/>
          </a:p>
        </p:txBody>
      </p:sp>
      <p:sp>
        <p:nvSpPr>
          <p:cNvPr id="54275" name="Rectangle 2"/>
          <p:cNvSpPr>
            <a:spLocks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6A2C51-1406-422D-8553-1A061E2BB390}" type="slidenum">
              <a:rPr lang="en-US" smtClean="0"/>
              <a:pPr fontAlgn="base">
                <a:spcBef>
                  <a:spcPct val="0"/>
                </a:spcBef>
                <a:spcAft>
                  <a:spcPct val="0"/>
                </a:spcAft>
                <a:defRPr/>
              </a:pPr>
              <a:t>7</a:t>
            </a:fld>
            <a:endParaRPr lang="en-US" smtClean="0"/>
          </a:p>
        </p:txBody>
      </p:sp>
      <p:sp>
        <p:nvSpPr>
          <p:cNvPr id="55299" name="Rectangle 2"/>
          <p:cNvSpPr>
            <a:spLocks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DB2954-EF4F-47E0-8BBD-5445B9FF0B8D}" type="slidenum">
              <a:rPr lang="en-US" smtClean="0"/>
              <a:pPr fontAlgn="base">
                <a:spcBef>
                  <a:spcPct val="0"/>
                </a:spcBef>
                <a:spcAft>
                  <a:spcPct val="0"/>
                </a:spcAft>
                <a:defRPr/>
              </a:pPr>
              <a:t>8</a:t>
            </a:fld>
            <a:endParaRPr lang="en-US" smtClean="0"/>
          </a:p>
        </p:txBody>
      </p:sp>
      <p:sp>
        <p:nvSpPr>
          <p:cNvPr id="56323" name="Rectangle 2"/>
          <p:cNvSpPr>
            <a:spLocks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AC7772-B774-499F-8300-9A15C5D9653F}" type="slidenum">
              <a:rPr lang="en-US" smtClean="0"/>
              <a:pPr fontAlgn="base">
                <a:spcBef>
                  <a:spcPct val="0"/>
                </a:spcBef>
                <a:spcAft>
                  <a:spcPct val="0"/>
                </a:spcAft>
                <a:defRPr/>
              </a:pPr>
              <a:t>9</a:t>
            </a:fld>
            <a:endParaRPr lang="en-US" smtClean="0"/>
          </a:p>
        </p:txBody>
      </p:sp>
      <p:sp>
        <p:nvSpPr>
          <p:cNvPr id="57347" name="Rectangle 2"/>
          <p:cNvSpPr>
            <a:spLocks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a:defRPr/>
              </a:pPr>
              <a:endParaRPr lang="en-US"/>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4848 w 4848"/>
                  <a:gd name="T1" fmla="*/ 432 h 432"/>
                  <a:gd name="T2" fmla="*/ 0 w 4848"/>
                  <a:gd name="T3" fmla="*/ 432 h 432"/>
                  <a:gd name="T4" fmla="*/ 0 w 4848"/>
                  <a:gd name="T5" fmla="*/ 0 h 432"/>
                  <a:gd name="T6" fmla="*/ 4848 w 4848"/>
                  <a:gd name="T7" fmla="*/ 0 h 432"/>
                  <a:gd name="T8" fmla="*/ 4848 w 4848"/>
                  <a:gd name="T9" fmla="*/ 432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5 w 15"/>
                    <a:gd name="T1" fmla="*/ 11 h 23"/>
                    <a:gd name="T2" fmla="*/ 15 w 15"/>
                    <a:gd name="T3" fmla="*/ 5 h 23"/>
                    <a:gd name="T4" fmla="*/ 13 w 15"/>
                    <a:gd name="T5" fmla="*/ 17 h 23"/>
                    <a:gd name="T6" fmla="*/ 5 w 15"/>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9" name="Freeform 8"/>
                <p:cNvSpPr>
                  <a:spLocks/>
                </p:cNvSpPr>
                <p:nvPr userDrawn="1"/>
              </p:nvSpPr>
              <p:spPr bwMode="ltGray">
                <a:xfrm>
                  <a:off x="3406" y="1015"/>
                  <a:ext cx="21" cy="20"/>
                </a:xfrm>
                <a:custGeom>
                  <a:avLst/>
                  <a:gdLst>
                    <a:gd name="T0" fmla="*/ 3 w 20"/>
                    <a:gd name="T1" fmla="*/ 13 h 23"/>
                    <a:gd name="T2" fmla="*/ 11 w 20"/>
                    <a:gd name="T3" fmla="*/ 3 h 23"/>
                    <a:gd name="T4" fmla="*/ 7 w 20"/>
                    <a:gd name="T5" fmla="*/ 19 h 23"/>
                    <a:gd name="T6" fmla="*/ 3 w 20"/>
                    <a:gd name="T7" fmla="*/ 1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0" name="Freeform 9"/>
                <p:cNvSpPr>
                  <a:spLocks/>
                </p:cNvSpPr>
                <p:nvPr userDrawn="1"/>
              </p:nvSpPr>
              <p:spPr bwMode="ltGray">
                <a:xfrm>
                  <a:off x="2909" y="908"/>
                  <a:ext cx="31" cy="3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1" name="Freeform 10"/>
                <p:cNvSpPr>
                  <a:spLocks/>
                </p:cNvSpPr>
                <p:nvPr userDrawn="1"/>
              </p:nvSpPr>
              <p:spPr bwMode="ltGray">
                <a:xfrm>
                  <a:off x="2551" y="940"/>
                  <a:ext cx="25" cy="12"/>
                </a:xfrm>
                <a:custGeom>
                  <a:avLst/>
                  <a:gdLst>
                    <a:gd name="T0" fmla="*/ 15 w 25"/>
                    <a:gd name="T1" fmla="*/ 16 h 16"/>
                    <a:gd name="T2" fmla="*/ 3 w 25"/>
                    <a:gd name="T3" fmla="*/ 8 h 16"/>
                    <a:gd name="T4" fmla="*/ 15 w 25"/>
                    <a:gd name="T5" fmla="*/ 0 h 16"/>
                    <a:gd name="T6" fmla="*/ 15 w 25"/>
                    <a:gd name="T7" fmla="*/ 1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2" name="Freeform 11"/>
                <p:cNvSpPr>
                  <a:spLocks/>
                </p:cNvSpPr>
                <p:nvPr userDrawn="1"/>
              </p:nvSpPr>
              <p:spPr bwMode="ltGray">
                <a:xfrm>
                  <a:off x="2443" y="954"/>
                  <a:ext cx="65" cy="39"/>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3" name="Freeform 12"/>
                <p:cNvSpPr>
                  <a:spLocks/>
                </p:cNvSpPr>
                <p:nvPr userDrawn="1"/>
              </p:nvSpPr>
              <p:spPr bwMode="ltGray">
                <a:xfrm>
                  <a:off x="2375" y="952"/>
                  <a:ext cx="68" cy="39"/>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4" name="Freeform 13"/>
                <p:cNvSpPr>
                  <a:spLocks/>
                </p:cNvSpPr>
                <p:nvPr userDrawn="1"/>
              </p:nvSpPr>
              <p:spPr bwMode="ltGray">
                <a:xfrm>
                  <a:off x="2007" y="739"/>
                  <a:ext cx="354" cy="228"/>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5" name="Freeform 14"/>
                <p:cNvSpPr>
                  <a:spLocks/>
                </p:cNvSpPr>
                <p:nvPr userDrawn="1"/>
              </p:nvSpPr>
              <p:spPr bwMode="ltGray">
                <a:xfrm>
                  <a:off x="2222" y="724"/>
                  <a:ext cx="157" cy="167"/>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6" name="Freeform 15"/>
                <p:cNvSpPr>
                  <a:spLocks/>
                </p:cNvSpPr>
                <p:nvPr userDrawn="1"/>
              </p:nvSpPr>
              <p:spPr bwMode="ltGray">
                <a:xfrm>
                  <a:off x="2375" y="800"/>
                  <a:ext cx="110" cy="32"/>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7" name="Freeform 16"/>
                <p:cNvSpPr>
                  <a:spLocks/>
                </p:cNvSpPr>
                <p:nvPr userDrawn="1"/>
              </p:nvSpPr>
              <p:spPr bwMode="ltGray">
                <a:xfrm>
                  <a:off x="2370" y="839"/>
                  <a:ext cx="75" cy="8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 name="Freeform 17"/>
                <p:cNvSpPr>
                  <a:spLocks/>
                </p:cNvSpPr>
                <p:nvPr userDrawn="1"/>
              </p:nvSpPr>
              <p:spPr bwMode="ltGray">
                <a:xfrm>
                  <a:off x="2497" y="793"/>
                  <a:ext cx="37" cy="49"/>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 name="Freeform 18"/>
                <p:cNvSpPr>
                  <a:spLocks/>
                </p:cNvSpPr>
                <p:nvPr userDrawn="1"/>
              </p:nvSpPr>
              <p:spPr bwMode="ltGray">
                <a:xfrm>
                  <a:off x="2506" y="869"/>
                  <a:ext cx="47" cy="24"/>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0" name="Freeform 19"/>
                <p:cNvSpPr>
                  <a:spLocks/>
                </p:cNvSpPr>
                <p:nvPr userDrawn="1"/>
              </p:nvSpPr>
              <p:spPr bwMode="ltGray">
                <a:xfrm>
                  <a:off x="2555" y="832"/>
                  <a:ext cx="61" cy="42"/>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1" name="Freeform 20"/>
                <p:cNvSpPr>
                  <a:spLocks/>
                </p:cNvSpPr>
                <p:nvPr userDrawn="1"/>
              </p:nvSpPr>
              <p:spPr bwMode="ltGray">
                <a:xfrm>
                  <a:off x="2572" y="852"/>
                  <a:ext cx="286" cy="149"/>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2" name="Freeform 21"/>
                <p:cNvSpPr>
                  <a:spLocks/>
                </p:cNvSpPr>
                <p:nvPr userDrawn="1"/>
              </p:nvSpPr>
              <p:spPr bwMode="ltGray">
                <a:xfrm>
                  <a:off x="2820" y="866"/>
                  <a:ext cx="78" cy="64"/>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3" name="Freeform 22"/>
                <p:cNvSpPr>
                  <a:spLocks/>
                </p:cNvSpPr>
                <p:nvPr userDrawn="1"/>
              </p:nvSpPr>
              <p:spPr bwMode="ltGray">
                <a:xfrm>
                  <a:off x="2984" y="732"/>
                  <a:ext cx="19" cy="14"/>
                </a:xfrm>
                <a:custGeom>
                  <a:avLst/>
                  <a:gdLst>
                    <a:gd name="T0" fmla="*/ 3 w 17"/>
                    <a:gd name="T1" fmla="*/ 4 h 18"/>
                    <a:gd name="T2" fmla="*/ 3 w 17"/>
                    <a:gd name="T3" fmla="*/ 14 h 18"/>
                    <a:gd name="T4" fmla="*/ 3 w 17"/>
                    <a:gd name="T5" fmla="*/ 4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4" name="Freeform 23"/>
                <p:cNvSpPr>
                  <a:spLocks/>
                </p:cNvSpPr>
                <p:nvPr userDrawn="1"/>
              </p:nvSpPr>
              <p:spPr bwMode="ltGray">
                <a:xfrm>
                  <a:off x="3083" y="830"/>
                  <a:ext cx="26" cy="19"/>
                </a:xfrm>
                <a:custGeom>
                  <a:avLst/>
                  <a:gdLst>
                    <a:gd name="T0" fmla="*/ 8 w 26"/>
                    <a:gd name="T1" fmla="*/ 14 h 22"/>
                    <a:gd name="T2" fmla="*/ 14 w 26"/>
                    <a:gd name="T3" fmla="*/ 0 h 22"/>
                    <a:gd name="T4" fmla="*/ 14 w 26"/>
                    <a:gd name="T5" fmla="*/ 22 h 22"/>
                    <a:gd name="T6" fmla="*/ 8 w 26"/>
                    <a:gd name="T7" fmla="*/ 14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5" name="Freeform 24"/>
                <p:cNvSpPr>
                  <a:spLocks/>
                </p:cNvSpPr>
                <p:nvPr userDrawn="1"/>
              </p:nvSpPr>
              <p:spPr bwMode="ltGray">
                <a:xfrm>
                  <a:off x="2766" y="610"/>
                  <a:ext cx="19" cy="12"/>
                </a:xfrm>
                <a:custGeom>
                  <a:avLst/>
                  <a:gdLst>
                    <a:gd name="T0" fmla="*/ 7 w 20"/>
                    <a:gd name="T1" fmla="*/ 12 h 15"/>
                    <a:gd name="T2" fmla="*/ 17 w 20"/>
                    <a:gd name="T3" fmla="*/ 2 h 15"/>
                    <a:gd name="T4" fmla="*/ 9 w 20"/>
                    <a:gd name="T5" fmla="*/ 12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 name="Freeform 25"/>
                <p:cNvSpPr>
                  <a:spLocks/>
                </p:cNvSpPr>
                <p:nvPr userDrawn="1"/>
              </p:nvSpPr>
              <p:spPr bwMode="ltGray">
                <a:xfrm>
                  <a:off x="2600" y="712"/>
                  <a:ext cx="19" cy="12"/>
                </a:xfrm>
                <a:custGeom>
                  <a:avLst/>
                  <a:gdLst>
                    <a:gd name="T0" fmla="*/ 7 w 20"/>
                    <a:gd name="T1" fmla="*/ 12 h 15"/>
                    <a:gd name="T2" fmla="*/ 15 w 20"/>
                    <a:gd name="T3" fmla="*/ 2 h 15"/>
                    <a:gd name="T4" fmla="*/ 15 w 20"/>
                    <a:gd name="T5" fmla="*/ 14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7" name="Freeform 26"/>
                <p:cNvSpPr>
                  <a:spLocks/>
                </p:cNvSpPr>
                <p:nvPr userDrawn="1"/>
              </p:nvSpPr>
              <p:spPr bwMode="ltGray">
                <a:xfrm>
                  <a:off x="2417" y="680"/>
                  <a:ext cx="80" cy="66"/>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8" name="Freeform 27"/>
                <p:cNvSpPr>
                  <a:spLocks/>
                </p:cNvSpPr>
                <p:nvPr userDrawn="1"/>
              </p:nvSpPr>
              <p:spPr bwMode="ltGray">
                <a:xfrm>
                  <a:off x="2391" y="541"/>
                  <a:ext cx="94" cy="142"/>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9" name="Freeform 28"/>
                <p:cNvSpPr>
                  <a:spLocks/>
                </p:cNvSpPr>
                <p:nvPr userDrawn="1"/>
              </p:nvSpPr>
              <p:spPr bwMode="ltGray">
                <a:xfrm>
                  <a:off x="2415" y="644"/>
                  <a:ext cx="32" cy="41"/>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0" name="Freeform 29"/>
                <p:cNvSpPr>
                  <a:spLocks/>
                </p:cNvSpPr>
                <p:nvPr userDrawn="1"/>
              </p:nvSpPr>
              <p:spPr bwMode="ltGray">
                <a:xfrm>
                  <a:off x="2349" y="654"/>
                  <a:ext cx="45" cy="41"/>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1" name="Freeform 30"/>
                <p:cNvSpPr>
                  <a:spLocks/>
                </p:cNvSpPr>
                <p:nvPr userDrawn="1"/>
              </p:nvSpPr>
              <p:spPr bwMode="ltGray">
                <a:xfrm>
                  <a:off x="4808" y="597"/>
                  <a:ext cx="701" cy="438"/>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 name="Freeform 31"/>
                <p:cNvSpPr>
                  <a:spLocks/>
                </p:cNvSpPr>
                <p:nvPr userDrawn="1"/>
              </p:nvSpPr>
              <p:spPr bwMode="ltGray">
                <a:xfrm>
                  <a:off x="3880" y="-7"/>
                  <a:ext cx="984" cy="692"/>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3" name="Freeform 32"/>
                <p:cNvSpPr>
                  <a:spLocks/>
                </p:cNvSpPr>
                <p:nvPr userDrawn="1"/>
              </p:nvSpPr>
              <p:spPr bwMode="ltGray">
                <a:xfrm>
                  <a:off x="3577" y="490"/>
                  <a:ext cx="36" cy="39"/>
                </a:xfrm>
                <a:custGeom>
                  <a:avLst/>
                  <a:gdLst>
                    <a:gd name="T0" fmla="*/ 6 w 36"/>
                    <a:gd name="T1" fmla="*/ 28 h 48"/>
                    <a:gd name="T2" fmla="*/ 10 w 36"/>
                    <a:gd name="T3" fmla="*/ 48 h 48"/>
                    <a:gd name="T4" fmla="*/ 6 w 36"/>
                    <a:gd name="T5" fmla="*/ 28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 name="Freeform 33"/>
                <p:cNvSpPr>
                  <a:spLocks/>
                </p:cNvSpPr>
                <p:nvPr userDrawn="1"/>
              </p:nvSpPr>
              <p:spPr bwMode="ltGray">
                <a:xfrm>
                  <a:off x="3549" y="475"/>
                  <a:ext cx="38" cy="29"/>
                </a:xfrm>
                <a:custGeom>
                  <a:avLst/>
                  <a:gdLst>
                    <a:gd name="T0" fmla="*/ 0 w 36"/>
                    <a:gd name="T1" fmla="*/ 5 h 37"/>
                    <a:gd name="T2" fmla="*/ 12 w 36"/>
                    <a:gd name="T3" fmla="*/ 1 h 37"/>
                    <a:gd name="T4" fmla="*/ 36 w 36"/>
                    <a:gd name="T5" fmla="*/ 17 h 37"/>
                    <a:gd name="T6" fmla="*/ 8 w 36"/>
                    <a:gd name="T7" fmla="*/ 17 h 37"/>
                    <a:gd name="T8" fmla="*/ 0 w 36"/>
                    <a:gd name="T9" fmla="*/ 5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5" name="Freeform 34"/>
                <p:cNvSpPr>
                  <a:spLocks/>
                </p:cNvSpPr>
                <p:nvPr userDrawn="1"/>
              </p:nvSpPr>
              <p:spPr bwMode="ltGray">
                <a:xfrm>
                  <a:off x="4686" y="394"/>
                  <a:ext cx="171" cy="81"/>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 name="Freeform 36"/>
                <p:cNvSpPr>
                  <a:spLocks/>
                </p:cNvSpPr>
                <p:nvPr userDrawn="1"/>
              </p:nvSpPr>
              <p:spPr bwMode="ltGray">
                <a:xfrm>
                  <a:off x="4794" y="480"/>
                  <a:ext cx="56" cy="34"/>
                </a:xfrm>
                <a:custGeom>
                  <a:avLst/>
                  <a:gdLst>
                    <a:gd name="T0" fmla="*/ 17 w 57"/>
                    <a:gd name="T1" fmla="*/ 25 h 42"/>
                    <a:gd name="T2" fmla="*/ 37 w 57"/>
                    <a:gd name="T3" fmla="*/ 13 h 42"/>
                    <a:gd name="T4" fmla="*/ 17 w 57"/>
                    <a:gd name="T5" fmla="*/ 25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8" name="Freeform 37"/>
                <p:cNvSpPr>
                  <a:spLocks/>
                </p:cNvSpPr>
                <p:nvPr userDrawn="1"/>
              </p:nvSpPr>
              <p:spPr bwMode="ltGray">
                <a:xfrm>
                  <a:off x="4757" y="375"/>
                  <a:ext cx="37" cy="44"/>
                </a:xfrm>
                <a:custGeom>
                  <a:avLst/>
                  <a:gdLst>
                    <a:gd name="T0" fmla="*/ 19 w 39"/>
                    <a:gd name="T1" fmla="*/ 32 h 52"/>
                    <a:gd name="T2" fmla="*/ 19 w 39"/>
                    <a:gd name="T3" fmla="*/ 0 h 52"/>
                    <a:gd name="T4" fmla="*/ 19 w 39"/>
                    <a:gd name="T5" fmla="*/ 32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9" name="Freeform 38"/>
                <p:cNvSpPr>
                  <a:spLocks/>
                </p:cNvSpPr>
                <p:nvPr userDrawn="1"/>
              </p:nvSpPr>
              <p:spPr bwMode="ltGray">
                <a:xfrm>
                  <a:off x="5054" y="507"/>
                  <a:ext cx="45" cy="66"/>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0" name="Freeform 39"/>
                <p:cNvSpPr>
                  <a:spLocks/>
                </p:cNvSpPr>
                <p:nvPr userDrawn="1"/>
              </p:nvSpPr>
              <p:spPr bwMode="ltGray">
                <a:xfrm>
                  <a:off x="4260" y="6"/>
                  <a:ext cx="480" cy="100"/>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1" name="Freeform 40"/>
                <p:cNvSpPr>
                  <a:spLocks/>
                </p:cNvSpPr>
                <p:nvPr userDrawn="1"/>
              </p:nvSpPr>
              <p:spPr bwMode="ltGray">
                <a:xfrm>
                  <a:off x="3835" y="3"/>
                  <a:ext cx="446" cy="49"/>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2" name="Freeform 41"/>
                <p:cNvSpPr>
                  <a:spLocks/>
                </p:cNvSpPr>
                <p:nvPr userDrawn="1"/>
              </p:nvSpPr>
              <p:spPr bwMode="ltGray">
                <a:xfrm>
                  <a:off x="2853" y="74"/>
                  <a:ext cx="42" cy="25"/>
                </a:xfrm>
                <a:custGeom>
                  <a:avLst/>
                  <a:gdLst>
                    <a:gd name="T0" fmla="*/ 0 w 41"/>
                    <a:gd name="T1" fmla="*/ 25 h 29"/>
                    <a:gd name="T2" fmla="*/ 12 w 41"/>
                    <a:gd name="T3" fmla="*/ 29 h 29"/>
                    <a:gd name="T4" fmla="*/ 0 w 41"/>
                    <a:gd name="T5" fmla="*/ 25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3" name="Freeform 42"/>
                <p:cNvSpPr>
                  <a:spLocks/>
                </p:cNvSpPr>
                <p:nvPr userDrawn="1"/>
              </p:nvSpPr>
              <p:spPr bwMode="ltGray">
                <a:xfrm>
                  <a:off x="1704" y="3"/>
                  <a:ext cx="1022" cy="37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 name="Freeform 43"/>
                <p:cNvSpPr>
                  <a:spLocks/>
                </p:cNvSpPr>
                <p:nvPr userDrawn="1"/>
              </p:nvSpPr>
              <p:spPr bwMode="ltGray">
                <a:xfrm>
                  <a:off x="2729" y="-9"/>
                  <a:ext cx="47" cy="134"/>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 name="Freeform 44"/>
                <p:cNvSpPr>
                  <a:spLocks/>
                </p:cNvSpPr>
                <p:nvPr userDrawn="1"/>
              </p:nvSpPr>
              <p:spPr bwMode="ltGray">
                <a:xfrm>
                  <a:off x="2701" y="103"/>
                  <a:ext cx="138" cy="8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6" name="Freeform 45"/>
                <p:cNvSpPr>
                  <a:spLocks/>
                </p:cNvSpPr>
                <p:nvPr userDrawn="1"/>
              </p:nvSpPr>
              <p:spPr bwMode="ltGray">
                <a:xfrm>
                  <a:off x="2553" y="182"/>
                  <a:ext cx="187" cy="176"/>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7" name="Freeform 46"/>
                <p:cNvSpPr>
                  <a:spLocks/>
                </p:cNvSpPr>
                <p:nvPr userDrawn="1"/>
              </p:nvSpPr>
              <p:spPr bwMode="ltGray">
                <a:xfrm>
                  <a:off x="2677" y="233"/>
                  <a:ext cx="14" cy="10"/>
                </a:xfrm>
                <a:custGeom>
                  <a:avLst/>
                  <a:gdLst>
                    <a:gd name="T0" fmla="*/ 0 w 13"/>
                    <a:gd name="T1" fmla="*/ 9 h 13"/>
                    <a:gd name="T2" fmla="*/ 4 w 13"/>
                    <a:gd name="T3" fmla="*/ 13 h 13"/>
                    <a:gd name="T4" fmla="*/ 0 w 13"/>
                    <a:gd name="T5" fmla="*/ 9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8" name="Freeform 47"/>
                <p:cNvSpPr>
                  <a:spLocks/>
                </p:cNvSpPr>
                <p:nvPr userDrawn="1"/>
              </p:nvSpPr>
              <p:spPr bwMode="ltGray">
                <a:xfrm>
                  <a:off x="1627" y="353"/>
                  <a:ext cx="813" cy="462"/>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 name="Freeform 48"/>
                <p:cNvSpPr>
                  <a:spLocks/>
                </p:cNvSpPr>
                <p:nvPr userDrawn="1"/>
              </p:nvSpPr>
              <p:spPr bwMode="ltGray">
                <a:xfrm>
                  <a:off x="1770" y="671"/>
                  <a:ext cx="45" cy="71"/>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 name="Freeform 49"/>
                <p:cNvSpPr>
                  <a:spLocks/>
                </p:cNvSpPr>
                <p:nvPr userDrawn="1"/>
              </p:nvSpPr>
              <p:spPr bwMode="ltGray">
                <a:xfrm>
                  <a:off x="2394" y="431"/>
                  <a:ext cx="42" cy="59"/>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 name="Freeform 50"/>
                <p:cNvSpPr>
                  <a:spLocks/>
                </p:cNvSpPr>
                <p:nvPr userDrawn="1"/>
              </p:nvSpPr>
              <p:spPr bwMode="ltGray">
                <a:xfrm>
                  <a:off x="2513" y="402"/>
                  <a:ext cx="21" cy="24"/>
                </a:xfrm>
                <a:custGeom>
                  <a:avLst/>
                  <a:gdLst>
                    <a:gd name="T0" fmla="*/ 7 w 20"/>
                    <a:gd name="T1" fmla="*/ 16 h 30"/>
                    <a:gd name="T2" fmla="*/ 5 w 20"/>
                    <a:gd name="T3" fmla="*/ 30 h 30"/>
                    <a:gd name="T4" fmla="*/ 7 w 20"/>
                    <a:gd name="T5" fmla="*/ 16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 name="Freeform 51"/>
                <p:cNvSpPr>
                  <a:spLocks/>
                </p:cNvSpPr>
                <p:nvPr userDrawn="1"/>
              </p:nvSpPr>
              <p:spPr bwMode="ltGray">
                <a:xfrm>
                  <a:off x="333" y="169"/>
                  <a:ext cx="1015" cy="866"/>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 name="Freeform 52"/>
                <p:cNvSpPr>
                  <a:spLocks/>
                </p:cNvSpPr>
                <p:nvPr userDrawn="1"/>
              </p:nvSpPr>
              <p:spPr bwMode="ltGray">
                <a:xfrm>
                  <a:off x="727" y="495"/>
                  <a:ext cx="382" cy="540"/>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4" name="Freeform 53"/>
                <p:cNvSpPr>
                  <a:spLocks/>
                </p:cNvSpPr>
                <p:nvPr userDrawn="1"/>
              </p:nvSpPr>
              <p:spPr bwMode="ltGray">
                <a:xfrm>
                  <a:off x="1400" y="896"/>
                  <a:ext cx="16" cy="29"/>
                </a:xfrm>
                <a:custGeom>
                  <a:avLst/>
                  <a:gdLst>
                    <a:gd name="T0" fmla="*/ 7 w 19"/>
                    <a:gd name="T1" fmla="*/ 25 h 37"/>
                    <a:gd name="T2" fmla="*/ 19 w 19"/>
                    <a:gd name="T3" fmla="*/ 21 h 37"/>
                    <a:gd name="T4" fmla="*/ 7 w 19"/>
                    <a:gd name="T5" fmla="*/ 25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5" name="Freeform 54"/>
                <p:cNvSpPr>
                  <a:spLocks/>
                </p:cNvSpPr>
                <p:nvPr userDrawn="1"/>
              </p:nvSpPr>
              <p:spPr bwMode="ltGray">
                <a:xfrm>
                  <a:off x="1379" y="617"/>
                  <a:ext cx="21" cy="17"/>
                </a:xfrm>
                <a:custGeom>
                  <a:avLst/>
                  <a:gdLst>
                    <a:gd name="T0" fmla="*/ 12 w 22"/>
                    <a:gd name="T1" fmla="*/ 12 h 20"/>
                    <a:gd name="T2" fmla="*/ 16 w 22"/>
                    <a:gd name="T3" fmla="*/ 0 h 20"/>
                    <a:gd name="T4" fmla="*/ 20 w 22"/>
                    <a:gd name="T5" fmla="*/ 12 h 20"/>
                    <a:gd name="T6" fmla="*/ 8 w 22"/>
                    <a:gd name="T7" fmla="*/ 20 h 20"/>
                    <a:gd name="T8" fmla="*/ 12 w 2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 name="Freeform 55"/>
                <p:cNvSpPr>
                  <a:spLocks/>
                </p:cNvSpPr>
                <p:nvPr userDrawn="1"/>
              </p:nvSpPr>
              <p:spPr bwMode="ltGray">
                <a:xfrm>
                  <a:off x="453" y="275"/>
                  <a:ext cx="58" cy="24"/>
                </a:xfrm>
                <a:custGeom>
                  <a:avLst/>
                  <a:gdLst>
                    <a:gd name="T0" fmla="*/ 24 w 57"/>
                    <a:gd name="T1" fmla="*/ 18 h 30"/>
                    <a:gd name="T2" fmla="*/ 32 w 57"/>
                    <a:gd name="T3" fmla="*/ 6 h 30"/>
                    <a:gd name="T4" fmla="*/ 36 w 57"/>
                    <a:gd name="T5" fmla="*/ 30 h 30"/>
                    <a:gd name="T6" fmla="*/ 24 w 57"/>
                    <a:gd name="T7" fmla="*/ 1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7" name="Freeform 56"/>
                <p:cNvSpPr>
                  <a:spLocks/>
                </p:cNvSpPr>
                <p:nvPr userDrawn="1"/>
              </p:nvSpPr>
              <p:spPr bwMode="ltGray">
                <a:xfrm>
                  <a:off x="1161" y="50"/>
                  <a:ext cx="691" cy="569"/>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8" name="Freeform 57"/>
                <p:cNvSpPr>
                  <a:spLocks/>
                </p:cNvSpPr>
                <p:nvPr userDrawn="1"/>
              </p:nvSpPr>
              <p:spPr bwMode="ltGray">
                <a:xfrm>
                  <a:off x="689" y="6"/>
                  <a:ext cx="1386" cy="232"/>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9" name="Freeform 58"/>
                <p:cNvSpPr>
                  <a:spLocks/>
                </p:cNvSpPr>
                <p:nvPr userDrawn="1"/>
              </p:nvSpPr>
              <p:spPr bwMode="ltGray">
                <a:xfrm>
                  <a:off x="971" y="91"/>
                  <a:ext cx="30" cy="25"/>
                </a:xfrm>
                <a:custGeom>
                  <a:avLst/>
                  <a:gdLst>
                    <a:gd name="T0" fmla="*/ 3 w 31"/>
                    <a:gd name="T1" fmla="*/ 28 h 30"/>
                    <a:gd name="T2" fmla="*/ 31 w 31"/>
                    <a:gd name="T3" fmla="*/ 0 h 30"/>
                    <a:gd name="T4" fmla="*/ 19 w 31"/>
                    <a:gd name="T5" fmla="*/ 24 h 30"/>
                    <a:gd name="T6" fmla="*/ 3 w 31"/>
                    <a:gd name="T7" fmla="*/ 2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0" name="Freeform 59"/>
                <p:cNvSpPr>
                  <a:spLocks/>
                </p:cNvSpPr>
                <p:nvPr userDrawn="1"/>
              </p:nvSpPr>
              <p:spPr bwMode="ltGray">
                <a:xfrm>
                  <a:off x="935" y="125"/>
                  <a:ext cx="45" cy="27"/>
                </a:xfrm>
                <a:custGeom>
                  <a:avLst/>
                  <a:gdLst>
                    <a:gd name="T0" fmla="*/ 6 w 44"/>
                    <a:gd name="T1" fmla="*/ 32 h 32"/>
                    <a:gd name="T2" fmla="*/ 22 w 44"/>
                    <a:gd name="T3" fmla="*/ 0 h 32"/>
                    <a:gd name="T4" fmla="*/ 38 w 44"/>
                    <a:gd name="T5" fmla="*/ 4 h 32"/>
                    <a:gd name="T6" fmla="*/ 6 w 44"/>
                    <a:gd name="T7" fmla="*/ 32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1" name="Freeform 60"/>
                <p:cNvSpPr>
                  <a:spLocks/>
                </p:cNvSpPr>
                <p:nvPr userDrawn="1"/>
              </p:nvSpPr>
              <p:spPr bwMode="ltGray">
                <a:xfrm>
                  <a:off x="1081" y="226"/>
                  <a:ext cx="75" cy="14"/>
                </a:xfrm>
                <a:custGeom>
                  <a:avLst/>
                  <a:gdLst>
                    <a:gd name="T0" fmla="*/ 37 w 76"/>
                    <a:gd name="T1" fmla="*/ 18 h 18"/>
                    <a:gd name="T2" fmla="*/ 25 w 76"/>
                    <a:gd name="T3" fmla="*/ 2 h 18"/>
                    <a:gd name="T4" fmla="*/ 37 w 76"/>
                    <a:gd name="T5" fmla="*/ 18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2" name="Freeform 61"/>
                <p:cNvSpPr>
                  <a:spLocks/>
                </p:cNvSpPr>
                <p:nvPr userDrawn="1"/>
              </p:nvSpPr>
              <p:spPr bwMode="ltGray">
                <a:xfrm>
                  <a:off x="1210" y="223"/>
                  <a:ext cx="42" cy="37"/>
                </a:xfrm>
                <a:custGeom>
                  <a:avLst/>
                  <a:gdLst>
                    <a:gd name="T0" fmla="*/ 0 w 42"/>
                    <a:gd name="T1" fmla="*/ 21 h 44"/>
                    <a:gd name="T2" fmla="*/ 12 w 42"/>
                    <a:gd name="T3" fmla="*/ 9 h 44"/>
                    <a:gd name="T4" fmla="*/ 0 w 42"/>
                    <a:gd name="T5" fmla="*/ 2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3" name="Freeform 62"/>
                <p:cNvSpPr>
                  <a:spLocks/>
                </p:cNvSpPr>
                <p:nvPr userDrawn="1"/>
              </p:nvSpPr>
              <p:spPr bwMode="ltGray">
                <a:xfrm>
                  <a:off x="865" y="123"/>
                  <a:ext cx="33" cy="24"/>
                </a:xfrm>
                <a:custGeom>
                  <a:avLst/>
                  <a:gdLst>
                    <a:gd name="T0" fmla="*/ 7 w 31"/>
                    <a:gd name="T1" fmla="*/ 22 h 30"/>
                    <a:gd name="T2" fmla="*/ 31 w 31"/>
                    <a:gd name="T3" fmla="*/ 10 h 30"/>
                    <a:gd name="T4" fmla="*/ 7 w 31"/>
                    <a:gd name="T5" fmla="*/ 2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b="1"/>
            </a:lvl1pPr>
          </a:lstStyle>
          <a:p>
            <a:r>
              <a:rPr lang="en-US" smtClean="0"/>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smtClean="0"/>
              <a:t>Click to edit Master subtitle style</a:t>
            </a:r>
            <a:endParaRPr lang="en-US"/>
          </a:p>
        </p:txBody>
      </p:sp>
      <p:sp>
        <p:nvSpPr>
          <p:cNvPr id="94" name="Rectangle 94"/>
          <p:cNvSpPr>
            <a:spLocks noGrp="1" noChangeArrowheads="1"/>
          </p:cNvSpPr>
          <p:nvPr>
            <p:ph type="dt" sz="half" idx="10"/>
          </p:nvPr>
        </p:nvSpPr>
        <p:spPr>
          <a:xfrm>
            <a:off x="533400" y="6324600"/>
            <a:ext cx="1905000" cy="457200"/>
          </a:xfrm>
        </p:spPr>
        <p:txBody>
          <a:bodyPr/>
          <a:lstStyle>
            <a:lvl1pPr>
              <a:defRPr smtClean="0"/>
            </a:lvl1pPr>
          </a:lstStyle>
          <a:p>
            <a:pPr>
              <a:defRPr/>
            </a:pPr>
            <a:fld id="{990449E6-9AEC-41CB-88DA-FE539C300265}" type="datetime1">
              <a:rPr lang="en-US" smtClean="0"/>
              <a:t>2/4/2014</a:t>
            </a:fld>
            <a:endParaRPr lang="en-US"/>
          </a:p>
        </p:txBody>
      </p:sp>
      <p:sp>
        <p:nvSpPr>
          <p:cNvPr id="95" name="Rectangle 95"/>
          <p:cNvSpPr>
            <a:spLocks noGrp="1" noChangeArrowheads="1"/>
          </p:cNvSpPr>
          <p:nvPr>
            <p:ph type="ftr" sz="quarter" idx="11"/>
          </p:nvPr>
        </p:nvSpPr>
        <p:spPr>
          <a:xfrm>
            <a:off x="2057400" y="6324600"/>
            <a:ext cx="4343400" cy="457200"/>
          </a:xfrm>
        </p:spPr>
        <p:txBody>
          <a:bodyPr/>
          <a:lstStyle>
            <a:lvl1pPr>
              <a:defRPr smtClean="0"/>
            </a:lvl1pPr>
          </a:lstStyle>
          <a:p>
            <a:pPr>
              <a:defRPr/>
            </a:pPr>
            <a:r>
              <a:rPr lang="en-CA"/>
              <a:t>Options, Futures, and Other Derivatives, 9th  Edition, Copyright © John  C. Hull 2014</a:t>
            </a:r>
            <a:endParaRPr lang="en-US"/>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pPr>
              <a:defRPr/>
            </a:pPr>
            <a:fld id="{E27EB947-535F-4A2B-A083-4D6EF2A4C4D2}" type="slidenum">
              <a:rPr lang="en-US"/>
              <a:pPr>
                <a:defRPr/>
              </a:pPr>
              <a:t>‹#›</a:t>
            </a:fld>
            <a:endParaRPr lang="en-US"/>
          </a:p>
        </p:txBody>
      </p:sp>
    </p:spTree>
    <p:extLst>
      <p:ext uri="{BB962C8B-B14F-4D97-AF65-F5344CB8AC3E}">
        <p14:creationId xmlns:p14="http://schemas.microsoft.com/office/powerpoint/2010/main" val="51190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EC6D8FB-EE31-4B15-92DF-4691625A1DD0}" type="datetime1">
              <a:rPr lang="en-US" smtClean="0"/>
              <a:t>2/4/2014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FF1FEB-A68A-4506-87CE-8AEE88984B8C}" type="slidenum">
              <a:rPr lang="en-US"/>
              <a:pPr>
                <a:defRPr/>
              </a:pPr>
              <a:t>‹#›</a:t>
            </a:fld>
            <a:endParaRPr lang="en-US"/>
          </a:p>
        </p:txBody>
      </p:sp>
    </p:spTree>
    <p:extLst>
      <p:ext uri="{BB962C8B-B14F-4D97-AF65-F5344CB8AC3E}">
        <p14:creationId xmlns:p14="http://schemas.microsoft.com/office/powerpoint/2010/main" val="3800218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3" y="930275"/>
            <a:ext cx="2052637" cy="5332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063" y="930275"/>
            <a:ext cx="600710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1A004EA-7ADC-4AE3-B975-43E31B33C012}" type="datetime1">
              <a:rPr lang="en-US" smtClean="0"/>
              <a:t>2/4/2014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1E11A5E-E352-4A07-8E2E-7E5DE7E09D65}" type="slidenum">
              <a:rPr lang="en-US"/>
              <a:pPr>
                <a:defRPr/>
              </a:pPr>
              <a:t>‹#›</a:t>
            </a:fld>
            <a:endParaRPr lang="en-US"/>
          </a:p>
        </p:txBody>
      </p:sp>
    </p:spTree>
    <p:extLst>
      <p:ext uri="{BB962C8B-B14F-4D97-AF65-F5344CB8AC3E}">
        <p14:creationId xmlns:p14="http://schemas.microsoft.com/office/powerpoint/2010/main" val="3486652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smtClean="0"/>
            </a:lvl1pPr>
          </a:lstStyle>
          <a:p>
            <a:pPr>
              <a:defRPr/>
            </a:pPr>
            <a:fld id="{31F81455-F099-4A9E-B76B-EB26C8CC8B71}" type="datetime1">
              <a:rPr lang="en-US" altLang="en-US" smtClean="0"/>
              <a:t>2/4/2014</a:t>
            </a:fld>
            <a:endParaRPr lang="en-US" altLang="en-US"/>
          </a:p>
        </p:txBody>
      </p:sp>
      <p:sp>
        <p:nvSpPr>
          <p:cNvPr id="6" name="Footer Placeholder 5"/>
          <p:cNvSpPr>
            <a:spLocks noGrp="1"/>
          </p:cNvSpPr>
          <p:nvPr>
            <p:ph type="ftr" sz="quarter" idx="11"/>
          </p:nvPr>
        </p:nvSpPr>
        <p:spPr>
          <a:xfrm>
            <a:off x="250825" y="6248400"/>
            <a:ext cx="7561263" cy="457200"/>
          </a:xfrm>
        </p:spPr>
        <p:txBody>
          <a:bodyPr/>
          <a:lstStyle>
            <a:lvl1pPr>
              <a:defRPr smtClean="0"/>
            </a:lvl1pPr>
          </a:lstStyle>
          <a:p>
            <a:pPr>
              <a:defRPr/>
            </a:pPr>
            <a:r>
              <a:rPr lang="en-CA" altLang="en-US"/>
              <a:t>Options, Futures, and Other Derivatives, 9th  Edition, Copyright © John  C. Hull 2014</a:t>
            </a:r>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6D74AE73-8CAE-4DB5-910B-838680D5E0AF}" type="slidenum">
              <a:rPr lang="en-US" altLang="en-US"/>
              <a:pPr>
                <a:defRPr/>
              </a:pPr>
              <a:t>‹#›</a:t>
            </a:fld>
            <a:endParaRPr lang="en-US" altLang="en-US"/>
          </a:p>
        </p:txBody>
      </p:sp>
    </p:spTree>
    <p:extLst>
      <p:ext uri="{BB962C8B-B14F-4D97-AF65-F5344CB8AC3E}">
        <p14:creationId xmlns:p14="http://schemas.microsoft.com/office/powerpoint/2010/main" val="4232406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smtClean="0"/>
            </a:lvl1pPr>
          </a:lstStyle>
          <a:p>
            <a:pPr>
              <a:defRPr/>
            </a:pPr>
            <a:fld id="{999DC6D5-AFAE-4862-8753-76DEB3B94C64}" type="datetime1">
              <a:rPr lang="en-US" smtClean="0"/>
              <a:t>2/4/2014</a:t>
            </a:fld>
            <a:endParaRPr lang="en-US"/>
          </a:p>
        </p:txBody>
      </p:sp>
      <p:sp>
        <p:nvSpPr>
          <p:cNvPr id="7" name="Footer Placeholder 6"/>
          <p:cNvSpPr>
            <a:spLocks noGrp="1"/>
          </p:cNvSpPr>
          <p:nvPr>
            <p:ph type="ftr" sz="quarter" idx="11"/>
          </p:nvPr>
        </p:nvSpPr>
        <p:spPr>
          <a:xfrm>
            <a:off x="250825" y="6248400"/>
            <a:ext cx="7561263" cy="457200"/>
          </a:xfrm>
        </p:spPr>
        <p:txBody>
          <a:bodyPr/>
          <a:lstStyle>
            <a:lvl1pPr>
              <a:defRPr smtClean="0"/>
            </a:lvl1pPr>
          </a:lstStyle>
          <a:p>
            <a:pPr>
              <a:defRPr/>
            </a:pPr>
            <a:r>
              <a:rPr lang="en-CA"/>
              <a:t>Options, Futures, and Other Derivatives, 9th  Edition, Copyright © John  C. Hull 2014</a:t>
            </a:r>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pPr>
              <a:defRPr/>
            </a:pPr>
            <a:fld id="{8EF135E5-AEA9-42CB-96FD-FF020BADA350}" type="slidenum">
              <a:rPr lang="en-US"/>
              <a:pPr>
                <a:defRPr/>
              </a:pPr>
              <a:t>‹#›</a:t>
            </a:fld>
            <a:endParaRPr lang="en-US"/>
          </a:p>
        </p:txBody>
      </p:sp>
    </p:spTree>
    <p:extLst>
      <p:ext uri="{BB962C8B-B14F-4D97-AF65-F5344CB8AC3E}">
        <p14:creationId xmlns:p14="http://schemas.microsoft.com/office/powerpoint/2010/main" val="1184650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mtClean="0"/>
            </a:lvl1pPr>
          </a:lstStyle>
          <a:p>
            <a:pPr>
              <a:defRPr/>
            </a:pPr>
            <a:fld id="{90118780-4CF9-4FC2-A178-A152FBE48418}" type="datetime1">
              <a:rPr lang="en-US" smtClean="0"/>
              <a:t>2/4/2014</a:t>
            </a:fld>
            <a:endParaRPr lang="en-US"/>
          </a:p>
        </p:txBody>
      </p:sp>
      <p:sp>
        <p:nvSpPr>
          <p:cNvPr id="5" name="Footer Placeholder 4"/>
          <p:cNvSpPr>
            <a:spLocks noGrp="1"/>
          </p:cNvSpPr>
          <p:nvPr>
            <p:ph type="ftr" sz="quarter" idx="11"/>
          </p:nvPr>
        </p:nvSpPr>
        <p:spPr>
          <a:xfrm>
            <a:off x="1600200" y="6248400"/>
            <a:ext cx="5029200" cy="457200"/>
          </a:xfrm>
        </p:spPr>
        <p:txBody>
          <a:bodyPr/>
          <a:lstStyle>
            <a:lvl1pPr>
              <a:defRPr smtClean="0"/>
            </a:lvl1pPr>
          </a:lstStyle>
          <a:p>
            <a:pPr>
              <a:defRPr/>
            </a:pPr>
            <a:r>
              <a:rPr lang="en-CA"/>
              <a:t>Options, Futures, and Other Derivatives, 9th  Edition, Copyright © John  C. Hull 2014</a:t>
            </a:r>
            <a:endParaRPr lang="en-US"/>
          </a:p>
        </p:txBody>
      </p:sp>
      <p:sp>
        <p:nvSpPr>
          <p:cNvPr id="6" name="Slide Number Placeholder 5"/>
          <p:cNvSpPr>
            <a:spLocks noGrp="1"/>
          </p:cNvSpPr>
          <p:nvPr>
            <p:ph type="sldNum" sz="quarter" idx="12"/>
          </p:nvPr>
        </p:nvSpPr>
        <p:spPr/>
        <p:txBody>
          <a:bodyPr/>
          <a:lstStyle>
            <a:lvl1pPr>
              <a:defRPr/>
            </a:lvl1pPr>
          </a:lstStyle>
          <a:p>
            <a:pPr>
              <a:defRPr/>
            </a:pPr>
            <a:fld id="{C2B7BA4A-D15B-495A-9EC2-8B9FCAE2110E}" type="slidenum">
              <a:rPr lang="en-US"/>
              <a:pPr>
                <a:defRPr/>
              </a:pPr>
              <a:t>‹#›</a:t>
            </a:fld>
            <a:endParaRPr lang="en-US"/>
          </a:p>
        </p:txBody>
      </p:sp>
    </p:spTree>
    <p:extLst>
      <p:ext uri="{BB962C8B-B14F-4D97-AF65-F5344CB8AC3E}">
        <p14:creationId xmlns:p14="http://schemas.microsoft.com/office/powerpoint/2010/main" val="445775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687BF6C8-8AC6-4FE3-BAFC-CCC7F469CB02}" type="datetime1">
              <a:rPr lang="en-US" smtClean="0"/>
              <a:t>2/4/2014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24B7547-4AE6-479B-8BA8-68048EB7CC02}" type="slidenum">
              <a:rPr lang="en-US"/>
              <a:pPr>
                <a:defRPr/>
              </a:pPr>
              <a:t>‹#›</a:t>
            </a:fld>
            <a:endParaRPr lang="en-US"/>
          </a:p>
        </p:txBody>
      </p:sp>
    </p:spTree>
    <p:extLst>
      <p:ext uri="{BB962C8B-B14F-4D97-AF65-F5344CB8AC3E}">
        <p14:creationId xmlns:p14="http://schemas.microsoft.com/office/powerpoint/2010/main" val="144330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FE019B84-54E5-440F-BE27-5061DD879B05}" type="datetime1">
              <a:rPr lang="en-US" smtClean="0"/>
              <a:t>2/4/2014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C95E37-803B-4633-B7E7-654EF9141D34}" type="slidenum">
              <a:rPr lang="en-US"/>
              <a:pPr>
                <a:defRPr/>
              </a:pPr>
              <a:t>‹#›</a:t>
            </a:fld>
            <a:endParaRPr lang="en-US"/>
          </a:p>
        </p:txBody>
      </p:sp>
    </p:spTree>
    <p:extLst>
      <p:ext uri="{BB962C8B-B14F-4D97-AF65-F5344CB8AC3E}">
        <p14:creationId xmlns:p14="http://schemas.microsoft.com/office/powerpoint/2010/main" val="326520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C49039C0-4E84-4EB4-8F5F-0C3CC6262724}" type="datetime1">
              <a:rPr lang="en-US" smtClean="0"/>
              <a:t>2/4/2014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889393F-5FA3-49F7-925C-2C6868528685}" type="slidenum">
              <a:rPr lang="en-US"/>
              <a:pPr>
                <a:defRPr/>
              </a:pPr>
              <a:t>‹#›</a:t>
            </a:fld>
            <a:endParaRPr lang="en-US"/>
          </a:p>
        </p:txBody>
      </p:sp>
    </p:spTree>
    <p:extLst>
      <p:ext uri="{BB962C8B-B14F-4D97-AF65-F5344CB8AC3E}">
        <p14:creationId xmlns:p14="http://schemas.microsoft.com/office/powerpoint/2010/main" val="855907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B5E4345A-D0ED-4179-AC02-15EA9B66288D}" type="datetime1">
              <a:rPr lang="en-US" smtClean="0"/>
              <a:t>2/4/2014</a:t>
            </a:fld>
            <a:endParaRPr lang="en-US"/>
          </a:p>
        </p:txBody>
      </p:sp>
      <p:sp>
        <p:nvSpPr>
          <p:cNvPr id="4" name="Footer Placeholder 3"/>
          <p:cNvSpPr>
            <a:spLocks noGrp="1"/>
          </p:cNvSpPr>
          <p:nvPr>
            <p:ph type="ftr" sz="quarter" idx="11"/>
          </p:nvPr>
        </p:nvSpPr>
        <p:spPr>
          <a:xfrm>
            <a:off x="2133600" y="6324600"/>
            <a:ext cx="4800600" cy="457200"/>
          </a:xfrm>
        </p:spPr>
        <p:txBody>
          <a:bodyPr/>
          <a:lstStyle>
            <a:lvl1pPr>
              <a:defRPr smtClean="0"/>
            </a:lvl1pPr>
          </a:lstStyle>
          <a:p>
            <a:pPr>
              <a:defRPr/>
            </a:pPr>
            <a:r>
              <a:rPr lang="en-CA"/>
              <a:t>Options, Futures, and Other Derivatives, 9th  Edition, Copyright © John  C. Hull 2014</a:t>
            </a:r>
            <a:endParaRPr lang="en-US"/>
          </a:p>
        </p:txBody>
      </p:sp>
      <p:sp>
        <p:nvSpPr>
          <p:cNvPr id="5" name="Slide Number Placeholder 4"/>
          <p:cNvSpPr>
            <a:spLocks noGrp="1"/>
          </p:cNvSpPr>
          <p:nvPr>
            <p:ph type="sldNum" sz="quarter" idx="12"/>
          </p:nvPr>
        </p:nvSpPr>
        <p:spPr/>
        <p:txBody>
          <a:bodyPr/>
          <a:lstStyle>
            <a:lvl1pPr>
              <a:defRPr/>
            </a:lvl1pPr>
          </a:lstStyle>
          <a:p>
            <a:pPr>
              <a:defRPr/>
            </a:pPr>
            <a:fld id="{3816CCCE-A774-43C1-992A-1B91D8DEEC27}" type="slidenum">
              <a:rPr lang="en-US"/>
              <a:pPr>
                <a:defRPr/>
              </a:pPr>
              <a:t>‹#›</a:t>
            </a:fld>
            <a:endParaRPr lang="en-US"/>
          </a:p>
        </p:txBody>
      </p:sp>
    </p:spTree>
    <p:extLst>
      <p:ext uri="{BB962C8B-B14F-4D97-AF65-F5344CB8AC3E}">
        <p14:creationId xmlns:p14="http://schemas.microsoft.com/office/powerpoint/2010/main" val="3265460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3BB2B31-818C-4359-AE6C-2F8D1821EB2C}" type="datetime1">
              <a:rPr lang="en-US" smtClean="0"/>
              <a:t>2/4/2014</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EDABE8A-A8F2-44E2-9776-A44A0ECA384A}" type="slidenum">
              <a:rPr lang="en-US"/>
              <a:pPr>
                <a:defRPr/>
              </a:pPr>
              <a:t>‹#›</a:t>
            </a:fld>
            <a:endParaRPr lang="en-US"/>
          </a:p>
        </p:txBody>
      </p:sp>
    </p:spTree>
    <p:extLst>
      <p:ext uri="{BB962C8B-B14F-4D97-AF65-F5344CB8AC3E}">
        <p14:creationId xmlns:p14="http://schemas.microsoft.com/office/powerpoint/2010/main" val="177419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CEFB6B7-AC2C-41B7-B022-26871683C497}" type="datetime1">
              <a:rPr lang="en-US" smtClean="0"/>
              <a:t>2/4/2014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F9C99B-551F-4E0B-8562-BCD08E635D10}" type="slidenum">
              <a:rPr lang="en-US"/>
              <a:pPr>
                <a:defRPr/>
              </a:pPr>
              <a:t>‹#›</a:t>
            </a:fld>
            <a:endParaRPr lang="en-US"/>
          </a:p>
        </p:txBody>
      </p:sp>
    </p:spTree>
    <p:extLst>
      <p:ext uri="{BB962C8B-B14F-4D97-AF65-F5344CB8AC3E}">
        <p14:creationId xmlns:p14="http://schemas.microsoft.com/office/powerpoint/2010/main" val="160341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3FC6C0E-7A74-4080-8907-CE303D672970}" type="datetime1">
              <a:rPr lang="en-US" smtClean="0"/>
              <a:t>2/4/2014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C851FC5-B78B-435A-8193-50E4CB650DEF}" type="slidenum">
              <a:rPr lang="en-US"/>
              <a:pPr>
                <a:defRPr/>
              </a:pPr>
              <a:t>‹#›</a:t>
            </a:fld>
            <a:endParaRPr lang="en-US"/>
          </a:p>
        </p:txBody>
      </p:sp>
    </p:spTree>
    <p:extLst>
      <p:ext uri="{BB962C8B-B14F-4D97-AF65-F5344CB8AC3E}">
        <p14:creationId xmlns:p14="http://schemas.microsoft.com/office/powerpoint/2010/main" val="3551863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a:defRPr/>
            </a:pPr>
            <a:fld id="{31AFDDBF-D0E2-4EEE-B632-CF5BD2C79BA8}" type="datetime1">
              <a:rPr lang="en-US" smtClean="0"/>
              <a:t>2/4/2014</a:t>
            </a:fld>
            <a:endParaRPr lang="en-US"/>
          </a:p>
        </p:txBody>
      </p:sp>
      <p:sp>
        <p:nvSpPr>
          <p:cNvPr id="4101" name="Rectangle 5"/>
          <p:cNvSpPr>
            <a:spLocks noGrp="1" noChangeArrowheads="1"/>
          </p:cNvSpPr>
          <p:nvPr>
            <p:ph type="ftr" sz="quarter" idx="3"/>
          </p:nvPr>
        </p:nvSpPr>
        <p:spPr bwMode="auto">
          <a:xfrm>
            <a:off x="2667000" y="6324600"/>
            <a:ext cx="4419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a:defRPr/>
            </a:pPr>
            <a:r>
              <a:rPr lang="en-CA"/>
              <a:t>Options, Futures, and Other Derivatives, 9th  Edition, Copyright © John  C. Hull 2014</a:t>
            </a:r>
            <a:endParaRPr lang="en-US"/>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2C6BA7E7-A45D-4D40-B1B5-ABE09D25A6C8}" type="slidenum">
              <a:rPr lang="en-US"/>
              <a:pPr>
                <a:defRPr/>
              </a:pPr>
              <a:t>‹#›</a:t>
            </a:fld>
            <a:endParaRPr lang="en-US"/>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5 w 15"/>
                      <a:gd name="T1" fmla="*/ 11 h 23"/>
                      <a:gd name="T2" fmla="*/ 15 w 15"/>
                      <a:gd name="T3" fmla="*/ 5 h 23"/>
                      <a:gd name="T4" fmla="*/ 13 w 15"/>
                      <a:gd name="T5" fmla="*/ 17 h 23"/>
                      <a:gd name="T6" fmla="*/ 5 w 15"/>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9" name="Freeform 13"/>
                  <p:cNvSpPr>
                    <a:spLocks/>
                  </p:cNvSpPr>
                  <p:nvPr/>
                </p:nvSpPr>
                <p:spPr bwMode="ltGray">
                  <a:xfrm>
                    <a:off x="2332" y="660"/>
                    <a:ext cx="9" cy="8"/>
                  </a:xfrm>
                  <a:custGeom>
                    <a:avLst/>
                    <a:gdLst>
                      <a:gd name="T0" fmla="*/ 3 w 20"/>
                      <a:gd name="T1" fmla="*/ 13 h 23"/>
                      <a:gd name="T2" fmla="*/ 11 w 20"/>
                      <a:gd name="T3" fmla="*/ 3 h 23"/>
                      <a:gd name="T4" fmla="*/ 7 w 20"/>
                      <a:gd name="T5" fmla="*/ 19 h 23"/>
                      <a:gd name="T6" fmla="*/ 3 w 20"/>
                      <a:gd name="T7" fmla="*/ 1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0" name="Freeform 14"/>
                  <p:cNvSpPr>
                    <a:spLocks/>
                  </p:cNvSpPr>
                  <p:nvPr/>
                </p:nvSpPr>
                <p:spPr bwMode="ltGray">
                  <a:xfrm>
                    <a:off x="2120" y="616"/>
                    <a:ext cx="13" cy="1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1" name="Freeform 15"/>
                  <p:cNvSpPr>
                    <a:spLocks/>
                  </p:cNvSpPr>
                  <p:nvPr/>
                </p:nvSpPr>
                <p:spPr bwMode="ltGray">
                  <a:xfrm>
                    <a:off x="1967" y="629"/>
                    <a:ext cx="11" cy="5"/>
                  </a:xfrm>
                  <a:custGeom>
                    <a:avLst/>
                    <a:gdLst>
                      <a:gd name="T0" fmla="*/ 15 w 25"/>
                      <a:gd name="T1" fmla="*/ 16 h 16"/>
                      <a:gd name="T2" fmla="*/ 3 w 25"/>
                      <a:gd name="T3" fmla="*/ 8 h 16"/>
                      <a:gd name="T4" fmla="*/ 15 w 25"/>
                      <a:gd name="T5" fmla="*/ 0 h 16"/>
                      <a:gd name="T6" fmla="*/ 15 w 25"/>
                      <a:gd name="T7" fmla="*/ 1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2" name="Freeform 16"/>
                  <p:cNvSpPr>
                    <a:spLocks/>
                  </p:cNvSpPr>
                  <p:nvPr/>
                </p:nvSpPr>
                <p:spPr bwMode="ltGray">
                  <a:xfrm>
                    <a:off x="1921" y="635"/>
                    <a:ext cx="28" cy="16"/>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3" name="Freeform 17"/>
                  <p:cNvSpPr>
                    <a:spLocks/>
                  </p:cNvSpPr>
                  <p:nvPr/>
                </p:nvSpPr>
                <p:spPr bwMode="ltGray">
                  <a:xfrm>
                    <a:off x="1892" y="634"/>
                    <a:ext cx="29" cy="16"/>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4" name="Freeform 18"/>
                  <p:cNvSpPr>
                    <a:spLocks/>
                  </p:cNvSpPr>
                  <p:nvPr/>
                </p:nvSpPr>
                <p:spPr bwMode="ltGray">
                  <a:xfrm>
                    <a:off x="1735" y="547"/>
                    <a:ext cx="151" cy="93"/>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5" name="Freeform 19"/>
                  <p:cNvSpPr>
                    <a:spLocks/>
                  </p:cNvSpPr>
                  <p:nvPr/>
                </p:nvSpPr>
                <p:spPr bwMode="ltGray">
                  <a:xfrm>
                    <a:off x="1827" y="541"/>
                    <a:ext cx="67" cy="68"/>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6" name="Freeform 20"/>
                  <p:cNvSpPr>
                    <a:spLocks/>
                  </p:cNvSpPr>
                  <p:nvPr/>
                </p:nvSpPr>
                <p:spPr bwMode="ltGray">
                  <a:xfrm>
                    <a:off x="1892" y="572"/>
                    <a:ext cx="47" cy="13"/>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7" name="Freeform 21"/>
                  <p:cNvSpPr>
                    <a:spLocks/>
                  </p:cNvSpPr>
                  <p:nvPr/>
                </p:nvSpPr>
                <p:spPr bwMode="ltGray">
                  <a:xfrm>
                    <a:off x="1890" y="588"/>
                    <a:ext cx="32" cy="3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8" name="Freeform 22"/>
                  <p:cNvSpPr>
                    <a:spLocks/>
                  </p:cNvSpPr>
                  <p:nvPr/>
                </p:nvSpPr>
                <p:spPr bwMode="ltGray">
                  <a:xfrm>
                    <a:off x="1944" y="569"/>
                    <a:ext cx="16" cy="20"/>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9" name="Freeform 23"/>
                  <p:cNvSpPr>
                    <a:spLocks/>
                  </p:cNvSpPr>
                  <p:nvPr/>
                </p:nvSpPr>
                <p:spPr bwMode="ltGray">
                  <a:xfrm>
                    <a:off x="1948" y="600"/>
                    <a:ext cx="20" cy="10"/>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0" name="Freeform 24"/>
                  <p:cNvSpPr>
                    <a:spLocks/>
                  </p:cNvSpPr>
                  <p:nvPr/>
                </p:nvSpPr>
                <p:spPr bwMode="ltGray">
                  <a:xfrm>
                    <a:off x="1969" y="585"/>
                    <a:ext cx="26" cy="17"/>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1" name="Freeform 25"/>
                  <p:cNvSpPr>
                    <a:spLocks/>
                  </p:cNvSpPr>
                  <p:nvPr/>
                </p:nvSpPr>
                <p:spPr bwMode="ltGray">
                  <a:xfrm>
                    <a:off x="1976" y="593"/>
                    <a:ext cx="122" cy="61"/>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2" name="Freeform 26"/>
                  <p:cNvSpPr>
                    <a:spLocks/>
                  </p:cNvSpPr>
                  <p:nvPr/>
                </p:nvSpPr>
                <p:spPr bwMode="ltGray">
                  <a:xfrm>
                    <a:off x="2082" y="599"/>
                    <a:ext cx="33" cy="26"/>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3" name="Freeform 27"/>
                  <p:cNvSpPr>
                    <a:spLocks/>
                  </p:cNvSpPr>
                  <p:nvPr/>
                </p:nvSpPr>
                <p:spPr bwMode="ltGray">
                  <a:xfrm>
                    <a:off x="2152" y="544"/>
                    <a:ext cx="8" cy="6"/>
                  </a:xfrm>
                  <a:custGeom>
                    <a:avLst/>
                    <a:gdLst>
                      <a:gd name="T0" fmla="*/ 3 w 17"/>
                      <a:gd name="T1" fmla="*/ 4 h 18"/>
                      <a:gd name="T2" fmla="*/ 3 w 17"/>
                      <a:gd name="T3" fmla="*/ 14 h 18"/>
                      <a:gd name="T4" fmla="*/ 3 w 17"/>
                      <a:gd name="T5" fmla="*/ 4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4" name="Freeform 28"/>
                  <p:cNvSpPr>
                    <a:spLocks/>
                  </p:cNvSpPr>
                  <p:nvPr/>
                </p:nvSpPr>
                <p:spPr bwMode="ltGray">
                  <a:xfrm>
                    <a:off x="2194" y="584"/>
                    <a:ext cx="11" cy="8"/>
                  </a:xfrm>
                  <a:custGeom>
                    <a:avLst/>
                    <a:gdLst>
                      <a:gd name="T0" fmla="*/ 8 w 26"/>
                      <a:gd name="T1" fmla="*/ 14 h 22"/>
                      <a:gd name="T2" fmla="*/ 14 w 26"/>
                      <a:gd name="T3" fmla="*/ 0 h 22"/>
                      <a:gd name="T4" fmla="*/ 14 w 26"/>
                      <a:gd name="T5" fmla="*/ 22 h 22"/>
                      <a:gd name="T6" fmla="*/ 8 w 26"/>
                      <a:gd name="T7" fmla="*/ 14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5" name="Freeform 29"/>
                  <p:cNvSpPr>
                    <a:spLocks/>
                  </p:cNvSpPr>
                  <p:nvPr/>
                </p:nvSpPr>
                <p:spPr bwMode="ltGray">
                  <a:xfrm>
                    <a:off x="2059" y="494"/>
                    <a:ext cx="8" cy="5"/>
                  </a:xfrm>
                  <a:custGeom>
                    <a:avLst/>
                    <a:gdLst>
                      <a:gd name="T0" fmla="*/ 7 w 20"/>
                      <a:gd name="T1" fmla="*/ 12 h 15"/>
                      <a:gd name="T2" fmla="*/ 17 w 20"/>
                      <a:gd name="T3" fmla="*/ 2 h 15"/>
                      <a:gd name="T4" fmla="*/ 9 w 20"/>
                      <a:gd name="T5" fmla="*/ 12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 name="Freeform 30"/>
                  <p:cNvSpPr>
                    <a:spLocks/>
                  </p:cNvSpPr>
                  <p:nvPr/>
                </p:nvSpPr>
                <p:spPr bwMode="ltGray">
                  <a:xfrm>
                    <a:off x="1988" y="536"/>
                    <a:ext cx="8" cy="5"/>
                  </a:xfrm>
                  <a:custGeom>
                    <a:avLst/>
                    <a:gdLst>
                      <a:gd name="T0" fmla="*/ 7 w 20"/>
                      <a:gd name="T1" fmla="*/ 12 h 15"/>
                      <a:gd name="T2" fmla="*/ 15 w 20"/>
                      <a:gd name="T3" fmla="*/ 2 h 15"/>
                      <a:gd name="T4" fmla="*/ 15 w 20"/>
                      <a:gd name="T5" fmla="*/ 14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7" name="Freeform 31"/>
                  <p:cNvSpPr>
                    <a:spLocks/>
                  </p:cNvSpPr>
                  <p:nvPr/>
                </p:nvSpPr>
                <p:spPr bwMode="ltGray">
                  <a:xfrm>
                    <a:off x="1910" y="523"/>
                    <a:ext cx="34" cy="27"/>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8" name="Freeform 32"/>
                  <p:cNvSpPr>
                    <a:spLocks/>
                  </p:cNvSpPr>
                  <p:nvPr/>
                </p:nvSpPr>
                <p:spPr bwMode="ltGray">
                  <a:xfrm>
                    <a:off x="1899" y="466"/>
                    <a:ext cx="40" cy="58"/>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9" name="Freeform 33"/>
                  <p:cNvSpPr>
                    <a:spLocks/>
                  </p:cNvSpPr>
                  <p:nvPr/>
                </p:nvSpPr>
                <p:spPr bwMode="ltGray">
                  <a:xfrm>
                    <a:off x="1909" y="508"/>
                    <a:ext cx="14" cy="17"/>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0" name="Freeform 34"/>
                  <p:cNvSpPr>
                    <a:spLocks/>
                  </p:cNvSpPr>
                  <p:nvPr/>
                </p:nvSpPr>
                <p:spPr bwMode="ltGray">
                  <a:xfrm>
                    <a:off x="1881" y="512"/>
                    <a:ext cx="19" cy="17"/>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1" name="Freeform 35"/>
                  <p:cNvSpPr>
                    <a:spLocks/>
                  </p:cNvSpPr>
                  <p:nvPr/>
                </p:nvSpPr>
                <p:spPr bwMode="ltGray">
                  <a:xfrm>
                    <a:off x="2930" y="489"/>
                    <a:ext cx="299" cy="179"/>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2" name="Freeform 36"/>
                  <p:cNvSpPr>
                    <a:spLocks/>
                  </p:cNvSpPr>
                  <p:nvPr/>
                </p:nvSpPr>
                <p:spPr bwMode="ltGray">
                  <a:xfrm>
                    <a:off x="2534" y="242"/>
                    <a:ext cx="420" cy="283"/>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3" name="Freeform 37"/>
                  <p:cNvSpPr>
                    <a:spLocks/>
                  </p:cNvSpPr>
                  <p:nvPr/>
                </p:nvSpPr>
                <p:spPr bwMode="ltGray">
                  <a:xfrm>
                    <a:off x="2405" y="445"/>
                    <a:ext cx="15" cy="16"/>
                  </a:xfrm>
                  <a:custGeom>
                    <a:avLst/>
                    <a:gdLst>
                      <a:gd name="T0" fmla="*/ 6 w 36"/>
                      <a:gd name="T1" fmla="*/ 28 h 48"/>
                      <a:gd name="T2" fmla="*/ 10 w 36"/>
                      <a:gd name="T3" fmla="*/ 48 h 48"/>
                      <a:gd name="T4" fmla="*/ 6 w 36"/>
                      <a:gd name="T5" fmla="*/ 28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4" name="Freeform 38"/>
                  <p:cNvSpPr>
                    <a:spLocks/>
                  </p:cNvSpPr>
                  <p:nvPr/>
                </p:nvSpPr>
                <p:spPr bwMode="ltGray">
                  <a:xfrm>
                    <a:off x="2393" y="439"/>
                    <a:ext cx="16" cy="12"/>
                  </a:xfrm>
                  <a:custGeom>
                    <a:avLst/>
                    <a:gdLst>
                      <a:gd name="T0" fmla="*/ 0 w 36"/>
                      <a:gd name="T1" fmla="*/ 5 h 37"/>
                      <a:gd name="T2" fmla="*/ 12 w 36"/>
                      <a:gd name="T3" fmla="*/ 1 h 37"/>
                      <a:gd name="T4" fmla="*/ 36 w 36"/>
                      <a:gd name="T5" fmla="*/ 17 h 37"/>
                      <a:gd name="T6" fmla="*/ 8 w 36"/>
                      <a:gd name="T7" fmla="*/ 17 h 37"/>
                      <a:gd name="T8" fmla="*/ 0 w 36"/>
                      <a:gd name="T9" fmla="*/ 5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5" name="Freeform 39"/>
                  <p:cNvSpPr>
                    <a:spLocks/>
                  </p:cNvSpPr>
                  <p:nvPr/>
                </p:nvSpPr>
                <p:spPr bwMode="ltGray">
                  <a:xfrm>
                    <a:off x="2878" y="406"/>
                    <a:ext cx="73" cy="33"/>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6" name="Freeform 40"/>
                  <p:cNvSpPr>
                    <a:spLocks/>
                  </p:cNvSpPr>
                  <p:nvPr/>
                </p:nvSpPr>
                <p:spPr bwMode="ltGray">
                  <a:xfrm>
                    <a:off x="2955" y="433"/>
                    <a:ext cx="59" cy="15"/>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7" name="Freeform 41"/>
                  <p:cNvSpPr>
                    <a:spLocks/>
                  </p:cNvSpPr>
                  <p:nvPr/>
                </p:nvSpPr>
                <p:spPr bwMode="ltGray">
                  <a:xfrm>
                    <a:off x="2924" y="441"/>
                    <a:ext cx="24" cy="14"/>
                  </a:xfrm>
                  <a:custGeom>
                    <a:avLst/>
                    <a:gdLst>
                      <a:gd name="T0" fmla="*/ 17 w 57"/>
                      <a:gd name="T1" fmla="*/ 25 h 42"/>
                      <a:gd name="T2" fmla="*/ 37 w 57"/>
                      <a:gd name="T3" fmla="*/ 13 h 42"/>
                      <a:gd name="T4" fmla="*/ 17 w 57"/>
                      <a:gd name="T5" fmla="*/ 25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8" name="Freeform 42"/>
                  <p:cNvSpPr>
                    <a:spLocks/>
                  </p:cNvSpPr>
                  <p:nvPr/>
                </p:nvSpPr>
                <p:spPr bwMode="ltGray">
                  <a:xfrm>
                    <a:off x="2908" y="398"/>
                    <a:ext cx="16" cy="18"/>
                  </a:xfrm>
                  <a:custGeom>
                    <a:avLst/>
                    <a:gdLst>
                      <a:gd name="T0" fmla="*/ 19 w 39"/>
                      <a:gd name="T1" fmla="*/ 32 h 52"/>
                      <a:gd name="T2" fmla="*/ 19 w 39"/>
                      <a:gd name="T3" fmla="*/ 0 h 52"/>
                      <a:gd name="T4" fmla="*/ 19 w 39"/>
                      <a:gd name="T5" fmla="*/ 32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9" name="Freeform 43"/>
                  <p:cNvSpPr>
                    <a:spLocks/>
                  </p:cNvSpPr>
                  <p:nvPr/>
                </p:nvSpPr>
                <p:spPr bwMode="ltGray">
                  <a:xfrm>
                    <a:off x="3035" y="452"/>
                    <a:ext cx="19" cy="27"/>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0" name="Freeform 44"/>
                  <p:cNvSpPr>
                    <a:spLocks/>
                  </p:cNvSpPr>
                  <p:nvPr/>
                </p:nvSpPr>
                <p:spPr bwMode="ltGray">
                  <a:xfrm>
                    <a:off x="2696" y="247"/>
                    <a:ext cx="205" cy="41"/>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1" name="Freeform 45"/>
                  <p:cNvSpPr>
                    <a:spLocks/>
                  </p:cNvSpPr>
                  <p:nvPr/>
                </p:nvSpPr>
                <p:spPr bwMode="ltGray">
                  <a:xfrm>
                    <a:off x="2515" y="246"/>
                    <a:ext cx="190" cy="20"/>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2" name="Freeform 46"/>
                  <p:cNvSpPr>
                    <a:spLocks/>
                  </p:cNvSpPr>
                  <p:nvPr/>
                </p:nvSpPr>
                <p:spPr bwMode="ltGray">
                  <a:xfrm>
                    <a:off x="2096" y="275"/>
                    <a:ext cx="18" cy="10"/>
                  </a:xfrm>
                  <a:custGeom>
                    <a:avLst/>
                    <a:gdLst>
                      <a:gd name="T0" fmla="*/ 0 w 41"/>
                      <a:gd name="T1" fmla="*/ 25 h 29"/>
                      <a:gd name="T2" fmla="*/ 12 w 41"/>
                      <a:gd name="T3" fmla="*/ 29 h 29"/>
                      <a:gd name="T4" fmla="*/ 0 w 41"/>
                      <a:gd name="T5" fmla="*/ 25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4" name="Freeform 48"/>
                  <p:cNvSpPr>
                    <a:spLocks/>
                  </p:cNvSpPr>
                  <p:nvPr/>
                </p:nvSpPr>
                <p:spPr bwMode="ltGray">
                  <a:xfrm>
                    <a:off x="2043" y="241"/>
                    <a:ext cx="20" cy="55"/>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5" name="Freeform 49"/>
                  <p:cNvSpPr>
                    <a:spLocks/>
                  </p:cNvSpPr>
                  <p:nvPr/>
                </p:nvSpPr>
                <p:spPr bwMode="ltGray">
                  <a:xfrm>
                    <a:off x="2031" y="287"/>
                    <a:ext cx="59" cy="3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6" name="Freeform 50"/>
                  <p:cNvSpPr>
                    <a:spLocks/>
                  </p:cNvSpPr>
                  <p:nvPr/>
                </p:nvSpPr>
                <p:spPr bwMode="ltGray">
                  <a:xfrm>
                    <a:off x="1968" y="319"/>
                    <a:ext cx="80" cy="72"/>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7" name="Freeform 51"/>
                  <p:cNvSpPr>
                    <a:spLocks/>
                  </p:cNvSpPr>
                  <p:nvPr/>
                </p:nvSpPr>
                <p:spPr bwMode="ltGray">
                  <a:xfrm>
                    <a:off x="2021" y="340"/>
                    <a:ext cx="6" cy="4"/>
                  </a:xfrm>
                  <a:custGeom>
                    <a:avLst/>
                    <a:gdLst>
                      <a:gd name="T0" fmla="*/ 0 w 13"/>
                      <a:gd name="T1" fmla="*/ 9 h 13"/>
                      <a:gd name="T2" fmla="*/ 4 w 13"/>
                      <a:gd name="T3" fmla="*/ 13 h 13"/>
                      <a:gd name="T4" fmla="*/ 0 w 13"/>
                      <a:gd name="T5" fmla="*/ 9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8" name="Freeform 52"/>
                  <p:cNvSpPr>
                    <a:spLocks/>
                  </p:cNvSpPr>
                  <p:nvPr/>
                </p:nvSpPr>
                <p:spPr bwMode="ltGray">
                  <a:xfrm>
                    <a:off x="1573" y="389"/>
                    <a:ext cx="347" cy="189"/>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9" name="Freeform 53"/>
                  <p:cNvSpPr>
                    <a:spLocks/>
                  </p:cNvSpPr>
                  <p:nvPr/>
                </p:nvSpPr>
                <p:spPr bwMode="ltGray">
                  <a:xfrm>
                    <a:off x="1634" y="519"/>
                    <a:ext cx="19" cy="29"/>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0" name="Freeform 54"/>
                  <p:cNvSpPr>
                    <a:spLocks/>
                  </p:cNvSpPr>
                  <p:nvPr/>
                </p:nvSpPr>
                <p:spPr bwMode="ltGray">
                  <a:xfrm>
                    <a:off x="1900" y="421"/>
                    <a:ext cx="18" cy="24"/>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1" name="Freeform 55"/>
                  <p:cNvSpPr>
                    <a:spLocks/>
                  </p:cNvSpPr>
                  <p:nvPr/>
                </p:nvSpPr>
                <p:spPr bwMode="ltGray">
                  <a:xfrm>
                    <a:off x="1951" y="409"/>
                    <a:ext cx="9" cy="10"/>
                  </a:xfrm>
                  <a:custGeom>
                    <a:avLst/>
                    <a:gdLst>
                      <a:gd name="T0" fmla="*/ 7 w 20"/>
                      <a:gd name="T1" fmla="*/ 16 h 30"/>
                      <a:gd name="T2" fmla="*/ 5 w 20"/>
                      <a:gd name="T3" fmla="*/ 30 h 30"/>
                      <a:gd name="T4" fmla="*/ 7 w 20"/>
                      <a:gd name="T5" fmla="*/ 16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2" name="Freeform 56"/>
                  <p:cNvSpPr>
                    <a:spLocks/>
                  </p:cNvSpPr>
                  <p:nvPr/>
                </p:nvSpPr>
                <p:spPr bwMode="ltGray">
                  <a:xfrm>
                    <a:off x="1021" y="314"/>
                    <a:ext cx="433" cy="354"/>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3" name="Freeform 57"/>
                  <p:cNvSpPr>
                    <a:spLocks/>
                  </p:cNvSpPr>
                  <p:nvPr/>
                </p:nvSpPr>
                <p:spPr bwMode="ltGray">
                  <a:xfrm>
                    <a:off x="1189" y="447"/>
                    <a:ext cx="163" cy="221"/>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4" name="Freeform 58"/>
                  <p:cNvSpPr>
                    <a:spLocks/>
                  </p:cNvSpPr>
                  <p:nvPr/>
                </p:nvSpPr>
                <p:spPr bwMode="ltGray">
                  <a:xfrm>
                    <a:off x="1476" y="611"/>
                    <a:ext cx="7" cy="12"/>
                  </a:xfrm>
                  <a:custGeom>
                    <a:avLst/>
                    <a:gdLst>
                      <a:gd name="T0" fmla="*/ 7 w 19"/>
                      <a:gd name="T1" fmla="*/ 25 h 37"/>
                      <a:gd name="T2" fmla="*/ 19 w 19"/>
                      <a:gd name="T3" fmla="*/ 21 h 37"/>
                      <a:gd name="T4" fmla="*/ 7 w 19"/>
                      <a:gd name="T5" fmla="*/ 25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5" name="Freeform 59"/>
                  <p:cNvSpPr>
                    <a:spLocks/>
                  </p:cNvSpPr>
                  <p:nvPr/>
                </p:nvSpPr>
                <p:spPr bwMode="ltGray">
                  <a:xfrm>
                    <a:off x="1467" y="497"/>
                    <a:ext cx="9" cy="7"/>
                  </a:xfrm>
                  <a:custGeom>
                    <a:avLst/>
                    <a:gdLst>
                      <a:gd name="T0" fmla="*/ 12 w 22"/>
                      <a:gd name="T1" fmla="*/ 12 h 20"/>
                      <a:gd name="T2" fmla="*/ 16 w 22"/>
                      <a:gd name="T3" fmla="*/ 0 h 20"/>
                      <a:gd name="T4" fmla="*/ 20 w 22"/>
                      <a:gd name="T5" fmla="*/ 12 h 20"/>
                      <a:gd name="T6" fmla="*/ 8 w 22"/>
                      <a:gd name="T7" fmla="*/ 20 h 20"/>
                      <a:gd name="T8" fmla="*/ 12 w 2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6" name="Freeform 60"/>
                  <p:cNvSpPr>
                    <a:spLocks/>
                  </p:cNvSpPr>
                  <p:nvPr/>
                </p:nvSpPr>
                <p:spPr bwMode="ltGray">
                  <a:xfrm>
                    <a:off x="1072" y="357"/>
                    <a:ext cx="25" cy="10"/>
                  </a:xfrm>
                  <a:custGeom>
                    <a:avLst/>
                    <a:gdLst>
                      <a:gd name="T0" fmla="*/ 24 w 57"/>
                      <a:gd name="T1" fmla="*/ 18 h 30"/>
                      <a:gd name="T2" fmla="*/ 32 w 57"/>
                      <a:gd name="T3" fmla="*/ 6 h 30"/>
                      <a:gd name="T4" fmla="*/ 36 w 57"/>
                      <a:gd name="T5" fmla="*/ 30 h 30"/>
                      <a:gd name="T6" fmla="*/ 24 w 57"/>
                      <a:gd name="T7" fmla="*/ 1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7" name="Freeform 61"/>
                  <p:cNvSpPr>
                    <a:spLocks/>
                  </p:cNvSpPr>
                  <p:nvPr/>
                </p:nvSpPr>
                <p:spPr bwMode="ltGray">
                  <a:xfrm>
                    <a:off x="1374" y="265"/>
                    <a:ext cx="295" cy="233"/>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8" name="Freeform 62"/>
                  <p:cNvSpPr>
                    <a:spLocks/>
                  </p:cNvSpPr>
                  <p:nvPr/>
                </p:nvSpPr>
                <p:spPr bwMode="ltGray">
                  <a:xfrm>
                    <a:off x="1173" y="247"/>
                    <a:ext cx="591" cy="95"/>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9" name="Freeform 63"/>
                  <p:cNvSpPr>
                    <a:spLocks/>
                  </p:cNvSpPr>
                  <p:nvPr/>
                </p:nvSpPr>
                <p:spPr bwMode="ltGray">
                  <a:xfrm>
                    <a:off x="1293" y="282"/>
                    <a:ext cx="13" cy="10"/>
                  </a:xfrm>
                  <a:custGeom>
                    <a:avLst/>
                    <a:gdLst>
                      <a:gd name="T0" fmla="*/ 3 w 31"/>
                      <a:gd name="T1" fmla="*/ 28 h 30"/>
                      <a:gd name="T2" fmla="*/ 31 w 31"/>
                      <a:gd name="T3" fmla="*/ 0 h 30"/>
                      <a:gd name="T4" fmla="*/ 19 w 31"/>
                      <a:gd name="T5" fmla="*/ 24 h 30"/>
                      <a:gd name="T6" fmla="*/ 3 w 31"/>
                      <a:gd name="T7" fmla="*/ 2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0" name="Freeform 64"/>
                  <p:cNvSpPr>
                    <a:spLocks/>
                  </p:cNvSpPr>
                  <p:nvPr/>
                </p:nvSpPr>
                <p:spPr bwMode="ltGray">
                  <a:xfrm>
                    <a:off x="1278" y="296"/>
                    <a:ext cx="19" cy="11"/>
                  </a:xfrm>
                  <a:custGeom>
                    <a:avLst/>
                    <a:gdLst>
                      <a:gd name="T0" fmla="*/ 6 w 44"/>
                      <a:gd name="T1" fmla="*/ 32 h 32"/>
                      <a:gd name="T2" fmla="*/ 22 w 44"/>
                      <a:gd name="T3" fmla="*/ 0 h 32"/>
                      <a:gd name="T4" fmla="*/ 38 w 44"/>
                      <a:gd name="T5" fmla="*/ 4 h 32"/>
                      <a:gd name="T6" fmla="*/ 6 w 44"/>
                      <a:gd name="T7" fmla="*/ 32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1" name="Freeform 65"/>
                  <p:cNvSpPr>
                    <a:spLocks/>
                  </p:cNvSpPr>
                  <p:nvPr/>
                </p:nvSpPr>
                <p:spPr bwMode="ltGray">
                  <a:xfrm>
                    <a:off x="1340" y="337"/>
                    <a:ext cx="32" cy="6"/>
                  </a:xfrm>
                  <a:custGeom>
                    <a:avLst/>
                    <a:gdLst>
                      <a:gd name="T0" fmla="*/ 37 w 76"/>
                      <a:gd name="T1" fmla="*/ 18 h 18"/>
                      <a:gd name="T2" fmla="*/ 25 w 76"/>
                      <a:gd name="T3" fmla="*/ 2 h 18"/>
                      <a:gd name="T4" fmla="*/ 37 w 76"/>
                      <a:gd name="T5" fmla="*/ 18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2" name="Freeform 66"/>
                  <p:cNvSpPr>
                    <a:spLocks/>
                  </p:cNvSpPr>
                  <p:nvPr/>
                </p:nvSpPr>
                <p:spPr bwMode="ltGray">
                  <a:xfrm>
                    <a:off x="1395" y="336"/>
                    <a:ext cx="18" cy="15"/>
                  </a:xfrm>
                  <a:custGeom>
                    <a:avLst/>
                    <a:gdLst>
                      <a:gd name="T0" fmla="*/ 0 w 42"/>
                      <a:gd name="T1" fmla="*/ 21 h 44"/>
                      <a:gd name="T2" fmla="*/ 12 w 42"/>
                      <a:gd name="T3" fmla="*/ 9 h 44"/>
                      <a:gd name="T4" fmla="*/ 0 w 42"/>
                      <a:gd name="T5" fmla="*/ 2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3" name="Freeform 67"/>
                  <p:cNvSpPr>
                    <a:spLocks/>
                  </p:cNvSpPr>
                  <p:nvPr/>
                </p:nvSpPr>
                <p:spPr bwMode="ltGray">
                  <a:xfrm>
                    <a:off x="1248" y="295"/>
                    <a:ext cx="14" cy="10"/>
                  </a:xfrm>
                  <a:custGeom>
                    <a:avLst/>
                    <a:gdLst>
                      <a:gd name="T0" fmla="*/ 7 w 31"/>
                      <a:gd name="T1" fmla="*/ 22 h 30"/>
                      <a:gd name="T2" fmla="*/ 31 w 31"/>
                      <a:gd name="T3" fmla="*/ 10 h 30"/>
                      <a:gd name="T4" fmla="*/ 7 w 31"/>
                      <a:gd name="T5" fmla="*/ 2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7" name="Freeform 70"/>
                  <p:cNvSpPr>
                    <a:spLocks/>
                  </p:cNvSpPr>
                  <p:nvPr/>
                </p:nvSpPr>
                <p:spPr bwMode="ltGray">
                  <a:xfrm>
                    <a:off x="4655" y="629"/>
                    <a:ext cx="11" cy="5"/>
                  </a:xfrm>
                  <a:custGeom>
                    <a:avLst/>
                    <a:gdLst>
                      <a:gd name="T0" fmla="*/ 15 w 25"/>
                      <a:gd name="T1" fmla="*/ 16 h 16"/>
                      <a:gd name="T2" fmla="*/ 3 w 25"/>
                      <a:gd name="T3" fmla="*/ 8 h 16"/>
                      <a:gd name="T4" fmla="*/ 15 w 25"/>
                      <a:gd name="T5" fmla="*/ 0 h 16"/>
                      <a:gd name="T6" fmla="*/ 15 w 25"/>
                      <a:gd name="T7" fmla="*/ 1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8" name="Freeform 71"/>
                  <p:cNvSpPr>
                    <a:spLocks/>
                  </p:cNvSpPr>
                  <p:nvPr/>
                </p:nvSpPr>
                <p:spPr bwMode="ltGray">
                  <a:xfrm>
                    <a:off x="4609" y="635"/>
                    <a:ext cx="28" cy="16"/>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9" name="Freeform 72"/>
                  <p:cNvSpPr>
                    <a:spLocks/>
                  </p:cNvSpPr>
                  <p:nvPr/>
                </p:nvSpPr>
                <p:spPr bwMode="ltGray">
                  <a:xfrm>
                    <a:off x="4580" y="634"/>
                    <a:ext cx="29" cy="16"/>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0" name="Freeform 73"/>
                  <p:cNvSpPr>
                    <a:spLocks/>
                  </p:cNvSpPr>
                  <p:nvPr/>
                </p:nvSpPr>
                <p:spPr bwMode="ltGray">
                  <a:xfrm>
                    <a:off x="4423" y="547"/>
                    <a:ext cx="151" cy="93"/>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1" name="Freeform 74"/>
                  <p:cNvSpPr>
                    <a:spLocks/>
                  </p:cNvSpPr>
                  <p:nvPr/>
                </p:nvSpPr>
                <p:spPr bwMode="ltGray">
                  <a:xfrm>
                    <a:off x="4515" y="541"/>
                    <a:ext cx="67" cy="68"/>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2" name="Freeform 75"/>
                  <p:cNvSpPr>
                    <a:spLocks/>
                  </p:cNvSpPr>
                  <p:nvPr/>
                </p:nvSpPr>
                <p:spPr bwMode="ltGray">
                  <a:xfrm>
                    <a:off x="4580" y="572"/>
                    <a:ext cx="47" cy="13"/>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3" name="Freeform 76"/>
                  <p:cNvSpPr>
                    <a:spLocks/>
                  </p:cNvSpPr>
                  <p:nvPr/>
                </p:nvSpPr>
                <p:spPr bwMode="ltGray">
                  <a:xfrm>
                    <a:off x="4578" y="588"/>
                    <a:ext cx="32" cy="3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4" name="Freeform 77"/>
                  <p:cNvSpPr>
                    <a:spLocks/>
                  </p:cNvSpPr>
                  <p:nvPr/>
                </p:nvSpPr>
                <p:spPr bwMode="ltGray">
                  <a:xfrm>
                    <a:off x="4632" y="569"/>
                    <a:ext cx="16" cy="20"/>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5" name="Freeform 78"/>
                  <p:cNvSpPr>
                    <a:spLocks/>
                  </p:cNvSpPr>
                  <p:nvPr/>
                </p:nvSpPr>
                <p:spPr bwMode="ltGray">
                  <a:xfrm>
                    <a:off x="4636" y="600"/>
                    <a:ext cx="20" cy="10"/>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6" name="Freeform 79"/>
                  <p:cNvSpPr>
                    <a:spLocks/>
                  </p:cNvSpPr>
                  <p:nvPr/>
                </p:nvSpPr>
                <p:spPr bwMode="ltGray">
                  <a:xfrm>
                    <a:off x="4657" y="585"/>
                    <a:ext cx="26" cy="17"/>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7" name="Freeform 80"/>
                  <p:cNvSpPr>
                    <a:spLocks/>
                  </p:cNvSpPr>
                  <p:nvPr/>
                </p:nvSpPr>
                <p:spPr bwMode="ltGray">
                  <a:xfrm>
                    <a:off x="4664" y="593"/>
                    <a:ext cx="122" cy="61"/>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8" name="Freeform 81"/>
                  <p:cNvSpPr>
                    <a:spLocks/>
                  </p:cNvSpPr>
                  <p:nvPr/>
                </p:nvSpPr>
                <p:spPr bwMode="ltGray">
                  <a:xfrm>
                    <a:off x="4770" y="599"/>
                    <a:ext cx="33" cy="26"/>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9" name="Freeform 82"/>
                  <p:cNvSpPr>
                    <a:spLocks/>
                  </p:cNvSpPr>
                  <p:nvPr/>
                </p:nvSpPr>
                <p:spPr bwMode="ltGray">
                  <a:xfrm>
                    <a:off x="4840" y="544"/>
                    <a:ext cx="8" cy="6"/>
                  </a:xfrm>
                  <a:custGeom>
                    <a:avLst/>
                    <a:gdLst>
                      <a:gd name="T0" fmla="*/ 3 w 17"/>
                      <a:gd name="T1" fmla="*/ 4 h 18"/>
                      <a:gd name="T2" fmla="*/ 3 w 17"/>
                      <a:gd name="T3" fmla="*/ 14 h 18"/>
                      <a:gd name="T4" fmla="*/ 3 w 17"/>
                      <a:gd name="T5" fmla="*/ 4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0" name="Freeform 83"/>
                  <p:cNvSpPr>
                    <a:spLocks/>
                  </p:cNvSpPr>
                  <p:nvPr/>
                </p:nvSpPr>
                <p:spPr bwMode="ltGray">
                  <a:xfrm>
                    <a:off x="4747" y="494"/>
                    <a:ext cx="8" cy="5"/>
                  </a:xfrm>
                  <a:custGeom>
                    <a:avLst/>
                    <a:gdLst>
                      <a:gd name="T0" fmla="*/ 7 w 20"/>
                      <a:gd name="T1" fmla="*/ 12 h 15"/>
                      <a:gd name="T2" fmla="*/ 17 w 20"/>
                      <a:gd name="T3" fmla="*/ 2 h 15"/>
                      <a:gd name="T4" fmla="*/ 9 w 20"/>
                      <a:gd name="T5" fmla="*/ 12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1" name="Freeform 84"/>
                  <p:cNvSpPr>
                    <a:spLocks/>
                  </p:cNvSpPr>
                  <p:nvPr/>
                </p:nvSpPr>
                <p:spPr bwMode="ltGray">
                  <a:xfrm>
                    <a:off x="4676" y="536"/>
                    <a:ext cx="8" cy="5"/>
                  </a:xfrm>
                  <a:custGeom>
                    <a:avLst/>
                    <a:gdLst>
                      <a:gd name="T0" fmla="*/ 7 w 20"/>
                      <a:gd name="T1" fmla="*/ 12 h 15"/>
                      <a:gd name="T2" fmla="*/ 15 w 20"/>
                      <a:gd name="T3" fmla="*/ 2 h 15"/>
                      <a:gd name="T4" fmla="*/ 15 w 20"/>
                      <a:gd name="T5" fmla="*/ 14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2" name="Freeform 85"/>
                  <p:cNvSpPr>
                    <a:spLocks/>
                  </p:cNvSpPr>
                  <p:nvPr/>
                </p:nvSpPr>
                <p:spPr bwMode="ltGray">
                  <a:xfrm>
                    <a:off x="4598" y="523"/>
                    <a:ext cx="34" cy="27"/>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3" name="Freeform 86"/>
                  <p:cNvSpPr>
                    <a:spLocks/>
                  </p:cNvSpPr>
                  <p:nvPr/>
                </p:nvSpPr>
                <p:spPr bwMode="ltGray">
                  <a:xfrm>
                    <a:off x="4587" y="466"/>
                    <a:ext cx="40" cy="58"/>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4" name="Freeform 87"/>
                  <p:cNvSpPr>
                    <a:spLocks/>
                  </p:cNvSpPr>
                  <p:nvPr/>
                </p:nvSpPr>
                <p:spPr bwMode="ltGray">
                  <a:xfrm>
                    <a:off x="4597" y="508"/>
                    <a:ext cx="14" cy="17"/>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5" name="Freeform 88"/>
                  <p:cNvSpPr>
                    <a:spLocks/>
                  </p:cNvSpPr>
                  <p:nvPr/>
                </p:nvSpPr>
                <p:spPr bwMode="ltGray">
                  <a:xfrm>
                    <a:off x="4569" y="512"/>
                    <a:ext cx="19" cy="17"/>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6" name="Freeform 89"/>
                  <p:cNvSpPr>
                    <a:spLocks/>
                  </p:cNvSpPr>
                  <p:nvPr/>
                </p:nvSpPr>
                <p:spPr bwMode="ltGray">
                  <a:xfrm>
                    <a:off x="4784" y="275"/>
                    <a:ext cx="18" cy="10"/>
                  </a:xfrm>
                  <a:custGeom>
                    <a:avLst/>
                    <a:gdLst>
                      <a:gd name="T0" fmla="*/ 0 w 41"/>
                      <a:gd name="T1" fmla="*/ 25 h 29"/>
                      <a:gd name="T2" fmla="*/ 12 w 41"/>
                      <a:gd name="T3" fmla="*/ 29 h 29"/>
                      <a:gd name="T4" fmla="*/ 0 w 41"/>
                      <a:gd name="T5" fmla="*/ 25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8" name="Freeform 91"/>
                  <p:cNvSpPr>
                    <a:spLocks/>
                  </p:cNvSpPr>
                  <p:nvPr/>
                </p:nvSpPr>
                <p:spPr bwMode="ltGray">
                  <a:xfrm>
                    <a:off x="4731" y="240"/>
                    <a:ext cx="20" cy="55"/>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9" name="Freeform 92"/>
                  <p:cNvSpPr>
                    <a:spLocks/>
                  </p:cNvSpPr>
                  <p:nvPr/>
                </p:nvSpPr>
                <p:spPr bwMode="ltGray">
                  <a:xfrm>
                    <a:off x="4719" y="287"/>
                    <a:ext cx="59" cy="3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0" name="Freeform 93"/>
                  <p:cNvSpPr>
                    <a:spLocks/>
                  </p:cNvSpPr>
                  <p:nvPr/>
                </p:nvSpPr>
                <p:spPr bwMode="ltGray">
                  <a:xfrm>
                    <a:off x="4656" y="319"/>
                    <a:ext cx="80" cy="72"/>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1" name="Freeform 94"/>
                  <p:cNvSpPr>
                    <a:spLocks/>
                  </p:cNvSpPr>
                  <p:nvPr/>
                </p:nvSpPr>
                <p:spPr bwMode="ltGray">
                  <a:xfrm>
                    <a:off x="4709" y="340"/>
                    <a:ext cx="6" cy="4"/>
                  </a:xfrm>
                  <a:custGeom>
                    <a:avLst/>
                    <a:gdLst>
                      <a:gd name="T0" fmla="*/ 0 w 13"/>
                      <a:gd name="T1" fmla="*/ 9 h 13"/>
                      <a:gd name="T2" fmla="*/ 4 w 13"/>
                      <a:gd name="T3" fmla="*/ 13 h 13"/>
                      <a:gd name="T4" fmla="*/ 0 w 13"/>
                      <a:gd name="T5" fmla="*/ 9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2" name="Freeform 95"/>
                  <p:cNvSpPr>
                    <a:spLocks/>
                  </p:cNvSpPr>
                  <p:nvPr/>
                </p:nvSpPr>
                <p:spPr bwMode="ltGray">
                  <a:xfrm>
                    <a:off x="4261" y="389"/>
                    <a:ext cx="347" cy="189"/>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3" name="Freeform 96"/>
                  <p:cNvSpPr>
                    <a:spLocks/>
                  </p:cNvSpPr>
                  <p:nvPr/>
                </p:nvSpPr>
                <p:spPr bwMode="ltGray">
                  <a:xfrm>
                    <a:off x="4322" y="519"/>
                    <a:ext cx="19" cy="29"/>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4" name="Freeform 97"/>
                  <p:cNvSpPr>
                    <a:spLocks/>
                  </p:cNvSpPr>
                  <p:nvPr/>
                </p:nvSpPr>
                <p:spPr bwMode="ltGray">
                  <a:xfrm>
                    <a:off x="4588" y="421"/>
                    <a:ext cx="18" cy="24"/>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5" name="Freeform 98"/>
                  <p:cNvSpPr>
                    <a:spLocks/>
                  </p:cNvSpPr>
                  <p:nvPr/>
                </p:nvSpPr>
                <p:spPr bwMode="ltGray">
                  <a:xfrm>
                    <a:off x="4639" y="409"/>
                    <a:ext cx="9" cy="10"/>
                  </a:xfrm>
                  <a:custGeom>
                    <a:avLst/>
                    <a:gdLst>
                      <a:gd name="T0" fmla="*/ 7 w 20"/>
                      <a:gd name="T1" fmla="*/ 16 h 30"/>
                      <a:gd name="T2" fmla="*/ 5 w 20"/>
                      <a:gd name="T3" fmla="*/ 30 h 30"/>
                      <a:gd name="T4" fmla="*/ 7 w 20"/>
                      <a:gd name="T5" fmla="*/ 16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6" name="Freeform 99"/>
                  <p:cNvSpPr>
                    <a:spLocks/>
                  </p:cNvSpPr>
                  <p:nvPr/>
                </p:nvSpPr>
                <p:spPr bwMode="ltGray">
                  <a:xfrm>
                    <a:off x="3709" y="315"/>
                    <a:ext cx="433" cy="354"/>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7" name="Freeform 100"/>
                  <p:cNvSpPr>
                    <a:spLocks/>
                  </p:cNvSpPr>
                  <p:nvPr/>
                </p:nvSpPr>
                <p:spPr bwMode="ltGray">
                  <a:xfrm>
                    <a:off x="3877" y="448"/>
                    <a:ext cx="163" cy="221"/>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8" name="Freeform 101"/>
                  <p:cNvSpPr>
                    <a:spLocks/>
                  </p:cNvSpPr>
                  <p:nvPr/>
                </p:nvSpPr>
                <p:spPr bwMode="ltGray">
                  <a:xfrm>
                    <a:off x="4164" y="611"/>
                    <a:ext cx="7" cy="12"/>
                  </a:xfrm>
                  <a:custGeom>
                    <a:avLst/>
                    <a:gdLst>
                      <a:gd name="T0" fmla="*/ 7 w 19"/>
                      <a:gd name="T1" fmla="*/ 25 h 37"/>
                      <a:gd name="T2" fmla="*/ 19 w 19"/>
                      <a:gd name="T3" fmla="*/ 21 h 37"/>
                      <a:gd name="T4" fmla="*/ 7 w 19"/>
                      <a:gd name="T5" fmla="*/ 25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9" name="Freeform 102"/>
                  <p:cNvSpPr>
                    <a:spLocks/>
                  </p:cNvSpPr>
                  <p:nvPr/>
                </p:nvSpPr>
                <p:spPr bwMode="ltGray">
                  <a:xfrm>
                    <a:off x="4155" y="497"/>
                    <a:ext cx="9" cy="7"/>
                  </a:xfrm>
                  <a:custGeom>
                    <a:avLst/>
                    <a:gdLst>
                      <a:gd name="T0" fmla="*/ 12 w 22"/>
                      <a:gd name="T1" fmla="*/ 12 h 20"/>
                      <a:gd name="T2" fmla="*/ 16 w 22"/>
                      <a:gd name="T3" fmla="*/ 0 h 20"/>
                      <a:gd name="T4" fmla="*/ 20 w 22"/>
                      <a:gd name="T5" fmla="*/ 12 h 20"/>
                      <a:gd name="T6" fmla="*/ 8 w 22"/>
                      <a:gd name="T7" fmla="*/ 20 h 20"/>
                      <a:gd name="T8" fmla="*/ 12 w 2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0" name="Freeform 103"/>
                  <p:cNvSpPr>
                    <a:spLocks/>
                  </p:cNvSpPr>
                  <p:nvPr/>
                </p:nvSpPr>
                <p:spPr bwMode="ltGray">
                  <a:xfrm>
                    <a:off x="3760" y="357"/>
                    <a:ext cx="25" cy="10"/>
                  </a:xfrm>
                  <a:custGeom>
                    <a:avLst/>
                    <a:gdLst>
                      <a:gd name="T0" fmla="*/ 24 w 57"/>
                      <a:gd name="T1" fmla="*/ 18 h 30"/>
                      <a:gd name="T2" fmla="*/ 32 w 57"/>
                      <a:gd name="T3" fmla="*/ 6 h 30"/>
                      <a:gd name="T4" fmla="*/ 36 w 57"/>
                      <a:gd name="T5" fmla="*/ 30 h 30"/>
                      <a:gd name="T6" fmla="*/ 24 w 57"/>
                      <a:gd name="T7" fmla="*/ 1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1" name="Freeform 104"/>
                  <p:cNvSpPr>
                    <a:spLocks/>
                  </p:cNvSpPr>
                  <p:nvPr/>
                </p:nvSpPr>
                <p:spPr bwMode="ltGray">
                  <a:xfrm>
                    <a:off x="4062" y="265"/>
                    <a:ext cx="295" cy="233"/>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2" name="Freeform 105"/>
                  <p:cNvSpPr>
                    <a:spLocks/>
                  </p:cNvSpPr>
                  <p:nvPr/>
                </p:nvSpPr>
                <p:spPr bwMode="ltGray">
                  <a:xfrm>
                    <a:off x="3861" y="247"/>
                    <a:ext cx="591" cy="95"/>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3" name="Freeform 106"/>
                  <p:cNvSpPr>
                    <a:spLocks/>
                  </p:cNvSpPr>
                  <p:nvPr/>
                </p:nvSpPr>
                <p:spPr bwMode="ltGray">
                  <a:xfrm>
                    <a:off x="3981" y="282"/>
                    <a:ext cx="13" cy="10"/>
                  </a:xfrm>
                  <a:custGeom>
                    <a:avLst/>
                    <a:gdLst>
                      <a:gd name="T0" fmla="*/ 3 w 31"/>
                      <a:gd name="T1" fmla="*/ 28 h 30"/>
                      <a:gd name="T2" fmla="*/ 31 w 31"/>
                      <a:gd name="T3" fmla="*/ 0 h 30"/>
                      <a:gd name="T4" fmla="*/ 19 w 31"/>
                      <a:gd name="T5" fmla="*/ 24 h 30"/>
                      <a:gd name="T6" fmla="*/ 3 w 31"/>
                      <a:gd name="T7" fmla="*/ 2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4" name="Freeform 107"/>
                  <p:cNvSpPr>
                    <a:spLocks/>
                  </p:cNvSpPr>
                  <p:nvPr/>
                </p:nvSpPr>
                <p:spPr bwMode="ltGray">
                  <a:xfrm>
                    <a:off x="3966" y="296"/>
                    <a:ext cx="19" cy="11"/>
                  </a:xfrm>
                  <a:custGeom>
                    <a:avLst/>
                    <a:gdLst>
                      <a:gd name="T0" fmla="*/ 6 w 44"/>
                      <a:gd name="T1" fmla="*/ 32 h 32"/>
                      <a:gd name="T2" fmla="*/ 22 w 44"/>
                      <a:gd name="T3" fmla="*/ 0 h 32"/>
                      <a:gd name="T4" fmla="*/ 38 w 44"/>
                      <a:gd name="T5" fmla="*/ 4 h 32"/>
                      <a:gd name="T6" fmla="*/ 6 w 44"/>
                      <a:gd name="T7" fmla="*/ 32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5" name="Freeform 108"/>
                  <p:cNvSpPr>
                    <a:spLocks/>
                  </p:cNvSpPr>
                  <p:nvPr/>
                </p:nvSpPr>
                <p:spPr bwMode="ltGray">
                  <a:xfrm>
                    <a:off x="4028" y="337"/>
                    <a:ext cx="32" cy="6"/>
                  </a:xfrm>
                  <a:custGeom>
                    <a:avLst/>
                    <a:gdLst>
                      <a:gd name="T0" fmla="*/ 37 w 76"/>
                      <a:gd name="T1" fmla="*/ 18 h 18"/>
                      <a:gd name="T2" fmla="*/ 25 w 76"/>
                      <a:gd name="T3" fmla="*/ 2 h 18"/>
                      <a:gd name="T4" fmla="*/ 37 w 76"/>
                      <a:gd name="T5" fmla="*/ 18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6" name="Freeform 109"/>
                  <p:cNvSpPr>
                    <a:spLocks/>
                  </p:cNvSpPr>
                  <p:nvPr/>
                </p:nvSpPr>
                <p:spPr bwMode="ltGray">
                  <a:xfrm>
                    <a:off x="4083" y="336"/>
                    <a:ext cx="18" cy="15"/>
                  </a:xfrm>
                  <a:custGeom>
                    <a:avLst/>
                    <a:gdLst>
                      <a:gd name="T0" fmla="*/ 0 w 42"/>
                      <a:gd name="T1" fmla="*/ 21 h 44"/>
                      <a:gd name="T2" fmla="*/ 12 w 42"/>
                      <a:gd name="T3" fmla="*/ 9 h 44"/>
                      <a:gd name="T4" fmla="*/ 0 w 42"/>
                      <a:gd name="T5" fmla="*/ 2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7" name="Freeform 110"/>
                  <p:cNvSpPr>
                    <a:spLocks/>
                  </p:cNvSpPr>
                  <p:nvPr/>
                </p:nvSpPr>
                <p:spPr bwMode="ltGray">
                  <a:xfrm>
                    <a:off x="3936" y="295"/>
                    <a:ext cx="14" cy="10"/>
                  </a:xfrm>
                  <a:custGeom>
                    <a:avLst/>
                    <a:gdLst>
                      <a:gd name="T0" fmla="*/ 7 w 31"/>
                      <a:gd name="T1" fmla="*/ 22 h 30"/>
                      <a:gd name="T2" fmla="*/ 31 w 31"/>
                      <a:gd name="T3" fmla="*/ 10 h 30"/>
                      <a:gd name="T4" fmla="*/ 7 w 31"/>
                      <a:gd name="T5" fmla="*/ 2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1033" name="Picture 159" descr="earth"/>
            <p:cNvPicPr>
              <a:picLocks noChangeAspect="1" noChangeArrowheads="1"/>
            </p:cNvPicPr>
            <p:nvPr userDrawn="1"/>
          </p:nvPicPr>
          <p:blipFill>
            <a:blip r:embed="rId15">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45" r:id="rId3"/>
    <p:sldLayoutId id="2147483846" r:id="rId4"/>
    <p:sldLayoutId id="2147483847" r:id="rId5"/>
    <p:sldLayoutId id="2147483855" r:id="rId6"/>
    <p:sldLayoutId id="2147483848" r:id="rId7"/>
    <p:sldLayoutId id="2147483849" r:id="rId8"/>
    <p:sldLayoutId id="2147483850" r:id="rId9"/>
    <p:sldLayoutId id="2147483851" r:id="rId10"/>
    <p:sldLayoutId id="2147483852" r:id="rId11"/>
    <p:sldLayoutId id="2147483856" r:id="rId12"/>
    <p:sldLayoutId id="2147483857" r:id="rId13"/>
  </p:sldLayoutIdLst>
  <p:hf hdr="0" dt="0"/>
  <p:txStyles>
    <p:titleStyle>
      <a:lvl1pPr algn="l" rtl="0" eaLnBrk="0" fontAlgn="base" hangingPunct="0">
        <a:spcBef>
          <a:spcPct val="0"/>
        </a:spcBef>
        <a:spcAft>
          <a:spcPct val="0"/>
        </a:spcAft>
        <a:defRPr sz="4400" b="1" i="1">
          <a:solidFill>
            <a:schemeClr val="tx2"/>
          </a:solidFill>
          <a:latin typeface="+mj-lt"/>
          <a:ea typeface="+mj-ea"/>
          <a:cs typeface="+mj-cs"/>
        </a:defRPr>
      </a:lvl1pPr>
      <a:lvl2pPr algn="l" rtl="0" eaLnBrk="0" fontAlgn="base" hangingPunct="0">
        <a:spcBef>
          <a:spcPct val="0"/>
        </a:spcBef>
        <a:spcAft>
          <a:spcPct val="0"/>
        </a:spcAft>
        <a:defRPr sz="4400" b="1" i="1">
          <a:solidFill>
            <a:schemeClr val="tx2"/>
          </a:solidFill>
          <a:latin typeface="Times New Roman" pitchFamily="18" charset="0"/>
        </a:defRPr>
      </a:lvl2pPr>
      <a:lvl3pPr algn="l" rtl="0" eaLnBrk="0" fontAlgn="base" hangingPunct="0">
        <a:spcBef>
          <a:spcPct val="0"/>
        </a:spcBef>
        <a:spcAft>
          <a:spcPct val="0"/>
        </a:spcAft>
        <a:defRPr sz="4400" b="1" i="1">
          <a:solidFill>
            <a:schemeClr val="tx2"/>
          </a:solidFill>
          <a:latin typeface="Times New Roman" pitchFamily="18" charset="0"/>
        </a:defRPr>
      </a:lvl3pPr>
      <a:lvl4pPr algn="l" rtl="0" eaLnBrk="0" fontAlgn="base" hangingPunct="0">
        <a:spcBef>
          <a:spcPct val="0"/>
        </a:spcBef>
        <a:spcAft>
          <a:spcPct val="0"/>
        </a:spcAft>
        <a:defRPr sz="4400" b="1" i="1">
          <a:solidFill>
            <a:schemeClr val="tx2"/>
          </a:solidFill>
          <a:latin typeface="Times New Roman" pitchFamily="18" charset="0"/>
        </a:defRPr>
      </a:lvl4pPr>
      <a:lvl5pPr algn="l" rtl="0" eaLnBrk="0" fontAlgn="base" hangingPunct="0">
        <a:spcBef>
          <a:spcPct val="0"/>
        </a:spcBef>
        <a:spcAft>
          <a:spcPct val="0"/>
        </a:spcAft>
        <a:defRPr sz="4400" b="1" i="1">
          <a:solidFill>
            <a:schemeClr val="tx2"/>
          </a:solidFill>
          <a:latin typeface="Times New Roman" pitchFamily="18" charset="0"/>
        </a:defRPr>
      </a:lvl5pPr>
      <a:lvl6pPr marL="457200" algn="l" rtl="0" eaLnBrk="1" fontAlgn="base" hangingPunct="1">
        <a:spcBef>
          <a:spcPct val="0"/>
        </a:spcBef>
        <a:spcAft>
          <a:spcPct val="0"/>
        </a:spcAft>
        <a:defRPr sz="4400" i="1">
          <a:solidFill>
            <a:schemeClr val="tx2"/>
          </a:solidFill>
          <a:latin typeface="Times New Roman" pitchFamily="18" charset="0"/>
        </a:defRPr>
      </a:lvl6pPr>
      <a:lvl7pPr marL="914400" algn="l" rtl="0" eaLnBrk="1" fontAlgn="base" hangingPunct="1">
        <a:spcBef>
          <a:spcPct val="0"/>
        </a:spcBef>
        <a:spcAft>
          <a:spcPct val="0"/>
        </a:spcAft>
        <a:defRPr sz="4400" i="1">
          <a:solidFill>
            <a:schemeClr val="tx2"/>
          </a:solidFill>
          <a:latin typeface="Times New Roman" pitchFamily="18" charset="0"/>
        </a:defRPr>
      </a:lvl7pPr>
      <a:lvl8pPr marL="1371600" algn="l" rtl="0" eaLnBrk="1" fontAlgn="base" hangingPunct="1">
        <a:spcBef>
          <a:spcPct val="0"/>
        </a:spcBef>
        <a:spcAft>
          <a:spcPct val="0"/>
        </a:spcAft>
        <a:defRPr sz="4400" i="1">
          <a:solidFill>
            <a:schemeClr val="tx2"/>
          </a:solidFill>
          <a:latin typeface="Times New Roman" pitchFamily="18" charset="0"/>
        </a:defRPr>
      </a:lvl8pPr>
      <a:lvl9pPr marL="1828800" algn="l" rtl="0" eaLnBrk="1" fontAlgn="base" hangingPunct="1">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Blip>
          <a:blip r:embed="rId16"/>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17"/>
        </a:buBlip>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Char char="–"/>
        <a:defRPr sz="2000">
          <a:solidFill>
            <a:schemeClr val="tx1"/>
          </a:solidFill>
          <a:latin typeface="+mn-lt"/>
        </a:defRPr>
      </a:lvl6pPr>
      <a:lvl7pPr marL="2971800" indent="-228600" algn="l" rtl="0" eaLnBrk="1" fontAlgn="base" hangingPunct="1">
        <a:spcBef>
          <a:spcPct val="20000"/>
        </a:spcBef>
        <a:spcAft>
          <a:spcPct val="0"/>
        </a:spcAft>
        <a:buClr>
          <a:schemeClr val="tx2"/>
        </a:buClr>
        <a:buChar char="–"/>
        <a:defRPr sz="2000">
          <a:solidFill>
            <a:schemeClr val="tx1"/>
          </a:solidFill>
          <a:latin typeface="+mn-lt"/>
        </a:defRPr>
      </a:lvl7pPr>
      <a:lvl8pPr marL="3429000" indent="-228600" algn="l" rtl="0" eaLnBrk="1" fontAlgn="base" hangingPunct="1">
        <a:spcBef>
          <a:spcPct val="20000"/>
        </a:spcBef>
        <a:spcAft>
          <a:spcPct val="0"/>
        </a:spcAft>
        <a:buClr>
          <a:schemeClr val="tx2"/>
        </a:buClr>
        <a:buChar char="–"/>
        <a:defRPr sz="2000">
          <a:solidFill>
            <a:schemeClr val="tx1"/>
          </a:solidFill>
          <a:latin typeface="+mn-lt"/>
        </a:defRPr>
      </a:lvl8pPr>
      <a:lvl9pPr marL="3886200" indent="-228600" algn="l" rtl="0" eaLnBrk="1" fontAlgn="base" hangingPunct="1">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6.emf"/><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23.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9.bin"/><Relationship Id="rId11" Type="http://schemas.openxmlformats.org/officeDocument/2006/relationships/image" Target="../media/image16.wmf"/><Relationship Id="rId5" Type="http://schemas.openxmlformats.org/officeDocument/2006/relationships/image" Target="../media/image3.png"/><Relationship Id="rId10" Type="http://schemas.openxmlformats.org/officeDocument/2006/relationships/oleObject" Target="../embeddings/oleObject11.bin"/><Relationship Id="rId4" Type="http://schemas.openxmlformats.org/officeDocument/2006/relationships/image" Target="../media/image2.png"/><Relationship Id="rId9" Type="http://schemas.openxmlformats.org/officeDocument/2006/relationships/image" Target="../media/image15.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2.bin"/><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2.png"/><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4.bin"/><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5.bin"/><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6.bin"/><Relationship Id="rId5" Type="http://schemas.openxmlformats.org/officeDocument/2006/relationships/image" Target="../media/image3.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solidFill>
                  <a:schemeClr val="tx2">
                    <a:satMod val="130000"/>
                  </a:schemeClr>
                </a:solidFill>
              </a:rPr>
              <a:t>Chapter 21</a:t>
            </a:r>
            <a:br>
              <a:rPr lang="en-US" dirty="0" smtClean="0">
                <a:solidFill>
                  <a:schemeClr val="tx2">
                    <a:satMod val="130000"/>
                  </a:schemeClr>
                </a:solidFill>
              </a:rPr>
            </a:br>
            <a:r>
              <a:rPr lang="en-US" dirty="0" smtClean="0">
                <a:solidFill>
                  <a:schemeClr val="tx2">
                    <a:satMod val="130000"/>
                  </a:schemeClr>
                </a:solidFill>
              </a:rPr>
              <a:t>Basic Numerical Procedures</a:t>
            </a:r>
            <a:endParaRPr lang="en-US" dirty="0">
              <a:solidFill>
                <a:schemeClr val="tx2">
                  <a:satMod val="130000"/>
                </a:schemeClr>
              </a:solidFill>
            </a:endParaRPr>
          </a:p>
        </p:txBody>
      </p:sp>
      <p:sp>
        <p:nvSpPr>
          <p:cNvPr id="7171" name="Footer Placeholder 4"/>
          <p:cNvSpPr>
            <a:spLocks noGrp="1"/>
          </p:cNvSpPr>
          <p:nvPr>
            <p:ph type="ftr" sz="quarter" idx="11"/>
          </p:nvPr>
        </p:nvSpPr>
        <p:spPr>
          <a:xfrm>
            <a:off x="2133600" y="6324600"/>
            <a:ext cx="44958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B16B7314-D5AF-4CB2-BDA7-6DD0696E9D28}" type="slidenum">
              <a:rPr lang="en-US" altLang="en-US" sz="1400" smtClean="0">
                <a:latin typeface="Arial" charset="0"/>
              </a:rPr>
              <a:pPr eaLnBrk="1" hangingPunct="1">
                <a:spcBef>
                  <a:spcPct val="0"/>
                </a:spcBef>
                <a:buFontTx/>
                <a:buNone/>
              </a:pPr>
              <a:t>1</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990600"/>
            <a:ext cx="7772400" cy="1143000"/>
          </a:xfrm>
        </p:spPr>
        <p:txBody>
          <a:bodyPr/>
          <a:lstStyle/>
          <a:p>
            <a:pPr eaLnBrk="1" hangingPunct="1">
              <a:defRPr/>
            </a:pPr>
            <a:r>
              <a:rPr lang="en-US" sz="4000" dirty="0" smtClean="0">
                <a:solidFill>
                  <a:schemeClr val="tx2">
                    <a:satMod val="130000"/>
                  </a:schemeClr>
                </a:solidFill>
              </a:rPr>
              <a:t>Example </a:t>
            </a:r>
            <a:r>
              <a:rPr lang="en-US" sz="2000" dirty="0" smtClean="0">
                <a:solidFill>
                  <a:schemeClr val="tx2">
                    <a:satMod val="130000"/>
                  </a:schemeClr>
                </a:solidFill>
              </a:rPr>
              <a:t>(continued; Figure 21.3, page 454)</a:t>
            </a:r>
            <a:r>
              <a:rPr lang="en-US" sz="4000" dirty="0" smtClean="0">
                <a:solidFill>
                  <a:schemeClr val="tx2">
                    <a:satMod val="130000"/>
                  </a:schemeClr>
                </a:solidFill>
              </a:rPr>
              <a:t/>
            </a:r>
            <a:br>
              <a:rPr lang="en-US" sz="4000" dirty="0" smtClean="0">
                <a:solidFill>
                  <a:schemeClr val="tx2">
                    <a:satMod val="130000"/>
                  </a:schemeClr>
                </a:solidFill>
              </a:rPr>
            </a:br>
            <a:endParaRPr lang="en-US" sz="4000" dirty="0"/>
          </a:p>
        </p:txBody>
      </p:sp>
      <p:sp>
        <p:nvSpPr>
          <p:cNvPr id="1638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1638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31CCAA64-CB5F-405C-892C-1FBAF41CE4BC}" type="slidenum">
              <a:rPr lang="en-US" altLang="en-US" sz="1400" smtClean="0">
                <a:latin typeface="Arial" charset="0"/>
              </a:rPr>
              <a:pPr eaLnBrk="1" hangingPunct="1">
                <a:spcBef>
                  <a:spcPct val="0"/>
                </a:spcBef>
                <a:buFontTx/>
                <a:buNone/>
              </a:pPr>
              <a:t>10</a:t>
            </a:fld>
            <a:endParaRPr lang="en-US" altLang="en-US" sz="1400" smtClean="0">
              <a:latin typeface="Arial" charset="0"/>
            </a:endParaRPr>
          </a:p>
        </p:txBody>
      </p:sp>
      <p:pic>
        <p:nvPicPr>
          <p:cNvPr id="16389"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676400"/>
            <a:ext cx="53340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Calculation of Delta</a:t>
            </a:r>
          </a:p>
        </p:txBody>
      </p:sp>
      <p:sp>
        <p:nvSpPr>
          <p:cNvPr id="17411" name="Rectangle 3"/>
          <p:cNvSpPr>
            <a:spLocks noGrp="1" noChangeArrowheads="1"/>
          </p:cNvSpPr>
          <p:nvPr>
            <p:ph idx="1"/>
          </p:nvPr>
        </p:nvSpPr>
        <p:spPr/>
        <p:txBody>
          <a:bodyPr lIns="92075" tIns="46038" rIns="92075" bIns="46038"/>
          <a:lstStyle/>
          <a:p>
            <a:pPr eaLnBrk="1" hangingPunct="1">
              <a:buFont typeface="Wingdings" pitchFamily="2" charset="2"/>
              <a:buNone/>
            </a:pPr>
            <a:r>
              <a:rPr lang="en-US" altLang="en-US" smtClean="0">
                <a:latin typeface="Arial" charset="0"/>
                <a:cs typeface="Arial" charset="0"/>
              </a:rPr>
              <a:t>Delta is calculated from the nodes at time </a:t>
            </a:r>
            <a:r>
              <a:rPr lang="en-US" altLang="en-US" smtClean="0">
                <a:latin typeface="Symbol" pitchFamily="18" charset="2"/>
                <a:cs typeface="Arial" charset="0"/>
              </a:rPr>
              <a:t>D</a:t>
            </a:r>
            <a:r>
              <a:rPr lang="en-US" altLang="en-US" i="1" smtClean="0">
                <a:latin typeface="Times New Roman" pitchFamily="18" charset="0"/>
                <a:cs typeface="Arial" charset="0"/>
              </a:rPr>
              <a:t>t </a:t>
            </a:r>
          </a:p>
          <a:p>
            <a:pPr eaLnBrk="1" hangingPunct="1">
              <a:buFont typeface="Wingdings" pitchFamily="2" charset="2"/>
              <a:buNone/>
            </a:pPr>
            <a:endParaRPr lang="en-US" altLang="en-US" i="1" smtClean="0">
              <a:latin typeface="Times New Roman" pitchFamily="18" charset="0"/>
              <a:cs typeface="Arial" charset="0"/>
            </a:endParaRPr>
          </a:p>
        </p:txBody>
      </p:sp>
      <p:sp>
        <p:nvSpPr>
          <p:cNvPr id="1741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174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83F695EF-5DEE-474E-B4BB-E119571F136B}" type="slidenum">
              <a:rPr lang="en-US" altLang="en-US" sz="1400" smtClean="0">
                <a:latin typeface="Arial" charset="0"/>
              </a:rPr>
              <a:pPr eaLnBrk="1" hangingPunct="1">
                <a:spcBef>
                  <a:spcPct val="0"/>
                </a:spcBef>
                <a:buFontTx/>
                <a:buNone/>
              </a:pPr>
              <a:t>11</a:t>
            </a:fld>
            <a:endParaRPr lang="en-US" altLang="en-US" sz="1400" smtClean="0">
              <a:latin typeface="Arial" charset="0"/>
            </a:endParaRPr>
          </a:p>
        </p:txBody>
      </p:sp>
      <p:graphicFrame>
        <p:nvGraphicFramePr>
          <p:cNvPr id="17414" name="Object 4"/>
          <p:cNvGraphicFramePr>
            <a:graphicFrameLocks/>
          </p:cNvGraphicFramePr>
          <p:nvPr/>
        </p:nvGraphicFramePr>
        <p:xfrm>
          <a:off x="2286000" y="2819400"/>
          <a:ext cx="4876800" cy="990600"/>
        </p:xfrm>
        <a:graphic>
          <a:graphicData uri="http://schemas.openxmlformats.org/presentationml/2006/ole">
            <mc:AlternateContent xmlns:mc="http://schemas.openxmlformats.org/markup-compatibility/2006">
              <mc:Choice xmlns:v="urn:schemas-microsoft-com:vml" Requires="v">
                <p:oleObj spid="_x0000_s17415" name="Equation" r:id="rId6" imgW="1828800" imgH="393700" progId="Equation.2">
                  <p:embed/>
                </p:oleObj>
              </mc:Choice>
              <mc:Fallback>
                <p:oleObj name="Equation" r:id="rId6" imgW="1828800" imgH="393700" progId="Equation.2">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2819400"/>
                        <a:ext cx="4876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Calculation of Gamma</a:t>
            </a:r>
          </a:p>
        </p:txBody>
      </p:sp>
      <p:sp>
        <p:nvSpPr>
          <p:cNvPr id="18435" name="Rectangle 3"/>
          <p:cNvSpPr>
            <a:spLocks noGrp="1" noChangeArrowheads="1"/>
          </p:cNvSpPr>
          <p:nvPr>
            <p:ph idx="1"/>
          </p:nvPr>
        </p:nvSpPr>
        <p:spPr/>
        <p:txBody>
          <a:bodyPr lIns="92075" tIns="46038" rIns="92075" bIns="46038"/>
          <a:lstStyle/>
          <a:p>
            <a:pPr eaLnBrk="1" hangingPunct="1">
              <a:buFont typeface="Wingdings" pitchFamily="2" charset="2"/>
              <a:buNone/>
            </a:pPr>
            <a:r>
              <a:rPr lang="en-US" altLang="en-US" smtClean="0">
                <a:latin typeface="Arial" charset="0"/>
                <a:cs typeface="Arial" charset="0"/>
              </a:rPr>
              <a:t>	Gamma is calculated from the nodes at time 2</a:t>
            </a:r>
            <a:r>
              <a:rPr lang="en-US" altLang="en-US" smtClean="0">
                <a:latin typeface="Symbol" pitchFamily="18" charset="2"/>
                <a:cs typeface="Arial" charset="0"/>
              </a:rPr>
              <a:t>D</a:t>
            </a:r>
            <a:r>
              <a:rPr lang="en-US" altLang="en-US" i="1" smtClean="0">
                <a:latin typeface="Times New Roman" pitchFamily="18" charset="0"/>
                <a:cs typeface="Arial" charset="0"/>
              </a:rPr>
              <a:t>t</a:t>
            </a:r>
          </a:p>
          <a:p>
            <a:pPr eaLnBrk="1" hangingPunct="1">
              <a:buFont typeface="Wingdings" pitchFamily="2" charset="2"/>
              <a:buNone/>
            </a:pPr>
            <a:endParaRPr lang="en-US" altLang="en-US" i="1" smtClean="0">
              <a:latin typeface="Times New Roman" pitchFamily="18" charset="0"/>
              <a:cs typeface="Arial" charset="0"/>
            </a:endParaRPr>
          </a:p>
        </p:txBody>
      </p:sp>
      <p:sp>
        <p:nvSpPr>
          <p:cNvPr id="1843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184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8E91D687-0A2C-4376-A912-BD9CEFB1F1B6}" type="slidenum">
              <a:rPr lang="en-US" altLang="en-US" sz="1400" smtClean="0">
                <a:latin typeface="Arial" charset="0"/>
              </a:rPr>
              <a:pPr eaLnBrk="1" hangingPunct="1">
                <a:spcBef>
                  <a:spcPct val="0"/>
                </a:spcBef>
                <a:buFontTx/>
                <a:buNone/>
              </a:pPr>
              <a:t>12</a:t>
            </a:fld>
            <a:endParaRPr lang="en-US" altLang="en-US" sz="1400" smtClean="0">
              <a:latin typeface="Arial" charset="0"/>
            </a:endParaRPr>
          </a:p>
        </p:txBody>
      </p:sp>
      <p:graphicFrame>
        <p:nvGraphicFramePr>
          <p:cNvPr id="18438" name="Object 4"/>
          <p:cNvGraphicFramePr>
            <a:graphicFrameLocks/>
          </p:cNvGraphicFramePr>
          <p:nvPr/>
        </p:nvGraphicFramePr>
        <p:xfrm>
          <a:off x="1524000" y="2819400"/>
          <a:ext cx="7010400" cy="1776413"/>
        </p:xfrm>
        <a:graphic>
          <a:graphicData uri="http://schemas.openxmlformats.org/presentationml/2006/ole">
            <mc:AlternateContent xmlns:mc="http://schemas.openxmlformats.org/markup-compatibility/2006">
              <mc:Choice xmlns:v="urn:schemas-microsoft-com:vml" Requires="v">
                <p:oleObj spid="_x0000_s18441" name="Equation" r:id="rId6" imgW="3175000" imgH="800100" progId="Equation.2">
                  <p:embed/>
                </p:oleObj>
              </mc:Choice>
              <mc:Fallback>
                <p:oleObj name="Equation" r:id="rId6" imgW="3175000" imgH="800100" progId="Equation.2">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2819400"/>
                        <a:ext cx="7010400" cy="177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9" name="TextBox 6"/>
          <p:cNvSpPr txBox="1">
            <a:spLocks noChangeArrowheads="1"/>
          </p:cNvSpPr>
          <p:nvPr/>
        </p:nvSpPr>
        <p:spPr bwMode="auto">
          <a:xfrm>
            <a:off x="3962400" y="5257800"/>
            <a:ext cx="327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800">
                <a:latin typeface="Arial" charset="0"/>
              </a:rPr>
              <a:t>=0.5(62.99-50)+0.5(50-39.69)</a:t>
            </a:r>
            <a:endParaRPr lang="en-US" altLang="en-US" sz="1800">
              <a:latin typeface="Arial" charset="0"/>
            </a:endParaRPr>
          </a:p>
        </p:txBody>
      </p:sp>
      <p:cxnSp>
        <p:nvCxnSpPr>
          <p:cNvPr id="18440" name="Straight Arrow Connector 9"/>
          <p:cNvCxnSpPr>
            <a:cxnSpLocks noChangeShapeType="1"/>
          </p:cNvCxnSpPr>
          <p:nvPr/>
        </p:nvCxnSpPr>
        <p:spPr bwMode="auto">
          <a:xfrm rot="10800000">
            <a:off x="3733800" y="4572000"/>
            <a:ext cx="6858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Calculation of Theta</a:t>
            </a:r>
          </a:p>
        </p:txBody>
      </p:sp>
      <p:sp>
        <p:nvSpPr>
          <p:cNvPr id="19459" name="Rectangle 3"/>
          <p:cNvSpPr>
            <a:spLocks noGrp="1" noChangeArrowheads="1"/>
          </p:cNvSpPr>
          <p:nvPr>
            <p:ph idx="1"/>
          </p:nvPr>
        </p:nvSpPr>
        <p:spPr/>
        <p:txBody>
          <a:bodyPr lIns="92075" tIns="46038" rIns="92075" bIns="46038"/>
          <a:lstStyle/>
          <a:p>
            <a:pPr eaLnBrk="1" hangingPunct="1">
              <a:buFont typeface="Wingdings" pitchFamily="2" charset="2"/>
              <a:buNone/>
            </a:pPr>
            <a:r>
              <a:rPr lang="en-US" altLang="en-US" smtClean="0">
                <a:latin typeface="Arial" charset="0"/>
                <a:cs typeface="Arial" charset="0"/>
              </a:rPr>
              <a:t>	Theta is calculated from the central nodes at times </a:t>
            </a:r>
            <a:r>
              <a:rPr lang="en-US" altLang="en-US" smtClean="0">
                <a:latin typeface="Times New Roman" pitchFamily="18" charset="0"/>
                <a:cs typeface="Arial" charset="0"/>
              </a:rPr>
              <a:t>0</a:t>
            </a:r>
            <a:r>
              <a:rPr lang="en-US" altLang="en-US" smtClean="0">
                <a:latin typeface="Arial" charset="0"/>
                <a:cs typeface="Arial" charset="0"/>
              </a:rPr>
              <a:t> and 2</a:t>
            </a:r>
            <a:r>
              <a:rPr lang="en-US" altLang="en-US" smtClean="0">
                <a:latin typeface="Symbol" pitchFamily="18" charset="2"/>
                <a:cs typeface="Arial" charset="0"/>
              </a:rPr>
              <a:t>D</a:t>
            </a:r>
            <a:r>
              <a:rPr lang="en-US" altLang="en-US" i="1" smtClean="0">
                <a:latin typeface="Times New Roman" pitchFamily="18" charset="0"/>
                <a:cs typeface="Arial" charset="0"/>
              </a:rPr>
              <a:t>t</a:t>
            </a:r>
          </a:p>
          <a:p>
            <a:pPr eaLnBrk="1" hangingPunct="1">
              <a:buFont typeface="Wingdings" pitchFamily="2" charset="2"/>
              <a:buNone/>
            </a:pPr>
            <a:endParaRPr lang="en-US" altLang="en-US" i="1" smtClean="0">
              <a:latin typeface="Times New Roman" pitchFamily="18" charset="0"/>
              <a:cs typeface="Arial" charset="0"/>
            </a:endParaRPr>
          </a:p>
          <a:p>
            <a:pPr eaLnBrk="1" hangingPunct="1">
              <a:buFont typeface="Wingdings" pitchFamily="2" charset="2"/>
              <a:buNone/>
            </a:pPr>
            <a:endParaRPr lang="en-US" altLang="en-US" i="1" smtClean="0">
              <a:latin typeface="Times New Roman" pitchFamily="18" charset="0"/>
              <a:cs typeface="Arial" charset="0"/>
            </a:endParaRPr>
          </a:p>
        </p:txBody>
      </p:sp>
      <p:sp>
        <p:nvSpPr>
          <p:cNvPr id="1946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194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7193D93E-50C3-4F9A-999B-DE1DD1280CAA}" type="slidenum">
              <a:rPr lang="en-US" altLang="en-US" sz="1400" smtClean="0">
                <a:latin typeface="Arial" charset="0"/>
              </a:rPr>
              <a:pPr eaLnBrk="1" hangingPunct="1">
                <a:spcBef>
                  <a:spcPct val="0"/>
                </a:spcBef>
                <a:buFontTx/>
                <a:buNone/>
              </a:pPr>
              <a:t>13</a:t>
            </a:fld>
            <a:endParaRPr lang="en-US" altLang="en-US" sz="1400" smtClean="0">
              <a:latin typeface="Arial" charset="0"/>
            </a:endParaRPr>
          </a:p>
        </p:txBody>
      </p:sp>
      <p:graphicFrame>
        <p:nvGraphicFramePr>
          <p:cNvPr id="19462" name="Object 4"/>
          <p:cNvGraphicFramePr>
            <a:graphicFrameLocks/>
          </p:cNvGraphicFramePr>
          <p:nvPr/>
        </p:nvGraphicFramePr>
        <p:xfrm>
          <a:off x="1905000" y="3276600"/>
          <a:ext cx="4987925" cy="1376363"/>
        </p:xfrm>
        <a:graphic>
          <a:graphicData uri="http://schemas.openxmlformats.org/presentationml/2006/ole">
            <mc:AlternateContent xmlns:mc="http://schemas.openxmlformats.org/markup-compatibility/2006">
              <mc:Choice xmlns:v="urn:schemas-microsoft-com:vml" Requires="v">
                <p:oleObj spid="_x0000_s19463" name="Equation" r:id="rId6" imgW="2311400" imgH="609600" progId="Equation.2">
                  <p:embed/>
                </p:oleObj>
              </mc:Choice>
              <mc:Fallback>
                <p:oleObj name="Equation" r:id="rId6" imgW="2311400" imgH="609600" progId="Equation.2">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3276600"/>
                        <a:ext cx="4987925" cy="137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Calculation of Vega</a:t>
            </a:r>
          </a:p>
        </p:txBody>
      </p:sp>
      <p:sp>
        <p:nvSpPr>
          <p:cNvPr id="20483" name="Rectangle 3"/>
          <p:cNvSpPr>
            <a:spLocks noGrp="1" noChangeArrowheads="1"/>
          </p:cNvSpPr>
          <p:nvPr>
            <p:ph idx="1"/>
          </p:nvPr>
        </p:nvSpPr>
        <p:spPr/>
        <p:txBody>
          <a:bodyPr lIns="92075" tIns="46038" rIns="92075" bIns="46038"/>
          <a:lstStyle/>
          <a:p>
            <a:pPr eaLnBrk="1" hangingPunct="1"/>
            <a:r>
              <a:rPr lang="en-US" altLang="en-US" smtClean="0">
                <a:latin typeface="Arial" charset="0"/>
                <a:cs typeface="Arial" charset="0"/>
              </a:rPr>
              <a:t>We can proceed as follows</a:t>
            </a:r>
          </a:p>
          <a:p>
            <a:pPr eaLnBrk="1" hangingPunct="1"/>
            <a:r>
              <a:rPr lang="en-US" altLang="en-US" smtClean="0">
                <a:latin typeface="Arial" charset="0"/>
                <a:cs typeface="Arial" charset="0"/>
              </a:rPr>
              <a:t>Construct a new tree with a volatility of 41% instead of 40%. </a:t>
            </a:r>
          </a:p>
          <a:p>
            <a:pPr eaLnBrk="1" hangingPunct="1"/>
            <a:r>
              <a:rPr lang="en-US" altLang="en-US" smtClean="0">
                <a:latin typeface="Arial" charset="0"/>
                <a:cs typeface="Arial" charset="0"/>
              </a:rPr>
              <a:t>Value of option is 4.62</a:t>
            </a:r>
          </a:p>
          <a:p>
            <a:pPr eaLnBrk="1" hangingPunct="1"/>
            <a:r>
              <a:rPr lang="en-US" altLang="en-US" smtClean="0">
                <a:latin typeface="Arial" charset="0"/>
                <a:cs typeface="Arial" charset="0"/>
              </a:rPr>
              <a:t>Vega is</a:t>
            </a:r>
          </a:p>
          <a:p>
            <a:pPr eaLnBrk="1" hangingPunct="1">
              <a:buFont typeface="Wingdings" pitchFamily="2" charset="2"/>
              <a:buNone/>
            </a:pPr>
            <a:endParaRPr lang="en-US" altLang="en-US" smtClean="0">
              <a:latin typeface="Arial" charset="0"/>
              <a:cs typeface="Arial" charset="0"/>
            </a:endParaRPr>
          </a:p>
        </p:txBody>
      </p:sp>
      <p:sp>
        <p:nvSpPr>
          <p:cNvPr id="2048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204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5F16B039-C9FD-490F-9595-FCDA7D606819}" type="slidenum">
              <a:rPr lang="en-US" altLang="en-US" sz="1400" smtClean="0">
                <a:latin typeface="Arial" charset="0"/>
              </a:rPr>
              <a:pPr eaLnBrk="1" hangingPunct="1">
                <a:spcBef>
                  <a:spcPct val="0"/>
                </a:spcBef>
                <a:buFontTx/>
                <a:buNone/>
              </a:pPr>
              <a:t>14</a:t>
            </a:fld>
            <a:endParaRPr lang="en-US" altLang="en-US" sz="1400" smtClean="0">
              <a:latin typeface="Arial" charset="0"/>
            </a:endParaRPr>
          </a:p>
        </p:txBody>
      </p:sp>
      <p:graphicFrame>
        <p:nvGraphicFramePr>
          <p:cNvPr id="20486" name="Object 4"/>
          <p:cNvGraphicFramePr>
            <a:graphicFrameLocks/>
          </p:cNvGraphicFramePr>
          <p:nvPr/>
        </p:nvGraphicFramePr>
        <p:xfrm>
          <a:off x="2438400" y="4191000"/>
          <a:ext cx="4114800" cy="990600"/>
        </p:xfrm>
        <a:graphic>
          <a:graphicData uri="http://schemas.openxmlformats.org/presentationml/2006/ole">
            <mc:AlternateContent xmlns:mc="http://schemas.openxmlformats.org/markup-compatibility/2006">
              <mc:Choice xmlns:v="urn:schemas-microsoft-com:vml" Requires="v">
                <p:oleObj spid="_x0000_s20487" name="Equation" r:id="rId6" imgW="1816100" imgH="419100" progId="Equation.2">
                  <p:embed/>
                </p:oleObj>
              </mc:Choice>
              <mc:Fallback>
                <p:oleObj name="Equation" r:id="rId6" imgW="1816100" imgH="419100" progId="Equation.2">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4191000"/>
                        <a:ext cx="4114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Trees for Options on Indices, Currencies and Futures Contracts</a:t>
            </a:r>
          </a:p>
        </p:txBody>
      </p:sp>
      <p:sp>
        <p:nvSpPr>
          <p:cNvPr id="21507" name="Rectangle 3"/>
          <p:cNvSpPr>
            <a:spLocks noGrp="1" noChangeArrowheads="1"/>
          </p:cNvSpPr>
          <p:nvPr>
            <p:ph idx="1"/>
          </p:nvPr>
        </p:nvSpPr>
        <p:spPr/>
        <p:txBody>
          <a:bodyPr lIns="92075" tIns="46038" rIns="92075" bIns="46038"/>
          <a:lstStyle/>
          <a:p>
            <a:pPr eaLnBrk="1" hangingPunct="1">
              <a:buFont typeface="Wingdings" pitchFamily="2" charset="2"/>
              <a:buNone/>
            </a:pPr>
            <a:endParaRPr lang="en-US" altLang="en-US" smtClean="0">
              <a:latin typeface="Arial" charset="0"/>
              <a:cs typeface="Arial" charset="0"/>
            </a:endParaRPr>
          </a:p>
          <a:p>
            <a:pPr eaLnBrk="1" hangingPunct="1">
              <a:buFont typeface="Wingdings" pitchFamily="2" charset="2"/>
              <a:buNone/>
            </a:pPr>
            <a:r>
              <a:rPr lang="en-US" altLang="en-US" smtClean="0">
                <a:latin typeface="Arial" charset="0"/>
                <a:cs typeface="Arial" charset="0"/>
              </a:rPr>
              <a:t>As with Black-Scholes-Merton:</a:t>
            </a:r>
          </a:p>
          <a:p>
            <a:pPr lvl="1" eaLnBrk="1" hangingPunct="1"/>
            <a:r>
              <a:rPr lang="en-US" altLang="en-US" smtClean="0">
                <a:latin typeface="Arial" charset="0"/>
                <a:cs typeface="Arial" charset="0"/>
              </a:rPr>
              <a:t>For options on stock indices,</a:t>
            </a:r>
            <a:r>
              <a:rPr lang="en-US" altLang="en-US" i="1" smtClean="0">
                <a:latin typeface="Arial" charset="0"/>
                <a:cs typeface="Arial" charset="0"/>
              </a:rPr>
              <a:t> </a:t>
            </a:r>
            <a:r>
              <a:rPr lang="en-US" altLang="en-US" i="1" smtClean="0">
                <a:latin typeface="Times New Roman" pitchFamily="18" charset="0"/>
                <a:cs typeface="Arial" charset="0"/>
              </a:rPr>
              <a:t>q</a:t>
            </a:r>
            <a:r>
              <a:rPr lang="en-US" altLang="en-US" i="1" smtClean="0">
                <a:latin typeface="Arial" charset="0"/>
                <a:cs typeface="Arial" charset="0"/>
              </a:rPr>
              <a:t> </a:t>
            </a:r>
            <a:r>
              <a:rPr lang="en-US" altLang="en-US" smtClean="0">
                <a:latin typeface="Arial" charset="0"/>
                <a:cs typeface="Arial" charset="0"/>
              </a:rPr>
              <a:t>equals the dividend yield on the index</a:t>
            </a:r>
          </a:p>
          <a:p>
            <a:pPr lvl="1" eaLnBrk="1" hangingPunct="1"/>
            <a:r>
              <a:rPr lang="en-US" altLang="en-US" smtClean="0">
                <a:latin typeface="Arial" charset="0"/>
                <a:cs typeface="Arial" charset="0"/>
              </a:rPr>
              <a:t>For options on a foreign currency, </a:t>
            </a:r>
            <a:r>
              <a:rPr lang="en-US" altLang="en-US" i="1" smtClean="0">
                <a:latin typeface="Times New Roman" pitchFamily="18" charset="0"/>
                <a:cs typeface="Arial" charset="0"/>
              </a:rPr>
              <a:t>q</a:t>
            </a:r>
            <a:r>
              <a:rPr lang="en-US" altLang="en-US" i="1" smtClean="0">
                <a:latin typeface="Arial" charset="0"/>
                <a:cs typeface="Arial" charset="0"/>
              </a:rPr>
              <a:t> </a:t>
            </a:r>
            <a:r>
              <a:rPr lang="en-US" altLang="en-US" smtClean="0">
                <a:latin typeface="Arial" charset="0"/>
                <a:cs typeface="Arial" charset="0"/>
              </a:rPr>
              <a:t>equals the foreign risk-free rate</a:t>
            </a:r>
          </a:p>
          <a:p>
            <a:pPr lvl="1" eaLnBrk="1" hangingPunct="1"/>
            <a:r>
              <a:rPr lang="en-US" altLang="en-US" smtClean="0">
                <a:latin typeface="Arial" charset="0"/>
                <a:cs typeface="Arial" charset="0"/>
              </a:rPr>
              <a:t>For options on futures contracts </a:t>
            </a:r>
            <a:r>
              <a:rPr lang="en-US" altLang="en-US" i="1" smtClean="0">
                <a:latin typeface="Times New Roman" pitchFamily="18" charset="0"/>
                <a:cs typeface="Arial" charset="0"/>
              </a:rPr>
              <a:t>q</a:t>
            </a:r>
            <a:r>
              <a:rPr lang="en-US" altLang="en-US" smtClean="0">
                <a:latin typeface="Times New Roman" pitchFamily="18" charset="0"/>
                <a:cs typeface="Arial" charset="0"/>
              </a:rPr>
              <a:t> =</a:t>
            </a:r>
            <a:r>
              <a:rPr lang="en-US" altLang="en-US" i="1" smtClean="0">
                <a:latin typeface="Times New Roman" pitchFamily="18" charset="0"/>
                <a:cs typeface="Arial" charset="0"/>
              </a:rPr>
              <a:t> r</a:t>
            </a:r>
          </a:p>
        </p:txBody>
      </p:sp>
      <p:sp>
        <p:nvSpPr>
          <p:cNvPr id="2150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215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019E7FC7-7767-41AF-9974-B73EAFF7A248}" type="slidenum">
              <a:rPr lang="en-US" altLang="en-US" sz="1400" smtClean="0">
                <a:latin typeface="Arial" charset="0"/>
              </a:rPr>
              <a:pPr eaLnBrk="1" hangingPunct="1">
                <a:spcBef>
                  <a:spcPct val="0"/>
                </a:spcBef>
                <a:buFontTx/>
                <a:buNone/>
              </a:pPr>
              <a:t>15</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Binomial Tree for </a:t>
            </a:r>
            <a:r>
              <a:rPr lang="en-US" dirty="0" smtClean="0">
                <a:solidFill>
                  <a:schemeClr val="tx2">
                    <a:satMod val="130000"/>
                  </a:schemeClr>
                </a:solidFill>
              </a:rPr>
              <a:t>Stock Paying Known Dividends</a:t>
            </a:r>
            <a:endParaRPr lang="en-US" dirty="0">
              <a:solidFill>
                <a:schemeClr val="tx2">
                  <a:satMod val="130000"/>
                </a:schemeClr>
              </a:solidFill>
            </a:endParaRPr>
          </a:p>
        </p:txBody>
      </p:sp>
      <p:sp>
        <p:nvSpPr>
          <p:cNvPr id="22531" name="Rectangle 3"/>
          <p:cNvSpPr>
            <a:spLocks noGrp="1" noChangeArrowheads="1"/>
          </p:cNvSpPr>
          <p:nvPr>
            <p:ph idx="1"/>
          </p:nvPr>
        </p:nvSpPr>
        <p:spPr>
          <a:xfrm>
            <a:off x="990600" y="2209800"/>
            <a:ext cx="7232650" cy="3352800"/>
          </a:xfrm>
        </p:spPr>
        <p:txBody>
          <a:bodyPr lIns="92075" tIns="46038" rIns="92075" bIns="46038"/>
          <a:lstStyle/>
          <a:p>
            <a:pPr eaLnBrk="1" hangingPunct="1"/>
            <a:r>
              <a:rPr lang="en-US" altLang="en-US" smtClean="0">
                <a:latin typeface="Arial" charset="0"/>
                <a:cs typeface="Arial" charset="0"/>
              </a:rPr>
              <a:t>Procedure:</a:t>
            </a:r>
          </a:p>
          <a:p>
            <a:pPr lvl="1" eaLnBrk="1" hangingPunct="1"/>
            <a:r>
              <a:rPr lang="en-US" altLang="en-US" smtClean="0">
                <a:latin typeface="Arial" charset="0"/>
                <a:cs typeface="Arial" charset="0"/>
              </a:rPr>
              <a:t>Construct a tree for the stock price less the present value of the dividends</a:t>
            </a:r>
          </a:p>
          <a:p>
            <a:pPr lvl="1" eaLnBrk="1" hangingPunct="1"/>
            <a:r>
              <a:rPr lang="en-US" altLang="en-US" smtClean="0">
                <a:latin typeface="Arial" charset="0"/>
                <a:cs typeface="Arial" charset="0"/>
              </a:rPr>
              <a:t>Create a new tree by adding the present value of the dividends at each node</a:t>
            </a:r>
          </a:p>
          <a:p>
            <a:pPr eaLnBrk="1" hangingPunct="1"/>
            <a:r>
              <a:rPr lang="en-US" altLang="en-US" smtClean="0">
                <a:latin typeface="Arial" charset="0"/>
                <a:cs typeface="Arial" charset="0"/>
              </a:rPr>
              <a:t>This ensures that the tree recombines and makes assumptions similar to those when the Black-Scholes-Merton model is used for European options</a:t>
            </a:r>
          </a:p>
        </p:txBody>
      </p:sp>
      <p:sp>
        <p:nvSpPr>
          <p:cNvPr id="2253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225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ECFE50EB-59F9-4992-91FF-8A65D7A6FC0D}" type="slidenum">
              <a:rPr lang="en-US" altLang="en-US" sz="1400" smtClean="0">
                <a:latin typeface="Arial" charset="0"/>
              </a:rPr>
              <a:pPr eaLnBrk="1" hangingPunct="1">
                <a:spcBef>
                  <a:spcPct val="0"/>
                </a:spcBef>
                <a:buFontTx/>
                <a:buNone/>
              </a:pPr>
              <a:t>16</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lIns="92075" tIns="46038" rIns="92075" bIns="46038"/>
          <a:lstStyle/>
          <a:p>
            <a:pPr eaLnBrk="1" fontAlgn="auto" hangingPunct="1">
              <a:spcAft>
                <a:spcPts val="0"/>
              </a:spcAft>
              <a:defRPr/>
            </a:pPr>
            <a:r>
              <a:rPr lang="en-CA" dirty="0" smtClean="0">
                <a:solidFill>
                  <a:schemeClr val="tx2">
                    <a:satMod val="130000"/>
                  </a:schemeClr>
                </a:solidFill>
              </a:rPr>
              <a:t>Control </a:t>
            </a:r>
            <a:r>
              <a:rPr lang="en-CA" dirty="0" err="1" smtClean="0">
                <a:solidFill>
                  <a:schemeClr val="tx2">
                    <a:satMod val="130000"/>
                  </a:schemeClr>
                </a:solidFill>
              </a:rPr>
              <a:t>Variate</a:t>
            </a:r>
            <a:r>
              <a:rPr lang="en-CA" dirty="0" smtClean="0">
                <a:solidFill>
                  <a:schemeClr val="tx2">
                    <a:satMod val="130000"/>
                  </a:schemeClr>
                </a:solidFill>
              </a:rPr>
              <a:t> Technique</a:t>
            </a:r>
            <a:endParaRPr lang="en-US" dirty="0">
              <a:solidFill>
                <a:schemeClr val="tx2">
                  <a:satMod val="130000"/>
                </a:schemeClr>
              </a:solidFill>
            </a:endParaRPr>
          </a:p>
        </p:txBody>
      </p:sp>
      <p:sp>
        <p:nvSpPr>
          <p:cNvPr id="31747" name="Rectangle 3"/>
          <p:cNvSpPr>
            <a:spLocks noGrp="1" noChangeArrowheads="1"/>
          </p:cNvSpPr>
          <p:nvPr>
            <p:ph idx="1"/>
          </p:nvPr>
        </p:nvSpPr>
        <p:spPr/>
        <p:txBody>
          <a:bodyPr lIns="92075" tIns="46038" rIns="92075" bIns="46038"/>
          <a:lstStyle/>
          <a:p>
            <a:pPr eaLnBrk="1" hangingPunct="1">
              <a:defRPr/>
            </a:pPr>
            <a:r>
              <a:rPr lang="en-US" dirty="0" smtClean="0">
                <a:latin typeface="Arial" charset="0"/>
                <a:cs typeface="Arial" charset="0"/>
              </a:rPr>
              <a:t>Value American option, </a:t>
            </a:r>
            <a:r>
              <a:rPr lang="en-US" i="1" dirty="0" err="1" smtClean="0">
                <a:latin typeface="+mj-lt"/>
                <a:cs typeface="Arial" charset="0"/>
              </a:rPr>
              <a:t>f</a:t>
            </a:r>
            <a:r>
              <a:rPr lang="en-US" i="1" baseline="-25000" dirty="0" err="1" smtClean="0">
                <a:latin typeface="+mj-lt"/>
                <a:cs typeface="Arial" charset="0"/>
              </a:rPr>
              <a:t>A</a:t>
            </a:r>
            <a:endParaRPr lang="en-US" i="1" dirty="0" smtClean="0">
              <a:latin typeface="+mj-lt"/>
              <a:cs typeface="Arial" charset="0"/>
            </a:endParaRPr>
          </a:p>
          <a:p>
            <a:pPr eaLnBrk="1" hangingPunct="1">
              <a:defRPr/>
            </a:pPr>
            <a:r>
              <a:rPr lang="en-CA" dirty="0" smtClean="0">
                <a:latin typeface="Arial" charset="0"/>
                <a:cs typeface="Arial" charset="0"/>
              </a:rPr>
              <a:t>Value European option using same tree, </a:t>
            </a:r>
            <a:r>
              <a:rPr lang="en-CA" i="1" dirty="0" err="1" smtClean="0">
                <a:latin typeface="+mj-lt"/>
                <a:cs typeface="Arial" charset="0"/>
              </a:rPr>
              <a:t>f</a:t>
            </a:r>
            <a:r>
              <a:rPr lang="en-CA" i="1" baseline="-25000" dirty="0" err="1" smtClean="0">
                <a:latin typeface="+mj-lt"/>
                <a:cs typeface="Arial" charset="0"/>
              </a:rPr>
              <a:t>E</a:t>
            </a:r>
            <a:endParaRPr lang="en-US" i="1" dirty="0" smtClean="0">
              <a:latin typeface="+mj-lt"/>
              <a:cs typeface="Arial" charset="0"/>
            </a:endParaRPr>
          </a:p>
          <a:p>
            <a:pPr eaLnBrk="1" hangingPunct="1">
              <a:defRPr/>
            </a:pPr>
            <a:r>
              <a:rPr lang="en-CA" dirty="0" smtClean="0">
                <a:latin typeface="Arial" charset="0"/>
                <a:cs typeface="Arial" charset="0"/>
              </a:rPr>
              <a:t>Value European option using Black-</a:t>
            </a:r>
            <a:r>
              <a:rPr lang="en-CA" dirty="0" err="1" smtClean="0">
                <a:latin typeface="Arial" charset="0"/>
                <a:cs typeface="Arial" charset="0"/>
              </a:rPr>
              <a:t>Scholes</a:t>
            </a:r>
            <a:r>
              <a:rPr lang="en-CA" dirty="0" smtClean="0">
                <a:latin typeface="Arial" charset="0"/>
                <a:cs typeface="Arial" charset="0"/>
              </a:rPr>
              <a:t> –Merton, </a:t>
            </a:r>
            <a:r>
              <a:rPr lang="en-CA" i="1" dirty="0" err="1" smtClean="0">
                <a:latin typeface="+mj-lt"/>
                <a:cs typeface="Arial" charset="0"/>
              </a:rPr>
              <a:t>f</a:t>
            </a:r>
            <a:r>
              <a:rPr lang="en-CA" i="1" baseline="-25000" dirty="0" err="1" smtClean="0">
                <a:latin typeface="+mj-lt"/>
                <a:cs typeface="Arial" charset="0"/>
              </a:rPr>
              <a:t>BS</a:t>
            </a:r>
            <a:endParaRPr lang="en-CA" i="1" dirty="0" smtClean="0">
              <a:latin typeface="+mj-lt"/>
              <a:cs typeface="Arial" charset="0"/>
            </a:endParaRPr>
          </a:p>
          <a:p>
            <a:pPr eaLnBrk="1" hangingPunct="1">
              <a:defRPr/>
            </a:pPr>
            <a:r>
              <a:rPr lang="en-CA" dirty="0" smtClean="0">
                <a:latin typeface="Arial" charset="0"/>
                <a:cs typeface="Arial" charset="0"/>
              </a:rPr>
              <a:t>Option price =</a:t>
            </a:r>
            <a:r>
              <a:rPr lang="en-CA" i="1" dirty="0" err="1" smtClean="0">
                <a:latin typeface="+mj-lt"/>
                <a:cs typeface="Arial" charset="0"/>
              </a:rPr>
              <a:t>f</a:t>
            </a:r>
            <a:r>
              <a:rPr lang="en-CA" i="1" baseline="-25000" dirty="0" err="1" smtClean="0">
                <a:latin typeface="+mj-lt"/>
                <a:cs typeface="Arial" charset="0"/>
              </a:rPr>
              <a:t>A</a:t>
            </a:r>
            <a:r>
              <a:rPr lang="en-CA" dirty="0" smtClean="0">
                <a:latin typeface="+mj-lt"/>
                <a:cs typeface="Arial" charset="0"/>
              </a:rPr>
              <a:t>+(</a:t>
            </a:r>
            <a:r>
              <a:rPr lang="en-CA" i="1" dirty="0" err="1" smtClean="0">
                <a:latin typeface="+mj-lt"/>
                <a:cs typeface="Arial" charset="0"/>
              </a:rPr>
              <a:t>f</a:t>
            </a:r>
            <a:r>
              <a:rPr lang="en-CA" i="1" baseline="-25000" dirty="0" err="1" smtClean="0">
                <a:latin typeface="+mj-lt"/>
                <a:cs typeface="Arial" charset="0"/>
              </a:rPr>
              <a:t>BS</a:t>
            </a:r>
            <a:r>
              <a:rPr lang="en-CA" dirty="0" smtClean="0">
                <a:latin typeface="+mj-lt"/>
                <a:cs typeface="Arial" charset="0"/>
              </a:rPr>
              <a:t> – </a:t>
            </a:r>
            <a:r>
              <a:rPr lang="en-CA" i="1" dirty="0" err="1" smtClean="0">
                <a:latin typeface="+mj-lt"/>
                <a:cs typeface="Arial" charset="0"/>
              </a:rPr>
              <a:t>f</a:t>
            </a:r>
            <a:r>
              <a:rPr lang="en-CA" i="1" baseline="-25000" dirty="0" err="1" smtClean="0">
                <a:latin typeface="+mj-lt"/>
                <a:cs typeface="Arial" charset="0"/>
              </a:rPr>
              <a:t>E</a:t>
            </a:r>
            <a:r>
              <a:rPr lang="en-CA" dirty="0" smtClean="0">
                <a:latin typeface="+mj-lt"/>
                <a:cs typeface="Arial" charset="0"/>
              </a:rPr>
              <a:t>)</a:t>
            </a:r>
          </a:p>
          <a:p>
            <a:pPr eaLnBrk="1" hangingPunct="1">
              <a:buFontTx/>
              <a:buNone/>
              <a:defRPr/>
            </a:pPr>
            <a:r>
              <a:rPr lang="en-CA" dirty="0" smtClean="0">
                <a:latin typeface="Arial" charset="0"/>
                <a:cs typeface="Arial" charset="0"/>
              </a:rPr>
              <a:t> </a:t>
            </a:r>
            <a:endParaRPr lang="en-US" dirty="0" smtClean="0">
              <a:latin typeface="Arial" charset="0"/>
              <a:cs typeface="Arial" charset="0"/>
            </a:endParaRPr>
          </a:p>
        </p:txBody>
      </p:sp>
      <p:sp>
        <p:nvSpPr>
          <p:cNvPr id="2355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235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2902DAD8-70DD-4BF0-93E0-1FF1176536F1}" type="slidenum">
              <a:rPr lang="en-US" altLang="en-US" sz="1400" smtClean="0">
                <a:latin typeface="Arial" charset="0"/>
              </a:rPr>
              <a:pPr eaLnBrk="1" hangingPunct="1">
                <a:spcBef>
                  <a:spcPct val="0"/>
                </a:spcBef>
                <a:buFontTx/>
                <a:buNone/>
              </a:pPr>
              <a:t>17</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dirty="0">
                <a:solidFill>
                  <a:schemeClr val="tx2">
                    <a:satMod val="130000"/>
                  </a:schemeClr>
                </a:solidFill>
              </a:rPr>
              <a:t>Alternative Binomial Tree</a:t>
            </a:r>
            <a:br>
              <a:rPr lang="en-US" dirty="0">
                <a:solidFill>
                  <a:schemeClr val="tx2">
                    <a:satMod val="130000"/>
                  </a:schemeClr>
                </a:solidFill>
              </a:rPr>
            </a:br>
            <a:r>
              <a:rPr lang="en-US" sz="2200" dirty="0" smtClean="0">
                <a:solidFill>
                  <a:schemeClr val="tx2">
                    <a:satMod val="130000"/>
                  </a:schemeClr>
                </a:solidFill>
              </a:rPr>
              <a:t>(page 465)</a:t>
            </a:r>
            <a:endParaRPr lang="en-US" sz="2200" dirty="0">
              <a:solidFill>
                <a:schemeClr val="tx2">
                  <a:satMod val="130000"/>
                </a:schemeClr>
              </a:solidFill>
            </a:endParaRPr>
          </a:p>
        </p:txBody>
      </p:sp>
      <p:sp>
        <p:nvSpPr>
          <p:cNvPr id="24579" name="Rectangle 3"/>
          <p:cNvSpPr>
            <a:spLocks noGrp="1" noChangeArrowheads="1"/>
          </p:cNvSpPr>
          <p:nvPr>
            <p:ph idx="1"/>
          </p:nvPr>
        </p:nvSpPr>
        <p:spPr>
          <a:xfrm>
            <a:off x="914400" y="2209800"/>
            <a:ext cx="7212013" cy="1066800"/>
          </a:xfrm>
        </p:spPr>
        <p:txBody>
          <a:bodyPr lIns="92075" tIns="46038" rIns="92075" bIns="46038"/>
          <a:lstStyle/>
          <a:p>
            <a:pPr eaLnBrk="1" hangingPunct="1">
              <a:buFont typeface="Wingdings" pitchFamily="2" charset="2"/>
              <a:buNone/>
            </a:pPr>
            <a:r>
              <a:rPr lang="en-US" altLang="en-US" smtClean="0">
                <a:latin typeface="Arial" charset="0"/>
                <a:cs typeface="Arial" charset="0"/>
              </a:rPr>
              <a:t>	Instead of setting </a:t>
            </a:r>
            <a:r>
              <a:rPr lang="en-US" altLang="en-US" i="1" smtClean="0">
                <a:latin typeface="Times New Roman" pitchFamily="18" charset="0"/>
                <a:cs typeface="Arial" charset="0"/>
              </a:rPr>
              <a:t>u</a:t>
            </a:r>
            <a:r>
              <a:rPr lang="en-US" altLang="en-US" smtClean="0">
                <a:latin typeface="Times New Roman" pitchFamily="18" charset="0"/>
                <a:cs typeface="Arial" charset="0"/>
              </a:rPr>
              <a:t> = 1/</a:t>
            </a:r>
            <a:r>
              <a:rPr lang="en-US" altLang="en-US" i="1" smtClean="0">
                <a:latin typeface="Times New Roman" pitchFamily="18" charset="0"/>
                <a:cs typeface="Arial" charset="0"/>
              </a:rPr>
              <a:t>d</a:t>
            </a:r>
            <a:r>
              <a:rPr lang="en-US" altLang="en-US" smtClean="0">
                <a:latin typeface="Arial" charset="0"/>
                <a:cs typeface="Arial" charset="0"/>
              </a:rPr>
              <a:t> we can set each of the 2 probabilities to 0.5 and</a:t>
            </a:r>
          </a:p>
        </p:txBody>
      </p:sp>
      <p:sp>
        <p:nvSpPr>
          <p:cNvPr id="2458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245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143DD566-4A38-4DDD-82E8-33F6F48D993A}" type="slidenum">
              <a:rPr lang="en-US" altLang="en-US" sz="1400" smtClean="0">
                <a:latin typeface="Arial" charset="0"/>
              </a:rPr>
              <a:pPr eaLnBrk="1" hangingPunct="1">
                <a:spcBef>
                  <a:spcPct val="0"/>
                </a:spcBef>
                <a:buFontTx/>
                <a:buNone/>
              </a:pPr>
              <a:t>18</a:t>
            </a:fld>
            <a:endParaRPr lang="en-US" altLang="en-US" sz="1400" smtClean="0">
              <a:latin typeface="Arial" charset="0"/>
            </a:endParaRPr>
          </a:p>
        </p:txBody>
      </p:sp>
      <p:graphicFrame>
        <p:nvGraphicFramePr>
          <p:cNvPr id="24582" name="Object 4"/>
          <p:cNvGraphicFramePr>
            <a:graphicFrameLocks/>
          </p:cNvGraphicFramePr>
          <p:nvPr/>
        </p:nvGraphicFramePr>
        <p:xfrm>
          <a:off x="2895600" y="3429000"/>
          <a:ext cx="4038600" cy="1600200"/>
        </p:xfrm>
        <a:graphic>
          <a:graphicData uri="http://schemas.openxmlformats.org/presentationml/2006/ole">
            <mc:AlternateContent xmlns:mc="http://schemas.openxmlformats.org/markup-compatibility/2006">
              <mc:Choice xmlns:v="urn:schemas-microsoft-com:vml" Requires="v">
                <p:oleObj spid="_x0000_s24583" name="Equation" r:id="rId6" imgW="1193800" imgH="482600" progId="Equation.3">
                  <p:embed/>
                </p:oleObj>
              </mc:Choice>
              <mc:Fallback>
                <p:oleObj name="Equation" r:id="rId6" imgW="1193800" imgH="4826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3429000"/>
                        <a:ext cx="4038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447800" y="457200"/>
            <a:ext cx="7010400" cy="1447800"/>
          </a:xfrm>
        </p:spPr>
        <p:txBody>
          <a:bodyPr lIns="92075" tIns="46038" rIns="92075" bIns="46038"/>
          <a:lstStyle/>
          <a:p>
            <a:pPr eaLnBrk="1" fontAlgn="auto" hangingPunct="1">
              <a:spcAft>
                <a:spcPts val="0"/>
              </a:spcAft>
              <a:defRPr/>
            </a:pPr>
            <a:r>
              <a:rPr lang="en-US" dirty="0">
                <a:solidFill>
                  <a:schemeClr val="tx2">
                    <a:satMod val="130000"/>
                  </a:schemeClr>
                </a:solidFill>
              </a:rPr>
              <a:t>Trinomial Tree </a:t>
            </a:r>
            <a:r>
              <a:rPr lang="en-US" sz="2200" dirty="0">
                <a:solidFill>
                  <a:schemeClr val="tx2">
                    <a:satMod val="130000"/>
                  </a:schemeClr>
                </a:solidFill>
              </a:rPr>
              <a:t>(Page </a:t>
            </a:r>
            <a:r>
              <a:rPr lang="en-US" sz="2200" dirty="0" smtClean="0">
                <a:solidFill>
                  <a:schemeClr val="tx2">
                    <a:satMod val="130000"/>
                  </a:schemeClr>
                </a:solidFill>
              </a:rPr>
              <a:t>467)</a:t>
            </a:r>
            <a:endParaRPr lang="en-US" dirty="0">
              <a:solidFill>
                <a:schemeClr val="tx2">
                  <a:satMod val="130000"/>
                </a:schemeClr>
              </a:solidFill>
            </a:endParaRPr>
          </a:p>
        </p:txBody>
      </p:sp>
      <p:sp>
        <p:nvSpPr>
          <p:cNvPr id="2560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2560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72FCB790-5784-4C17-9365-5B0C091DE9A3}" type="slidenum">
              <a:rPr lang="en-US" altLang="en-US" sz="1400" smtClean="0">
                <a:latin typeface="Arial" charset="0"/>
              </a:rPr>
              <a:pPr eaLnBrk="1" hangingPunct="1">
                <a:spcBef>
                  <a:spcPct val="0"/>
                </a:spcBef>
                <a:buFontTx/>
                <a:buNone/>
              </a:pPr>
              <a:t>19</a:t>
            </a:fld>
            <a:endParaRPr lang="en-US" altLang="en-US" sz="1400" smtClean="0">
              <a:latin typeface="Arial" charset="0"/>
            </a:endParaRPr>
          </a:p>
        </p:txBody>
      </p:sp>
      <p:graphicFrame>
        <p:nvGraphicFramePr>
          <p:cNvPr id="25605" name="Object 3"/>
          <p:cNvGraphicFramePr>
            <a:graphicFrameLocks/>
          </p:cNvGraphicFramePr>
          <p:nvPr/>
        </p:nvGraphicFramePr>
        <p:xfrm>
          <a:off x="1295400" y="2133600"/>
          <a:ext cx="3336925" cy="3505200"/>
        </p:xfrm>
        <a:graphic>
          <a:graphicData uri="http://schemas.openxmlformats.org/presentationml/2006/ole">
            <mc:AlternateContent xmlns:mc="http://schemas.openxmlformats.org/markup-compatibility/2006">
              <mc:Choice xmlns:v="urn:schemas-microsoft-com:vml" Requires="v">
                <p:oleObj spid="_x0000_s25617" name="Equation" r:id="rId6" imgW="1663700" imgH="1651000" progId="Equation.3">
                  <p:embed/>
                </p:oleObj>
              </mc:Choice>
              <mc:Fallback>
                <p:oleObj name="Equation" r:id="rId6" imgW="1663700" imgH="1651000"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2133600"/>
                        <a:ext cx="333692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606" name="Group 14"/>
          <p:cNvGrpSpPr>
            <a:grpSpLocks/>
          </p:cNvGrpSpPr>
          <p:nvPr/>
        </p:nvGrpSpPr>
        <p:grpSpPr bwMode="auto">
          <a:xfrm>
            <a:off x="5165725" y="1235075"/>
            <a:ext cx="2798763" cy="4465638"/>
            <a:chOff x="3254" y="778"/>
            <a:chExt cx="1763" cy="2813"/>
          </a:xfrm>
        </p:grpSpPr>
        <p:sp>
          <p:nvSpPr>
            <p:cNvPr id="25607" name="Line 4"/>
            <p:cNvSpPr>
              <a:spLocks noChangeShapeType="1"/>
            </p:cNvSpPr>
            <p:nvPr/>
          </p:nvSpPr>
          <p:spPr bwMode="auto">
            <a:xfrm>
              <a:off x="3456" y="2160"/>
              <a:ext cx="124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5608" name="Line 5"/>
            <p:cNvSpPr>
              <a:spLocks noChangeShapeType="1"/>
            </p:cNvSpPr>
            <p:nvPr/>
          </p:nvSpPr>
          <p:spPr bwMode="auto">
            <a:xfrm flipV="1">
              <a:off x="3456" y="912"/>
              <a:ext cx="1248" cy="124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5609" name="Line 6"/>
            <p:cNvSpPr>
              <a:spLocks noChangeShapeType="1"/>
            </p:cNvSpPr>
            <p:nvPr/>
          </p:nvSpPr>
          <p:spPr bwMode="auto">
            <a:xfrm>
              <a:off x="3456" y="2160"/>
              <a:ext cx="1248" cy="124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5610" name="Rectangle 7"/>
            <p:cNvSpPr>
              <a:spLocks noChangeArrowheads="1"/>
            </p:cNvSpPr>
            <p:nvPr/>
          </p:nvSpPr>
          <p:spPr bwMode="auto">
            <a:xfrm>
              <a:off x="3254" y="197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S</a:t>
              </a:r>
            </a:p>
          </p:txBody>
        </p:sp>
        <p:sp>
          <p:nvSpPr>
            <p:cNvPr id="25611" name="Rectangle 8"/>
            <p:cNvSpPr>
              <a:spLocks noChangeArrowheads="1"/>
            </p:cNvSpPr>
            <p:nvPr/>
          </p:nvSpPr>
          <p:spPr bwMode="auto">
            <a:xfrm>
              <a:off x="4646" y="197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S</a:t>
              </a:r>
            </a:p>
          </p:txBody>
        </p:sp>
        <p:sp>
          <p:nvSpPr>
            <p:cNvPr id="25612" name="Rectangle 9"/>
            <p:cNvSpPr>
              <a:spLocks noChangeArrowheads="1"/>
            </p:cNvSpPr>
            <p:nvPr/>
          </p:nvSpPr>
          <p:spPr bwMode="auto">
            <a:xfrm>
              <a:off x="4645" y="3226"/>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Sd</a:t>
              </a:r>
            </a:p>
          </p:txBody>
        </p:sp>
        <p:sp>
          <p:nvSpPr>
            <p:cNvPr id="25613" name="Rectangle 10"/>
            <p:cNvSpPr>
              <a:spLocks noChangeArrowheads="1"/>
            </p:cNvSpPr>
            <p:nvPr/>
          </p:nvSpPr>
          <p:spPr bwMode="auto">
            <a:xfrm>
              <a:off x="4645" y="778"/>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Su</a:t>
              </a:r>
            </a:p>
          </p:txBody>
        </p:sp>
        <p:sp>
          <p:nvSpPr>
            <p:cNvPr id="25614" name="Rectangle 11"/>
            <p:cNvSpPr>
              <a:spLocks noChangeArrowheads="1"/>
            </p:cNvSpPr>
            <p:nvPr/>
          </p:nvSpPr>
          <p:spPr bwMode="auto">
            <a:xfrm>
              <a:off x="4166" y="1277"/>
              <a:ext cx="3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p</a:t>
              </a:r>
              <a:r>
                <a:rPr lang="en-US" altLang="en-US" i="1" baseline="-25000">
                  <a:latin typeface="Times New Roman" pitchFamily="18" charset="0"/>
                </a:rPr>
                <a:t>u</a:t>
              </a:r>
            </a:p>
          </p:txBody>
        </p:sp>
        <p:sp>
          <p:nvSpPr>
            <p:cNvPr id="25615" name="Rectangle 12"/>
            <p:cNvSpPr>
              <a:spLocks noChangeArrowheads="1"/>
            </p:cNvSpPr>
            <p:nvPr/>
          </p:nvSpPr>
          <p:spPr bwMode="auto">
            <a:xfrm>
              <a:off x="4166" y="1795"/>
              <a:ext cx="36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p</a:t>
              </a:r>
              <a:r>
                <a:rPr lang="en-US" altLang="en-US" i="1" baseline="-25000">
                  <a:latin typeface="Times New Roman" pitchFamily="18" charset="0"/>
                </a:rPr>
                <a:t>m</a:t>
              </a:r>
            </a:p>
          </p:txBody>
        </p:sp>
        <p:sp>
          <p:nvSpPr>
            <p:cNvPr id="25616" name="Rectangle 13"/>
            <p:cNvSpPr>
              <a:spLocks noChangeArrowheads="1"/>
            </p:cNvSpPr>
            <p:nvPr/>
          </p:nvSpPr>
          <p:spPr bwMode="auto">
            <a:xfrm>
              <a:off x="4214" y="2669"/>
              <a:ext cx="3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p</a:t>
              </a:r>
              <a:r>
                <a:rPr lang="en-US" altLang="en-US" i="1" baseline="-25000">
                  <a:latin typeface="Times New Roman" pitchFamily="18" charset="0"/>
                </a:rPr>
                <a:t>d</a:t>
              </a:r>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435100" y="914400"/>
            <a:ext cx="7499350" cy="1676400"/>
          </a:xfrm>
        </p:spPr>
        <p:txBody>
          <a:bodyPr>
            <a:normAutofit fontScale="90000"/>
          </a:bodyPr>
          <a:lstStyle/>
          <a:p>
            <a:pPr eaLnBrk="1" fontAlgn="auto" hangingPunct="1">
              <a:spcAft>
                <a:spcPts val="0"/>
              </a:spcAft>
              <a:defRPr/>
            </a:pPr>
            <a:r>
              <a:rPr lang="en-US" dirty="0" smtClean="0">
                <a:solidFill>
                  <a:schemeClr val="tx2">
                    <a:satMod val="130000"/>
                  </a:schemeClr>
                </a:solidFill>
              </a:rPr>
              <a:t>Approaches </a:t>
            </a:r>
            <a:r>
              <a:rPr lang="en-US" dirty="0">
                <a:solidFill>
                  <a:schemeClr val="tx2">
                    <a:satMod val="130000"/>
                  </a:schemeClr>
                </a:solidFill>
              </a:rPr>
              <a:t>to Derivatives </a:t>
            </a:r>
            <a:r>
              <a:rPr lang="en-US" dirty="0" smtClean="0">
                <a:solidFill>
                  <a:schemeClr val="tx2">
                    <a:satMod val="130000"/>
                  </a:schemeClr>
                </a:solidFill>
              </a:rPr>
              <a:t>Valuation</a:t>
            </a:r>
            <a:br>
              <a:rPr lang="en-US" dirty="0" smtClean="0">
                <a:solidFill>
                  <a:schemeClr val="tx2">
                    <a:satMod val="130000"/>
                  </a:schemeClr>
                </a:solidFill>
              </a:rPr>
            </a:br>
            <a:endParaRPr lang="en-US" dirty="0">
              <a:solidFill>
                <a:schemeClr val="tx2">
                  <a:satMod val="130000"/>
                </a:schemeClr>
              </a:solidFill>
            </a:endParaRPr>
          </a:p>
        </p:txBody>
      </p:sp>
      <p:sp>
        <p:nvSpPr>
          <p:cNvPr id="8195" name="Rectangle 3"/>
          <p:cNvSpPr>
            <a:spLocks noGrp="1" noChangeArrowheads="1"/>
          </p:cNvSpPr>
          <p:nvPr>
            <p:ph idx="1"/>
          </p:nvPr>
        </p:nvSpPr>
        <p:spPr>
          <a:xfrm>
            <a:off x="685800" y="2133600"/>
            <a:ext cx="7772400" cy="3900488"/>
          </a:xfrm>
        </p:spPr>
        <p:txBody>
          <a:bodyPr/>
          <a:lstStyle/>
          <a:p>
            <a:pPr eaLnBrk="1" hangingPunct="1"/>
            <a:endParaRPr lang="en-US" altLang="en-US" smtClean="0">
              <a:latin typeface="Arial" charset="0"/>
              <a:cs typeface="Arial" charset="0"/>
            </a:endParaRPr>
          </a:p>
          <a:p>
            <a:pPr eaLnBrk="1" hangingPunct="1"/>
            <a:r>
              <a:rPr lang="en-US" altLang="en-US" smtClean="0">
                <a:latin typeface="Arial" charset="0"/>
                <a:cs typeface="Arial" charset="0"/>
              </a:rPr>
              <a:t>Trees</a:t>
            </a:r>
          </a:p>
          <a:p>
            <a:pPr eaLnBrk="1" hangingPunct="1"/>
            <a:r>
              <a:rPr lang="en-US" altLang="en-US" smtClean="0">
                <a:latin typeface="Arial" charset="0"/>
                <a:cs typeface="Arial" charset="0"/>
              </a:rPr>
              <a:t>Monte Carlo simulation</a:t>
            </a:r>
          </a:p>
          <a:p>
            <a:pPr eaLnBrk="1" hangingPunct="1"/>
            <a:r>
              <a:rPr lang="en-US" altLang="en-US" smtClean="0">
                <a:latin typeface="Arial" charset="0"/>
                <a:cs typeface="Arial" charset="0"/>
              </a:rPr>
              <a:t>Finite difference methods</a:t>
            </a:r>
          </a:p>
        </p:txBody>
      </p:sp>
      <p:sp>
        <p:nvSpPr>
          <p:cNvPr id="819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81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AF41C34B-5E0F-4EA7-B2DC-0B7B3F657DF2}" type="slidenum">
              <a:rPr lang="en-US" altLang="en-US" sz="1400" smtClean="0">
                <a:latin typeface="Arial" charset="0"/>
              </a:rPr>
              <a:pPr eaLnBrk="1" hangingPunct="1">
                <a:spcBef>
                  <a:spcPct val="0"/>
                </a:spcBef>
                <a:buFontTx/>
                <a:buNone/>
              </a:pPr>
              <a:t>2</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a:solidFill>
                  <a:schemeClr val="tx2">
                    <a:satMod val="130000"/>
                  </a:schemeClr>
                </a:solidFill>
              </a:rPr>
              <a:t>Time Dependent Parameters in a Binomial Tree </a:t>
            </a:r>
            <a:r>
              <a:rPr lang="en-US" sz="2200" dirty="0">
                <a:solidFill>
                  <a:schemeClr val="tx2">
                    <a:satMod val="130000"/>
                  </a:schemeClr>
                </a:solidFill>
              </a:rPr>
              <a:t>(page </a:t>
            </a:r>
            <a:r>
              <a:rPr lang="en-US" sz="2200" dirty="0" smtClean="0">
                <a:solidFill>
                  <a:schemeClr val="tx2">
                    <a:satMod val="130000"/>
                  </a:schemeClr>
                </a:solidFill>
              </a:rPr>
              <a:t>468)</a:t>
            </a:r>
            <a:endParaRPr lang="en-US" sz="2200" dirty="0">
              <a:solidFill>
                <a:schemeClr val="tx2">
                  <a:satMod val="130000"/>
                </a:schemeClr>
              </a:solidFill>
            </a:endParaRPr>
          </a:p>
        </p:txBody>
      </p:sp>
      <p:sp>
        <p:nvSpPr>
          <p:cNvPr id="26627" name="Rectangle 3"/>
          <p:cNvSpPr>
            <a:spLocks noGrp="1" noChangeArrowheads="1"/>
          </p:cNvSpPr>
          <p:nvPr>
            <p:ph idx="1"/>
          </p:nvPr>
        </p:nvSpPr>
        <p:spPr/>
        <p:txBody>
          <a:bodyPr/>
          <a:lstStyle/>
          <a:p>
            <a:pPr eaLnBrk="1" hangingPunct="1"/>
            <a:endParaRPr lang="en-US" altLang="en-US" smtClean="0">
              <a:latin typeface="Arial" charset="0"/>
              <a:cs typeface="Arial" charset="0"/>
            </a:endParaRPr>
          </a:p>
          <a:p>
            <a:pPr eaLnBrk="1" hangingPunct="1"/>
            <a:r>
              <a:rPr lang="en-US" altLang="en-US" smtClean="0">
                <a:latin typeface="Arial" charset="0"/>
                <a:cs typeface="Arial" charset="0"/>
              </a:rPr>
              <a:t>Making </a:t>
            </a:r>
            <a:r>
              <a:rPr lang="en-US" altLang="en-US" i="1" smtClean="0">
                <a:latin typeface="Times New Roman" pitchFamily="18" charset="0"/>
                <a:cs typeface="Arial" charset="0"/>
              </a:rPr>
              <a:t>r </a:t>
            </a:r>
            <a:r>
              <a:rPr lang="en-US" altLang="en-US" smtClean="0">
                <a:latin typeface="Arial" charset="0"/>
                <a:cs typeface="Arial" charset="0"/>
              </a:rPr>
              <a:t>or </a:t>
            </a:r>
            <a:r>
              <a:rPr lang="en-US" altLang="en-US" i="1" smtClean="0">
                <a:latin typeface="Times New Roman" pitchFamily="18" charset="0"/>
                <a:cs typeface="Arial" charset="0"/>
              </a:rPr>
              <a:t>q</a:t>
            </a:r>
            <a:r>
              <a:rPr lang="en-US" altLang="en-US" smtClean="0">
                <a:latin typeface="Arial" charset="0"/>
                <a:cs typeface="Arial" charset="0"/>
              </a:rPr>
              <a:t> a function of time does not affect the geometry of the tree. The probabilities on the tree become functions of time. </a:t>
            </a:r>
          </a:p>
          <a:p>
            <a:pPr eaLnBrk="1" hangingPunct="1"/>
            <a:r>
              <a:rPr lang="en-US" altLang="en-US" smtClean="0">
                <a:latin typeface="Arial" charset="0"/>
                <a:cs typeface="Arial" charset="0"/>
              </a:rPr>
              <a:t>We can make </a:t>
            </a:r>
            <a:r>
              <a:rPr lang="en-US" altLang="en-US" smtClean="0">
                <a:latin typeface="Symbol" pitchFamily="18" charset="2"/>
                <a:cs typeface="Arial" charset="0"/>
              </a:rPr>
              <a:t>s</a:t>
            </a:r>
            <a:r>
              <a:rPr lang="en-US" altLang="en-US" smtClean="0">
                <a:latin typeface="Arial" charset="0"/>
                <a:cs typeface="Arial" charset="0"/>
              </a:rPr>
              <a:t> a function of time by making the lengths of the time steps inversely proportional to the variance rate.</a:t>
            </a:r>
          </a:p>
        </p:txBody>
      </p:sp>
      <p:sp>
        <p:nvSpPr>
          <p:cNvPr id="2662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266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6874DC24-A1B1-4A9B-BAA3-17EA8F792355}" type="slidenum">
              <a:rPr lang="en-US" altLang="en-US" sz="1400" smtClean="0">
                <a:latin typeface="Arial" charset="0"/>
              </a:rPr>
              <a:pPr eaLnBrk="1" hangingPunct="1">
                <a:spcBef>
                  <a:spcPct val="0"/>
                </a:spcBef>
                <a:buFontTx/>
                <a:buNone/>
              </a:pPr>
              <a:t>20</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rPr>
              <a:t>Monte Carlo Simulation and </a:t>
            </a:r>
            <a:r>
              <a:rPr lang="en-US">
                <a:solidFill>
                  <a:schemeClr val="tx2">
                    <a:satMod val="130000"/>
                  </a:schemeClr>
                </a:solidFill>
                <a:latin typeface="Symbol" pitchFamily="18" charset="2"/>
              </a:rPr>
              <a:t>p</a:t>
            </a:r>
          </a:p>
        </p:txBody>
      </p:sp>
      <p:sp>
        <p:nvSpPr>
          <p:cNvPr id="27651" name="Rectangle 6"/>
          <p:cNvSpPr>
            <a:spLocks noGrp="1" noChangeArrowheads="1"/>
          </p:cNvSpPr>
          <p:nvPr>
            <p:ph idx="1"/>
          </p:nvPr>
        </p:nvSpPr>
        <p:spPr>
          <a:xfrm>
            <a:off x="685800" y="1981200"/>
            <a:ext cx="7772400" cy="4114800"/>
          </a:xfrm>
        </p:spPr>
        <p:txBody>
          <a:bodyPr/>
          <a:lstStyle/>
          <a:p>
            <a:pPr eaLnBrk="1" hangingPunct="1"/>
            <a:r>
              <a:rPr lang="en-US" altLang="en-US" smtClean="0">
                <a:latin typeface="Arial" charset="0"/>
                <a:cs typeface="Arial" charset="0"/>
              </a:rPr>
              <a:t>How could you calculate </a:t>
            </a:r>
            <a:r>
              <a:rPr lang="en-US" altLang="en-US" smtClean="0">
                <a:latin typeface="Symbol" pitchFamily="18" charset="2"/>
                <a:cs typeface="Arial" charset="0"/>
              </a:rPr>
              <a:t>p </a:t>
            </a:r>
            <a:r>
              <a:rPr lang="en-US" altLang="en-US" smtClean="0">
                <a:latin typeface="Arial" charset="0"/>
                <a:cs typeface="Arial" charset="0"/>
              </a:rPr>
              <a:t>by randomly sampling points in the square?</a:t>
            </a:r>
          </a:p>
        </p:txBody>
      </p:sp>
      <p:sp>
        <p:nvSpPr>
          <p:cNvPr id="2765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276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D45A5F69-91A3-4248-B31A-D5C8B5072033}" type="slidenum">
              <a:rPr lang="en-US" altLang="en-US" sz="1400" smtClean="0">
                <a:latin typeface="Arial" charset="0"/>
              </a:rPr>
              <a:pPr eaLnBrk="1" hangingPunct="1">
                <a:spcBef>
                  <a:spcPct val="0"/>
                </a:spcBef>
                <a:buFontTx/>
                <a:buNone/>
              </a:pPr>
              <a:t>21</a:t>
            </a:fld>
            <a:endParaRPr lang="en-US" altLang="en-US" sz="1400" smtClean="0">
              <a:latin typeface="Arial" charset="0"/>
            </a:endParaRPr>
          </a:p>
        </p:txBody>
      </p:sp>
      <p:pic>
        <p:nvPicPr>
          <p:cNvPr id="27654"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2138" y="3068638"/>
            <a:ext cx="2536825"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609600"/>
            <a:ext cx="7126288" cy="1143000"/>
          </a:xfrm>
        </p:spPr>
        <p:txBody>
          <a:bodyPr lIns="92075" tIns="46038" rIns="92075" bIns="46038">
            <a:normAutofit/>
          </a:bodyPr>
          <a:lstStyle/>
          <a:p>
            <a:pPr eaLnBrk="1" fontAlgn="auto" hangingPunct="1">
              <a:spcAft>
                <a:spcPts val="0"/>
              </a:spcAft>
              <a:defRPr/>
            </a:pPr>
            <a:r>
              <a:rPr lang="en-US" sz="3500" dirty="0">
                <a:solidFill>
                  <a:schemeClr val="tx2">
                    <a:satMod val="130000"/>
                  </a:schemeClr>
                </a:solidFill>
              </a:rPr>
              <a:t>Monte Carlo Simulation and Options</a:t>
            </a:r>
          </a:p>
        </p:txBody>
      </p:sp>
      <p:sp>
        <p:nvSpPr>
          <p:cNvPr id="35843" name="Rectangle 3"/>
          <p:cNvSpPr>
            <a:spLocks noGrp="1" noChangeArrowheads="1"/>
          </p:cNvSpPr>
          <p:nvPr>
            <p:ph idx="1"/>
          </p:nvPr>
        </p:nvSpPr>
        <p:spPr>
          <a:xfrm>
            <a:off x="914400" y="1524000"/>
            <a:ext cx="7086600" cy="4495800"/>
          </a:xfrm>
        </p:spPr>
        <p:txBody>
          <a:bodyPr lIns="92075" tIns="46038" rIns="92075" bIns="46038">
            <a:normAutofit lnSpcReduction="10000"/>
          </a:bodyPr>
          <a:lstStyle/>
          <a:p>
            <a:pPr marL="365760" indent="-283464" eaLnBrk="1" fontAlgn="auto" hangingPunct="1">
              <a:spcAft>
                <a:spcPts val="0"/>
              </a:spcAft>
              <a:buFont typeface="Wingdings" pitchFamily="2" charset="2"/>
              <a:buNone/>
              <a:defRPr/>
            </a:pPr>
            <a:r>
              <a:rPr lang="en-US" sz="2400" dirty="0"/>
              <a:t>    </a:t>
            </a:r>
            <a:endParaRPr lang="en-US" sz="2400" dirty="0" smtClean="0"/>
          </a:p>
          <a:p>
            <a:pPr marL="365760" indent="-283464" eaLnBrk="1" fontAlgn="auto" hangingPunct="1">
              <a:spcAft>
                <a:spcPts val="0"/>
              </a:spcAft>
              <a:buFont typeface="Wingdings" pitchFamily="2" charset="2"/>
              <a:buNone/>
              <a:defRPr/>
            </a:pPr>
            <a:r>
              <a:rPr lang="en-US" sz="2400" dirty="0" smtClean="0"/>
              <a:t>When </a:t>
            </a:r>
            <a:r>
              <a:rPr lang="en-US" sz="2400" dirty="0"/>
              <a:t>used to value European stock options, Monte Carlo simulation involves the following steps:</a:t>
            </a:r>
          </a:p>
          <a:p>
            <a:pPr marL="365760" indent="-283464" eaLnBrk="1" fontAlgn="auto" hangingPunct="1">
              <a:spcAft>
                <a:spcPts val="0"/>
              </a:spcAft>
              <a:buFont typeface="Wingdings" pitchFamily="2" charset="2"/>
              <a:buNone/>
              <a:defRPr/>
            </a:pPr>
            <a:r>
              <a:rPr lang="en-US" sz="2400" dirty="0"/>
              <a:t>1.	Simulate 1 path for the stock price in a risk neutral world</a:t>
            </a:r>
          </a:p>
          <a:p>
            <a:pPr marL="365760" indent="-283464" eaLnBrk="1" fontAlgn="auto" hangingPunct="1">
              <a:spcAft>
                <a:spcPts val="0"/>
              </a:spcAft>
              <a:buFont typeface="Wingdings" pitchFamily="2" charset="2"/>
              <a:buNone/>
              <a:defRPr/>
            </a:pPr>
            <a:r>
              <a:rPr lang="en-US" sz="2400" dirty="0"/>
              <a:t>2.	Calculate the payoff from the stock option</a:t>
            </a:r>
          </a:p>
          <a:p>
            <a:pPr marL="365760" indent="-283464" eaLnBrk="1" fontAlgn="auto" hangingPunct="1">
              <a:spcAft>
                <a:spcPts val="0"/>
              </a:spcAft>
              <a:buFont typeface="Wingdings" pitchFamily="2" charset="2"/>
              <a:buNone/>
              <a:defRPr/>
            </a:pPr>
            <a:r>
              <a:rPr lang="en-US" sz="2400" dirty="0"/>
              <a:t>3.	Repeat steps 1 and 2 many times to get many sample </a:t>
            </a:r>
            <a:r>
              <a:rPr lang="en-US" sz="2400" dirty="0" smtClean="0"/>
              <a:t>payoffs</a:t>
            </a:r>
            <a:endParaRPr lang="en-US" sz="2400" dirty="0"/>
          </a:p>
          <a:p>
            <a:pPr marL="365760" indent="-283464" eaLnBrk="1" fontAlgn="auto" hangingPunct="1">
              <a:spcAft>
                <a:spcPts val="0"/>
              </a:spcAft>
              <a:buFont typeface="Wingdings" pitchFamily="2" charset="2"/>
              <a:buNone/>
              <a:defRPr/>
            </a:pPr>
            <a:r>
              <a:rPr lang="en-US" sz="2400" dirty="0"/>
              <a:t>4.	Calculate mean payoff</a:t>
            </a:r>
          </a:p>
          <a:p>
            <a:pPr marL="365760" indent="-283464" eaLnBrk="1" fontAlgn="auto" hangingPunct="1">
              <a:spcAft>
                <a:spcPts val="0"/>
              </a:spcAft>
              <a:buFont typeface="Wingdings" pitchFamily="2" charset="2"/>
              <a:buNone/>
              <a:defRPr/>
            </a:pPr>
            <a:r>
              <a:rPr lang="en-US" sz="2400" dirty="0"/>
              <a:t>5.	Discount mean payoff at risk free rate to get an estimate of the value of the option</a:t>
            </a:r>
          </a:p>
        </p:txBody>
      </p:sp>
      <p:sp>
        <p:nvSpPr>
          <p:cNvPr id="2867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286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F73C0DB1-6A62-4E5A-8BEF-DA181B8E547F}" type="slidenum">
              <a:rPr lang="en-US" altLang="en-US" sz="1400" smtClean="0">
                <a:latin typeface="Arial" charset="0"/>
              </a:rPr>
              <a:pPr eaLnBrk="1" hangingPunct="1">
                <a:spcBef>
                  <a:spcPct val="0"/>
                </a:spcBef>
                <a:buFontTx/>
                <a:buNone/>
              </a:pPr>
              <a:t>22</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1066800"/>
            <a:ext cx="7772400" cy="8382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Sampling  Stock Price Movements </a:t>
            </a:r>
            <a:br>
              <a:rPr lang="en-US" dirty="0">
                <a:solidFill>
                  <a:schemeClr val="tx2">
                    <a:satMod val="130000"/>
                  </a:schemeClr>
                </a:solidFill>
              </a:rPr>
            </a:br>
            <a:endParaRPr lang="en-US" dirty="0">
              <a:solidFill>
                <a:schemeClr val="tx2">
                  <a:satMod val="130000"/>
                </a:schemeClr>
              </a:solidFill>
            </a:endParaRPr>
          </a:p>
        </p:txBody>
      </p:sp>
      <p:sp>
        <p:nvSpPr>
          <p:cNvPr id="9221" name="Rectangle 3"/>
          <p:cNvSpPr>
            <a:spLocks noGrp="1" noChangeArrowheads="1"/>
          </p:cNvSpPr>
          <p:nvPr>
            <p:ph idx="1"/>
          </p:nvPr>
        </p:nvSpPr>
        <p:spPr>
          <a:xfrm>
            <a:off x="1371600" y="1981200"/>
            <a:ext cx="7467600" cy="4114800"/>
          </a:xfrm>
        </p:spPr>
        <p:txBody>
          <a:bodyPr lIns="92075" tIns="46038" rIns="92075" bIns="46038"/>
          <a:lstStyle/>
          <a:p>
            <a:pPr eaLnBrk="1" hangingPunct="1">
              <a:lnSpc>
                <a:spcPct val="90000"/>
              </a:lnSpc>
              <a:defRPr/>
            </a:pPr>
            <a:r>
              <a:rPr lang="en-US" altLang="en-US" dirty="0" smtClean="0">
                <a:latin typeface="Arial" charset="0"/>
                <a:cs typeface="Arial" charset="0"/>
              </a:rPr>
              <a:t>In a risk neutral world the process for a stock price is</a:t>
            </a:r>
          </a:p>
          <a:p>
            <a:pPr marL="0" indent="0" eaLnBrk="1" hangingPunct="1">
              <a:lnSpc>
                <a:spcPct val="90000"/>
              </a:lnSpc>
              <a:buFontTx/>
              <a:buNone/>
              <a:defRPr/>
            </a:pPr>
            <a:endParaRPr lang="en-US" altLang="en-US" dirty="0" smtClean="0">
              <a:latin typeface="Arial" charset="0"/>
              <a:cs typeface="Arial" charset="0"/>
            </a:endParaRPr>
          </a:p>
          <a:p>
            <a:pPr eaLnBrk="1" hangingPunct="1">
              <a:lnSpc>
                <a:spcPct val="90000"/>
              </a:lnSpc>
              <a:buFont typeface="Wingdings" pitchFamily="2" charset="2"/>
              <a:buNone/>
              <a:defRPr/>
            </a:pPr>
            <a:r>
              <a:rPr lang="en-US" altLang="en-US" dirty="0" smtClean="0">
                <a:latin typeface="Arial" charset="0"/>
                <a:cs typeface="Arial" charset="0"/>
              </a:rPr>
              <a:t>	where     is the risk-neutral return</a:t>
            </a:r>
          </a:p>
          <a:p>
            <a:pPr eaLnBrk="1" hangingPunct="1">
              <a:lnSpc>
                <a:spcPct val="90000"/>
              </a:lnSpc>
              <a:defRPr/>
            </a:pPr>
            <a:r>
              <a:rPr lang="en-US" altLang="en-US" dirty="0" smtClean="0">
                <a:latin typeface="Arial" charset="0"/>
                <a:cs typeface="Arial" charset="0"/>
              </a:rPr>
              <a:t>We can simulate a path by choosing time steps of length </a:t>
            </a:r>
            <a:r>
              <a:rPr lang="en-US" altLang="en-US" dirty="0" smtClean="0">
                <a:latin typeface="Symbol" pitchFamily="18" charset="2"/>
                <a:cs typeface="Arial" charset="0"/>
              </a:rPr>
              <a:t>D</a:t>
            </a:r>
            <a:r>
              <a:rPr lang="en-US" altLang="en-US" i="1" dirty="0" smtClean="0">
                <a:latin typeface="Arial" charset="0"/>
                <a:cs typeface="Arial" charset="0"/>
              </a:rPr>
              <a:t>t</a:t>
            </a:r>
            <a:r>
              <a:rPr lang="en-US" altLang="en-US" dirty="0" smtClean="0">
                <a:latin typeface="Arial" charset="0"/>
                <a:cs typeface="Arial" charset="0"/>
              </a:rPr>
              <a:t>  and using the discrete version of this</a:t>
            </a:r>
          </a:p>
          <a:p>
            <a:pPr eaLnBrk="1" hangingPunct="1">
              <a:lnSpc>
                <a:spcPct val="90000"/>
              </a:lnSpc>
              <a:buFont typeface="Wingdings" pitchFamily="2" charset="2"/>
              <a:buNone/>
              <a:defRPr/>
            </a:pPr>
            <a:endParaRPr lang="en-US" altLang="en-US" dirty="0" smtClean="0">
              <a:latin typeface="Arial" charset="0"/>
              <a:cs typeface="Arial" charset="0"/>
            </a:endParaRPr>
          </a:p>
          <a:p>
            <a:pPr eaLnBrk="1" hangingPunct="1">
              <a:lnSpc>
                <a:spcPct val="90000"/>
              </a:lnSpc>
              <a:buFont typeface="Wingdings" pitchFamily="2" charset="2"/>
              <a:buNone/>
              <a:defRPr/>
            </a:pPr>
            <a:r>
              <a:rPr lang="en-US" altLang="en-US" dirty="0" smtClean="0">
                <a:latin typeface="Arial" charset="0"/>
                <a:cs typeface="Arial" charset="0"/>
              </a:rPr>
              <a:t>	where </a:t>
            </a:r>
            <a:r>
              <a:rPr lang="en-US" altLang="en-US" dirty="0" smtClean="0">
                <a:latin typeface="Symbol" pitchFamily="18" charset="2"/>
                <a:cs typeface="Arial" charset="0"/>
              </a:rPr>
              <a:t>e</a:t>
            </a:r>
            <a:r>
              <a:rPr lang="en-US" altLang="en-US" dirty="0" smtClean="0">
                <a:latin typeface="Arial" charset="0"/>
                <a:cs typeface="Arial" charset="0"/>
              </a:rPr>
              <a:t> is a random sample from </a:t>
            </a:r>
            <a:r>
              <a:rPr lang="en-US" altLang="en-US" dirty="0" smtClean="0">
                <a:latin typeface="Symbol" pitchFamily="18" charset="2"/>
                <a:cs typeface="Arial" charset="0"/>
              </a:rPr>
              <a:t>f</a:t>
            </a:r>
            <a:r>
              <a:rPr lang="en-US" altLang="en-US" dirty="0" smtClean="0">
                <a:latin typeface="Arial" charset="0"/>
                <a:cs typeface="Arial" charset="0"/>
              </a:rPr>
              <a:t>(0,1)</a:t>
            </a:r>
          </a:p>
        </p:txBody>
      </p:sp>
      <p:sp>
        <p:nvSpPr>
          <p:cNvPr id="2970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297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C3BD8BF4-62BF-4D13-8B23-A186C3354789}" type="slidenum">
              <a:rPr lang="en-US" altLang="en-US" sz="1400" smtClean="0">
                <a:latin typeface="Arial" charset="0"/>
              </a:rPr>
              <a:pPr eaLnBrk="1" hangingPunct="1">
                <a:spcBef>
                  <a:spcPct val="0"/>
                </a:spcBef>
                <a:buFontTx/>
                <a:buNone/>
              </a:pPr>
              <a:t>23</a:t>
            </a:fld>
            <a:endParaRPr lang="en-US" altLang="en-US" sz="1400" smtClean="0">
              <a:latin typeface="Arial" charset="0"/>
            </a:endParaRPr>
          </a:p>
        </p:txBody>
      </p:sp>
      <p:graphicFrame>
        <p:nvGraphicFramePr>
          <p:cNvPr id="29702" name="Object 4"/>
          <p:cNvGraphicFramePr>
            <a:graphicFrameLocks/>
          </p:cNvGraphicFramePr>
          <p:nvPr/>
        </p:nvGraphicFramePr>
        <p:xfrm>
          <a:off x="3352800" y="5029200"/>
          <a:ext cx="3810000" cy="534988"/>
        </p:xfrm>
        <a:graphic>
          <a:graphicData uri="http://schemas.openxmlformats.org/presentationml/2006/ole">
            <mc:AlternateContent xmlns:mc="http://schemas.openxmlformats.org/markup-compatibility/2006">
              <mc:Choice xmlns:v="urn:schemas-microsoft-com:vml" Requires="v">
                <p:oleObj spid="_x0000_s29705" name="Equation" r:id="rId6" imgW="1397000" imgH="241300" progId="Equation.3">
                  <p:embed/>
                </p:oleObj>
              </mc:Choice>
              <mc:Fallback>
                <p:oleObj name="Equation" r:id="rId6" imgW="1397000" imgH="2413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5029200"/>
                        <a:ext cx="38100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3" name="Object 5"/>
          <p:cNvGraphicFramePr>
            <a:graphicFrameLocks/>
          </p:cNvGraphicFramePr>
          <p:nvPr/>
        </p:nvGraphicFramePr>
        <p:xfrm>
          <a:off x="2590800" y="2895600"/>
          <a:ext cx="3543300" cy="544513"/>
        </p:xfrm>
        <a:graphic>
          <a:graphicData uri="http://schemas.openxmlformats.org/presentationml/2006/ole">
            <mc:AlternateContent xmlns:mc="http://schemas.openxmlformats.org/markup-compatibility/2006">
              <mc:Choice xmlns:v="urn:schemas-microsoft-com:vml" Requires="v">
                <p:oleObj spid="_x0000_s29706" name="Equation" r:id="rId8" imgW="1180588" imgH="215806" progId="Equation.2">
                  <p:embed/>
                </p:oleObj>
              </mc:Choice>
              <mc:Fallback>
                <p:oleObj name="Equation" r:id="rId8" imgW="1180588" imgH="215806" progId="Equation.2">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2895600"/>
                        <a:ext cx="3543300"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4" name="Object 2"/>
          <p:cNvGraphicFramePr>
            <a:graphicFrameLocks noChangeAspect="1"/>
          </p:cNvGraphicFramePr>
          <p:nvPr/>
        </p:nvGraphicFramePr>
        <p:xfrm>
          <a:off x="2819400" y="3276600"/>
          <a:ext cx="544513" cy="508000"/>
        </p:xfrm>
        <a:graphic>
          <a:graphicData uri="http://schemas.openxmlformats.org/presentationml/2006/ole">
            <mc:AlternateContent xmlns:mc="http://schemas.openxmlformats.org/markup-compatibility/2006">
              <mc:Choice xmlns:v="urn:schemas-microsoft-com:vml" Requires="v">
                <p:oleObj spid="_x0000_s29707" name="Equation" r:id="rId10" imgW="126720" imgH="203040" progId="Equation.3">
                  <p:embed/>
                </p:oleObj>
              </mc:Choice>
              <mc:Fallback>
                <p:oleObj name="Equation" r:id="rId10" imgW="126720" imgH="203040" progId="Equation.3">
                  <p:embed/>
                  <p:pic>
                    <p:nvPicPr>
                      <p:cNvPr id="0"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9400" y="3276600"/>
                        <a:ext cx="5445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dirty="0">
                <a:solidFill>
                  <a:schemeClr val="tx2">
                    <a:satMod val="130000"/>
                  </a:schemeClr>
                </a:solidFill>
              </a:rPr>
              <a:t>A More Accurate Approach</a:t>
            </a:r>
            <a:br>
              <a:rPr lang="en-US" dirty="0">
                <a:solidFill>
                  <a:schemeClr val="tx2">
                    <a:satMod val="130000"/>
                  </a:schemeClr>
                </a:solidFill>
              </a:rPr>
            </a:br>
            <a:r>
              <a:rPr lang="en-US" sz="2200" dirty="0">
                <a:solidFill>
                  <a:schemeClr val="tx2">
                    <a:satMod val="130000"/>
                  </a:schemeClr>
                </a:solidFill>
              </a:rPr>
              <a:t>(Equation </a:t>
            </a:r>
            <a:r>
              <a:rPr lang="en-US" sz="2200" dirty="0" smtClean="0">
                <a:solidFill>
                  <a:schemeClr val="tx2">
                    <a:satMod val="130000"/>
                  </a:schemeClr>
                </a:solidFill>
              </a:rPr>
              <a:t>21.15</a:t>
            </a:r>
            <a:r>
              <a:rPr lang="en-US" sz="2200" dirty="0">
                <a:solidFill>
                  <a:schemeClr val="tx2">
                    <a:satMod val="130000"/>
                  </a:schemeClr>
                </a:solidFill>
              </a:rPr>
              <a:t>, page </a:t>
            </a:r>
            <a:r>
              <a:rPr lang="en-US" sz="2200" dirty="0" smtClean="0">
                <a:solidFill>
                  <a:schemeClr val="tx2">
                    <a:satMod val="130000"/>
                  </a:schemeClr>
                </a:solidFill>
              </a:rPr>
              <a:t>471)</a:t>
            </a:r>
            <a:endParaRPr lang="en-US" dirty="0">
              <a:solidFill>
                <a:schemeClr val="tx2">
                  <a:satMod val="130000"/>
                </a:schemeClr>
              </a:solidFill>
            </a:endParaRPr>
          </a:p>
        </p:txBody>
      </p:sp>
      <p:sp>
        <p:nvSpPr>
          <p:cNvPr id="307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307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EE484B20-CBD6-4EAE-8B52-1FE95DD62B77}" type="slidenum">
              <a:rPr lang="en-US" altLang="en-US" sz="1400" smtClean="0">
                <a:latin typeface="Arial" charset="0"/>
              </a:rPr>
              <a:pPr eaLnBrk="1" hangingPunct="1">
                <a:spcBef>
                  <a:spcPct val="0"/>
                </a:spcBef>
                <a:buFontTx/>
                <a:buNone/>
              </a:pPr>
              <a:t>24</a:t>
            </a:fld>
            <a:endParaRPr lang="en-US" altLang="en-US" sz="1400" smtClean="0">
              <a:latin typeface="Arial" charset="0"/>
            </a:endParaRPr>
          </a:p>
        </p:txBody>
      </p:sp>
      <p:graphicFrame>
        <p:nvGraphicFramePr>
          <p:cNvPr id="30725" name="Object 3"/>
          <p:cNvGraphicFramePr>
            <a:graphicFrameLocks/>
          </p:cNvGraphicFramePr>
          <p:nvPr/>
        </p:nvGraphicFramePr>
        <p:xfrm>
          <a:off x="838200" y="2286000"/>
          <a:ext cx="7226300" cy="3167063"/>
        </p:xfrm>
        <a:graphic>
          <a:graphicData uri="http://schemas.openxmlformats.org/presentationml/2006/ole">
            <mc:AlternateContent xmlns:mc="http://schemas.openxmlformats.org/markup-compatibility/2006">
              <mc:Choice xmlns:v="urn:schemas-microsoft-com:vml" Requires="v">
                <p:oleObj spid="_x0000_s30726" name="Equation" r:id="rId6" imgW="3302000" imgH="1447800" progId="Equation.3">
                  <p:embed/>
                </p:oleObj>
              </mc:Choice>
              <mc:Fallback>
                <p:oleObj name="Equation" r:id="rId6" imgW="3302000" imgH="1447800"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2286000"/>
                        <a:ext cx="722630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Extensions</a:t>
            </a:r>
          </a:p>
        </p:txBody>
      </p:sp>
      <p:sp>
        <p:nvSpPr>
          <p:cNvPr id="31747" name="Rectangle 3"/>
          <p:cNvSpPr>
            <a:spLocks noGrp="1" noChangeArrowheads="1"/>
          </p:cNvSpPr>
          <p:nvPr>
            <p:ph idx="1"/>
          </p:nvPr>
        </p:nvSpPr>
        <p:spPr>
          <a:xfrm>
            <a:off x="1219200" y="1981200"/>
            <a:ext cx="7315200" cy="3886200"/>
          </a:xfrm>
        </p:spPr>
        <p:txBody>
          <a:bodyPr lIns="92075" tIns="46038" rIns="92075" bIns="46038"/>
          <a:lstStyle/>
          <a:p>
            <a:pPr eaLnBrk="1" hangingPunct="1">
              <a:buFont typeface="Wingdings" pitchFamily="2" charset="2"/>
              <a:buNone/>
            </a:pPr>
            <a:r>
              <a:rPr lang="en-US" altLang="en-US" smtClean="0">
                <a:latin typeface="Arial" charset="0"/>
                <a:cs typeface="Arial" charset="0"/>
              </a:rPr>
              <a:t>	When a derivative depends on several underlying variables we can simulate paths for each of them in a risk-neutral world to calculate the values for the derivative </a:t>
            </a:r>
          </a:p>
        </p:txBody>
      </p:sp>
      <p:sp>
        <p:nvSpPr>
          <p:cNvPr id="3174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317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28D12792-4683-4938-A0B6-729BB6AFEBD1}" type="slidenum">
              <a:rPr lang="en-US" altLang="en-US" sz="1400" smtClean="0">
                <a:latin typeface="Arial" charset="0"/>
              </a:rPr>
              <a:pPr eaLnBrk="1" hangingPunct="1">
                <a:spcBef>
                  <a:spcPct val="0"/>
                </a:spcBef>
                <a:buFontTx/>
                <a:buNone/>
              </a:pPr>
              <a:t>25</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Sampling  from Normal Distribution </a:t>
            </a:r>
            <a:r>
              <a:rPr lang="en-US" sz="2200" dirty="0">
                <a:solidFill>
                  <a:schemeClr val="tx2">
                    <a:satMod val="130000"/>
                  </a:schemeClr>
                </a:solidFill>
              </a:rPr>
              <a:t>(Page </a:t>
            </a:r>
            <a:r>
              <a:rPr lang="en-US" sz="2200" dirty="0" smtClean="0">
                <a:solidFill>
                  <a:schemeClr val="tx2">
                    <a:satMod val="130000"/>
                  </a:schemeClr>
                </a:solidFill>
              </a:rPr>
              <a:t>473)</a:t>
            </a:r>
            <a:endParaRPr lang="en-US" dirty="0">
              <a:solidFill>
                <a:schemeClr val="tx2">
                  <a:satMod val="130000"/>
                </a:schemeClr>
              </a:solidFill>
            </a:endParaRPr>
          </a:p>
        </p:txBody>
      </p:sp>
      <p:sp>
        <p:nvSpPr>
          <p:cNvPr id="32771" name="Rectangle 3"/>
          <p:cNvSpPr>
            <a:spLocks noGrp="1" noChangeArrowheads="1"/>
          </p:cNvSpPr>
          <p:nvPr>
            <p:ph idx="1"/>
          </p:nvPr>
        </p:nvSpPr>
        <p:spPr>
          <a:xfrm>
            <a:off x="838200" y="2590800"/>
            <a:ext cx="7239000" cy="3505200"/>
          </a:xfrm>
        </p:spPr>
        <p:txBody>
          <a:bodyPr lIns="92075" tIns="46038" rIns="92075" bIns="46038"/>
          <a:lstStyle/>
          <a:p>
            <a:pPr eaLnBrk="1" hangingPunct="1"/>
            <a:r>
              <a:rPr lang="en-US" altLang="en-US" smtClean="0">
                <a:latin typeface="Arial" charset="0"/>
                <a:cs typeface="Arial" charset="0"/>
              </a:rPr>
              <a:t>In Excel  =NORMSINV(RAND()) gives a random sample from </a:t>
            </a:r>
            <a:r>
              <a:rPr lang="en-US" altLang="en-US" smtClean="0">
                <a:latin typeface="Symbol" pitchFamily="18" charset="2"/>
                <a:cs typeface="Arial" charset="0"/>
              </a:rPr>
              <a:t>f</a:t>
            </a:r>
            <a:r>
              <a:rPr lang="en-US" altLang="en-US" smtClean="0">
                <a:latin typeface="Arial" charset="0"/>
                <a:cs typeface="Arial" charset="0"/>
              </a:rPr>
              <a:t>(0,1) </a:t>
            </a:r>
          </a:p>
        </p:txBody>
      </p:sp>
      <p:sp>
        <p:nvSpPr>
          <p:cNvPr id="3277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327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2D6EC690-E152-46C2-8FCD-2DEDC97DF119}" type="slidenum">
              <a:rPr lang="en-US" altLang="en-US" sz="1400" smtClean="0">
                <a:latin typeface="Arial" charset="0"/>
              </a:rPr>
              <a:pPr eaLnBrk="1" hangingPunct="1">
                <a:spcBef>
                  <a:spcPct val="0"/>
                </a:spcBef>
                <a:buFontTx/>
                <a:buNone/>
              </a:pPr>
              <a:t>26</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3" name="Rectangle 5"/>
          <p:cNvSpPr>
            <a:spLocks noGrp="1" noChangeArrowheads="1"/>
          </p:cNvSpPr>
          <p:nvPr>
            <p:ph type="title"/>
          </p:nvPr>
        </p:nvSpPr>
        <p:spPr>
          <a:xfrm>
            <a:off x="609600" y="990600"/>
            <a:ext cx="7391400" cy="914400"/>
          </a:xfrm>
        </p:spPr>
        <p:txBody>
          <a:bodyPr>
            <a:normAutofit fontScale="90000"/>
          </a:bodyPr>
          <a:lstStyle/>
          <a:p>
            <a:pPr eaLnBrk="1" fontAlgn="auto" hangingPunct="1">
              <a:spcAft>
                <a:spcPts val="0"/>
              </a:spcAft>
              <a:defRPr/>
            </a:pPr>
            <a:r>
              <a:rPr lang="en-US" dirty="0">
                <a:solidFill>
                  <a:schemeClr val="tx2">
                    <a:satMod val="130000"/>
                  </a:schemeClr>
                </a:solidFill>
              </a:rPr>
              <a:t>To Obtain 2 Correlated Normal Samples</a:t>
            </a:r>
          </a:p>
        </p:txBody>
      </p:sp>
      <p:sp>
        <p:nvSpPr>
          <p:cNvPr id="33795" name="Rectangle 3"/>
          <p:cNvSpPr>
            <a:spLocks noGrp="1" noChangeArrowheads="1"/>
          </p:cNvSpPr>
          <p:nvPr>
            <p:ph type="body" sz="half" idx="1"/>
          </p:nvPr>
        </p:nvSpPr>
        <p:spPr>
          <a:xfrm>
            <a:off x="685800" y="2133600"/>
            <a:ext cx="8077200" cy="3997325"/>
          </a:xfrm>
        </p:spPr>
        <p:txBody>
          <a:bodyPr/>
          <a:lstStyle/>
          <a:p>
            <a:pPr eaLnBrk="1" hangingPunct="1"/>
            <a:r>
              <a:rPr lang="en-US" altLang="en-US" sz="2800" smtClean="0">
                <a:latin typeface="Arial" charset="0"/>
                <a:cs typeface="Arial" charset="0"/>
              </a:rPr>
              <a:t>Obtain independent normal samples </a:t>
            </a:r>
            <a:r>
              <a:rPr lang="en-US" altLang="en-US" sz="2800" i="1" smtClean="0">
                <a:latin typeface="Times New Roman" pitchFamily="18" charset="0"/>
                <a:cs typeface="Arial" charset="0"/>
              </a:rPr>
              <a:t>x</a:t>
            </a:r>
            <a:r>
              <a:rPr lang="en-US" altLang="en-US" sz="2800" baseline="-25000" smtClean="0">
                <a:latin typeface="Arial" charset="0"/>
                <a:cs typeface="Arial" charset="0"/>
              </a:rPr>
              <a:t>1</a:t>
            </a:r>
            <a:r>
              <a:rPr lang="en-US" altLang="en-US" sz="2800" smtClean="0">
                <a:latin typeface="Arial" charset="0"/>
                <a:cs typeface="Arial" charset="0"/>
              </a:rPr>
              <a:t> and </a:t>
            </a:r>
            <a:r>
              <a:rPr lang="en-US" altLang="en-US" sz="2800" i="1" smtClean="0">
                <a:latin typeface="Times New Roman" pitchFamily="18" charset="0"/>
                <a:cs typeface="Arial" charset="0"/>
              </a:rPr>
              <a:t>x</a:t>
            </a:r>
            <a:r>
              <a:rPr lang="en-US" altLang="en-US" sz="2800" baseline="-25000" smtClean="0">
                <a:latin typeface="Arial" charset="0"/>
                <a:cs typeface="Arial" charset="0"/>
              </a:rPr>
              <a:t>2</a:t>
            </a:r>
            <a:r>
              <a:rPr lang="en-US" altLang="en-US" sz="2800" smtClean="0">
                <a:latin typeface="Arial" charset="0"/>
                <a:cs typeface="Arial" charset="0"/>
              </a:rPr>
              <a:t> and set</a:t>
            </a:r>
          </a:p>
          <a:p>
            <a:pPr eaLnBrk="1" hangingPunct="1"/>
            <a:endParaRPr lang="en-US" altLang="en-US" smtClean="0">
              <a:latin typeface="Arial" charset="0"/>
              <a:cs typeface="Arial" charset="0"/>
            </a:endParaRPr>
          </a:p>
          <a:p>
            <a:pPr eaLnBrk="1" hangingPunct="1"/>
            <a:endParaRPr lang="en-US" altLang="en-US" smtClean="0">
              <a:latin typeface="Arial" charset="0"/>
              <a:cs typeface="Arial" charset="0"/>
            </a:endParaRPr>
          </a:p>
          <a:p>
            <a:pPr eaLnBrk="1" hangingPunct="1"/>
            <a:r>
              <a:rPr lang="en-US" altLang="en-US" sz="2800" smtClean="0">
                <a:latin typeface="Arial" charset="0"/>
                <a:cs typeface="Arial" charset="0"/>
              </a:rPr>
              <a:t>Use a procedure known as Cholesky’s decomposition when samples are required from more than two normal variables (see page 473)</a:t>
            </a:r>
          </a:p>
        </p:txBody>
      </p:sp>
      <p:graphicFrame>
        <p:nvGraphicFramePr>
          <p:cNvPr id="33796" name="Object 4"/>
          <p:cNvGraphicFramePr>
            <a:graphicFrameLocks/>
          </p:cNvGraphicFramePr>
          <p:nvPr>
            <p:ph sz="half" idx="2"/>
          </p:nvPr>
        </p:nvGraphicFramePr>
        <p:xfrm>
          <a:off x="2743200" y="3124200"/>
          <a:ext cx="2540000" cy="881063"/>
        </p:xfrm>
        <a:graphic>
          <a:graphicData uri="http://schemas.openxmlformats.org/presentationml/2006/ole">
            <mc:AlternateContent xmlns:mc="http://schemas.openxmlformats.org/markup-compatibility/2006">
              <mc:Choice xmlns:v="urn:schemas-microsoft-com:vml" Requires="v">
                <p:oleObj spid="_x0000_s33799" name="Equation" r:id="rId4" imgW="1244600" imgH="431800" progId="Equation.3">
                  <p:embed/>
                </p:oleObj>
              </mc:Choice>
              <mc:Fallback>
                <p:oleObj name="Equation" r:id="rId4" imgW="1244600" imgH="43180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124200"/>
                        <a:ext cx="2540000"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6"/>
              </a:buBlip>
              <a:defRPr sz="3200">
                <a:solidFill>
                  <a:schemeClr val="tx1"/>
                </a:solidFill>
                <a:latin typeface="Tahoma" charset="0"/>
              </a:defRPr>
            </a:lvl1pPr>
            <a:lvl2pPr marL="742950" indent="-285750" eaLnBrk="0" hangingPunct="0">
              <a:spcBef>
                <a:spcPct val="20000"/>
              </a:spcBef>
              <a:buSzPct val="75000"/>
              <a:buBlip>
                <a:blip r:embed="rId7"/>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3379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6"/>
              </a:buBlip>
              <a:defRPr sz="3200">
                <a:solidFill>
                  <a:schemeClr val="tx1"/>
                </a:solidFill>
                <a:latin typeface="Tahoma" charset="0"/>
              </a:defRPr>
            </a:lvl1pPr>
            <a:lvl2pPr marL="742950" indent="-285750" eaLnBrk="0" hangingPunct="0">
              <a:spcBef>
                <a:spcPct val="20000"/>
              </a:spcBef>
              <a:buSzPct val="75000"/>
              <a:buBlip>
                <a:blip r:embed="rId7"/>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DD013A4B-D5AC-4474-9E3F-B015518DF7D3}" type="slidenum">
              <a:rPr lang="en-US" altLang="en-US" sz="1400" smtClean="0">
                <a:latin typeface="Arial" charset="0"/>
              </a:rPr>
              <a:pPr eaLnBrk="1" hangingPunct="1">
                <a:spcBef>
                  <a:spcPct val="0"/>
                </a:spcBef>
                <a:buFontTx/>
                <a:buNone/>
              </a:pPr>
              <a:t>27</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a:solidFill>
                  <a:schemeClr val="tx2">
                    <a:satMod val="130000"/>
                  </a:schemeClr>
                </a:solidFill>
              </a:rPr>
              <a:t>Standard Errors in Monte Carlo Simulation</a:t>
            </a:r>
          </a:p>
        </p:txBody>
      </p:sp>
      <p:sp>
        <p:nvSpPr>
          <p:cNvPr id="34819" name="Rectangle 3"/>
          <p:cNvSpPr>
            <a:spLocks noGrp="1" noChangeArrowheads="1"/>
          </p:cNvSpPr>
          <p:nvPr>
            <p:ph idx="1"/>
          </p:nvPr>
        </p:nvSpPr>
        <p:spPr/>
        <p:txBody>
          <a:bodyPr lIns="92075" tIns="46038" rIns="92075" bIns="46038"/>
          <a:lstStyle/>
          <a:p>
            <a:pPr eaLnBrk="1" hangingPunct="1">
              <a:buFont typeface="Wingdings" pitchFamily="2" charset="2"/>
              <a:buNone/>
            </a:pPr>
            <a:r>
              <a:rPr lang="en-US" altLang="en-US" smtClean="0">
                <a:latin typeface="Arial" charset="0"/>
                <a:cs typeface="Arial" charset="0"/>
              </a:rPr>
              <a:t>	</a:t>
            </a:r>
          </a:p>
          <a:p>
            <a:pPr eaLnBrk="1" hangingPunct="1">
              <a:buFont typeface="Wingdings" pitchFamily="2" charset="2"/>
              <a:buNone/>
            </a:pPr>
            <a:r>
              <a:rPr lang="en-US" altLang="en-US" smtClean="0">
                <a:latin typeface="Arial" charset="0"/>
                <a:cs typeface="Arial" charset="0"/>
              </a:rPr>
              <a:t>	The standard error of the estimate of the option price is the standard deviation of the discounted payoffs given by the simulation trials divided by the square root of the number of observations.</a:t>
            </a:r>
          </a:p>
        </p:txBody>
      </p:sp>
      <p:sp>
        <p:nvSpPr>
          <p:cNvPr id="3482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348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64CAE68D-4638-4040-A20C-E61C2FAAA5A5}" type="slidenum">
              <a:rPr lang="en-US" altLang="en-US" sz="1400" smtClean="0">
                <a:latin typeface="Arial" charset="0"/>
              </a:rPr>
              <a:pPr eaLnBrk="1" hangingPunct="1">
                <a:spcBef>
                  <a:spcPct val="0"/>
                </a:spcBef>
                <a:buFontTx/>
                <a:buNone/>
              </a:pPr>
              <a:t>28</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Application  of Monte Carlo Simulation</a:t>
            </a:r>
          </a:p>
        </p:txBody>
      </p:sp>
      <p:sp>
        <p:nvSpPr>
          <p:cNvPr id="35843" name="Rectangle 3"/>
          <p:cNvSpPr>
            <a:spLocks noGrp="1" noChangeArrowheads="1"/>
          </p:cNvSpPr>
          <p:nvPr>
            <p:ph idx="1"/>
          </p:nvPr>
        </p:nvSpPr>
        <p:spPr>
          <a:xfrm>
            <a:off x="990600" y="2209800"/>
            <a:ext cx="7467600" cy="4114800"/>
          </a:xfrm>
        </p:spPr>
        <p:txBody>
          <a:bodyPr lIns="92075" tIns="46038" rIns="92075" bIns="46038"/>
          <a:lstStyle/>
          <a:p>
            <a:pPr eaLnBrk="1" hangingPunct="1"/>
            <a:r>
              <a:rPr lang="en-US" altLang="en-US" smtClean="0">
                <a:latin typeface="Arial" charset="0"/>
                <a:cs typeface="Arial" charset="0"/>
              </a:rPr>
              <a:t>Monte Carlo simulation can deal with path dependent  options, options dependent on several underlying  state variables, and options with complex payoffs</a:t>
            </a:r>
          </a:p>
          <a:p>
            <a:pPr eaLnBrk="1" hangingPunct="1"/>
            <a:r>
              <a:rPr lang="en-US" altLang="en-US" smtClean="0">
                <a:latin typeface="Arial" charset="0"/>
                <a:cs typeface="Arial" charset="0"/>
              </a:rPr>
              <a:t>It cannot easily deal with American-style options</a:t>
            </a:r>
          </a:p>
        </p:txBody>
      </p:sp>
      <p:sp>
        <p:nvSpPr>
          <p:cNvPr id="3584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358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3D3C4988-5826-47B6-B99A-D57BD18536D1}" type="slidenum">
              <a:rPr lang="en-US" altLang="en-US" sz="1400" smtClean="0">
                <a:latin typeface="Arial" charset="0"/>
              </a:rPr>
              <a:pPr eaLnBrk="1" hangingPunct="1">
                <a:spcBef>
                  <a:spcPct val="0"/>
                </a:spcBef>
                <a:buFontTx/>
                <a:buNone/>
              </a:pPr>
              <a:t>29</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Binomial Trees</a:t>
            </a:r>
          </a:p>
        </p:txBody>
      </p:sp>
      <p:sp>
        <p:nvSpPr>
          <p:cNvPr id="9219" name="Rectangle 3"/>
          <p:cNvSpPr>
            <a:spLocks noGrp="1" noChangeArrowheads="1"/>
          </p:cNvSpPr>
          <p:nvPr>
            <p:ph idx="1"/>
          </p:nvPr>
        </p:nvSpPr>
        <p:spPr>
          <a:xfrm>
            <a:off x="935038" y="2057400"/>
            <a:ext cx="7273925" cy="4073525"/>
          </a:xfrm>
        </p:spPr>
        <p:txBody>
          <a:bodyPr lIns="92075" tIns="46038" rIns="92075" bIns="46038"/>
          <a:lstStyle/>
          <a:p>
            <a:pPr eaLnBrk="1" hangingPunct="1"/>
            <a:r>
              <a:rPr lang="en-US" altLang="en-US" smtClean="0">
                <a:latin typeface="Arial" charset="0"/>
                <a:cs typeface="Arial" charset="0"/>
              </a:rPr>
              <a:t>Binomial trees are frequently used to approximate the movements in the price of a stock or other asset</a:t>
            </a:r>
          </a:p>
          <a:p>
            <a:pPr eaLnBrk="1" hangingPunct="1"/>
            <a:r>
              <a:rPr lang="en-US" altLang="en-US" smtClean="0">
                <a:latin typeface="Arial" charset="0"/>
                <a:cs typeface="Arial" charset="0"/>
              </a:rPr>
              <a:t>In each small interval of time the stock price is assumed to move up by a proportional amount </a:t>
            </a:r>
            <a:r>
              <a:rPr lang="en-US" altLang="en-US" i="1" smtClean="0">
                <a:latin typeface="Times New Roman" pitchFamily="18" charset="0"/>
                <a:cs typeface="Arial" charset="0"/>
              </a:rPr>
              <a:t>u </a:t>
            </a:r>
            <a:r>
              <a:rPr lang="en-US" altLang="en-US" smtClean="0">
                <a:latin typeface="Arial" charset="0"/>
                <a:cs typeface="Arial" charset="0"/>
              </a:rPr>
              <a:t>or to move down by a proportional amount </a:t>
            </a:r>
            <a:r>
              <a:rPr lang="en-US" altLang="en-US" i="1" smtClean="0">
                <a:latin typeface="Times New Roman" pitchFamily="18" charset="0"/>
                <a:cs typeface="Arial" charset="0"/>
              </a:rPr>
              <a:t>d</a:t>
            </a:r>
          </a:p>
        </p:txBody>
      </p:sp>
      <p:sp>
        <p:nvSpPr>
          <p:cNvPr id="922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92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4D93C8A9-6F16-44F8-8FCF-72C67814B9FF}" type="slidenum">
              <a:rPr lang="en-US" altLang="en-US" sz="1400" smtClean="0">
                <a:latin typeface="Arial" charset="0"/>
              </a:rPr>
              <a:pPr eaLnBrk="1" hangingPunct="1">
                <a:spcBef>
                  <a:spcPct val="0"/>
                </a:spcBef>
                <a:buFontTx/>
                <a:buNone/>
              </a:pPr>
              <a:t>3</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46063" y="930275"/>
            <a:ext cx="7772400" cy="822325"/>
          </a:xfrm>
        </p:spPr>
        <p:txBody>
          <a:bodyPr lIns="92075" tIns="46038" rIns="92075" bIns="46038"/>
          <a:lstStyle/>
          <a:p>
            <a:pPr eaLnBrk="1" fontAlgn="auto" hangingPunct="1">
              <a:spcAft>
                <a:spcPts val="0"/>
              </a:spcAft>
              <a:defRPr/>
            </a:pPr>
            <a:r>
              <a:rPr lang="en-US" dirty="0">
                <a:solidFill>
                  <a:schemeClr val="tx2">
                    <a:satMod val="130000"/>
                  </a:schemeClr>
                </a:solidFill>
              </a:rPr>
              <a:t>Determining Greek Letters</a:t>
            </a:r>
          </a:p>
        </p:txBody>
      </p:sp>
      <p:sp>
        <p:nvSpPr>
          <p:cNvPr id="51203" name="Rectangle 3"/>
          <p:cNvSpPr>
            <a:spLocks noGrp="1" noChangeArrowheads="1"/>
          </p:cNvSpPr>
          <p:nvPr>
            <p:ph idx="1"/>
          </p:nvPr>
        </p:nvSpPr>
        <p:spPr>
          <a:xfrm>
            <a:off x="762000" y="1628775"/>
            <a:ext cx="8001000" cy="4467225"/>
          </a:xfrm>
        </p:spPr>
        <p:txBody>
          <a:bodyPr lIns="92075" tIns="46038" rIns="92075" bIns="46038">
            <a:normAutofit/>
          </a:bodyPr>
          <a:lstStyle/>
          <a:p>
            <a:pPr marL="365760" indent="-283464" eaLnBrk="1" fontAlgn="auto" hangingPunct="1">
              <a:spcAft>
                <a:spcPts val="0"/>
              </a:spcAft>
              <a:buFont typeface="Wingdings" pitchFamily="2" charset="2"/>
              <a:buNone/>
              <a:defRPr/>
            </a:pPr>
            <a:r>
              <a:rPr lang="en-US" dirty="0"/>
              <a:t>	For </a:t>
            </a:r>
            <a:r>
              <a:rPr lang="en-US" dirty="0">
                <a:latin typeface="Symbol" pitchFamily="18" charset="2"/>
              </a:rPr>
              <a:t>D:</a:t>
            </a:r>
            <a:endParaRPr lang="en-US" dirty="0"/>
          </a:p>
          <a:p>
            <a:pPr marL="365760" indent="-283464" eaLnBrk="1" fontAlgn="auto" hangingPunct="1">
              <a:spcAft>
                <a:spcPts val="0"/>
              </a:spcAft>
              <a:buFont typeface="Wingdings" pitchFamily="2" charset="2"/>
              <a:buNone/>
              <a:defRPr/>
            </a:pPr>
            <a:r>
              <a:rPr lang="en-US" dirty="0" smtClean="0"/>
              <a:t>1. Make </a:t>
            </a:r>
            <a:r>
              <a:rPr lang="en-US" dirty="0"/>
              <a:t>a small  change to asset price</a:t>
            </a:r>
          </a:p>
          <a:p>
            <a:pPr marL="457200" indent="-374650" eaLnBrk="1" fontAlgn="auto" hangingPunct="1">
              <a:spcAft>
                <a:spcPts val="0"/>
              </a:spcAft>
              <a:buFont typeface="Wingdings" pitchFamily="2" charset="2"/>
              <a:buNone/>
              <a:tabLst>
                <a:tab pos="457200" algn="l"/>
                <a:tab pos="517525" algn="l"/>
              </a:tabLst>
              <a:defRPr/>
            </a:pPr>
            <a:r>
              <a:rPr lang="en-US" dirty="0" smtClean="0"/>
              <a:t>2. Carry </a:t>
            </a:r>
            <a:r>
              <a:rPr lang="en-US" dirty="0"/>
              <a:t>out the simulation again using the same random number streams</a:t>
            </a:r>
          </a:p>
          <a:p>
            <a:pPr marL="517525" indent="-434975" eaLnBrk="1" fontAlgn="auto" hangingPunct="1">
              <a:spcAft>
                <a:spcPts val="0"/>
              </a:spcAft>
              <a:buFont typeface="Wingdings" pitchFamily="2" charset="2"/>
              <a:buNone/>
              <a:defRPr/>
            </a:pPr>
            <a:r>
              <a:rPr lang="en-US" dirty="0" smtClean="0"/>
              <a:t>3. Estimate </a:t>
            </a:r>
            <a:r>
              <a:rPr lang="en-US" dirty="0">
                <a:latin typeface="Symbol" pitchFamily="18" charset="2"/>
              </a:rPr>
              <a:t>D</a:t>
            </a:r>
            <a:r>
              <a:rPr lang="en-US" dirty="0"/>
              <a:t> as the change in the option price divided by the change in the asset price</a:t>
            </a:r>
          </a:p>
          <a:p>
            <a:pPr marL="365760" indent="-283464" eaLnBrk="1" fontAlgn="auto" hangingPunct="1">
              <a:spcAft>
                <a:spcPts val="0"/>
              </a:spcAft>
              <a:buFont typeface="Wingdings" pitchFamily="2" charset="2"/>
              <a:buNone/>
              <a:defRPr/>
            </a:pPr>
            <a:endParaRPr lang="en-US" dirty="0"/>
          </a:p>
          <a:p>
            <a:pPr marL="365760" indent="-283464" eaLnBrk="1" fontAlgn="auto" hangingPunct="1">
              <a:spcAft>
                <a:spcPts val="0"/>
              </a:spcAft>
              <a:buFont typeface="Wingdings" pitchFamily="2" charset="2"/>
              <a:buNone/>
              <a:defRPr/>
            </a:pPr>
            <a:r>
              <a:rPr lang="en-US" dirty="0"/>
              <a:t>	Proceed in a similar manner for other Greek letters</a:t>
            </a:r>
          </a:p>
        </p:txBody>
      </p:sp>
      <p:sp>
        <p:nvSpPr>
          <p:cNvPr id="3686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368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C1C7BDC3-38AC-4D93-911D-31FBA0D64C02}" type="slidenum">
              <a:rPr lang="en-US" altLang="en-US" sz="1400" smtClean="0">
                <a:latin typeface="Arial" charset="0"/>
              </a:rPr>
              <a:pPr eaLnBrk="1" hangingPunct="1">
                <a:spcBef>
                  <a:spcPct val="0"/>
                </a:spcBef>
                <a:buFontTx/>
                <a:buNone/>
              </a:pPr>
              <a:t>30</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lIns="92075" tIns="46038" rIns="92075" bIns="46038">
            <a:normAutofit/>
          </a:bodyPr>
          <a:lstStyle/>
          <a:p>
            <a:pPr eaLnBrk="1" fontAlgn="auto" hangingPunct="1">
              <a:spcAft>
                <a:spcPts val="0"/>
              </a:spcAft>
              <a:defRPr/>
            </a:pPr>
            <a:r>
              <a:rPr lang="en-US">
                <a:solidFill>
                  <a:schemeClr val="tx2">
                    <a:satMod val="130000"/>
                  </a:schemeClr>
                </a:solidFill>
              </a:rPr>
              <a:t>Variance Reduction Techniques</a:t>
            </a:r>
          </a:p>
        </p:txBody>
      </p:sp>
      <p:sp>
        <p:nvSpPr>
          <p:cNvPr id="37891" name="Rectangle 3"/>
          <p:cNvSpPr>
            <a:spLocks noGrp="1" noChangeArrowheads="1"/>
          </p:cNvSpPr>
          <p:nvPr>
            <p:ph idx="1"/>
          </p:nvPr>
        </p:nvSpPr>
        <p:spPr>
          <a:xfrm>
            <a:off x="1600200" y="2057400"/>
            <a:ext cx="6845300" cy="4073525"/>
          </a:xfrm>
        </p:spPr>
        <p:txBody>
          <a:bodyPr lIns="92075" tIns="46038" rIns="92075" bIns="46038"/>
          <a:lstStyle/>
          <a:p>
            <a:pPr eaLnBrk="1" hangingPunct="1"/>
            <a:r>
              <a:rPr lang="en-US" altLang="en-US" smtClean="0">
                <a:latin typeface="Arial" charset="0"/>
                <a:cs typeface="Arial" charset="0"/>
              </a:rPr>
              <a:t>Antithetic variable technique</a:t>
            </a:r>
          </a:p>
          <a:p>
            <a:pPr eaLnBrk="1" hangingPunct="1"/>
            <a:r>
              <a:rPr lang="en-US" altLang="en-US" smtClean="0">
                <a:latin typeface="Arial" charset="0"/>
                <a:cs typeface="Arial" charset="0"/>
              </a:rPr>
              <a:t>Control variate technique</a:t>
            </a:r>
          </a:p>
          <a:p>
            <a:pPr eaLnBrk="1" hangingPunct="1"/>
            <a:r>
              <a:rPr lang="en-US" altLang="en-US" smtClean="0">
                <a:latin typeface="Arial" charset="0"/>
                <a:cs typeface="Arial" charset="0"/>
              </a:rPr>
              <a:t>Importance sampling</a:t>
            </a:r>
          </a:p>
          <a:p>
            <a:pPr eaLnBrk="1" hangingPunct="1"/>
            <a:r>
              <a:rPr lang="en-US" altLang="en-US" smtClean="0">
                <a:latin typeface="Arial" charset="0"/>
                <a:cs typeface="Arial" charset="0"/>
              </a:rPr>
              <a:t>Stratified sampling</a:t>
            </a:r>
          </a:p>
          <a:p>
            <a:pPr eaLnBrk="1" hangingPunct="1"/>
            <a:r>
              <a:rPr lang="en-US" altLang="en-US" smtClean="0">
                <a:latin typeface="Arial" charset="0"/>
                <a:cs typeface="Arial" charset="0"/>
              </a:rPr>
              <a:t>Moment matching</a:t>
            </a:r>
          </a:p>
          <a:p>
            <a:pPr eaLnBrk="1" hangingPunct="1"/>
            <a:r>
              <a:rPr lang="en-US" altLang="en-US" smtClean="0">
                <a:latin typeface="Arial" charset="0"/>
                <a:cs typeface="Arial" charset="0"/>
              </a:rPr>
              <a:t>Using quasi-random sequences</a:t>
            </a:r>
          </a:p>
        </p:txBody>
      </p:sp>
      <p:sp>
        <p:nvSpPr>
          <p:cNvPr id="3789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378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56AC89B7-2120-424B-B42A-8A5E17A73EAB}" type="slidenum">
              <a:rPr lang="en-US" altLang="en-US" sz="1400" smtClean="0">
                <a:latin typeface="Arial" charset="0"/>
              </a:rPr>
              <a:pPr eaLnBrk="1" hangingPunct="1">
                <a:spcBef>
                  <a:spcPct val="0"/>
                </a:spcBef>
                <a:buFontTx/>
                <a:buNone/>
              </a:pPr>
              <a:t>31</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Sampling Through the Tree</a:t>
            </a:r>
          </a:p>
        </p:txBody>
      </p:sp>
      <p:sp>
        <p:nvSpPr>
          <p:cNvPr id="3891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3891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A5677AEE-B0D5-41B7-82B4-36BC3D33F026}" type="slidenum">
              <a:rPr lang="en-US" altLang="en-US" sz="1400" smtClean="0">
                <a:latin typeface="Arial" charset="0"/>
              </a:rPr>
              <a:pPr eaLnBrk="1" hangingPunct="1">
                <a:spcBef>
                  <a:spcPct val="0"/>
                </a:spcBef>
                <a:buFontTx/>
                <a:buNone/>
              </a:pPr>
              <a:t>32</a:t>
            </a:fld>
            <a:endParaRPr lang="en-US" altLang="en-US" sz="1400" smtClean="0">
              <a:latin typeface="Arial" charset="0"/>
            </a:endParaRPr>
          </a:p>
        </p:txBody>
      </p:sp>
      <p:sp>
        <p:nvSpPr>
          <p:cNvPr id="6" name="Content Placeholder 5"/>
          <p:cNvSpPr>
            <a:spLocks noGrp="1"/>
          </p:cNvSpPr>
          <p:nvPr>
            <p:ph idx="1"/>
          </p:nvPr>
        </p:nvSpPr>
        <p:spPr/>
        <p:txBody>
          <a:bodyPr/>
          <a:lstStyle/>
          <a:p>
            <a:pPr eaLnBrk="1" hangingPunct="1">
              <a:defRPr/>
            </a:pPr>
            <a:r>
              <a:rPr lang="en-US" dirty="0" smtClean="0">
                <a:latin typeface="Arial" charset="0"/>
                <a:cs typeface="Arial" charset="0"/>
              </a:rPr>
              <a:t>Instead of sampling from the stochastic process we can sample paths randomly through a binomial or trinomial tree to value a derivative</a:t>
            </a:r>
          </a:p>
          <a:p>
            <a:pPr eaLnBrk="1" hangingPunct="1">
              <a:defRPr/>
            </a:pPr>
            <a:r>
              <a:rPr lang="en-CA" dirty="0" smtClean="0"/>
              <a:t>At each node that is reached we sample a </a:t>
            </a:r>
            <a:r>
              <a:rPr lang="en-CA" dirty="0" err="1" smtClean="0"/>
              <a:t>randon</a:t>
            </a:r>
            <a:r>
              <a:rPr lang="en-CA" dirty="0" smtClean="0"/>
              <a:t> number between 0 and 1. If it is </a:t>
            </a:r>
            <a:r>
              <a:rPr lang="en-CA" dirty="0" err="1" smtClean="0"/>
              <a:t>betweeb</a:t>
            </a:r>
            <a:r>
              <a:rPr lang="en-CA" dirty="0" smtClean="0"/>
              <a:t> 0 and </a:t>
            </a:r>
            <a:r>
              <a:rPr lang="en-CA" i="1" dirty="0" smtClean="0">
                <a:latin typeface="+mj-lt"/>
              </a:rPr>
              <a:t>p</a:t>
            </a:r>
            <a:r>
              <a:rPr lang="en-CA" dirty="0" smtClean="0"/>
              <a:t>, we take the up branch; if it is between </a:t>
            </a:r>
            <a:r>
              <a:rPr lang="en-CA" i="1" dirty="0" smtClean="0">
                <a:latin typeface="+mj-lt"/>
              </a:rPr>
              <a:t>p</a:t>
            </a:r>
            <a:r>
              <a:rPr lang="en-CA" dirty="0" smtClean="0"/>
              <a:t> and 1, we take the down branch</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Finite Difference Methods</a:t>
            </a:r>
          </a:p>
        </p:txBody>
      </p:sp>
      <p:sp>
        <p:nvSpPr>
          <p:cNvPr id="39939" name="Rectangle 3"/>
          <p:cNvSpPr>
            <a:spLocks noGrp="1" noChangeArrowheads="1"/>
          </p:cNvSpPr>
          <p:nvPr>
            <p:ph idx="1"/>
          </p:nvPr>
        </p:nvSpPr>
        <p:spPr>
          <a:xfrm>
            <a:off x="1219200" y="1981200"/>
            <a:ext cx="6459538" cy="4149725"/>
          </a:xfrm>
        </p:spPr>
        <p:txBody>
          <a:bodyPr lIns="92075" tIns="46038" rIns="92075" bIns="46038"/>
          <a:lstStyle/>
          <a:p>
            <a:pPr eaLnBrk="1" hangingPunct="1"/>
            <a:r>
              <a:rPr lang="en-US" altLang="en-US" smtClean="0">
                <a:latin typeface="Arial" charset="0"/>
                <a:cs typeface="Arial" charset="0"/>
              </a:rPr>
              <a:t>Finite difference methods aim to represent the differential equation in the form of a difference equation</a:t>
            </a:r>
          </a:p>
          <a:p>
            <a:pPr eaLnBrk="1" hangingPunct="1"/>
            <a:r>
              <a:rPr lang="en-US" altLang="en-US" smtClean="0">
                <a:latin typeface="Arial" charset="0"/>
                <a:cs typeface="Arial" charset="0"/>
              </a:rPr>
              <a:t>We form a grid by considering equally spaced time values and stock price values</a:t>
            </a:r>
          </a:p>
          <a:p>
            <a:pPr eaLnBrk="1" hangingPunct="1"/>
            <a:r>
              <a:rPr lang="en-US" altLang="en-US" smtClean="0">
                <a:latin typeface="Arial" charset="0"/>
                <a:cs typeface="Arial" charset="0"/>
              </a:rPr>
              <a:t>Define  </a:t>
            </a:r>
            <a:r>
              <a:rPr lang="en-US" altLang="en-US" smtClean="0">
                <a:latin typeface="Times New Roman" pitchFamily="18" charset="0"/>
                <a:cs typeface="Arial" charset="0"/>
              </a:rPr>
              <a:t>ƒ</a:t>
            </a:r>
            <a:r>
              <a:rPr lang="en-US" altLang="en-US" i="1" baseline="-25000" smtClean="0">
                <a:latin typeface="Times New Roman" pitchFamily="18" charset="0"/>
                <a:cs typeface="Arial" charset="0"/>
              </a:rPr>
              <a:t>i,j</a:t>
            </a:r>
            <a:r>
              <a:rPr lang="en-US" altLang="en-US" baseline="-25000" smtClean="0">
                <a:latin typeface="Arial" charset="0"/>
                <a:cs typeface="Arial" charset="0"/>
              </a:rPr>
              <a:t> </a:t>
            </a:r>
            <a:r>
              <a:rPr lang="en-US" altLang="en-US" smtClean="0">
                <a:latin typeface="Arial" charset="0"/>
                <a:cs typeface="Arial" charset="0"/>
              </a:rPr>
              <a:t>as the value of </a:t>
            </a:r>
            <a:r>
              <a:rPr lang="en-US" altLang="en-US" smtClean="0">
                <a:latin typeface="Times New Roman" pitchFamily="18" charset="0"/>
                <a:cs typeface="Arial" charset="0"/>
              </a:rPr>
              <a:t>ƒ</a:t>
            </a:r>
            <a:r>
              <a:rPr lang="en-US" altLang="en-US" smtClean="0">
                <a:latin typeface="Arial" charset="0"/>
                <a:cs typeface="Arial" charset="0"/>
              </a:rPr>
              <a:t> at time </a:t>
            </a:r>
            <a:r>
              <a:rPr lang="en-US" altLang="en-US" i="1" smtClean="0">
                <a:latin typeface="Times New Roman" pitchFamily="18" charset="0"/>
                <a:cs typeface="Arial" charset="0"/>
              </a:rPr>
              <a:t>i</a:t>
            </a:r>
            <a:r>
              <a:rPr lang="en-US" altLang="en-US" smtClean="0">
                <a:latin typeface="Symbol" pitchFamily="18" charset="2"/>
                <a:cs typeface="Arial" charset="0"/>
              </a:rPr>
              <a:t>D</a:t>
            </a:r>
            <a:r>
              <a:rPr lang="en-US" altLang="en-US" i="1" smtClean="0">
                <a:latin typeface="Times New Roman" pitchFamily="18" charset="0"/>
                <a:cs typeface="Arial" charset="0"/>
              </a:rPr>
              <a:t>t</a:t>
            </a:r>
            <a:r>
              <a:rPr lang="en-US" altLang="en-US" smtClean="0">
                <a:latin typeface="Arial" charset="0"/>
                <a:cs typeface="Arial" charset="0"/>
              </a:rPr>
              <a:t> when the stock price is </a:t>
            </a:r>
            <a:r>
              <a:rPr lang="en-US" altLang="en-US" i="1" smtClean="0">
                <a:latin typeface="Times New Roman" pitchFamily="18" charset="0"/>
                <a:cs typeface="Arial" charset="0"/>
              </a:rPr>
              <a:t>j</a:t>
            </a:r>
            <a:r>
              <a:rPr lang="en-US" altLang="en-US" smtClean="0">
                <a:latin typeface="Symbol" pitchFamily="18" charset="2"/>
                <a:cs typeface="Arial" charset="0"/>
              </a:rPr>
              <a:t>D</a:t>
            </a:r>
            <a:r>
              <a:rPr lang="en-US" altLang="en-US" i="1" smtClean="0">
                <a:latin typeface="Times New Roman" pitchFamily="18" charset="0"/>
                <a:cs typeface="Arial" charset="0"/>
              </a:rPr>
              <a:t>S</a:t>
            </a:r>
          </a:p>
        </p:txBody>
      </p:sp>
      <p:sp>
        <p:nvSpPr>
          <p:cNvPr id="3994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399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19743DF2-7ED1-46AB-AA88-6E23509151F9}" type="slidenum">
              <a:rPr lang="en-US" altLang="en-US" sz="1400" smtClean="0">
                <a:latin typeface="Arial" charset="0"/>
              </a:rPr>
              <a:pPr eaLnBrk="1" hangingPunct="1">
                <a:spcBef>
                  <a:spcPct val="0"/>
                </a:spcBef>
                <a:buFontTx/>
                <a:buNone/>
              </a:pPr>
              <a:t>33</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CA" altLang="en-US" smtClean="0"/>
              <a:t>The Grid</a:t>
            </a:r>
            <a:endParaRPr lang="en-US" altLang="en-US" smtClean="0"/>
          </a:p>
        </p:txBody>
      </p:sp>
      <p:pic>
        <p:nvPicPr>
          <p:cNvPr id="40963" name="Content Placeholder 5" descr="OFOD7_19-15.eps"/>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371600" y="2209800"/>
            <a:ext cx="5262563" cy="3838575"/>
          </a:xfrm>
        </p:spPr>
      </p:pic>
      <p:sp>
        <p:nvSpPr>
          <p:cNvPr id="4096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4096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6DC4DE06-D8CB-4CB4-81AE-1E5D3611102C}" type="slidenum">
              <a:rPr lang="en-US" altLang="en-US" sz="1400" smtClean="0">
                <a:latin typeface="Arial" charset="0"/>
              </a:rPr>
              <a:pPr eaLnBrk="1" hangingPunct="1">
                <a:spcBef>
                  <a:spcPct val="0"/>
                </a:spcBef>
                <a:buFontTx/>
                <a:buNone/>
              </a:pPr>
              <a:t>34</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219200" y="1066800"/>
            <a:ext cx="7239000" cy="3810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Finite Difference Methods</a:t>
            </a:r>
            <a:br>
              <a:rPr lang="en-US" dirty="0">
                <a:solidFill>
                  <a:schemeClr val="tx2">
                    <a:satMod val="130000"/>
                  </a:schemeClr>
                </a:solidFill>
              </a:rPr>
            </a:br>
            <a:r>
              <a:rPr lang="en-US" sz="2600" dirty="0">
                <a:solidFill>
                  <a:schemeClr val="tx2">
                    <a:satMod val="130000"/>
                  </a:schemeClr>
                </a:solidFill>
              </a:rPr>
              <a:t>(continued)</a:t>
            </a:r>
          </a:p>
        </p:txBody>
      </p:sp>
      <p:sp>
        <p:nvSpPr>
          <p:cNvPr id="4198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4198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5DDD6FE0-074B-4534-A8E3-4D65107C0465}" type="slidenum">
              <a:rPr lang="en-US" altLang="en-US" sz="1400" smtClean="0">
                <a:latin typeface="Arial" charset="0"/>
              </a:rPr>
              <a:pPr eaLnBrk="1" hangingPunct="1">
                <a:spcBef>
                  <a:spcPct val="0"/>
                </a:spcBef>
                <a:buFontTx/>
                <a:buNone/>
              </a:pPr>
              <a:t>35</a:t>
            </a:fld>
            <a:endParaRPr lang="en-US" altLang="en-US" sz="1400" smtClean="0">
              <a:latin typeface="Arial" charset="0"/>
            </a:endParaRPr>
          </a:p>
        </p:txBody>
      </p:sp>
      <p:graphicFrame>
        <p:nvGraphicFramePr>
          <p:cNvPr id="41989" name="Object 0"/>
          <p:cNvGraphicFramePr>
            <a:graphicFrameLocks/>
          </p:cNvGraphicFramePr>
          <p:nvPr/>
        </p:nvGraphicFramePr>
        <p:xfrm>
          <a:off x="1241425" y="2060575"/>
          <a:ext cx="6659563" cy="3859213"/>
        </p:xfrm>
        <a:graphic>
          <a:graphicData uri="http://schemas.openxmlformats.org/presentationml/2006/ole">
            <mc:AlternateContent xmlns:mc="http://schemas.openxmlformats.org/markup-compatibility/2006">
              <mc:Choice xmlns:v="urn:schemas-microsoft-com:vml" Requires="v">
                <p:oleObj spid="_x0000_s41990" name="Equation" r:id="rId6" imgW="2654300" imgH="1651000" progId="Equation.3">
                  <p:embed/>
                </p:oleObj>
              </mc:Choice>
              <mc:Fallback>
                <p:oleObj name="Equation" r:id="rId6" imgW="2654300" imgH="1651000" progId="Equation.3">
                  <p:embed/>
                  <p:pic>
                    <p:nvPicPr>
                      <p:cNvPr id="0" name="Object 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1425" y="2060575"/>
                        <a:ext cx="6659563" cy="385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09600" y="1066800"/>
            <a:ext cx="8004175" cy="7620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Implicit Finite Difference </a:t>
            </a:r>
            <a:r>
              <a:rPr lang="en-US" dirty="0" smtClean="0">
                <a:solidFill>
                  <a:schemeClr val="tx2">
                    <a:satMod val="130000"/>
                  </a:schemeClr>
                </a:solidFill>
              </a:rPr>
              <a:t>Method</a:t>
            </a:r>
            <a:endParaRPr lang="en-US" dirty="0">
              <a:solidFill>
                <a:schemeClr val="tx2">
                  <a:satMod val="130000"/>
                </a:schemeClr>
              </a:solidFill>
            </a:endParaRPr>
          </a:p>
        </p:txBody>
      </p:sp>
      <p:sp>
        <p:nvSpPr>
          <p:cNvPr id="4301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4301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D6069C90-A2EE-45D2-8E0F-32C432B339C9}" type="slidenum">
              <a:rPr lang="en-US" altLang="en-US" sz="1400" smtClean="0">
                <a:latin typeface="Arial" charset="0"/>
              </a:rPr>
              <a:pPr eaLnBrk="1" hangingPunct="1">
                <a:spcBef>
                  <a:spcPct val="0"/>
                </a:spcBef>
                <a:buFontTx/>
                <a:buNone/>
              </a:pPr>
              <a:t>36</a:t>
            </a:fld>
            <a:endParaRPr lang="en-US" altLang="en-US" sz="1400" smtClean="0">
              <a:latin typeface="Arial" charset="0"/>
            </a:endParaRPr>
          </a:p>
        </p:txBody>
      </p:sp>
      <p:graphicFrame>
        <p:nvGraphicFramePr>
          <p:cNvPr id="43013" name="Object 3"/>
          <p:cNvGraphicFramePr>
            <a:graphicFrameLocks/>
          </p:cNvGraphicFramePr>
          <p:nvPr/>
        </p:nvGraphicFramePr>
        <p:xfrm>
          <a:off x="838200" y="2438400"/>
          <a:ext cx="6470650" cy="2097088"/>
        </p:xfrm>
        <a:graphic>
          <a:graphicData uri="http://schemas.openxmlformats.org/presentationml/2006/ole">
            <mc:AlternateContent xmlns:mc="http://schemas.openxmlformats.org/markup-compatibility/2006">
              <mc:Choice xmlns:v="urn:schemas-microsoft-com:vml" Requires="v">
                <p:oleObj spid="_x0000_s43014" name="Equation" r:id="rId6" imgW="2895600" imgH="952500" progId="Equation.3">
                  <p:embed/>
                </p:oleObj>
              </mc:Choice>
              <mc:Fallback>
                <p:oleObj name="Equation" r:id="rId6" imgW="2895600" imgH="952500"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2438400"/>
                        <a:ext cx="6470650" cy="209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1066800"/>
            <a:ext cx="7772400" cy="7620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Explicit Finite Difference </a:t>
            </a:r>
            <a:r>
              <a:rPr lang="en-US" dirty="0" smtClean="0">
                <a:solidFill>
                  <a:schemeClr val="tx2">
                    <a:satMod val="130000"/>
                  </a:schemeClr>
                </a:solidFill>
              </a:rPr>
              <a:t>Method</a:t>
            </a:r>
            <a:endParaRPr lang="en-US" dirty="0">
              <a:solidFill>
                <a:schemeClr val="tx2">
                  <a:satMod val="130000"/>
                </a:schemeClr>
              </a:solidFill>
            </a:endParaRPr>
          </a:p>
        </p:txBody>
      </p:sp>
      <p:sp>
        <p:nvSpPr>
          <p:cNvPr id="4403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4403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172C960F-7FC7-46C9-A569-756CE17FBF60}" type="slidenum">
              <a:rPr lang="en-US" altLang="en-US" sz="1400" smtClean="0">
                <a:latin typeface="Arial" charset="0"/>
              </a:rPr>
              <a:pPr eaLnBrk="1" hangingPunct="1">
                <a:spcBef>
                  <a:spcPct val="0"/>
                </a:spcBef>
                <a:buFontTx/>
                <a:buNone/>
              </a:pPr>
              <a:t>37</a:t>
            </a:fld>
            <a:endParaRPr lang="en-US" altLang="en-US" sz="1400" smtClean="0">
              <a:latin typeface="Arial" charset="0"/>
            </a:endParaRPr>
          </a:p>
        </p:txBody>
      </p:sp>
      <p:graphicFrame>
        <p:nvGraphicFramePr>
          <p:cNvPr id="44037" name="Object 0"/>
          <p:cNvGraphicFramePr>
            <a:graphicFrameLocks/>
          </p:cNvGraphicFramePr>
          <p:nvPr/>
        </p:nvGraphicFramePr>
        <p:xfrm>
          <a:off x="1143000" y="2438400"/>
          <a:ext cx="7162800" cy="2971800"/>
        </p:xfrm>
        <a:graphic>
          <a:graphicData uri="http://schemas.openxmlformats.org/presentationml/2006/ole">
            <mc:AlternateContent xmlns:mc="http://schemas.openxmlformats.org/markup-compatibility/2006">
              <mc:Choice xmlns:v="urn:schemas-microsoft-com:vml" Requires="v">
                <p:oleObj spid="_x0000_s44038" name="Equation" r:id="rId6" imgW="3378200" imgH="1422400" progId="Equation.3">
                  <p:embed/>
                </p:oleObj>
              </mc:Choice>
              <mc:Fallback>
                <p:oleObj name="Equation" r:id="rId6" imgW="3378200" imgH="1422400" progId="Equation.3">
                  <p:embed/>
                  <p:pic>
                    <p:nvPicPr>
                      <p:cNvPr id="0" name="Object 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438400"/>
                        <a:ext cx="7162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26"/>
          <p:cNvSpPr>
            <a:spLocks noGrp="1" noChangeArrowheads="1"/>
          </p:cNvSpPr>
          <p:nvPr>
            <p:ph type="title"/>
          </p:nvPr>
        </p:nvSpPr>
        <p:spPr/>
        <p:txBody>
          <a:bodyPr>
            <a:normAutofit fontScale="90000"/>
          </a:bodyPr>
          <a:lstStyle/>
          <a:p>
            <a:pPr eaLnBrk="1" fontAlgn="auto" hangingPunct="1">
              <a:spcAft>
                <a:spcPts val="0"/>
              </a:spcAft>
              <a:defRPr/>
            </a:pPr>
            <a:r>
              <a:rPr lang="en-US" dirty="0">
                <a:solidFill>
                  <a:schemeClr val="tx2">
                    <a:satMod val="130000"/>
                  </a:schemeClr>
                </a:solidFill>
              </a:rPr>
              <a:t>Implicit </a:t>
            </a:r>
            <a:r>
              <a:rPr lang="en-US" dirty="0" err="1">
                <a:solidFill>
                  <a:schemeClr val="tx2">
                    <a:satMod val="130000"/>
                  </a:schemeClr>
                </a:solidFill>
              </a:rPr>
              <a:t>vs</a:t>
            </a:r>
            <a:r>
              <a:rPr lang="en-US" dirty="0">
                <a:solidFill>
                  <a:schemeClr val="tx2">
                    <a:satMod val="130000"/>
                  </a:schemeClr>
                </a:solidFill>
              </a:rPr>
              <a:t> Explicit Finite Difference Method</a:t>
            </a:r>
          </a:p>
        </p:txBody>
      </p:sp>
      <p:sp>
        <p:nvSpPr>
          <p:cNvPr id="45059" name="Rectangle 1027"/>
          <p:cNvSpPr>
            <a:spLocks noGrp="1" noChangeArrowheads="1"/>
          </p:cNvSpPr>
          <p:nvPr>
            <p:ph idx="1"/>
          </p:nvPr>
        </p:nvSpPr>
        <p:spPr>
          <a:xfrm>
            <a:off x="1219200" y="2438400"/>
            <a:ext cx="7467600" cy="3692525"/>
          </a:xfrm>
        </p:spPr>
        <p:txBody>
          <a:bodyPr/>
          <a:lstStyle/>
          <a:p>
            <a:pPr eaLnBrk="1" hangingPunct="1"/>
            <a:r>
              <a:rPr lang="en-US" altLang="en-US" smtClean="0">
                <a:latin typeface="Arial" charset="0"/>
                <a:cs typeface="Arial" charset="0"/>
              </a:rPr>
              <a:t>The explicit finite difference method is equivalent to the trinomial tree approach</a:t>
            </a:r>
          </a:p>
          <a:p>
            <a:pPr eaLnBrk="1" hangingPunct="1"/>
            <a:r>
              <a:rPr lang="en-US" altLang="en-US" smtClean="0">
                <a:latin typeface="Arial" charset="0"/>
                <a:cs typeface="Arial" charset="0"/>
              </a:rPr>
              <a:t>The implicit finite difference method is equivalent to a multinomial tree approach</a:t>
            </a:r>
          </a:p>
        </p:txBody>
      </p:sp>
      <p:sp>
        <p:nvSpPr>
          <p:cNvPr id="4506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450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9CCD01F1-091E-4FFF-BAB4-41F5B7A8D00A}" type="slidenum">
              <a:rPr lang="en-US" altLang="en-US" sz="1400" smtClean="0">
                <a:latin typeface="Arial" charset="0"/>
              </a:rPr>
              <a:pPr eaLnBrk="1" hangingPunct="1">
                <a:spcBef>
                  <a:spcPct val="0"/>
                </a:spcBef>
                <a:buFontTx/>
                <a:buNone/>
              </a:pPr>
              <a:t>38</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914400" y="685800"/>
            <a:ext cx="7543800" cy="14478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 </a:t>
            </a:r>
            <a:r>
              <a:rPr lang="en-US" sz="3500" dirty="0">
                <a:solidFill>
                  <a:schemeClr val="tx2">
                    <a:satMod val="130000"/>
                  </a:schemeClr>
                </a:solidFill>
              </a:rPr>
              <a:t>Implicit vs Explicit</a:t>
            </a:r>
            <a:br>
              <a:rPr lang="en-US" sz="3500" dirty="0">
                <a:solidFill>
                  <a:schemeClr val="tx2">
                    <a:satMod val="130000"/>
                  </a:schemeClr>
                </a:solidFill>
              </a:rPr>
            </a:br>
            <a:r>
              <a:rPr lang="en-US" sz="3500" dirty="0">
                <a:solidFill>
                  <a:schemeClr val="tx2">
                    <a:satMod val="130000"/>
                  </a:schemeClr>
                </a:solidFill>
              </a:rPr>
              <a:t> </a:t>
            </a:r>
            <a:r>
              <a:rPr lang="en-US" sz="3500" dirty="0" smtClean="0">
                <a:solidFill>
                  <a:schemeClr val="tx2">
                    <a:satMod val="130000"/>
                  </a:schemeClr>
                </a:solidFill>
              </a:rPr>
              <a:t>Finite </a:t>
            </a:r>
            <a:r>
              <a:rPr lang="en-US" sz="3500" dirty="0">
                <a:solidFill>
                  <a:schemeClr val="tx2">
                    <a:satMod val="130000"/>
                  </a:schemeClr>
                </a:solidFill>
              </a:rPr>
              <a:t>Difference </a:t>
            </a:r>
            <a:r>
              <a:rPr lang="en-US" sz="3500" dirty="0" smtClean="0">
                <a:solidFill>
                  <a:schemeClr val="tx2">
                    <a:satMod val="130000"/>
                  </a:schemeClr>
                </a:solidFill>
              </a:rPr>
              <a:t>Methods </a:t>
            </a:r>
            <a:r>
              <a:rPr lang="en-US" sz="2200" dirty="0" smtClean="0">
                <a:solidFill>
                  <a:schemeClr val="tx2">
                    <a:satMod val="130000"/>
                  </a:schemeClr>
                </a:solidFill>
              </a:rPr>
              <a:t>(</a:t>
            </a:r>
            <a:r>
              <a:rPr lang="en-US" sz="2200" dirty="0">
                <a:solidFill>
                  <a:schemeClr val="tx2">
                    <a:satMod val="130000"/>
                  </a:schemeClr>
                </a:solidFill>
              </a:rPr>
              <a:t>Figure </a:t>
            </a:r>
            <a:r>
              <a:rPr lang="en-US" sz="2200" dirty="0" smtClean="0">
                <a:solidFill>
                  <a:schemeClr val="tx2">
                    <a:satMod val="130000"/>
                  </a:schemeClr>
                </a:solidFill>
              </a:rPr>
              <a:t>21.16</a:t>
            </a:r>
            <a:r>
              <a:rPr lang="en-US" sz="2200" dirty="0">
                <a:solidFill>
                  <a:schemeClr val="tx2">
                    <a:satMod val="130000"/>
                  </a:schemeClr>
                </a:solidFill>
              </a:rPr>
              <a:t>, page </a:t>
            </a:r>
            <a:r>
              <a:rPr lang="en-US" sz="2200" dirty="0" smtClean="0">
                <a:solidFill>
                  <a:schemeClr val="tx2">
                    <a:satMod val="130000"/>
                  </a:schemeClr>
                </a:solidFill>
              </a:rPr>
              <a:t>484)</a:t>
            </a:r>
            <a:endParaRPr lang="en-US" sz="3500" dirty="0">
              <a:solidFill>
                <a:schemeClr val="tx2">
                  <a:satMod val="130000"/>
                </a:schemeClr>
              </a:solidFill>
            </a:endParaRPr>
          </a:p>
        </p:txBody>
      </p:sp>
      <p:sp>
        <p:nvSpPr>
          <p:cNvPr id="46083" name="Rectangle 3"/>
          <p:cNvSpPr>
            <a:spLocks noGrp="1" noChangeArrowheads="1"/>
          </p:cNvSpPr>
          <p:nvPr>
            <p:ph idx="1"/>
          </p:nvPr>
        </p:nvSpPr>
        <p:spPr>
          <a:xfrm>
            <a:off x="2133600" y="2057400"/>
            <a:ext cx="6800850" cy="4191000"/>
          </a:xfrm>
        </p:spPr>
        <p:txBody>
          <a:bodyPr lIns="92075" tIns="46038" rIns="92075" bIns="46038"/>
          <a:lstStyle/>
          <a:p>
            <a:pPr eaLnBrk="1" hangingPunct="1">
              <a:buFont typeface="Wingdings" pitchFamily="2" charset="2"/>
              <a:buNone/>
            </a:pPr>
            <a:r>
              <a:rPr lang="en-US" altLang="en-US" smtClean="0">
                <a:latin typeface="Arial" charset="0"/>
                <a:cs typeface="Arial" charset="0"/>
              </a:rPr>
              <a:t> </a:t>
            </a:r>
          </a:p>
        </p:txBody>
      </p:sp>
      <p:sp>
        <p:nvSpPr>
          <p:cNvPr id="4608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460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BAFC9011-9946-43EB-8D51-B383ACD000D7}" type="slidenum">
              <a:rPr lang="en-US" altLang="en-US" sz="1400" smtClean="0">
                <a:latin typeface="Arial" charset="0"/>
              </a:rPr>
              <a:pPr eaLnBrk="1" hangingPunct="1">
                <a:spcBef>
                  <a:spcPct val="0"/>
                </a:spcBef>
                <a:buFontTx/>
                <a:buNone/>
              </a:pPr>
              <a:t>39</a:t>
            </a:fld>
            <a:endParaRPr lang="en-US" altLang="en-US" sz="1400" smtClean="0">
              <a:latin typeface="Arial" charset="0"/>
            </a:endParaRPr>
          </a:p>
        </p:txBody>
      </p:sp>
      <p:grpSp>
        <p:nvGrpSpPr>
          <p:cNvPr id="46086" name="Group 23"/>
          <p:cNvGrpSpPr>
            <a:grpSpLocks/>
          </p:cNvGrpSpPr>
          <p:nvPr/>
        </p:nvGrpSpPr>
        <p:grpSpPr bwMode="auto">
          <a:xfrm>
            <a:off x="1676400" y="2149475"/>
            <a:ext cx="7010400" cy="3413125"/>
            <a:chOff x="685800" y="2149475"/>
            <a:chExt cx="8208963" cy="3946525"/>
          </a:xfrm>
        </p:grpSpPr>
        <p:grpSp>
          <p:nvGrpSpPr>
            <p:cNvPr id="46087" name="Group 10"/>
            <p:cNvGrpSpPr>
              <a:grpSpLocks/>
            </p:cNvGrpSpPr>
            <p:nvPr/>
          </p:nvGrpSpPr>
          <p:grpSpPr bwMode="auto">
            <a:xfrm>
              <a:off x="5257800" y="2514600"/>
              <a:ext cx="3636963" cy="2738438"/>
              <a:chOff x="3312" y="1584"/>
              <a:chExt cx="2291" cy="1725"/>
            </a:xfrm>
          </p:grpSpPr>
          <p:sp>
            <p:nvSpPr>
              <p:cNvPr id="46098" name="Line 4"/>
              <p:cNvSpPr>
                <a:spLocks noChangeShapeType="1"/>
              </p:cNvSpPr>
              <p:nvPr/>
            </p:nvSpPr>
            <p:spPr bwMode="auto">
              <a:xfrm>
                <a:off x="3617" y="2302"/>
                <a:ext cx="1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9" name="Line 5"/>
              <p:cNvSpPr>
                <a:spLocks noChangeShapeType="1"/>
              </p:cNvSpPr>
              <p:nvPr/>
            </p:nvSpPr>
            <p:spPr bwMode="auto">
              <a:xfrm flipV="1">
                <a:off x="3617" y="1584"/>
                <a:ext cx="1100" cy="7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00" name="Line 6"/>
              <p:cNvSpPr>
                <a:spLocks noChangeShapeType="1"/>
              </p:cNvSpPr>
              <p:nvPr/>
            </p:nvSpPr>
            <p:spPr bwMode="auto">
              <a:xfrm>
                <a:off x="3617" y="2302"/>
                <a:ext cx="1100" cy="7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01" name="Rectangle 7"/>
              <p:cNvSpPr>
                <a:spLocks noChangeArrowheads="1"/>
              </p:cNvSpPr>
              <p:nvPr/>
            </p:nvSpPr>
            <p:spPr bwMode="auto">
              <a:xfrm>
                <a:off x="3312" y="2225"/>
                <a:ext cx="46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a:latin typeface="Times New Roman" pitchFamily="18" charset="0"/>
                  </a:rPr>
                  <a:t>ƒ</a:t>
                </a:r>
                <a:r>
                  <a:rPr lang="en-US" altLang="en-US" i="1" baseline="-25000">
                    <a:latin typeface="Times New Roman" pitchFamily="18" charset="0"/>
                  </a:rPr>
                  <a:t>i , j</a:t>
                </a:r>
              </a:p>
            </p:txBody>
          </p:sp>
          <p:sp>
            <p:nvSpPr>
              <p:cNvPr id="46102" name="Rectangle 8"/>
              <p:cNvSpPr>
                <a:spLocks noChangeArrowheads="1"/>
              </p:cNvSpPr>
              <p:nvPr/>
            </p:nvSpPr>
            <p:spPr bwMode="auto">
              <a:xfrm>
                <a:off x="4750" y="2225"/>
                <a:ext cx="69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a:latin typeface="Times New Roman" pitchFamily="18" charset="0"/>
                  </a:rPr>
                  <a:t>ƒ</a:t>
                </a:r>
                <a:r>
                  <a:rPr lang="en-US" altLang="en-US" i="1" baseline="-25000">
                    <a:latin typeface="Times New Roman" pitchFamily="18" charset="0"/>
                  </a:rPr>
                  <a:t>i </a:t>
                </a:r>
                <a:r>
                  <a:rPr lang="en-US" altLang="en-US" baseline="-25000">
                    <a:latin typeface="Times New Roman" pitchFamily="18" charset="0"/>
                  </a:rPr>
                  <a:t>+1</a:t>
                </a:r>
                <a:r>
                  <a:rPr lang="en-US" altLang="en-US" i="1" baseline="-25000">
                    <a:latin typeface="Times New Roman" pitchFamily="18" charset="0"/>
                  </a:rPr>
                  <a:t>, j</a:t>
                </a:r>
                <a:r>
                  <a:rPr lang="en-US" altLang="en-US" i="1" baseline="-25000">
                    <a:latin typeface="Arial" charset="0"/>
                  </a:rPr>
                  <a:t> </a:t>
                </a:r>
              </a:p>
            </p:txBody>
          </p:sp>
          <p:sp>
            <p:nvSpPr>
              <p:cNvPr id="46103" name="Rectangle 9"/>
              <p:cNvSpPr>
                <a:spLocks noChangeArrowheads="1"/>
              </p:cNvSpPr>
              <p:nvPr/>
            </p:nvSpPr>
            <p:spPr bwMode="auto">
              <a:xfrm>
                <a:off x="4750" y="2944"/>
                <a:ext cx="85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a:latin typeface="Times New Roman" pitchFamily="18" charset="0"/>
                  </a:rPr>
                  <a:t>ƒ</a:t>
                </a:r>
                <a:r>
                  <a:rPr lang="en-US" altLang="en-US" i="1" baseline="-25000">
                    <a:latin typeface="Times New Roman" pitchFamily="18" charset="0"/>
                  </a:rPr>
                  <a:t>i </a:t>
                </a:r>
                <a:r>
                  <a:rPr lang="en-US" altLang="en-US" baseline="-25000">
                    <a:latin typeface="Times New Roman" pitchFamily="18" charset="0"/>
                  </a:rPr>
                  <a:t>+1</a:t>
                </a:r>
                <a:r>
                  <a:rPr lang="en-US" altLang="en-US" i="1" baseline="-25000">
                    <a:latin typeface="Times New Roman" pitchFamily="18" charset="0"/>
                  </a:rPr>
                  <a:t>, j </a:t>
                </a:r>
                <a:r>
                  <a:rPr lang="en-US" altLang="en-US" baseline="-25000">
                    <a:latin typeface="Times New Roman" pitchFamily="18" charset="0"/>
                  </a:rPr>
                  <a:t>–1</a:t>
                </a:r>
              </a:p>
            </p:txBody>
          </p:sp>
        </p:grpSp>
        <p:sp>
          <p:nvSpPr>
            <p:cNvPr id="46088" name="Rectangle 11"/>
            <p:cNvSpPr>
              <a:spLocks noChangeArrowheads="1"/>
            </p:cNvSpPr>
            <p:nvPr/>
          </p:nvSpPr>
          <p:spPr bwMode="auto">
            <a:xfrm>
              <a:off x="7446963" y="2149475"/>
              <a:ext cx="1371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a:latin typeface="Times New Roman" pitchFamily="18" charset="0"/>
                </a:rPr>
                <a:t>ƒ</a:t>
              </a:r>
              <a:r>
                <a:rPr lang="en-US" altLang="en-US" i="1" baseline="-25000">
                  <a:latin typeface="Times New Roman" pitchFamily="18" charset="0"/>
                </a:rPr>
                <a:t>i </a:t>
              </a:r>
              <a:r>
                <a:rPr lang="en-US" altLang="en-US" baseline="-25000">
                  <a:latin typeface="Times New Roman" pitchFamily="18" charset="0"/>
                </a:rPr>
                <a:t>+1</a:t>
              </a:r>
              <a:r>
                <a:rPr lang="en-US" altLang="en-US" i="1" baseline="-25000">
                  <a:latin typeface="Times New Roman" pitchFamily="18" charset="0"/>
                </a:rPr>
                <a:t>, j </a:t>
              </a:r>
              <a:r>
                <a:rPr lang="en-US" altLang="en-US" baseline="-25000">
                  <a:latin typeface="Times New Roman" pitchFamily="18" charset="0"/>
                </a:rPr>
                <a:t>+1</a:t>
              </a:r>
            </a:p>
          </p:txBody>
        </p:sp>
        <p:sp>
          <p:nvSpPr>
            <p:cNvPr id="46089" name="Line 12"/>
            <p:cNvSpPr>
              <a:spLocks noChangeShapeType="1"/>
            </p:cNvSpPr>
            <p:nvPr/>
          </p:nvSpPr>
          <p:spPr bwMode="auto">
            <a:xfrm flipH="1">
              <a:off x="1690688" y="3597275"/>
              <a:ext cx="15859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0" name="Line 13"/>
            <p:cNvSpPr>
              <a:spLocks noChangeShapeType="1"/>
            </p:cNvSpPr>
            <p:nvPr/>
          </p:nvSpPr>
          <p:spPr bwMode="auto">
            <a:xfrm flipH="1" flipV="1">
              <a:off x="1690688" y="2413000"/>
              <a:ext cx="1585912" cy="11842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1" name="Line 14"/>
            <p:cNvSpPr>
              <a:spLocks noChangeShapeType="1"/>
            </p:cNvSpPr>
            <p:nvPr/>
          </p:nvSpPr>
          <p:spPr bwMode="auto">
            <a:xfrm flipH="1">
              <a:off x="1690688" y="3597275"/>
              <a:ext cx="1585912" cy="11842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2" name="Rectangle 15"/>
            <p:cNvSpPr>
              <a:spLocks noChangeArrowheads="1"/>
            </p:cNvSpPr>
            <p:nvPr/>
          </p:nvSpPr>
          <p:spPr bwMode="auto">
            <a:xfrm flipH="1">
              <a:off x="3271838" y="3470275"/>
              <a:ext cx="10207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a:latin typeface="Times New Roman" pitchFamily="18" charset="0"/>
                </a:rPr>
                <a:t>ƒ</a:t>
              </a:r>
              <a:r>
                <a:rPr lang="en-US" altLang="en-US" i="1" baseline="-25000">
                  <a:latin typeface="Times New Roman" pitchFamily="18" charset="0"/>
                </a:rPr>
                <a:t>i </a:t>
              </a:r>
              <a:r>
                <a:rPr lang="en-US" altLang="en-US" baseline="-25000">
                  <a:latin typeface="Times New Roman" pitchFamily="18" charset="0"/>
                </a:rPr>
                <a:t>+1</a:t>
              </a:r>
              <a:r>
                <a:rPr lang="en-US" altLang="en-US" i="1" baseline="-25000">
                  <a:latin typeface="Times New Roman" pitchFamily="18" charset="0"/>
                </a:rPr>
                <a:t>, j</a:t>
              </a:r>
            </a:p>
          </p:txBody>
        </p:sp>
        <p:sp>
          <p:nvSpPr>
            <p:cNvPr id="46093" name="Rectangle 16"/>
            <p:cNvSpPr>
              <a:spLocks noChangeArrowheads="1"/>
            </p:cNvSpPr>
            <p:nvPr/>
          </p:nvSpPr>
          <p:spPr bwMode="auto">
            <a:xfrm flipH="1">
              <a:off x="762000" y="3394075"/>
              <a:ext cx="928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a:latin typeface="Times New Roman" pitchFamily="18" charset="0"/>
                </a:rPr>
                <a:t>ƒ</a:t>
              </a:r>
              <a:r>
                <a:rPr lang="en-US" altLang="en-US" i="1" baseline="-25000">
                  <a:latin typeface="Times New Roman" pitchFamily="18" charset="0"/>
                </a:rPr>
                <a:t>i , j</a:t>
              </a:r>
            </a:p>
          </p:txBody>
        </p:sp>
        <p:sp>
          <p:nvSpPr>
            <p:cNvPr id="46094" name="Rectangle 17"/>
            <p:cNvSpPr>
              <a:spLocks noChangeArrowheads="1"/>
            </p:cNvSpPr>
            <p:nvPr/>
          </p:nvSpPr>
          <p:spPr bwMode="auto">
            <a:xfrm flipH="1">
              <a:off x="685800" y="4419600"/>
              <a:ext cx="1371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a:latin typeface="Times New Roman" pitchFamily="18" charset="0"/>
                </a:rPr>
                <a:t>ƒ</a:t>
              </a:r>
              <a:r>
                <a:rPr lang="en-US" altLang="en-US" i="1" baseline="-25000">
                  <a:latin typeface="Times New Roman" pitchFamily="18" charset="0"/>
                </a:rPr>
                <a:t>i , j</a:t>
              </a:r>
              <a:r>
                <a:rPr lang="en-US" altLang="en-US" baseline="-25000">
                  <a:latin typeface="Times New Roman" pitchFamily="18" charset="0"/>
                </a:rPr>
                <a:t> –1</a:t>
              </a:r>
            </a:p>
          </p:txBody>
        </p:sp>
        <p:sp>
          <p:nvSpPr>
            <p:cNvPr id="46095" name="Rectangle 18"/>
            <p:cNvSpPr>
              <a:spLocks noChangeArrowheads="1"/>
            </p:cNvSpPr>
            <p:nvPr/>
          </p:nvSpPr>
          <p:spPr bwMode="auto">
            <a:xfrm flipH="1">
              <a:off x="822325" y="2286000"/>
              <a:ext cx="10874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a:latin typeface="Times New Roman" pitchFamily="18" charset="0"/>
                </a:rPr>
                <a:t>ƒ</a:t>
              </a:r>
              <a:r>
                <a:rPr lang="en-US" altLang="en-US" i="1" baseline="-25000">
                  <a:latin typeface="Times New Roman" pitchFamily="18" charset="0"/>
                </a:rPr>
                <a:t>i , j </a:t>
              </a:r>
              <a:r>
                <a:rPr lang="en-US" altLang="en-US" baseline="-25000">
                  <a:latin typeface="Times New Roman" pitchFamily="18" charset="0"/>
                </a:rPr>
                <a:t>+1</a:t>
              </a:r>
            </a:p>
          </p:txBody>
        </p:sp>
        <p:sp>
          <p:nvSpPr>
            <p:cNvPr id="46096" name="Rectangle 19"/>
            <p:cNvSpPr>
              <a:spLocks noChangeArrowheads="1"/>
            </p:cNvSpPr>
            <p:nvPr/>
          </p:nvSpPr>
          <p:spPr bwMode="auto">
            <a:xfrm>
              <a:off x="1600200" y="56388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50000"/>
                </a:spcBef>
                <a:buFontTx/>
                <a:buNone/>
              </a:pPr>
              <a:r>
                <a:rPr lang="en-US" altLang="en-US" sz="2400">
                  <a:latin typeface="Arial" charset="0"/>
                </a:rPr>
                <a:t>Implicit Method</a:t>
              </a:r>
            </a:p>
          </p:txBody>
        </p:sp>
        <p:sp>
          <p:nvSpPr>
            <p:cNvPr id="46097" name="Rectangle 20"/>
            <p:cNvSpPr>
              <a:spLocks noChangeArrowheads="1"/>
            </p:cNvSpPr>
            <p:nvPr/>
          </p:nvSpPr>
          <p:spPr bwMode="auto">
            <a:xfrm>
              <a:off x="5486400" y="56388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50000"/>
                </a:spcBef>
                <a:buFontTx/>
                <a:buNone/>
              </a:pPr>
              <a:r>
                <a:rPr lang="en-US" altLang="en-US" sz="2400">
                  <a:latin typeface="Arial" charset="0"/>
                </a:rPr>
                <a:t>Explicit Method</a:t>
              </a:r>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dirty="0">
                <a:solidFill>
                  <a:schemeClr val="tx2">
                    <a:satMod val="130000"/>
                  </a:schemeClr>
                </a:solidFill>
              </a:rPr>
              <a:t>Movements in Time </a:t>
            </a:r>
            <a:r>
              <a:rPr lang="en-US" dirty="0">
                <a:solidFill>
                  <a:schemeClr val="tx2">
                    <a:satMod val="130000"/>
                  </a:schemeClr>
                </a:solidFill>
                <a:latin typeface="Symbol" pitchFamily="18" charset="2"/>
              </a:rPr>
              <a:t>D</a:t>
            </a:r>
            <a:r>
              <a:rPr lang="en-US" dirty="0">
                <a:solidFill>
                  <a:schemeClr val="tx2">
                    <a:satMod val="130000"/>
                  </a:schemeClr>
                </a:solidFill>
              </a:rPr>
              <a:t>t</a:t>
            </a:r>
            <a:br>
              <a:rPr lang="en-US" dirty="0">
                <a:solidFill>
                  <a:schemeClr val="tx2">
                    <a:satMod val="130000"/>
                  </a:schemeClr>
                </a:solidFill>
              </a:rPr>
            </a:br>
            <a:r>
              <a:rPr lang="en-US" sz="2200" dirty="0">
                <a:solidFill>
                  <a:schemeClr val="tx2">
                    <a:satMod val="130000"/>
                  </a:schemeClr>
                </a:solidFill>
              </a:rPr>
              <a:t>(Figure </a:t>
            </a:r>
            <a:r>
              <a:rPr lang="en-US" sz="2200" dirty="0" smtClean="0">
                <a:solidFill>
                  <a:schemeClr val="tx2">
                    <a:satMod val="130000"/>
                  </a:schemeClr>
                </a:solidFill>
              </a:rPr>
              <a:t>21.1</a:t>
            </a:r>
            <a:r>
              <a:rPr lang="en-US" sz="2200" dirty="0">
                <a:solidFill>
                  <a:schemeClr val="tx2">
                    <a:satMod val="130000"/>
                  </a:schemeClr>
                </a:solidFill>
              </a:rPr>
              <a:t>, page </a:t>
            </a:r>
            <a:r>
              <a:rPr lang="en-US" sz="2200" dirty="0" smtClean="0">
                <a:solidFill>
                  <a:schemeClr val="tx2">
                    <a:satMod val="130000"/>
                  </a:schemeClr>
                </a:solidFill>
              </a:rPr>
              <a:t>451)</a:t>
            </a:r>
            <a:endParaRPr lang="en-US" dirty="0">
              <a:solidFill>
                <a:schemeClr val="tx2">
                  <a:satMod val="130000"/>
                </a:schemeClr>
              </a:solidFill>
            </a:endParaRPr>
          </a:p>
        </p:txBody>
      </p:sp>
      <p:sp>
        <p:nvSpPr>
          <p:cNvPr id="10243" name="Rectangle 3"/>
          <p:cNvSpPr>
            <a:spLocks noGrp="1" noChangeArrowheads="1"/>
          </p:cNvSpPr>
          <p:nvPr>
            <p:ph idx="1"/>
          </p:nvPr>
        </p:nvSpPr>
        <p:spPr/>
        <p:txBody>
          <a:bodyPr lIns="92075" tIns="46038" rIns="92075" bIns="46038"/>
          <a:lstStyle/>
          <a:p>
            <a:pPr algn="ctr" eaLnBrk="1" hangingPunct="1">
              <a:buFont typeface="Wingdings" pitchFamily="2" charset="2"/>
              <a:buNone/>
            </a:pPr>
            <a:r>
              <a:rPr lang="en-US" altLang="en-US" smtClean="0">
                <a:latin typeface="Arial" charset="0"/>
                <a:cs typeface="Arial" charset="0"/>
              </a:rPr>
              <a:t> </a:t>
            </a:r>
          </a:p>
        </p:txBody>
      </p:sp>
      <p:sp>
        <p:nvSpPr>
          <p:cNvPr id="1024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102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48D36737-0B28-450F-AAE3-CF3EB99CC450}" type="slidenum">
              <a:rPr lang="en-US" altLang="en-US" sz="1400" smtClean="0">
                <a:latin typeface="Arial" charset="0"/>
              </a:rPr>
              <a:pPr eaLnBrk="1" hangingPunct="1">
                <a:spcBef>
                  <a:spcPct val="0"/>
                </a:spcBef>
                <a:buFontTx/>
                <a:buNone/>
              </a:pPr>
              <a:t>4</a:t>
            </a:fld>
            <a:endParaRPr lang="en-US" altLang="en-US" sz="1400" smtClean="0">
              <a:latin typeface="Arial" charset="0"/>
            </a:endParaRPr>
          </a:p>
        </p:txBody>
      </p:sp>
      <p:grpSp>
        <p:nvGrpSpPr>
          <p:cNvPr id="10246" name="Group 4"/>
          <p:cNvGrpSpPr>
            <a:grpSpLocks/>
          </p:cNvGrpSpPr>
          <p:nvPr/>
        </p:nvGrpSpPr>
        <p:grpSpPr bwMode="auto">
          <a:xfrm>
            <a:off x="2843213" y="2420938"/>
            <a:ext cx="3414712" cy="2041525"/>
            <a:chOff x="1824" y="2016"/>
            <a:chExt cx="2118" cy="1303"/>
          </a:xfrm>
        </p:grpSpPr>
        <p:sp>
          <p:nvSpPr>
            <p:cNvPr id="10247" name="Line 5"/>
            <p:cNvSpPr>
              <a:spLocks noChangeShapeType="1"/>
            </p:cNvSpPr>
            <p:nvPr/>
          </p:nvSpPr>
          <p:spPr bwMode="auto">
            <a:xfrm flipV="1">
              <a:off x="2147" y="2229"/>
              <a:ext cx="1268" cy="427"/>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248" name="Line 6"/>
            <p:cNvSpPr>
              <a:spLocks noChangeShapeType="1"/>
            </p:cNvSpPr>
            <p:nvPr/>
          </p:nvSpPr>
          <p:spPr bwMode="auto">
            <a:xfrm>
              <a:off x="2160" y="2640"/>
              <a:ext cx="1351" cy="428"/>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249" name="Rectangle 7"/>
            <p:cNvSpPr>
              <a:spLocks noChangeArrowheads="1"/>
            </p:cNvSpPr>
            <p:nvPr/>
          </p:nvSpPr>
          <p:spPr bwMode="auto">
            <a:xfrm>
              <a:off x="3446" y="2016"/>
              <a:ext cx="430" cy="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Su</a:t>
              </a:r>
              <a:endParaRPr lang="en-US" altLang="en-US">
                <a:latin typeface="Arial" charset="0"/>
              </a:endParaRPr>
            </a:p>
            <a:p>
              <a:pPr>
                <a:spcBef>
                  <a:spcPct val="0"/>
                </a:spcBef>
                <a:buFontTx/>
                <a:buNone/>
              </a:pPr>
              <a:r>
                <a:rPr lang="en-US" altLang="en-US">
                  <a:latin typeface="Arial" charset="0"/>
                </a:rPr>
                <a:t> </a:t>
              </a:r>
            </a:p>
          </p:txBody>
        </p:sp>
        <p:sp>
          <p:nvSpPr>
            <p:cNvPr id="10250" name="Rectangle 8"/>
            <p:cNvSpPr>
              <a:spLocks noChangeArrowheads="1"/>
            </p:cNvSpPr>
            <p:nvPr/>
          </p:nvSpPr>
          <p:spPr bwMode="auto">
            <a:xfrm>
              <a:off x="3440" y="2949"/>
              <a:ext cx="50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a:latin typeface="Arial" charset="0"/>
                </a:rPr>
                <a:t> </a:t>
              </a:r>
              <a:r>
                <a:rPr lang="en-US" altLang="en-US" i="1">
                  <a:latin typeface="Times New Roman" pitchFamily="18" charset="0"/>
                </a:rPr>
                <a:t>Sd</a:t>
              </a:r>
            </a:p>
          </p:txBody>
        </p:sp>
        <p:sp>
          <p:nvSpPr>
            <p:cNvPr id="10251" name="Rectangle 9"/>
            <p:cNvSpPr>
              <a:spLocks noChangeArrowheads="1"/>
            </p:cNvSpPr>
            <p:nvPr/>
          </p:nvSpPr>
          <p:spPr bwMode="auto">
            <a:xfrm>
              <a:off x="1824" y="2544"/>
              <a:ext cx="432" cy="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S</a:t>
              </a:r>
              <a:endParaRPr lang="en-US" altLang="en-US">
                <a:latin typeface="Times New Roman" pitchFamily="18" charset="0"/>
              </a:endParaRPr>
            </a:p>
            <a:p>
              <a:pPr>
                <a:spcBef>
                  <a:spcPct val="0"/>
                </a:spcBef>
                <a:buFontTx/>
                <a:buNone/>
              </a:pPr>
              <a:r>
                <a:rPr lang="en-US" altLang="en-US">
                  <a:latin typeface="Arial" charset="0"/>
                </a:rPr>
                <a:t> </a:t>
              </a:r>
            </a:p>
          </p:txBody>
        </p:sp>
        <p:sp>
          <p:nvSpPr>
            <p:cNvPr id="10252" name="Rectangle 10"/>
            <p:cNvSpPr>
              <a:spLocks noChangeArrowheads="1"/>
            </p:cNvSpPr>
            <p:nvPr/>
          </p:nvSpPr>
          <p:spPr bwMode="auto">
            <a:xfrm rot="-1200000">
              <a:off x="2806" y="2029"/>
              <a:ext cx="24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i="1">
                  <a:latin typeface="Times New Roman" pitchFamily="18" charset="0"/>
                </a:rPr>
                <a:t>p</a:t>
              </a:r>
            </a:p>
          </p:txBody>
        </p:sp>
        <p:sp>
          <p:nvSpPr>
            <p:cNvPr id="10253" name="Rectangle 11"/>
            <p:cNvSpPr>
              <a:spLocks noChangeArrowheads="1"/>
            </p:cNvSpPr>
            <p:nvPr/>
          </p:nvSpPr>
          <p:spPr bwMode="auto">
            <a:xfrm rot="1140000">
              <a:off x="2447" y="2872"/>
              <a:ext cx="87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a:latin typeface="Times New Roman" pitchFamily="18" charset="0"/>
                </a:rPr>
                <a:t>1 – </a:t>
              </a:r>
              <a:r>
                <a:rPr lang="en-US" altLang="en-US" i="1">
                  <a:latin typeface="Times New Roman" pitchFamily="18" charset="0"/>
                </a:rPr>
                <a:t>p</a:t>
              </a:r>
            </a:p>
          </p:txBody>
        </p: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Other Points on Finite Difference </a:t>
            </a:r>
            <a:r>
              <a:rPr lang="en-US" dirty="0" smtClean="0">
                <a:solidFill>
                  <a:schemeClr val="tx2">
                    <a:satMod val="130000"/>
                  </a:schemeClr>
                </a:solidFill>
              </a:rPr>
              <a:t>Methods</a:t>
            </a:r>
            <a:endParaRPr lang="en-US" dirty="0">
              <a:solidFill>
                <a:schemeClr val="tx2">
                  <a:satMod val="130000"/>
                </a:schemeClr>
              </a:solidFill>
            </a:endParaRPr>
          </a:p>
        </p:txBody>
      </p:sp>
      <p:sp>
        <p:nvSpPr>
          <p:cNvPr id="47107" name="Rectangle 3"/>
          <p:cNvSpPr>
            <a:spLocks noGrp="1" noChangeArrowheads="1"/>
          </p:cNvSpPr>
          <p:nvPr>
            <p:ph idx="1"/>
          </p:nvPr>
        </p:nvSpPr>
        <p:spPr/>
        <p:txBody>
          <a:bodyPr lIns="92075" tIns="46038" rIns="92075" bIns="46038"/>
          <a:lstStyle/>
          <a:p>
            <a:pPr eaLnBrk="1" hangingPunct="1"/>
            <a:endParaRPr lang="en-US" altLang="en-US" smtClean="0">
              <a:latin typeface="Arial" charset="0"/>
              <a:cs typeface="Arial" charset="0"/>
            </a:endParaRPr>
          </a:p>
          <a:p>
            <a:pPr eaLnBrk="1" hangingPunct="1"/>
            <a:r>
              <a:rPr lang="en-US" altLang="en-US" smtClean="0">
                <a:latin typeface="Arial" charset="0"/>
                <a:cs typeface="Arial" charset="0"/>
              </a:rPr>
              <a:t>It is better to have ln </a:t>
            </a:r>
            <a:r>
              <a:rPr lang="en-US" altLang="en-US" i="1" smtClean="0">
                <a:latin typeface="Times New Roman" pitchFamily="18" charset="0"/>
                <a:cs typeface="Arial" charset="0"/>
              </a:rPr>
              <a:t>S</a:t>
            </a:r>
            <a:r>
              <a:rPr lang="en-US" altLang="en-US" smtClean="0">
                <a:latin typeface="Times New Roman" pitchFamily="18" charset="0"/>
                <a:cs typeface="Arial" charset="0"/>
              </a:rPr>
              <a:t> </a:t>
            </a:r>
            <a:r>
              <a:rPr lang="en-US" altLang="en-US" smtClean="0">
                <a:latin typeface="Arial" charset="0"/>
                <a:cs typeface="Arial" charset="0"/>
              </a:rPr>
              <a:t>rather than</a:t>
            </a:r>
            <a:r>
              <a:rPr lang="en-US" altLang="en-US" smtClean="0">
                <a:latin typeface="Times New Roman" pitchFamily="18" charset="0"/>
                <a:cs typeface="Arial" charset="0"/>
              </a:rPr>
              <a:t> </a:t>
            </a:r>
            <a:r>
              <a:rPr lang="en-US" altLang="en-US" i="1" smtClean="0">
                <a:latin typeface="Times New Roman" pitchFamily="18" charset="0"/>
                <a:cs typeface="Arial" charset="0"/>
              </a:rPr>
              <a:t>S</a:t>
            </a:r>
            <a:r>
              <a:rPr lang="en-US" altLang="en-US" smtClean="0">
                <a:latin typeface="Times New Roman" pitchFamily="18" charset="0"/>
                <a:cs typeface="Arial" charset="0"/>
              </a:rPr>
              <a:t> </a:t>
            </a:r>
            <a:r>
              <a:rPr lang="en-US" altLang="en-US" smtClean="0">
                <a:latin typeface="Arial" charset="0"/>
                <a:cs typeface="Arial" charset="0"/>
              </a:rPr>
              <a:t>as the underlying variable</a:t>
            </a:r>
          </a:p>
          <a:p>
            <a:pPr eaLnBrk="1" hangingPunct="1"/>
            <a:r>
              <a:rPr lang="en-US" altLang="en-US" smtClean="0">
                <a:latin typeface="Arial" charset="0"/>
                <a:cs typeface="Arial" charset="0"/>
              </a:rPr>
              <a:t>Improvements over the basic implicit and explicit methods:</a:t>
            </a:r>
          </a:p>
          <a:p>
            <a:pPr lvl="1" eaLnBrk="1" hangingPunct="1"/>
            <a:r>
              <a:rPr lang="en-US" altLang="en-US" smtClean="0">
                <a:latin typeface="Arial" charset="0"/>
                <a:cs typeface="Arial" charset="0"/>
              </a:rPr>
              <a:t>Hopscotch method</a:t>
            </a:r>
          </a:p>
          <a:p>
            <a:pPr lvl="1" eaLnBrk="1" hangingPunct="1"/>
            <a:r>
              <a:rPr lang="en-US" altLang="en-US" smtClean="0">
                <a:latin typeface="Arial" charset="0"/>
                <a:cs typeface="Arial" charset="0"/>
              </a:rPr>
              <a:t>Crank-Nicolson method	</a:t>
            </a:r>
          </a:p>
        </p:txBody>
      </p:sp>
      <p:sp>
        <p:nvSpPr>
          <p:cNvPr id="4710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471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E78FB830-59B4-4041-A0AA-C4B108F62411}" type="slidenum">
              <a:rPr lang="en-US" altLang="en-US" sz="1400" smtClean="0">
                <a:latin typeface="Arial" charset="0"/>
              </a:rPr>
              <a:pPr eaLnBrk="1" hangingPunct="1">
                <a:spcBef>
                  <a:spcPct val="0"/>
                </a:spcBef>
                <a:buFontTx/>
                <a:buNone/>
              </a:pPr>
              <a:t>40</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1219200" y="1066800"/>
            <a:ext cx="6761163" cy="838200"/>
          </a:xfrm>
        </p:spPr>
        <p:txBody>
          <a:bodyPr lIns="92075" tIns="46038" rIns="92075" bIns="46038">
            <a:normAutofit fontScale="90000"/>
          </a:bodyPr>
          <a:lstStyle/>
          <a:p>
            <a:pPr eaLnBrk="1" fontAlgn="auto" hangingPunct="1">
              <a:spcAft>
                <a:spcPts val="0"/>
              </a:spcAft>
              <a:defRPr/>
            </a:pPr>
            <a:r>
              <a:rPr lang="en-US" dirty="0" smtClean="0">
                <a:solidFill>
                  <a:schemeClr val="tx2">
                    <a:satMod val="130000"/>
                  </a:schemeClr>
                </a:solidFill>
              </a:rPr>
              <a:t>Tree </a:t>
            </a:r>
            <a:r>
              <a:rPr lang="en-US" dirty="0">
                <a:solidFill>
                  <a:schemeClr val="tx2">
                    <a:satMod val="130000"/>
                  </a:schemeClr>
                </a:solidFill>
              </a:rPr>
              <a:t>Parameters for </a:t>
            </a:r>
            <a:r>
              <a:rPr lang="en-US" dirty="0" smtClean="0">
                <a:solidFill>
                  <a:schemeClr val="tx2">
                    <a:satMod val="130000"/>
                  </a:schemeClr>
                </a:solidFill>
              </a:rPr>
              <a:t>asset paying </a:t>
            </a:r>
            <a:r>
              <a:rPr lang="en-US" dirty="0">
                <a:solidFill>
                  <a:schemeClr val="tx2">
                    <a:satMod val="130000"/>
                  </a:schemeClr>
                </a:solidFill>
              </a:rPr>
              <a:t>a dividend yield of q</a:t>
            </a:r>
          </a:p>
        </p:txBody>
      </p:sp>
      <p:sp>
        <p:nvSpPr>
          <p:cNvPr id="11267" name="Rectangle 3"/>
          <p:cNvSpPr>
            <a:spLocks noGrp="1" noChangeArrowheads="1"/>
          </p:cNvSpPr>
          <p:nvPr>
            <p:ph idx="1"/>
          </p:nvPr>
        </p:nvSpPr>
        <p:spPr>
          <a:xfrm>
            <a:off x="1371600" y="2514600"/>
            <a:ext cx="7502525" cy="3309938"/>
          </a:xfrm>
        </p:spPr>
        <p:txBody>
          <a:bodyPr lIns="92075" tIns="46038" rIns="92075" bIns="46038"/>
          <a:lstStyle/>
          <a:p>
            <a:pPr marL="0" indent="0" eaLnBrk="1" hangingPunct="1">
              <a:buFont typeface="Wingdings" pitchFamily="2" charset="2"/>
              <a:buNone/>
            </a:pPr>
            <a:r>
              <a:rPr lang="en-US" altLang="en-US" sz="2400" smtClean="0">
                <a:latin typeface="Arial" charset="0"/>
                <a:cs typeface="Arial" charset="0"/>
              </a:rPr>
              <a:t>Parameters </a:t>
            </a:r>
            <a:r>
              <a:rPr lang="en-US" altLang="en-US" sz="2400" i="1" smtClean="0">
                <a:latin typeface="Times New Roman" pitchFamily="18" charset="0"/>
                <a:cs typeface="Arial" charset="0"/>
              </a:rPr>
              <a:t>p</a:t>
            </a:r>
            <a:r>
              <a:rPr lang="en-US" altLang="en-US" sz="2400" smtClean="0">
                <a:latin typeface="Arial" charset="0"/>
                <a:cs typeface="Arial" charset="0"/>
              </a:rPr>
              <a:t>, </a:t>
            </a:r>
            <a:r>
              <a:rPr lang="en-US" altLang="en-US" sz="2400" i="1" smtClean="0">
                <a:latin typeface="Times New Roman" pitchFamily="18" charset="0"/>
                <a:cs typeface="Arial" charset="0"/>
              </a:rPr>
              <a:t>u</a:t>
            </a:r>
            <a:r>
              <a:rPr lang="en-US" altLang="en-US" sz="2400" smtClean="0">
                <a:latin typeface="Arial" charset="0"/>
                <a:cs typeface="Arial" charset="0"/>
              </a:rPr>
              <a:t>, and </a:t>
            </a:r>
            <a:r>
              <a:rPr lang="en-US" altLang="en-US" sz="2400" i="1" smtClean="0">
                <a:latin typeface="Times New Roman" pitchFamily="18" charset="0"/>
                <a:cs typeface="Arial" charset="0"/>
              </a:rPr>
              <a:t>d</a:t>
            </a:r>
            <a:r>
              <a:rPr lang="en-US" altLang="en-US" sz="2400" smtClean="0">
                <a:latin typeface="Arial" charset="0"/>
                <a:cs typeface="Arial" charset="0"/>
              </a:rPr>
              <a:t> are chosen so that the tree gives correct values for the mean &amp; variance of the stock price changes in a risk-neutral world</a:t>
            </a:r>
          </a:p>
          <a:p>
            <a:pPr marL="0" indent="0" eaLnBrk="1" hangingPunct="1">
              <a:buFont typeface="Wingdings" pitchFamily="2" charset="2"/>
              <a:buNone/>
            </a:pPr>
            <a:endParaRPr lang="en-US" altLang="en-US" sz="2400" smtClean="0">
              <a:latin typeface="Arial" charset="0"/>
              <a:cs typeface="Arial" charset="0"/>
            </a:endParaRPr>
          </a:p>
          <a:p>
            <a:pPr marL="0" indent="0" eaLnBrk="1" hangingPunct="1">
              <a:buFont typeface="Wingdings" pitchFamily="2" charset="2"/>
              <a:buNone/>
            </a:pPr>
            <a:r>
              <a:rPr lang="en-US" altLang="en-US" sz="2400" smtClean="0">
                <a:latin typeface="Arial" charset="0"/>
                <a:cs typeface="Arial" charset="0"/>
              </a:rPr>
              <a:t>Mean: 	</a:t>
            </a:r>
            <a:r>
              <a:rPr lang="en-US" altLang="en-US" sz="2400" i="1" smtClean="0">
                <a:latin typeface="Times New Roman" pitchFamily="18" charset="0"/>
                <a:cs typeface="Arial" charset="0"/>
              </a:rPr>
              <a:t>e</a:t>
            </a:r>
            <a:r>
              <a:rPr lang="en-US" altLang="en-US" sz="2400" baseline="30000" smtClean="0">
                <a:latin typeface="Times New Roman" pitchFamily="18" charset="0"/>
                <a:cs typeface="Arial" charset="0"/>
              </a:rPr>
              <a:t>(</a:t>
            </a:r>
            <a:r>
              <a:rPr lang="en-US" altLang="en-US" sz="2400" i="1" baseline="30000" smtClean="0">
                <a:latin typeface="Times New Roman" pitchFamily="18" charset="0"/>
                <a:cs typeface="Arial" charset="0"/>
              </a:rPr>
              <a:t>r−q</a:t>
            </a:r>
            <a:r>
              <a:rPr lang="en-US" altLang="en-US" sz="2400" baseline="30000" smtClean="0">
                <a:latin typeface="Times New Roman" pitchFamily="18" charset="0"/>
                <a:cs typeface="Arial" charset="0"/>
              </a:rPr>
              <a:t>)</a:t>
            </a:r>
            <a:r>
              <a:rPr lang="en-US" altLang="en-US" sz="2400" baseline="30000" smtClean="0">
                <a:latin typeface="Symbol" pitchFamily="18" charset="2"/>
                <a:cs typeface="Arial" charset="0"/>
              </a:rPr>
              <a:t>D</a:t>
            </a:r>
            <a:r>
              <a:rPr lang="en-US" altLang="en-US" sz="2400" i="1" baseline="30000" smtClean="0">
                <a:latin typeface="Times New Roman" pitchFamily="18" charset="0"/>
                <a:cs typeface="Arial" charset="0"/>
              </a:rPr>
              <a:t>t</a:t>
            </a:r>
            <a:r>
              <a:rPr lang="en-US" altLang="en-US" sz="2400" baseline="30000" smtClean="0">
                <a:latin typeface="Arial" charset="0"/>
                <a:cs typeface="Arial" charset="0"/>
              </a:rPr>
              <a:t>    </a:t>
            </a:r>
            <a:r>
              <a:rPr lang="en-US" altLang="en-US" sz="2400" smtClean="0">
                <a:latin typeface="Arial" charset="0"/>
                <a:cs typeface="Arial" charset="0"/>
              </a:rPr>
              <a:t>= </a:t>
            </a:r>
            <a:r>
              <a:rPr lang="en-US" altLang="en-US" sz="2400" i="1" smtClean="0">
                <a:latin typeface="Times New Roman" pitchFamily="18" charset="0"/>
                <a:cs typeface="Arial" charset="0"/>
              </a:rPr>
              <a:t>pu</a:t>
            </a:r>
            <a:r>
              <a:rPr lang="en-US" altLang="en-US" sz="2400" smtClean="0">
                <a:latin typeface="Times New Roman" pitchFamily="18" charset="0"/>
                <a:cs typeface="Arial" charset="0"/>
              </a:rPr>
              <a:t>  + (1– </a:t>
            </a:r>
            <a:r>
              <a:rPr lang="en-US" altLang="en-US" sz="2400" i="1" smtClean="0">
                <a:latin typeface="Times New Roman" pitchFamily="18" charset="0"/>
                <a:cs typeface="Arial" charset="0"/>
              </a:rPr>
              <a:t>p</a:t>
            </a:r>
            <a:r>
              <a:rPr lang="en-US" altLang="en-US" sz="2400" smtClean="0">
                <a:latin typeface="Times New Roman" pitchFamily="18" charset="0"/>
                <a:cs typeface="Arial" charset="0"/>
              </a:rPr>
              <a:t> )</a:t>
            </a:r>
            <a:r>
              <a:rPr lang="en-US" altLang="en-US" sz="2400" i="1" smtClean="0">
                <a:latin typeface="Times New Roman" pitchFamily="18" charset="0"/>
                <a:cs typeface="Arial" charset="0"/>
              </a:rPr>
              <a:t>d</a:t>
            </a:r>
            <a:r>
              <a:rPr lang="en-US" altLang="en-US" sz="2400" i="1" smtClean="0">
                <a:latin typeface="Arial" charset="0"/>
                <a:cs typeface="Arial" charset="0"/>
              </a:rPr>
              <a:t> </a:t>
            </a:r>
            <a:r>
              <a:rPr lang="en-US" altLang="en-US" sz="2400" smtClean="0">
                <a:latin typeface="Arial" charset="0"/>
                <a:cs typeface="Arial" charset="0"/>
              </a:rPr>
              <a:t>  </a:t>
            </a:r>
          </a:p>
          <a:p>
            <a:pPr marL="0" indent="0" eaLnBrk="1" hangingPunct="1">
              <a:buFont typeface="Wingdings" pitchFamily="2" charset="2"/>
              <a:buNone/>
            </a:pPr>
            <a:r>
              <a:rPr lang="en-US" altLang="en-US" sz="2400" smtClean="0">
                <a:latin typeface="Arial" charset="0"/>
                <a:cs typeface="Arial" charset="0"/>
              </a:rPr>
              <a:t>Variance:</a:t>
            </a:r>
            <a:r>
              <a:rPr lang="en-US" altLang="en-US" sz="2400" smtClean="0">
                <a:latin typeface="Symbol" pitchFamily="18" charset="2"/>
                <a:cs typeface="Arial" charset="0"/>
              </a:rPr>
              <a:t>	s</a:t>
            </a:r>
            <a:r>
              <a:rPr lang="en-US" altLang="en-US" sz="2400" baseline="30000" smtClean="0">
                <a:latin typeface="Times New Roman" pitchFamily="18" charset="0"/>
                <a:cs typeface="Arial" charset="0"/>
              </a:rPr>
              <a:t>2</a:t>
            </a:r>
            <a:r>
              <a:rPr lang="en-US" altLang="en-US" sz="2400" smtClean="0">
                <a:latin typeface="Symbol" pitchFamily="18" charset="2"/>
                <a:cs typeface="Arial" charset="0"/>
              </a:rPr>
              <a:t>D</a:t>
            </a:r>
            <a:r>
              <a:rPr lang="en-US" altLang="en-US" sz="2400" i="1" smtClean="0">
                <a:latin typeface="Times New Roman" pitchFamily="18" charset="0"/>
                <a:cs typeface="Arial" charset="0"/>
              </a:rPr>
              <a:t>t</a:t>
            </a:r>
            <a:r>
              <a:rPr lang="en-US" altLang="en-US" sz="2400" i="1" smtClean="0">
                <a:latin typeface="Arial" charset="0"/>
                <a:cs typeface="Arial" charset="0"/>
              </a:rPr>
              <a:t> </a:t>
            </a:r>
            <a:r>
              <a:rPr lang="en-US" altLang="en-US" sz="2400" smtClean="0">
                <a:latin typeface="Arial" charset="0"/>
                <a:cs typeface="Arial" charset="0"/>
              </a:rPr>
              <a:t> = </a:t>
            </a:r>
            <a:r>
              <a:rPr lang="en-US" altLang="en-US" sz="2400" i="1" smtClean="0">
                <a:latin typeface="Times New Roman" pitchFamily="18" charset="0"/>
                <a:cs typeface="Arial" charset="0"/>
              </a:rPr>
              <a:t>pu</a:t>
            </a:r>
            <a:r>
              <a:rPr lang="en-US" altLang="en-US" sz="2400" baseline="30000" smtClean="0">
                <a:latin typeface="Times New Roman" pitchFamily="18" charset="0"/>
                <a:cs typeface="Arial" charset="0"/>
              </a:rPr>
              <a:t>2</a:t>
            </a:r>
            <a:r>
              <a:rPr lang="en-US" altLang="en-US" sz="2400" smtClean="0">
                <a:latin typeface="Times New Roman" pitchFamily="18" charset="0"/>
                <a:cs typeface="Arial" charset="0"/>
              </a:rPr>
              <a:t> + (1– </a:t>
            </a:r>
            <a:r>
              <a:rPr lang="en-US" altLang="en-US" sz="2400" i="1" smtClean="0">
                <a:latin typeface="Times New Roman" pitchFamily="18" charset="0"/>
                <a:cs typeface="Arial" charset="0"/>
              </a:rPr>
              <a:t>p</a:t>
            </a:r>
            <a:r>
              <a:rPr lang="en-US" altLang="en-US" sz="2400" smtClean="0">
                <a:latin typeface="Times New Roman" pitchFamily="18" charset="0"/>
                <a:cs typeface="Arial" charset="0"/>
              </a:rPr>
              <a:t> )</a:t>
            </a:r>
            <a:r>
              <a:rPr lang="en-US" altLang="en-US" sz="2400" i="1" smtClean="0">
                <a:latin typeface="Times New Roman" pitchFamily="18" charset="0"/>
                <a:cs typeface="Arial" charset="0"/>
              </a:rPr>
              <a:t>d</a:t>
            </a:r>
            <a:r>
              <a:rPr lang="en-US" altLang="en-US" sz="2400" i="1" baseline="30000" smtClean="0">
                <a:latin typeface="Times New Roman" pitchFamily="18" charset="0"/>
                <a:cs typeface="Arial" charset="0"/>
              </a:rPr>
              <a:t> </a:t>
            </a:r>
            <a:r>
              <a:rPr lang="en-US" altLang="en-US" sz="2400" baseline="30000" smtClean="0">
                <a:latin typeface="Times New Roman" pitchFamily="18" charset="0"/>
                <a:cs typeface="Arial" charset="0"/>
              </a:rPr>
              <a:t>2</a:t>
            </a:r>
            <a:r>
              <a:rPr lang="en-US" altLang="en-US" sz="2400" smtClean="0">
                <a:latin typeface="Times New Roman" pitchFamily="18" charset="0"/>
                <a:cs typeface="Arial" charset="0"/>
              </a:rPr>
              <a:t> – e</a:t>
            </a:r>
            <a:r>
              <a:rPr lang="en-US" altLang="en-US" sz="2400" baseline="30000" smtClean="0">
                <a:latin typeface="Times New Roman" pitchFamily="18" charset="0"/>
                <a:cs typeface="Arial" charset="0"/>
              </a:rPr>
              <a:t>2(</a:t>
            </a:r>
            <a:r>
              <a:rPr lang="en-US" altLang="en-US" sz="2400" i="1" baseline="30000" smtClean="0">
                <a:latin typeface="Times New Roman" pitchFamily="18" charset="0"/>
                <a:cs typeface="Arial" charset="0"/>
              </a:rPr>
              <a:t>r−q</a:t>
            </a:r>
            <a:r>
              <a:rPr lang="en-US" altLang="en-US" sz="2400" baseline="30000" smtClean="0">
                <a:latin typeface="Times New Roman" pitchFamily="18" charset="0"/>
                <a:cs typeface="Arial" charset="0"/>
              </a:rPr>
              <a:t>)</a:t>
            </a:r>
            <a:r>
              <a:rPr lang="en-US" altLang="en-US" sz="2400" baseline="30000" smtClean="0">
                <a:latin typeface="Symbol" pitchFamily="18" charset="2"/>
                <a:cs typeface="Arial" charset="0"/>
              </a:rPr>
              <a:t>D</a:t>
            </a:r>
            <a:r>
              <a:rPr lang="en-US" altLang="en-US" sz="2400" i="1" baseline="30000" smtClean="0">
                <a:latin typeface="Times New Roman" pitchFamily="18" charset="0"/>
                <a:cs typeface="Arial" charset="0"/>
              </a:rPr>
              <a:t>t</a:t>
            </a:r>
          </a:p>
          <a:p>
            <a:pPr marL="0" indent="0" eaLnBrk="1" hangingPunct="1">
              <a:buFont typeface="Wingdings" pitchFamily="2" charset="2"/>
              <a:buNone/>
            </a:pPr>
            <a:endParaRPr lang="en-US" altLang="en-US" sz="2400" baseline="30000" smtClean="0">
              <a:latin typeface="Times New Roman" pitchFamily="18" charset="0"/>
              <a:cs typeface="Arial" charset="0"/>
            </a:endParaRPr>
          </a:p>
          <a:p>
            <a:pPr marL="0" indent="0" eaLnBrk="1" hangingPunct="1">
              <a:buFont typeface="Wingdings" pitchFamily="2" charset="2"/>
              <a:buNone/>
            </a:pPr>
            <a:r>
              <a:rPr lang="en-US" altLang="en-US" sz="2400" smtClean="0">
                <a:latin typeface="Arial" charset="0"/>
                <a:cs typeface="Arial" charset="0"/>
              </a:rPr>
              <a:t>A further condition often imposed is </a:t>
            </a:r>
            <a:r>
              <a:rPr lang="en-US" altLang="en-US" sz="2400" i="1" smtClean="0">
                <a:latin typeface="Times New Roman" pitchFamily="18" charset="0"/>
                <a:cs typeface="Arial" charset="0"/>
              </a:rPr>
              <a:t>u </a:t>
            </a:r>
            <a:r>
              <a:rPr lang="en-US" altLang="en-US" sz="2400" smtClean="0">
                <a:latin typeface="Times New Roman" pitchFamily="18" charset="0"/>
                <a:cs typeface="Arial" charset="0"/>
              </a:rPr>
              <a:t> = 1/ </a:t>
            </a:r>
            <a:r>
              <a:rPr lang="en-US" altLang="en-US" sz="2400" i="1" smtClean="0">
                <a:latin typeface="Times New Roman" pitchFamily="18" charset="0"/>
                <a:cs typeface="Arial" charset="0"/>
              </a:rPr>
              <a:t>d</a:t>
            </a:r>
            <a:r>
              <a:rPr lang="en-US" altLang="en-US" sz="2400" smtClean="0">
                <a:latin typeface="Arial" charset="0"/>
                <a:cs typeface="Arial" charset="0"/>
              </a:rPr>
              <a:t> </a:t>
            </a:r>
          </a:p>
        </p:txBody>
      </p:sp>
      <p:sp>
        <p:nvSpPr>
          <p:cNvPr id="1126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112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5FEB20E1-9C03-4639-824B-368F8B671A32}" type="slidenum">
              <a:rPr lang="en-US" altLang="en-US" sz="1400" smtClean="0">
                <a:latin typeface="Arial" charset="0"/>
              </a:rPr>
              <a:pPr eaLnBrk="1" hangingPunct="1">
                <a:spcBef>
                  <a:spcPct val="0"/>
                </a:spcBef>
                <a:buFontTx/>
                <a:buNone/>
              </a:pPr>
              <a:t>5</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447800" y="1066800"/>
            <a:ext cx="6553200" cy="350838"/>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
            </a:r>
            <a:br>
              <a:rPr lang="en-US" dirty="0">
                <a:solidFill>
                  <a:schemeClr val="tx2">
                    <a:satMod val="130000"/>
                  </a:schemeClr>
                </a:solidFill>
              </a:rPr>
            </a:br>
            <a:r>
              <a:rPr lang="en-US" dirty="0" smtClean="0">
                <a:solidFill>
                  <a:schemeClr val="tx2">
                    <a:satMod val="130000"/>
                  </a:schemeClr>
                </a:solidFill>
              </a:rPr>
              <a:t>Tree </a:t>
            </a:r>
            <a:r>
              <a:rPr lang="en-US" dirty="0">
                <a:solidFill>
                  <a:schemeClr val="tx2">
                    <a:satMod val="130000"/>
                  </a:schemeClr>
                </a:solidFill>
              </a:rPr>
              <a:t>Parameters for asset paying a dividend yield of q</a:t>
            </a:r>
            <a:br>
              <a:rPr lang="en-US" dirty="0">
                <a:solidFill>
                  <a:schemeClr val="tx2">
                    <a:satMod val="130000"/>
                  </a:schemeClr>
                </a:solidFill>
              </a:rPr>
            </a:br>
            <a:r>
              <a:rPr lang="en-US" sz="2200" dirty="0" smtClean="0">
                <a:solidFill>
                  <a:schemeClr val="tx2">
                    <a:satMod val="130000"/>
                  </a:schemeClr>
                </a:solidFill>
              </a:rPr>
              <a:t>(continued)</a:t>
            </a:r>
            <a:endParaRPr lang="en-US" sz="2200" dirty="0">
              <a:solidFill>
                <a:schemeClr val="tx2">
                  <a:satMod val="130000"/>
                </a:schemeClr>
              </a:solidFill>
            </a:endParaRPr>
          </a:p>
        </p:txBody>
      </p:sp>
      <p:sp>
        <p:nvSpPr>
          <p:cNvPr id="140291" name="Rectangle 3"/>
          <p:cNvSpPr>
            <a:spLocks noGrp="1" noChangeArrowheads="1"/>
          </p:cNvSpPr>
          <p:nvPr>
            <p:ph idx="1"/>
          </p:nvPr>
        </p:nvSpPr>
        <p:spPr>
          <a:xfrm>
            <a:off x="838200" y="2362200"/>
            <a:ext cx="6781800" cy="762000"/>
          </a:xfrm>
        </p:spPr>
        <p:txBody>
          <a:bodyPr lIns="92075" tIns="46038" rIns="92075" bIns="46038">
            <a:normAutofit fontScale="92500"/>
          </a:bodyPr>
          <a:lstStyle/>
          <a:p>
            <a:pPr marL="365760" indent="-283464" eaLnBrk="1" fontAlgn="auto" hangingPunct="1">
              <a:spcAft>
                <a:spcPts val="0"/>
              </a:spcAft>
              <a:buFont typeface="Wingdings" pitchFamily="2" charset="2"/>
              <a:buNone/>
              <a:defRPr/>
            </a:pPr>
            <a:r>
              <a:rPr lang="en-US" dirty="0" smtClean="0"/>
              <a:t>	</a:t>
            </a:r>
            <a:r>
              <a:rPr lang="en-US" sz="2600" dirty="0" smtClean="0"/>
              <a:t>When </a:t>
            </a:r>
            <a:r>
              <a:rPr lang="en-US" sz="2600" dirty="0" err="1">
                <a:latin typeface="Symbol" pitchFamily="18" charset="2"/>
              </a:rPr>
              <a:t>D</a:t>
            </a:r>
            <a:r>
              <a:rPr lang="en-US" sz="2600" i="1" dirty="0" err="1"/>
              <a:t>t</a:t>
            </a:r>
            <a:r>
              <a:rPr lang="en-US" sz="2600" dirty="0"/>
              <a:t> is small a solution to the </a:t>
            </a:r>
            <a:r>
              <a:rPr lang="en-US" sz="2600" dirty="0" smtClean="0"/>
              <a:t>equations is</a:t>
            </a:r>
            <a:endParaRPr lang="en-US" sz="2600" dirty="0"/>
          </a:p>
        </p:txBody>
      </p:sp>
      <p:sp>
        <p:nvSpPr>
          <p:cNvPr id="1229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122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9521599D-4390-4B21-89A5-ED307A327FD0}" type="slidenum">
              <a:rPr lang="en-US" altLang="en-US" sz="1400" smtClean="0">
                <a:latin typeface="Arial" charset="0"/>
              </a:rPr>
              <a:pPr eaLnBrk="1" hangingPunct="1">
                <a:spcBef>
                  <a:spcPct val="0"/>
                </a:spcBef>
                <a:buFontTx/>
                <a:buNone/>
              </a:pPr>
              <a:t>6</a:t>
            </a:fld>
            <a:endParaRPr lang="en-US" altLang="en-US" sz="1400" smtClean="0">
              <a:latin typeface="Arial" charset="0"/>
            </a:endParaRPr>
          </a:p>
        </p:txBody>
      </p:sp>
      <p:graphicFrame>
        <p:nvGraphicFramePr>
          <p:cNvPr id="12294" name="Object 4"/>
          <p:cNvGraphicFramePr>
            <a:graphicFrameLocks/>
          </p:cNvGraphicFramePr>
          <p:nvPr/>
        </p:nvGraphicFramePr>
        <p:xfrm>
          <a:off x="2362200" y="3124200"/>
          <a:ext cx="2662238" cy="2736850"/>
        </p:xfrm>
        <a:graphic>
          <a:graphicData uri="http://schemas.openxmlformats.org/presentationml/2006/ole">
            <mc:AlternateContent xmlns:mc="http://schemas.openxmlformats.org/markup-compatibility/2006">
              <mc:Choice xmlns:v="urn:schemas-microsoft-com:vml" Requires="v">
                <p:oleObj spid="_x0000_s12295" name="Equation" r:id="rId6" imgW="952500" imgH="1143000" progId="Equation.3">
                  <p:embed/>
                </p:oleObj>
              </mc:Choice>
              <mc:Fallback>
                <p:oleObj name="Equation" r:id="rId6" imgW="952500" imgH="11430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3124200"/>
                        <a:ext cx="2662238"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838200" y="533400"/>
            <a:ext cx="7467600" cy="1752600"/>
          </a:xfrm>
        </p:spPr>
        <p:txBody>
          <a:bodyPr lIns="92075" tIns="46038" rIns="92075" bIns="46038"/>
          <a:lstStyle/>
          <a:p>
            <a:pPr eaLnBrk="1" fontAlgn="auto" hangingPunct="1">
              <a:spcAft>
                <a:spcPts val="0"/>
              </a:spcAft>
              <a:defRPr/>
            </a:pPr>
            <a:r>
              <a:rPr lang="en-US" dirty="0">
                <a:solidFill>
                  <a:schemeClr val="tx2">
                    <a:satMod val="130000"/>
                  </a:schemeClr>
                </a:solidFill>
              </a:rPr>
              <a:t>The Complete Tree</a:t>
            </a:r>
            <a:br>
              <a:rPr lang="en-US" dirty="0">
                <a:solidFill>
                  <a:schemeClr val="tx2">
                    <a:satMod val="130000"/>
                  </a:schemeClr>
                </a:solidFill>
              </a:rPr>
            </a:br>
            <a:r>
              <a:rPr lang="en-US" sz="2200" dirty="0">
                <a:solidFill>
                  <a:schemeClr val="tx2">
                    <a:satMod val="130000"/>
                  </a:schemeClr>
                </a:solidFill>
              </a:rPr>
              <a:t>(Figure </a:t>
            </a:r>
            <a:r>
              <a:rPr lang="en-US" sz="2200" dirty="0" smtClean="0">
                <a:solidFill>
                  <a:schemeClr val="tx2">
                    <a:satMod val="130000"/>
                  </a:schemeClr>
                </a:solidFill>
              </a:rPr>
              <a:t>21.2</a:t>
            </a:r>
            <a:r>
              <a:rPr lang="en-US" sz="2200" dirty="0">
                <a:solidFill>
                  <a:schemeClr val="tx2">
                    <a:satMod val="130000"/>
                  </a:schemeClr>
                </a:solidFill>
              </a:rPr>
              <a:t>, page </a:t>
            </a:r>
            <a:r>
              <a:rPr lang="en-US" sz="2200" dirty="0" smtClean="0">
                <a:solidFill>
                  <a:schemeClr val="tx2">
                    <a:satMod val="130000"/>
                  </a:schemeClr>
                </a:solidFill>
              </a:rPr>
              <a:t>453)</a:t>
            </a:r>
            <a:endParaRPr lang="en-US" dirty="0">
              <a:solidFill>
                <a:schemeClr val="tx2">
                  <a:satMod val="130000"/>
                </a:schemeClr>
              </a:solidFill>
            </a:endParaRPr>
          </a:p>
        </p:txBody>
      </p:sp>
      <p:sp>
        <p:nvSpPr>
          <p:cNvPr id="1331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1331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11692815-B3B4-4F48-8983-369230B18D6E}" type="slidenum">
              <a:rPr lang="en-US" altLang="en-US" sz="1400" smtClean="0">
                <a:latin typeface="Arial" charset="0"/>
              </a:rPr>
              <a:pPr eaLnBrk="1" hangingPunct="1">
                <a:spcBef>
                  <a:spcPct val="0"/>
                </a:spcBef>
                <a:buFontTx/>
                <a:buNone/>
              </a:pPr>
              <a:t>7</a:t>
            </a:fld>
            <a:endParaRPr lang="en-US" altLang="en-US" sz="1400" smtClean="0">
              <a:latin typeface="Arial" charset="0"/>
            </a:endParaRPr>
          </a:p>
        </p:txBody>
      </p:sp>
      <p:grpSp>
        <p:nvGrpSpPr>
          <p:cNvPr id="13317" name="Group 54"/>
          <p:cNvGrpSpPr>
            <a:grpSpLocks/>
          </p:cNvGrpSpPr>
          <p:nvPr/>
        </p:nvGrpSpPr>
        <p:grpSpPr bwMode="auto">
          <a:xfrm>
            <a:off x="1143000" y="1828800"/>
            <a:ext cx="6765925" cy="4286250"/>
            <a:chOff x="1219200" y="1828800"/>
            <a:chExt cx="6765925" cy="4286250"/>
          </a:xfrm>
        </p:grpSpPr>
        <p:sp>
          <p:nvSpPr>
            <p:cNvPr id="13319" name="Rectangle 5"/>
            <p:cNvSpPr>
              <a:spLocks noChangeArrowheads="1"/>
            </p:cNvSpPr>
            <p:nvPr/>
          </p:nvSpPr>
          <p:spPr bwMode="auto">
            <a:xfrm>
              <a:off x="6400800" y="1828800"/>
              <a:ext cx="158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u</a:t>
              </a:r>
              <a:r>
                <a:rPr lang="en-US" altLang="en-US" sz="2000" i="1" baseline="30000">
                  <a:latin typeface="Arial" charset="0"/>
                </a:rPr>
                <a:t>4</a:t>
              </a:r>
              <a:r>
                <a:rPr lang="en-US" altLang="en-US" sz="2000" i="1">
                  <a:latin typeface="Arial" charset="0"/>
                </a:rPr>
                <a:t> </a:t>
              </a:r>
            </a:p>
          </p:txBody>
        </p:sp>
        <p:grpSp>
          <p:nvGrpSpPr>
            <p:cNvPr id="13320" name="Group 53"/>
            <p:cNvGrpSpPr>
              <a:grpSpLocks/>
            </p:cNvGrpSpPr>
            <p:nvPr/>
          </p:nvGrpSpPr>
          <p:grpSpPr bwMode="auto">
            <a:xfrm>
              <a:off x="1219200" y="2133600"/>
              <a:ext cx="6626225" cy="3981450"/>
              <a:chOff x="1219200" y="2133600"/>
              <a:chExt cx="6626225" cy="3981450"/>
            </a:xfrm>
          </p:grpSpPr>
          <p:sp>
            <p:nvSpPr>
              <p:cNvPr id="13321" name="Rectangle 4"/>
              <p:cNvSpPr>
                <a:spLocks noChangeArrowheads="1"/>
              </p:cNvSpPr>
              <p:nvPr/>
            </p:nvSpPr>
            <p:spPr bwMode="auto">
              <a:xfrm>
                <a:off x="6400800" y="2819400"/>
                <a:ext cx="1223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u</a:t>
                </a:r>
                <a:r>
                  <a:rPr lang="en-US" altLang="en-US" sz="2000" i="1" baseline="30000">
                    <a:latin typeface="Arial" charset="0"/>
                  </a:rPr>
                  <a:t>2</a:t>
                </a:r>
                <a:r>
                  <a:rPr lang="en-US" altLang="en-US" sz="2000" i="1">
                    <a:latin typeface="Arial" charset="0"/>
                  </a:rPr>
                  <a:t> </a:t>
                </a:r>
              </a:p>
            </p:txBody>
          </p:sp>
          <p:sp>
            <p:nvSpPr>
              <p:cNvPr id="13322" name="Rectangle 6"/>
              <p:cNvSpPr>
                <a:spLocks noChangeArrowheads="1"/>
              </p:cNvSpPr>
              <p:nvPr/>
            </p:nvSpPr>
            <p:spPr bwMode="auto">
              <a:xfrm>
                <a:off x="6400800" y="4724400"/>
                <a:ext cx="757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d</a:t>
                </a:r>
                <a:r>
                  <a:rPr lang="en-US" altLang="en-US" sz="2000" i="1" baseline="30000">
                    <a:latin typeface="Arial" charset="0"/>
                  </a:rPr>
                  <a:t>2</a:t>
                </a:r>
                <a:r>
                  <a:rPr lang="en-US" altLang="en-US" sz="2000" i="1">
                    <a:latin typeface="Arial" charset="0"/>
                  </a:rPr>
                  <a:t> </a:t>
                </a:r>
              </a:p>
            </p:txBody>
          </p:sp>
          <p:sp>
            <p:nvSpPr>
              <p:cNvPr id="13323" name="Rectangle 7"/>
              <p:cNvSpPr>
                <a:spLocks noChangeArrowheads="1"/>
              </p:cNvSpPr>
              <p:nvPr/>
            </p:nvSpPr>
            <p:spPr bwMode="auto">
              <a:xfrm>
                <a:off x="6477000" y="5715000"/>
                <a:ext cx="1368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d</a:t>
                </a:r>
                <a:r>
                  <a:rPr lang="en-US" altLang="en-US" sz="2000" i="1" baseline="30000">
                    <a:latin typeface="Arial" charset="0"/>
                  </a:rPr>
                  <a:t>4</a:t>
                </a:r>
                <a:r>
                  <a:rPr lang="en-US" altLang="en-US" sz="2000" i="1">
                    <a:latin typeface="Arial" charset="0"/>
                  </a:rPr>
                  <a:t> </a:t>
                </a:r>
              </a:p>
            </p:txBody>
          </p:sp>
          <p:grpSp>
            <p:nvGrpSpPr>
              <p:cNvPr id="13324" name="Group 8"/>
              <p:cNvGrpSpPr>
                <a:grpSpLocks/>
              </p:cNvGrpSpPr>
              <p:nvPr/>
            </p:nvGrpSpPr>
            <p:grpSpPr bwMode="auto">
              <a:xfrm>
                <a:off x="1219200" y="2133600"/>
                <a:ext cx="5686425" cy="3827462"/>
                <a:chOff x="399" y="1143"/>
                <a:chExt cx="4918" cy="2617"/>
              </a:xfrm>
            </p:grpSpPr>
            <p:grpSp>
              <p:nvGrpSpPr>
                <p:cNvPr id="13325" name="Group 9"/>
                <p:cNvGrpSpPr>
                  <a:grpSpLocks/>
                </p:cNvGrpSpPr>
                <p:nvPr/>
              </p:nvGrpSpPr>
              <p:grpSpPr bwMode="auto">
                <a:xfrm>
                  <a:off x="697" y="1143"/>
                  <a:ext cx="4176" cy="2617"/>
                  <a:chOff x="697" y="1143"/>
                  <a:chExt cx="4176" cy="2617"/>
                </a:xfrm>
              </p:grpSpPr>
              <p:grpSp>
                <p:nvGrpSpPr>
                  <p:cNvPr id="13337" name="Group 10"/>
                  <p:cNvGrpSpPr>
                    <a:grpSpLocks/>
                  </p:cNvGrpSpPr>
                  <p:nvPr/>
                </p:nvGrpSpPr>
                <p:grpSpPr bwMode="auto">
                  <a:xfrm>
                    <a:off x="697" y="2124"/>
                    <a:ext cx="1044" cy="655"/>
                    <a:chOff x="697" y="2124"/>
                    <a:chExt cx="1044" cy="655"/>
                  </a:xfrm>
                </p:grpSpPr>
                <p:sp>
                  <p:nvSpPr>
                    <p:cNvPr id="13365" name="Line 11"/>
                    <p:cNvSpPr>
                      <a:spLocks noChangeShapeType="1"/>
                    </p:cNvSpPr>
                    <p:nvPr/>
                  </p:nvSpPr>
                  <p:spPr bwMode="auto">
                    <a:xfrm flipV="1">
                      <a:off x="697" y="2124"/>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66" name="Line 12"/>
                    <p:cNvSpPr>
                      <a:spLocks noChangeShapeType="1"/>
                    </p:cNvSpPr>
                    <p:nvPr/>
                  </p:nvSpPr>
                  <p:spPr bwMode="auto">
                    <a:xfrm>
                      <a:off x="697" y="2451"/>
                      <a:ext cx="1044" cy="3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38" name="Group 13"/>
                  <p:cNvGrpSpPr>
                    <a:grpSpLocks/>
                  </p:cNvGrpSpPr>
                  <p:nvPr/>
                </p:nvGrpSpPr>
                <p:grpSpPr bwMode="auto">
                  <a:xfrm>
                    <a:off x="1741" y="1797"/>
                    <a:ext cx="1044" cy="654"/>
                    <a:chOff x="1741" y="1797"/>
                    <a:chExt cx="1044" cy="654"/>
                  </a:xfrm>
                </p:grpSpPr>
                <p:sp>
                  <p:nvSpPr>
                    <p:cNvPr id="13363" name="Line 14"/>
                    <p:cNvSpPr>
                      <a:spLocks noChangeShapeType="1"/>
                    </p:cNvSpPr>
                    <p:nvPr/>
                  </p:nvSpPr>
                  <p:spPr bwMode="auto">
                    <a:xfrm flipV="1">
                      <a:off x="1741" y="1797"/>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64" name="Line 15"/>
                    <p:cNvSpPr>
                      <a:spLocks noChangeShapeType="1"/>
                    </p:cNvSpPr>
                    <p:nvPr/>
                  </p:nvSpPr>
                  <p:spPr bwMode="auto">
                    <a:xfrm>
                      <a:off x="1741" y="2124"/>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39" name="Group 16"/>
                  <p:cNvGrpSpPr>
                    <a:grpSpLocks/>
                  </p:cNvGrpSpPr>
                  <p:nvPr/>
                </p:nvGrpSpPr>
                <p:grpSpPr bwMode="auto">
                  <a:xfrm>
                    <a:off x="1741" y="2451"/>
                    <a:ext cx="1044" cy="655"/>
                    <a:chOff x="1741" y="2451"/>
                    <a:chExt cx="1044" cy="655"/>
                  </a:xfrm>
                </p:grpSpPr>
                <p:sp>
                  <p:nvSpPr>
                    <p:cNvPr id="13361" name="Line 17"/>
                    <p:cNvSpPr>
                      <a:spLocks noChangeShapeType="1"/>
                    </p:cNvSpPr>
                    <p:nvPr/>
                  </p:nvSpPr>
                  <p:spPr bwMode="auto">
                    <a:xfrm flipV="1">
                      <a:off x="1741" y="2451"/>
                      <a:ext cx="1044" cy="3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62" name="Line 18"/>
                    <p:cNvSpPr>
                      <a:spLocks noChangeShapeType="1"/>
                    </p:cNvSpPr>
                    <p:nvPr/>
                  </p:nvSpPr>
                  <p:spPr bwMode="auto">
                    <a:xfrm>
                      <a:off x="1741" y="2779"/>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40" name="Group 19"/>
                  <p:cNvGrpSpPr>
                    <a:grpSpLocks/>
                  </p:cNvGrpSpPr>
                  <p:nvPr/>
                </p:nvGrpSpPr>
                <p:grpSpPr bwMode="auto">
                  <a:xfrm>
                    <a:off x="2785" y="1470"/>
                    <a:ext cx="1044" cy="654"/>
                    <a:chOff x="2785" y="1470"/>
                    <a:chExt cx="1044" cy="654"/>
                  </a:xfrm>
                </p:grpSpPr>
                <p:sp>
                  <p:nvSpPr>
                    <p:cNvPr id="13359" name="Line 20"/>
                    <p:cNvSpPr>
                      <a:spLocks noChangeShapeType="1"/>
                    </p:cNvSpPr>
                    <p:nvPr/>
                  </p:nvSpPr>
                  <p:spPr bwMode="auto">
                    <a:xfrm flipV="1">
                      <a:off x="2785" y="1470"/>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60" name="Line 21"/>
                    <p:cNvSpPr>
                      <a:spLocks noChangeShapeType="1"/>
                    </p:cNvSpPr>
                    <p:nvPr/>
                  </p:nvSpPr>
                  <p:spPr bwMode="auto">
                    <a:xfrm>
                      <a:off x="2785" y="1797"/>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41" name="Group 22"/>
                  <p:cNvGrpSpPr>
                    <a:grpSpLocks/>
                  </p:cNvGrpSpPr>
                  <p:nvPr/>
                </p:nvGrpSpPr>
                <p:grpSpPr bwMode="auto">
                  <a:xfrm>
                    <a:off x="2785" y="2124"/>
                    <a:ext cx="1044" cy="655"/>
                    <a:chOff x="2785" y="2124"/>
                    <a:chExt cx="1044" cy="655"/>
                  </a:xfrm>
                </p:grpSpPr>
                <p:sp>
                  <p:nvSpPr>
                    <p:cNvPr id="13357" name="Line 23"/>
                    <p:cNvSpPr>
                      <a:spLocks noChangeShapeType="1"/>
                    </p:cNvSpPr>
                    <p:nvPr/>
                  </p:nvSpPr>
                  <p:spPr bwMode="auto">
                    <a:xfrm flipV="1">
                      <a:off x="2785" y="2124"/>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58" name="Line 24"/>
                    <p:cNvSpPr>
                      <a:spLocks noChangeShapeType="1"/>
                    </p:cNvSpPr>
                    <p:nvPr/>
                  </p:nvSpPr>
                  <p:spPr bwMode="auto">
                    <a:xfrm>
                      <a:off x="2785" y="2451"/>
                      <a:ext cx="1044" cy="3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42" name="Group 25"/>
                  <p:cNvGrpSpPr>
                    <a:grpSpLocks/>
                  </p:cNvGrpSpPr>
                  <p:nvPr/>
                </p:nvGrpSpPr>
                <p:grpSpPr bwMode="auto">
                  <a:xfrm>
                    <a:off x="2785" y="2779"/>
                    <a:ext cx="1044" cy="654"/>
                    <a:chOff x="2785" y="2779"/>
                    <a:chExt cx="1044" cy="654"/>
                  </a:xfrm>
                </p:grpSpPr>
                <p:sp>
                  <p:nvSpPr>
                    <p:cNvPr id="13355" name="Line 26"/>
                    <p:cNvSpPr>
                      <a:spLocks noChangeShapeType="1"/>
                    </p:cNvSpPr>
                    <p:nvPr/>
                  </p:nvSpPr>
                  <p:spPr bwMode="auto">
                    <a:xfrm flipV="1">
                      <a:off x="2785" y="2779"/>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56" name="Line 27"/>
                    <p:cNvSpPr>
                      <a:spLocks noChangeShapeType="1"/>
                    </p:cNvSpPr>
                    <p:nvPr/>
                  </p:nvSpPr>
                  <p:spPr bwMode="auto">
                    <a:xfrm>
                      <a:off x="2785" y="3106"/>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43" name="Group 28"/>
                  <p:cNvGrpSpPr>
                    <a:grpSpLocks/>
                  </p:cNvGrpSpPr>
                  <p:nvPr/>
                </p:nvGrpSpPr>
                <p:grpSpPr bwMode="auto">
                  <a:xfrm>
                    <a:off x="3829" y="3106"/>
                    <a:ext cx="1044" cy="654"/>
                    <a:chOff x="3829" y="3106"/>
                    <a:chExt cx="1044" cy="654"/>
                  </a:xfrm>
                </p:grpSpPr>
                <p:sp>
                  <p:nvSpPr>
                    <p:cNvPr id="13353" name="Line 29"/>
                    <p:cNvSpPr>
                      <a:spLocks noChangeShapeType="1"/>
                    </p:cNvSpPr>
                    <p:nvPr/>
                  </p:nvSpPr>
                  <p:spPr bwMode="auto">
                    <a:xfrm flipV="1">
                      <a:off x="3829" y="3106"/>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54" name="Line 30"/>
                    <p:cNvSpPr>
                      <a:spLocks noChangeShapeType="1"/>
                    </p:cNvSpPr>
                    <p:nvPr/>
                  </p:nvSpPr>
                  <p:spPr bwMode="auto">
                    <a:xfrm>
                      <a:off x="3829" y="3433"/>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44" name="Group 31"/>
                  <p:cNvGrpSpPr>
                    <a:grpSpLocks/>
                  </p:cNvGrpSpPr>
                  <p:nvPr/>
                </p:nvGrpSpPr>
                <p:grpSpPr bwMode="auto">
                  <a:xfrm>
                    <a:off x="3829" y="2451"/>
                    <a:ext cx="1044" cy="655"/>
                    <a:chOff x="3829" y="2451"/>
                    <a:chExt cx="1044" cy="655"/>
                  </a:xfrm>
                </p:grpSpPr>
                <p:sp>
                  <p:nvSpPr>
                    <p:cNvPr id="13351" name="Line 32"/>
                    <p:cNvSpPr>
                      <a:spLocks noChangeShapeType="1"/>
                    </p:cNvSpPr>
                    <p:nvPr/>
                  </p:nvSpPr>
                  <p:spPr bwMode="auto">
                    <a:xfrm flipV="1">
                      <a:off x="3829" y="2451"/>
                      <a:ext cx="1044" cy="3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52" name="Line 33"/>
                    <p:cNvSpPr>
                      <a:spLocks noChangeShapeType="1"/>
                    </p:cNvSpPr>
                    <p:nvPr/>
                  </p:nvSpPr>
                  <p:spPr bwMode="auto">
                    <a:xfrm>
                      <a:off x="3829" y="2779"/>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45" name="Group 34"/>
                  <p:cNvGrpSpPr>
                    <a:grpSpLocks/>
                  </p:cNvGrpSpPr>
                  <p:nvPr/>
                </p:nvGrpSpPr>
                <p:grpSpPr bwMode="auto">
                  <a:xfrm>
                    <a:off x="3829" y="1797"/>
                    <a:ext cx="1044" cy="654"/>
                    <a:chOff x="3829" y="1797"/>
                    <a:chExt cx="1044" cy="654"/>
                  </a:xfrm>
                </p:grpSpPr>
                <p:sp>
                  <p:nvSpPr>
                    <p:cNvPr id="13349" name="Line 35"/>
                    <p:cNvSpPr>
                      <a:spLocks noChangeShapeType="1"/>
                    </p:cNvSpPr>
                    <p:nvPr/>
                  </p:nvSpPr>
                  <p:spPr bwMode="auto">
                    <a:xfrm flipV="1">
                      <a:off x="3829" y="1797"/>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50" name="Line 36"/>
                    <p:cNvSpPr>
                      <a:spLocks noChangeShapeType="1"/>
                    </p:cNvSpPr>
                    <p:nvPr/>
                  </p:nvSpPr>
                  <p:spPr bwMode="auto">
                    <a:xfrm>
                      <a:off x="3829" y="2124"/>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46" name="Group 37"/>
                  <p:cNvGrpSpPr>
                    <a:grpSpLocks/>
                  </p:cNvGrpSpPr>
                  <p:nvPr/>
                </p:nvGrpSpPr>
                <p:grpSpPr bwMode="auto">
                  <a:xfrm>
                    <a:off x="3829" y="1143"/>
                    <a:ext cx="1044" cy="654"/>
                    <a:chOff x="3829" y="1143"/>
                    <a:chExt cx="1044" cy="654"/>
                  </a:xfrm>
                </p:grpSpPr>
                <p:sp>
                  <p:nvSpPr>
                    <p:cNvPr id="13347" name="Line 38"/>
                    <p:cNvSpPr>
                      <a:spLocks noChangeShapeType="1"/>
                    </p:cNvSpPr>
                    <p:nvPr/>
                  </p:nvSpPr>
                  <p:spPr bwMode="auto">
                    <a:xfrm flipV="1">
                      <a:off x="3829" y="1143"/>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48" name="Line 39"/>
                    <p:cNvSpPr>
                      <a:spLocks noChangeShapeType="1"/>
                    </p:cNvSpPr>
                    <p:nvPr/>
                  </p:nvSpPr>
                  <p:spPr bwMode="auto">
                    <a:xfrm>
                      <a:off x="3829" y="1470"/>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3326" name="Rectangle 40"/>
                <p:cNvSpPr>
                  <a:spLocks noChangeArrowheads="1"/>
                </p:cNvSpPr>
                <p:nvPr/>
              </p:nvSpPr>
              <p:spPr bwMode="auto">
                <a:xfrm>
                  <a:off x="399" y="2277"/>
                  <a:ext cx="40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Arial" charset="0"/>
                    </a:rPr>
                    <a:t> </a:t>
                  </a:r>
                </a:p>
              </p:txBody>
            </p:sp>
            <p:sp>
              <p:nvSpPr>
                <p:cNvPr id="13327" name="Rectangle 41"/>
                <p:cNvSpPr>
                  <a:spLocks noChangeArrowheads="1"/>
                </p:cNvSpPr>
                <p:nvPr/>
              </p:nvSpPr>
              <p:spPr bwMode="auto">
                <a:xfrm>
                  <a:off x="1599" y="1832"/>
                  <a:ext cx="51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u</a:t>
                  </a:r>
                  <a:r>
                    <a:rPr lang="en-US" altLang="en-US" sz="2000" i="1">
                      <a:latin typeface="Arial" charset="0"/>
                    </a:rPr>
                    <a:t> </a:t>
                  </a:r>
                </a:p>
              </p:txBody>
            </p:sp>
            <p:sp>
              <p:nvSpPr>
                <p:cNvPr id="13328" name="Rectangle 42"/>
                <p:cNvSpPr>
                  <a:spLocks noChangeArrowheads="1"/>
                </p:cNvSpPr>
                <p:nvPr/>
              </p:nvSpPr>
              <p:spPr bwMode="auto">
                <a:xfrm>
                  <a:off x="1551" y="2457"/>
                  <a:ext cx="51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d </a:t>
                  </a:r>
                </a:p>
              </p:txBody>
            </p:sp>
            <p:sp>
              <p:nvSpPr>
                <p:cNvPr id="13329" name="Rectangle 43"/>
                <p:cNvSpPr>
                  <a:spLocks noChangeArrowheads="1"/>
                </p:cNvSpPr>
                <p:nvPr/>
              </p:nvSpPr>
              <p:spPr bwMode="auto">
                <a:xfrm>
                  <a:off x="2634" y="2110"/>
                  <a:ext cx="40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Arial" charset="0"/>
                    </a:rPr>
                    <a:t> </a:t>
                  </a:r>
                </a:p>
              </p:txBody>
            </p:sp>
            <p:sp>
              <p:nvSpPr>
                <p:cNvPr id="13330" name="Rectangle 44"/>
                <p:cNvSpPr>
                  <a:spLocks noChangeArrowheads="1"/>
                </p:cNvSpPr>
                <p:nvPr/>
              </p:nvSpPr>
              <p:spPr bwMode="auto">
                <a:xfrm>
                  <a:off x="4911" y="2277"/>
                  <a:ext cx="40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Arial" charset="0"/>
                    </a:rPr>
                    <a:t> </a:t>
                  </a:r>
                </a:p>
              </p:txBody>
            </p:sp>
            <p:sp>
              <p:nvSpPr>
                <p:cNvPr id="13331" name="Rectangle 45"/>
                <p:cNvSpPr>
                  <a:spLocks noChangeArrowheads="1"/>
                </p:cNvSpPr>
                <p:nvPr/>
              </p:nvSpPr>
              <p:spPr bwMode="auto">
                <a:xfrm>
                  <a:off x="2536" y="1467"/>
                  <a:ext cx="66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u</a:t>
                  </a:r>
                  <a:r>
                    <a:rPr lang="en-US" altLang="en-US" sz="2000" i="1" baseline="30000">
                      <a:latin typeface="Arial" charset="0"/>
                    </a:rPr>
                    <a:t>2</a:t>
                  </a:r>
                  <a:r>
                    <a:rPr lang="en-US" altLang="en-US" sz="2000" i="1">
                      <a:latin typeface="Arial" charset="0"/>
                    </a:rPr>
                    <a:t> </a:t>
                  </a:r>
                </a:p>
              </p:txBody>
            </p:sp>
            <p:sp>
              <p:nvSpPr>
                <p:cNvPr id="13332" name="Rectangle 46"/>
                <p:cNvSpPr>
                  <a:spLocks noChangeArrowheads="1"/>
                </p:cNvSpPr>
                <p:nvPr/>
              </p:nvSpPr>
              <p:spPr bwMode="auto">
                <a:xfrm>
                  <a:off x="2582" y="2822"/>
                  <a:ext cx="66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d</a:t>
                  </a:r>
                  <a:r>
                    <a:rPr lang="en-US" altLang="en-US" sz="2000" i="1" baseline="30000">
                      <a:latin typeface="Arial" charset="0"/>
                    </a:rPr>
                    <a:t>2</a:t>
                  </a:r>
                  <a:r>
                    <a:rPr lang="en-US" altLang="en-US" sz="2000" i="1">
                      <a:latin typeface="Arial" charset="0"/>
                    </a:rPr>
                    <a:t> </a:t>
                  </a:r>
                </a:p>
              </p:txBody>
            </p:sp>
            <p:sp>
              <p:nvSpPr>
                <p:cNvPr id="13333" name="Rectangle 47"/>
                <p:cNvSpPr>
                  <a:spLocks noChangeArrowheads="1"/>
                </p:cNvSpPr>
                <p:nvPr/>
              </p:nvSpPr>
              <p:spPr bwMode="auto">
                <a:xfrm>
                  <a:off x="3592" y="1207"/>
                  <a:ext cx="66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u</a:t>
                  </a:r>
                  <a:r>
                    <a:rPr lang="en-US" altLang="en-US" sz="2000" i="1" baseline="30000">
                      <a:latin typeface="Arial" charset="0"/>
                    </a:rPr>
                    <a:t>3</a:t>
                  </a:r>
                  <a:r>
                    <a:rPr lang="en-US" altLang="en-US" sz="2000" i="1">
                      <a:latin typeface="Arial" charset="0"/>
                    </a:rPr>
                    <a:t> </a:t>
                  </a:r>
                </a:p>
              </p:txBody>
            </p:sp>
            <p:sp>
              <p:nvSpPr>
                <p:cNvPr id="13334" name="Rectangle 48"/>
                <p:cNvSpPr>
                  <a:spLocks noChangeArrowheads="1"/>
                </p:cNvSpPr>
                <p:nvPr/>
              </p:nvSpPr>
              <p:spPr bwMode="auto">
                <a:xfrm>
                  <a:off x="3628" y="1832"/>
                  <a:ext cx="461"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u</a:t>
                  </a:r>
                  <a:r>
                    <a:rPr lang="en-US" altLang="en-US" sz="2000" i="1">
                      <a:latin typeface="Arial" charset="0"/>
                    </a:rPr>
                    <a:t> </a:t>
                  </a:r>
                </a:p>
              </p:txBody>
            </p:sp>
            <p:sp>
              <p:nvSpPr>
                <p:cNvPr id="13335" name="Rectangle 49"/>
                <p:cNvSpPr>
                  <a:spLocks noChangeArrowheads="1"/>
                </p:cNvSpPr>
                <p:nvPr/>
              </p:nvSpPr>
              <p:spPr bwMode="auto">
                <a:xfrm>
                  <a:off x="3646" y="2510"/>
                  <a:ext cx="51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d</a:t>
                  </a:r>
                  <a:r>
                    <a:rPr lang="en-US" altLang="en-US" sz="2000" i="1">
                      <a:latin typeface="Arial" charset="0"/>
                    </a:rPr>
                    <a:t> </a:t>
                  </a:r>
                </a:p>
              </p:txBody>
            </p:sp>
            <p:sp>
              <p:nvSpPr>
                <p:cNvPr id="13336" name="Rectangle 50"/>
                <p:cNvSpPr>
                  <a:spLocks noChangeArrowheads="1"/>
                </p:cNvSpPr>
                <p:nvPr/>
              </p:nvSpPr>
              <p:spPr bwMode="auto">
                <a:xfrm>
                  <a:off x="3562" y="3083"/>
                  <a:ext cx="73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d</a:t>
                  </a:r>
                  <a:r>
                    <a:rPr lang="en-US" altLang="en-US" sz="2000" i="1" baseline="30000">
                      <a:latin typeface="Arial" charset="0"/>
                    </a:rPr>
                    <a:t>3</a:t>
                  </a:r>
                  <a:r>
                    <a:rPr lang="en-US" altLang="en-US" sz="2000" i="1">
                      <a:latin typeface="Arial" charset="0"/>
                    </a:rPr>
                    <a:t> </a:t>
                  </a:r>
                </a:p>
              </p:txBody>
            </p:sp>
          </p:grpSp>
        </p:grpSp>
      </p:grpSp>
      <p:sp>
        <p:nvSpPr>
          <p:cNvPr id="13318" name="Content Placeholder 52"/>
          <p:cNvSpPr>
            <a:spLocks noGrp="1"/>
          </p:cNvSpPr>
          <p:nvPr>
            <p:ph idx="1"/>
          </p:nvPr>
        </p:nvSpPr>
        <p:spPr>
          <a:xfrm>
            <a:off x="762000" y="2133600"/>
            <a:ext cx="7772400" cy="4114800"/>
          </a:xfrm>
        </p:spPr>
        <p:txBody>
          <a:bodyPr/>
          <a:lstStyle/>
          <a:p>
            <a:pPr eaLnBrk="1" hangingPunct="1">
              <a:buFontTx/>
              <a:buNone/>
            </a:pPr>
            <a:r>
              <a:rPr lang="en-CA" altLang="en-US" smtClean="0">
                <a:latin typeface="Arial" charset="0"/>
                <a:cs typeface="Arial" charset="0"/>
              </a:rPr>
              <a:t> </a:t>
            </a:r>
            <a:endParaRPr lang="en-US" altLang="en-US" smtClean="0">
              <a:latin typeface="Arial" charset="0"/>
              <a:cs typeface="Arial"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246063" y="930275"/>
            <a:ext cx="7772400" cy="898525"/>
          </a:xfrm>
        </p:spPr>
        <p:txBody>
          <a:bodyPr lIns="92075" tIns="46038" rIns="92075" bIns="46038"/>
          <a:lstStyle/>
          <a:p>
            <a:pPr eaLnBrk="1" fontAlgn="auto" hangingPunct="1">
              <a:spcAft>
                <a:spcPts val="0"/>
              </a:spcAft>
              <a:defRPr/>
            </a:pPr>
            <a:r>
              <a:rPr lang="en-US" dirty="0">
                <a:solidFill>
                  <a:schemeClr val="tx2">
                    <a:satMod val="130000"/>
                  </a:schemeClr>
                </a:solidFill>
              </a:rPr>
              <a:t>Backwards Induction</a:t>
            </a:r>
          </a:p>
        </p:txBody>
      </p:sp>
      <p:sp>
        <p:nvSpPr>
          <p:cNvPr id="14339" name="Rectangle 3"/>
          <p:cNvSpPr>
            <a:spLocks noGrp="1" noChangeArrowheads="1"/>
          </p:cNvSpPr>
          <p:nvPr>
            <p:ph idx="1"/>
          </p:nvPr>
        </p:nvSpPr>
        <p:spPr>
          <a:xfrm>
            <a:off x="1114425" y="1981200"/>
            <a:ext cx="6916738" cy="4149725"/>
          </a:xfrm>
        </p:spPr>
        <p:txBody>
          <a:bodyPr lIns="92075" tIns="46038" rIns="92075" bIns="46038"/>
          <a:lstStyle/>
          <a:p>
            <a:pPr eaLnBrk="1" hangingPunct="1"/>
            <a:r>
              <a:rPr lang="en-US" altLang="en-US" smtClean="0">
                <a:latin typeface="Arial" charset="0"/>
                <a:cs typeface="Arial" charset="0"/>
              </a:rPr>
              <a:t>We know the value of the option at the final nodes</a:t>
            </a:r>
          </a:p>
          <a:p>
            <a:pPr eaLnBrk="1" hangingPunct="1"/>
            <a:r>
              <a:rPr lang="en-US" altLang="en-US" smtClean="0">
                <a:latin typeface="Arial" charset="0"/>
                <a:cs typeface="Arial" charset="0"/>
              </a:rPr>
              <a:t>We work back through the tree using risk-neutral valuation to calculate the value of the option at each node, testing for early exercise when appropriate</a:t>
            </a:r>
          </a:p>
        </p:txBody>
      </p:sp>
      <p:sp>
        <p:nvSpPr>
          <p:cNvPr id="1434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143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576016BD-D44C-49CD-A2A9-AAB5B6A24EFA}" type="slidenum">
              <a:rPr lang="en-US" altLang="en-US" sz="1400" smtClean="0">
                <a:latin typeface="Arial" charset="0"/>
              </a:rPr>
              <a:pPr eaLnBrk="1" hangingPunct="1">
                <a:spcBef>
                  <a:spcPct val="0"/>
                </a:spcBef>
                <a:buFontTx/>
                <a:buNone/>
              </a:pPr>
              <a:t>8</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dirty="0">
                <a:solidFill>
                  <a:schemeClr val="tx2">
                    <a:satMod val="130000"/>
                  </a:schemeClr>
                </a:solidFill>
              </a:rPr>
              <a:t>Example: Put Option</a:t>
            </a:r>
            <a:br>
              <a:rPr lang="en-US" dirty="0">
                <a:solidFill>
                  <a:schemeClr val="tx2">
                    <a:satMod val="130000"/>
                  </a:schemeClr>
                </a:solidFill>
              </a:rPr>
            </a:br>
            <a:r>
              <a:rPr lang="en-US" sz="2200" dirty="0">
                <a:solidFill>
                  <a:schemeClr val="tx2">
                    <a:satMod val="130000"/>
                  </a:schemeClr>
                </a:solidFill>
              </a:rPr>
              <a:t>(Example </a:t>
            </a:r>
            <a:r>
              <a:rPr lang="en-US" sz="2200" dirty="0" smtClean="0">
                <a:solidFill>
                  <a:schemeClr val="tx2">
                    <a:satMod val="130000"/>
                  </a:schemeClr>
                </a:solidFill>
              </a:rPr>
              <a:t>21.1</a:t>
            </a:r>
            <a:r>
              <a:rPr lang="en-US" sz="2200" dirty="0">
                <a:solidFill>
                  <a:schemeClr val="tx2">
                    <a:satMod val="130000"/>
                  </a:schemeClr>
                </a:solidFill>
              </a:rPr>
              <a:t>, page </a:t>
            </a:r>
            <a:r>
              <a:rPr lang="en-US" sz="2200" dirty="0" smtClean="0">
                <a:solidFill>
                  <a:schemeClr val="tx2">
                    <a:satMod val="130000"/>
                  </a:schemeClr>
                </a:solidFill>
              </a:rPr>
              <a:t>453-455)</a:t>
            </a:r>
            <a:endParaRPr lang="en-US" sz="2200" dirty="0">
              <a:solidFill>
                <a:schemeClr val="tx2">
                  <a:satMod val="130000"/>
                </a:schemeClr>
              </a:solidFill>
            </a:endParaRPr>
          </a:p>
        </p:txBody>
      </p:sp>
      <p:sp>
        <p:nvSpPr>
          <p:cNvPr id="15363" name="Rectangle 3"/>
          <p:cNvSpPr>
            <a:spLocks noGrp="1" noChangeArrowheads="1"/>
          </p:cNvSpPr>
          <p:nvPr>
            <p:ph idx="1"/>
          </p:nvPr>
        </p:nvSpPr>
        <p:spPr>
          <a:xfrm>
            <a:off x="1447800" y="2286000"/>
            <a:ext cx="7239000" cy="4038600"/>
          </a:xfrm>
        </p:spPr>
        <p:txBody>
          <a:bodyPr lIns="92075" tIns="46038" rIns="92075" bIns="46038"/>
          <a:lstStyle/>
          <a:p>
            <a:pPr lvl="1" eaLnBrk="1" hangingPunct="1">
              <a:buFont typeface="Wingdings" pitchFamily="2" charset="2"/>
              <a:buNone/>
            </a:pPr>
            <a:r>
              <a:rPr lang="en-US" altLang="en-US" sz="2200" i="1" smtClean="0">
                <a:latin typeface="Times New Roman" pitchFamily="18" charset="0"/>
                <a:cs typeface="Arial" charset="0"/>
              </a:rPr>
              <a:t>S</a:t>
            </a:r>
            <a:r>
              <a:rPr lang="en-US" altLang="en-US" sz="2200" baseline="-25000" smtClean="0">
                <a:latin typeface="Times New Roman" pitchFamily="18" charset="0"/>
                <a:cs typeface="Arial" charset="0"/>
              </a:rPr>
              <a:t>0</a:t>
            </a:r>
            <a:r>
              <a:rPr lang="en-US" altLang="en-US" sz="2200" smtClean="0">
                <a:latin typeface="Times New Roman" pitchFamily="18" charset="0"/>
                <a:cs typeface="Arial" charset="0"/>
              </a:rPr>
              <a:t> </a:t>
            </a:r>
            <a:r>
              <a:rPr lang="en-US" altLang="en-US" sz="2200" smtClean="0">
                <a:latin typeface="Arial" charset="0"/>
                <a:cs typeface="Arial" charset="0"/>
              </a:rPr>
              <a:t>= 50;  </a:t>
            </a:r>
            <a:r>
              <a:rPr lang="en-US" altLang="en-US" sz="2200" i="1" smtClean="0">
                <a:latin typeface="Times New Roman" pitchFamily="18" charset="0"/>
                <a:cs typeface="Arial" charset="0"/>
              </a:rPr>
              <a:t>K</a:t>
            </a:r>
            <a:r>
              <a:rPr lang="en-US" altLang="en-US" sz="2200" smtClean="0">
                <a:latin typeface="Arial" charset="0"/>
                <a:cs typeface="Arial" charset="0"/>
              </a:rPr>
              <a:t> = 50;  </a:t>
            </a:r>
            <a:r>
              <a:rPr lang="en-US" altLang="en-US" sz="2200" i="1" smtClean="0">
                <a:latin typeface="Times New Roman" pitchFamily="18" charset="0"/>
                <a:cs typeface="Arial" charset="0"/>
              </a:rPr>
              <a:t>r</a:t>
            </a:r>
            <a:r>
              <a:rPr lang="en-US" altLang="en-US" sz="2200" smtClean="0">
                <a:latin typeface="Arial" charset="0"/>
                <a:cs typeface="Arial" charset="0"/>
              </a:rPr>
              <a:t> =10%;  </a:t>
            </a:r>
            <a:r>
              <a:rPr lang="en-US" altLang="en-US" sz="2200" smtClean="0">
                <a:latin typeface="Symbol" pitchFamily="18" charset="2"/>
                <a:cs typeface="Arial" charset="0"/>
              </a:rPr>
              <a:t>s</a:t>
            </a:r>
            <a:r>
              <a:rPr lang="en-US" altLang="en-US" sz="2200" smtClean="0">
                <a:latin typeface="Arial" charset="0"/>
                <a:cs typeface="Arial" charset="0"/>
              </a:rPr>
              <a:t> = 40%;  </a:t>
            </a:r>
          </a:p>
          <a:p>
            <a:pPr eaLnBrk="1" hangingPunct="1">
              <a:buFont typeface="Wingdings" pitchFamily="2" charset="2"/>
              <a:buNone/>
            </a:pPr>
            <a:r>
              <a:rPr lang="en-US" altLang="en-US" sz="2200" i="1" smtClean="0">
                <a:latin typeface="Arial" charset="0"/>
                <a:cs typeface="Arial" charset="0"/>
              </a:rPr>
              <a:t>	  </a:t>
            </a:r>
            <a:r>
              <a:rPr lang="en-US" altLang="en-US" sz="2200" i="1" smtClean="0">
                <a:latin typeface="Times New Roman" pitchFamily="18" charset="0"/>
                <a:cs typeface="Arial" charset="0"/>
              </a:rPr>
              <a:t>T</a:t>
            </a:r>
            <a:r>
              <a:rPr lang="en-US" altLang="en-US" sz="2200" smtClean="0">
                <a:latin typeface="Arial" charset="0"/>
                <a:cs typeface="Arial" charset="0"/>
              </a:rPr>
              <a:t> = 5 months = 0.4167;  </a:t>
            </a:r>
            <a:r>
              <a:rPr lang="en-US" altLang="en-US" sz="2200" smtClean="0">
                <a:latin typeface="Symbol" pitchFamily="18" charset="2"/>
                <a:cs typeface="Arial" charset="0"/>
              </a:rPr>
              <a:t>D</a:t>
            </a:r>
            <a:r>
              <a:rPr lang="en-US" altLang="en-US" sz="2200" i="1" smtClean="0">
                <a:latin typeface="Times New Roman" pitchFamily="18" charset="0"/>
                <a:cs typeface="Arial" charset="0"/>
              </a:rPr>
              <a:t>t</a:t>
            </a:r>
            <a:r>
              <a:rPr lang="en-US" altLang="en-US" sz="2200" smtClean="0">
                <a:latin typeface="Arial" charset="0"/>
                <a:cs typeface="Arial" charset="0"/>
              </a:rPr>
              <a:t> = 1 month = 0.0833</a:t>
            </a:r>
          </a:p>
          <a:p>
            <a:pPr eaLnBrk="1" hangingPunct="1">
              <a:buFont typeface="Wingdings" pitchFamily="2" charset="2"/>
              <a:buNone/>
            </a:pPr>
            <a:r>
              <a:rPr lang="en-US" altLang="en-US" sz="2200" smtClean="0">
                <a:latin typeface="Arial" charset="0"/>
                <a:cs typeface="Arial" charset="0"/>
              </a:rPr>
              <a:t>In this case</a:t>
            </a:r>
            <a:r>
              <a:rPr lang="en-US" altLang="en-US" sz="2200" i="1" smtClean="0">
                <a:latin typeface="Arial" charset="0"/>
                <a:cs typeface="Arial" charset="0"/>
              </a:rPr>
              <a:t>		</a:t>
            </a:r>
          </a:p>
          <a:p>
            <a:pPr eaLnBrk="1" hangingPunct="1">
              <a:buFont typeface="Wingdings" pitchFamily="2" charset="2"/>
              <a:buNone/>
            </a:pPr>
            <a:endParaRPr lang="en-US" altLang="en-US" i="1" smtClean="0">
              <a:latin typeface="Arial" charset="0"/>
              <a:cs typeface="Arial" charset="0"/>
            </a:endParaRPr>
          </a:p>
          <a:p>
            <a:pPr eaLnBrk="1" hangingPunct="1">
              <a:buFont typeface="Wingdings" pitchFamily="2" charset="2"/>
              <a:buNone/>
            </a:pPr>
            <a:endParaRPr lang="en-US" altLang="en-US" i="1" smtClean="0">
              <a:latin typeface="Arial" charset="0"/>
              <a:cs typeface="Arial" charset="0"/>
            </a:endParaRPr>
          </a:p>
        </p:txBody>
      </p:sp>
      <p:sp>
        <p:nvSpPr>
          <p:cNvPr id="1536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153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4A44CFC6-CA0B-4206-A0CC-44E9A1296771}" type="slidenum">
              <a:rPr lang="en-US" altLang="en-US" sz="1400" smtClean="0">
                <a:latin typeface="Arial" charset="0"/>
              </a:rPr>
              <a:pPr eaLnBrk="1" hangingPunct="1">
                <a:spcBef>
                  <a:spcPct val="0"/>
                </a:spcBef>
                <a:buFontTx/>
                <a:buNone/>
              </a:pPr>
              <a:t>9</a:t>
            </a:fld>
            <a:endParaRPr lang="en-US" altLang="en-US" sz="1400" smtClean="0">
              <a:latin typeface="Arial" charset="0"/>
            </a:endParaRPr>
          </a:p>
        </p:txBody>
      </p:sp>
      <p:graphicFrame>
        <p:nvGraphicFramePr>
          <p:cNvPr id="15366" name="Object 6"/>
          <p:cNvGraphicFramePr>
            <a:graphicFrameLocks noChangeAspect="1"/>
          </p:cNvGraphicFramePr>
          <p:nvPr/>
        </p:nvGraphicFramePr>
        <p:xfrm>
          <a:off x="2057400" y="3657600"/>
          <a:ext cx="3492500" cy="2095500"/>
        </p:xfrm>
        <a:graphic>
          <a:graphicData uri="http://schemas.openxmlformats.org/presentationml/2006/ole">
            <mc:AlternateContent xmlns:mc="http://schemas.openxmlformats.org/markup-compatibility/2006">
              <mc:Choice xmlns:v="urn:schemas-microsoft-com:vml" Requires="v">
                <p:oleObj spid="_x0000_s15367" name="Equation" r:id="rId6" imgW="1841500" imgH="1104900" progId="Equation.3">
                  <p:embed/>
                </p:oleObj>
              </mc:Choice>
              <mc:Fallback>
                <p:oleObj name="Equation" r:id="rId6" imgW="1841500" imgH="11049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3657600"/>
                        <a:ext cx="3492500" cy="209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Global">
  <a:themeElements>
    <a:clrScheme name="Custom 5">
      <a:dk1>
        <a:srgbClr val="000000"/>
      </a:dk1>
      <a:lt1>
        <a:srgbClr val="FFFFFF"/>
      </a:lt1>
      <a:dk2>
        <a:srgbClr val="3A3015"/>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Ch19HullOFOD8thEdition</Template>
  <TotalTime>352</TotalTime>
  <Words>1703</Words>
  <Application>Microsoft Office PowerPoint</Application>
  <PresentationFormat>On-screen Show (4:3)</PresentationFormat>
  <Paragraphs>294</Paragraphs>
  <Slides>40</Slides>
  <Notes>40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9" baseType="lpstr">
      <vt:lpstr>Arial</vt:lpstr>
      <vt:lpstr>Times New Roman</vt:lpstr>
      <vt:lpstr>Tahoma</vt:lpstr>
      <vt:lpstr>Calibri</vt:lpstr>
      <vt:lpstr>Symbol</vt:lpstr>
      <vt:lpstr>Wingdings</vt:lpstr>
      <vt:lpstr>Global</vt:lpstr>
      <vt:lpstr>Microsoft Equation 3.0</vt:lpstr>
      <vt:lpstr>Microsoft Equation 2.0</vt:lpstr>
      <vt:lpstr>Chapter 21 Basic Numerical Procedures</vt:lpstr>
      <vt:lpstr>Approaches to Derivatives Valuation </vt:lpstr>
      <vt:lpstr>Binomial Trees</vt:lpstr>
      <vt:lpstr>Movements in Time Dt (Figure 21.1, page 451)</vt:lpstr>
      <vt:lpstr>Tree Parameters for asset paying a dividend yield of q</vt:lpstr>
      <vt:lpstr> Tree Parameters for asset paying a dividend yield of q (continued)</vt:lpstr>
      <vt:lpstr>The Complete Tree (Figure 21.2, page 453)</vt:lpstr>
      <vt:lpstr>Backwards Induction</vt:lpstr>
      <vt:lpstr>Example: Put Option (Example 21.1, page 453-455)</vt:lpstr>
      <vt:lpstr>Example (continued; Figure 21.3, page 454) </vt:lpstr>
      <vt:lpstr>Calculation of Delta</vt:lpstr>
      <vt:lpstr>Calculation of Gamma</vt:lpstr>
      <vt:lpstr>Calculation of Theta</vt:lpstr>
      <vt:lpstr>Calculation of Vega</vt:lpstr>
      <vt:lpstr>Trees for Options on Indices, Currencies and Futures Contracts</vt:lpstr>
      <vt:lpstr>Binomial Tree for Stock Paying Known Dividends</vt:lpstr>
      <vt:lpstr>Control Variate Technique</vt:lpstr>
      <vt:lpstr>Alternative Binomial Tree (page 465)</vt:lpstr>
      <vt:lpstr>Trinomial Tree (Page 467)</vt:lpstr>
      <vt:lpstr>Time Dependent Parameters in a Binomial Tree (page 468)</vt:lpstr>
      <vt:lpstr>Monte Carlo Simulation and p</vt:lpstr>
      <vt:lpstr>Monte Carlo Simulation and Options</vt:lpstr>
      <vt:lpstr>Sampling  Stock Price Movements  </vt:lpstr>
      <vt:lpstr>A More Accurate Approach (Equation 21.15, page 471)</vt:lpstr>
      <vt:lpstr>Extensions</vt:lpstr>
      <vt:lpstr>Sampling  from Normal Distribution (Page 473)</vt:lpstr>
      <vt:lpstr>To Obtain 2 Correlated Normal Samples</vt:lpstr>
      <vt:lpstr>Standard Errors in Monte Carlo Simulation</vt:lpstr>
      <vt:lpstr>Application  of Monte Carlo Simulation</vt:lpstr>
      <vt:lpstr>Determining Greek Letters</vt:lpstr>
      <vt:lpstr>Variance Reduction Techniques</vt:lpstr>
      <vt:lpstr>Sampling Through the Tree</vt:lpstr>
      <vt:lpstr>Finite Difference Methods</vt:lpstr>
      <vt:lpstr>The Grid</vt:lpstr>
      <vt:lpstr>Finite Difference Methods (continued)</vt:lpstr>
      <vt:lpstr>Implicit Finite Difference Method</vt:lpstr>
      <vt:lpstr>Explicit Finite Difference Method</vt:lpstr>
      <vt:lpstr>Implicit vs Explicit Finite Difference Method</vt:lpstr>
      <vt:lpstr> Implicit vs Explicit  Finite Difference Methods (Figure 21.16, page 484)</vt:lpstr>
      <vt:lpstr>Other Points on Finite Difference Methods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Numerical Procedures</dc:title>
  <dc:subject>Options, Futures, and Other Derivatives, 9e</dc:subject>
  <dc:creator>John C. Hull</dc:creator>
  <cp:keywords>Chapter 21</cp:keywords>
  <dc:description>Copyright 2014 by John C. Hull. All Rights Reserved. Published 2014</dc:description>
  <cp:lastModifiedBy>Hull</cp:lastModifiedBy>
  <cp:revision>36</cp:revision>
  <dcterms:created xsi:type="dcterms:W3CDTF">2008-05-30T08:49:59Z</dcterms:created>
  <dcterms:modified xsi:type="dcterms:W3CDTF">2014-02-04T22:27:10Z</dcterms:modified>
</cp:coreProperties>
</file>