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49"/>
  </p:notesMasterIdLst>
  <p:sldIdLst>
    <p:sldId id="256" r:id="rId2"/>
    <p:sldId id="260" r:id="rId3"/>
    <p:sldId id="262" r:id="rId4"/>
    <p:sldId id="263" r:id="rId5"/>
    <p:sldId id="265" r:id="rId6"/>
    <p:sldId id="266" r:id="rId7"/>
    <p:sldId id="300" r:id="rId8"/>
    <p:sldId id="301" r:id="rId9"/>
    <p:sldId id="302" r:id="rId10"/>
    <p:sldId id="303" r:id="rId11"/>
    <p:sldId id="304" r:id="rId12"/>
    <p:sldId id="267" r:id="rId13"/>
    <p:sldId id="268" r:id="rId14"/>
    <p:sldId id="269" r:id="rId15"/>
    <p:sldId id="270" r:id="rId16"/>
    <p:sldId id="271" r:id="rId17"/>
    <p:sldId id="273" r:id="rId18"/>
    <p:sldId id="274" r:id="rId19"/>
    <p:sldId id="275" r:id="rId20"/>
    <p:sldId id="276" r:id="rId21"/>
    <p:sldId id="305" r:id="rId22"/>
    <p:sldId id="306" r:id="rId23"/>
    <p:sldId id="307" r:id="rId24"/>
    <p:sldId id="308" r:id="rId25"/>
    <p:sldId id="309" r:id="rId26"/>
    <p:sldId id="310" r:id="rId27"/>
    <p:sldId id="284" r:id="rId28"/>
    <p:sldId id="285" r:id="rId29"/>
    <p:sldId id="286" r:id="rId30"/>
    <p:sldId id="287" r:id="rId31"/>
    <p:sldId id="311" r:id="rId32"/>
    <p:sldId id="312" r:id="rId33"/>
    <p:sldId id="313" r:id="rId34"/>
    <p:sldId id="314" r:id="rId35"/>
    <p:sldId id="289" r:id="rId36"/>
    <p:sldId id="290" r:id="rId37"/>
    <p:sldId id="315" r:id="rId38"/>
    <p:sldId id="316" r:id="rId39"/>
    <p:sldId id="317" r:id="rId40"/>
    <p:sldId id="294" r:id="rId41"/>
    <p:sldId id="295" r:id="rId42"/>
    <p:sldId id="296" r:id="rId43"/>
    <p:sldId id="297" r:id="rId44"/>
    <p:sldId id="318" r:id="rId45"/>
    <p:sldId id="319" r:id="rId46"/>
    <p:sldId id="298" r:id="rId47"/>
    <p:sldId id="29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2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Hull\Documents\Misc\RiskBook3e\RMFI3e_New_%20Artwork\RMFI3e_Figure_08_7.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tx>
            <c:strRef>
              <c:f>Sheet1!$G$10</c:f>
              <c:strCache>
                <c:ptCount val="1"/>
                <c:pt idx="0">
                  <c:v>PC1</c:v>
                </c:pt>
              </c:strCache>
            </c:strRef>
          </c:tx>
          <c:spPr>
            <a:ln w="22225">
              <a:solidFill>
                <a:schemeClr val="tx1"/>
              </a:solidFill>
            </a:ln>
          </c:spPr>
          <c:marker>
            <c:symbol val="none"/>
          </c:marker>
          <c:xVal>
            <c:numRef>
              <c:f>Sheet1!$F$11:$F$18</c:f>
              <c:numCache>
                <c:formatCode>General</c:formatCode>
                <c:ptCount val="8"/>
                <c:pt idx="0">
                  <c:v>1</c:v>
                </c:pt>
                <c:pt idx="1">
                  <c:v>2</c:v>
                </c:pt>
                <c:pt idx="2">
                  <c:v>3</c:v>
                </c:pt>
                <c:pt idx="3">
                  <c:v>4</c:v>
                </c:pt>
                <c:pt idx="4">
                  <c:v>5</c:v>
                </c:pt>
                <c:pt idx="5">
                  <c:v>7</c:v>
                </c:pt>
                <c:pt idx="6">
                  <c:v>10</c:v>
                </c:pt>
                <c:pt idx="7">
                  <c:v>30</c:v>
                </c:pt>
              </c:numCache>
            </c:numRef>
          </c:xVal>
          <c:yVal>
            <c:numRef>
              <c:f>Sheet1!$G$11:$G$18</c:f>
              <c:numCache>
                <c:formatCode>General</c:formatCode>
                <c:ptCount val="8"/>
                <c:pt idx="0">
                  <c:v>0.216</c:v>
                </c:pt>
                <c:pt idx="1">
                  <c:v>0.33100000000000002</c:v>
                </c:pt>
                <c:pt idx="2">
                  <c:v>0.372</c:v>
                </c:pt>
                <c:pt idx="3">
                  <c:v>0.39200000000000002</c:v>
                </c:pt>
                <c:pt idx="4">
                  <c:v>0.40400000000000003</c:v>
                </c:pt>
                <c:pt idx="5">
                  <c:v>0.39400000000000002</c:v>
                </c:pt>
                <c:pt idx="6">
                  <c:v>0.376</c:v>
                </c:pt>
                <c:pt idx="7">
                  <c:v>0.30499999999999999</c:v>
                </c:pt>
              </c:numCache>
            </c:numRef>
          </c:yVal>
          <c:smooth val="1"/>
        </c:ser>
        <c:ser>
          <c:idx val="1"/>
          <c:order val="1"/>
          <c:tx>
            <c:strRef>
              <c:f>Sheet1!$H$10</c:f>
              <c:strCache>
                <c:ptCount val="1"/>
                <c:pt idx="0">
                  <c:v>PC2</c:v>
                </c:pt>
              </c:strCache>
            </c:strRef>
          </c:tx>
          <c:spPr>
            <a:ln w="22225">
              <a:solidFill>
                <a:schemeClr val="tx1"/>
              </a:solidFill>
              <a:prstDash val="sysDot"/>
            </a:ln>
          </c:spPr>
          <c:marker>
            <c:symbol val="none"/>
          </c:marker>
          <c:xVal>
            <c:numRef>
              <c:f>Sheet1!$F$11:$F$18</c:f>
              <c:numCache>
                <c:formatCode>General</c:formatCode>
                <c:ptCount val="8"/>
                <c:pt idx="0">
                  <c:v>1</c:v>
                </c:pt>
                <c:pt idx="1">
                  <c:v>2</c:v>
                </c:pt>
                <c:pt idx="2">
                  <c:v>3</c:v>
                </c:pt>
                <c:pt idx="3">
                  <c:v>4</c:v>
                </c:pt>
                <c:pt idx="4">
                  <c:v>5</c:v>
                </c:pt>
                <c:pt idx="5">
                  <c:v>7</c:v>
                </c:pt>
                <c:pt idx="6">
                  <c:v>10</c:v>
                </c:pt>
                <c:pt idx="7">
                  <c:v>30</c:v>
                </c:pt>
              </c:numCache>
            </c:numRef>
          </c:xVal>
          <c:yVal>
            <c:numRef>
              <c:f>Sheet1!$H$11:$H$18</c:f>
              <c:numCache>
                <c:formatCode>General</c:formatCode>
                <c:ptCount val="8"/>
                <c:pt idx="0">
                  <c:v>-0.501</c:v>
                </c:pt>
                <c:pt idx="1">
                  <c:v>-0.42899999999999999</c:v>
                </c:pt>
                <c:pt idx="2">
                  <c:v>-0.26700000000000002</c:v>
                </c:pt>
                <c:pt idx="3">
                  <c:v>-0.11</c:v>
                </c:pt>
                <c:pt idx="4">
                  <c:v>1.9E-2</c:v>
                </c:pt>
                <c:pt idx="5">
                  <c:v>0.19400000000000001</c:v>
                </c:pt>
                <c:pt idx="6">
                  <c:v>0.371</c:v>
                </c:pt>
                <c:pt idx="7">
                  <c:v>0.55400000000000005</c:v>
                </c:pt>
              </c:numCache>
            </c:numRef>
          </c:yVal>
          <c:smooth val="1"/>
        </c:ser>
        <c:ser>
          <c:idx val="2"/>
          <c:order val="2"/>
          <c:tx>
            <c:strRef>
              <c:f>Sheet1!$I$10</c:f>
              <c:strCache>
                <c:ptCount val="1"/>
                <c:pt idx="0">
                  <c:v>PC3</c:v>
                </c:pt>
              </c:strCache>
            </c:strRef>
          </c:tx>
          <c:spPr>
            <a:ln w="22225">
              <a:solidFill>
                <a:schemeClr val="tx1"/>
              </a:solidFill>
              <a:prstDash val="dash"/>
            </a:ln>
          </c:spPr>
          <c:marker>
            <c:symbol val="none"/>
          </c:marker>
          <c:xVal>
            <c:numRef>
              <c:f>Sheet1!$F$11:$F$18</c:f>
              <c:numCache>
                <c:formatCode>General</c:formatCode>
                <c:ptCount val="8"/>
                <c:pt idx="0">
                  <c:v>1</c:v>
                </c:pt>
                <c:pt idx="1">
                  <c:v>2</c:v>
                </c:pt>
                <c:pt idx="2">
                  <c:v>3</c:v>
                </c:pt>
                <c:pt idx="3">
                  <c:v>4</c:v>
                </c:pt>
                <c:pt idx="4">
                  <c:v>5</c:v>
                </c:pt>
                <c:pt idx="5">
                  <c:v>7</c:v>
                </c:pt>
                <c:pt idx="6">
                  <c:v>10</c:v>
                </c:pt>
                <c:pt idx="7">
                  <c:v>30</c:v>
                </c:pt>
              </c:numCache>
            </c:numRef>
          </c:xVal>
          <c:yVal>
            <c:numRef>
              <c:f>Sheet1!$I$11:$I$18</c:f>
              <c:numCache>
                <c:formatCode>General</c:formatCode>
                <c:ptCount val="8"/>
                <c:pt idx="0">
                  <c:v>0.627</c:v>
                </c:pt>
                <c:pt idx="1">
                  <c:v>0.129</c:v>
                </c:pt>
                <c:pt idx="2">
                  <c:v>-0.157</c:v>
                </c:pt>
                <c:pt idx="3">
                  <c:v>-0.25600000000000001</c:v>
                </c:pt>
                <c:pt idx="4">
                  <c:v>-0.35499999999999998</c:v>
                </c:pt>
                <c:pt idx="5">
                  <c:v>-0.19500000000000001</c:v>
                </c:pt>
                <c:pt idx="6">
                  <c:v>6.8000000000000005E-2</c:v>
                </c:pt>
                <c:pt idx="7">
                  <c:v>0.57499999999999996</c:v>
                </c:pt>
              </c:numCache>
            </c:numRef>
          </c:yVal>
          <c:smooth val="1"/>
        </c:ser>
        <c:dLbls>
          <c:showLegendKey val="0"/>
          <c:showVal val="0"/>
          <c:showCatName val="0"/>
          <c:showSerName val="0"/>
          <c:showPercent val="0"/>
          <c:showBubbleSize val="0"/>
        </c:dLbls>
        <c:axId val="164257320"/>
        <c:axId val="164257712"/>
      </c:scatterChart>
      <c:valAx>
        <c:axId val="164257320"/>
        <c:scaling>
          <c:orientation val="minMax"/>
          <c:max val="30"/>
        </c:scaling>
        <c:delete val="0"/>
        <c:axPos val="b"/>
        <c:title>
          <c:tx>
            <c:rich>
              <a:bodyPr/>
              <a:lstStyle/>
              <a:p>
                <a:pPr>
                  <a:defRPr/>
                </a:pPr>
                <a:r>
                  <a:rPr lang="en-US" b="0"/>
                  <a:t>Maturity</a:t>
                </a:r>
                <a:r>
                  <a:rPr lang="en-US" b="0" baseline="0"/>
                  <a:t> (years)</a:t>
                </a:r>
                <a:endParaRPr lang="en-US" b="0"/>
              </a:p>
            </c:rich>
          </c:tx>
          <c:layout>
            <c:manualLayout>
              <c:xMode val="edge"/>
              <c:yMode val="edge"/>
              <c:x val="0.62070935823287576"/>
              <c:y val="0.43423592884222806"/>
            </c:manualLayout>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64257712"/>
        <c:crosses val="autoZero"/>
        <c:crossBetween val="midCat"/>
      </c:valAx>
      <c:valAx>
        <c:axId val="164257712"/>
        <c:scaling>
          <c:orientation val="minMax"/>
        </c:scaling>
        <c:delete val="0"/>
        <c:axPos val="l"/>
        <c:title>
          <c:tx>
            <c:rich>
              <a:bodyPr rot="0" vert="horz"/>
              <a:lstStyle/>
              <a:p>
                <a:pPr>
                  <a:defRPr/>
                </a:pPr>
                <a:r>
                  <a:rPr lang="en-US" b="0"/>
                  <a:t>Factor</a:t>
                </a:r>
                <a:r>
                  <a:rPr lang="en-US" b="0" baseline="0"/>
                  <a:t> Loading</a:t>
                </a:r>
                <a:endParaRPr lang="en-US" b="0"/>
              </a:p>
            </c:rich>
          </c:tx>
          <c:layout>
            <c:manualLayout>
              <c:xMode val="edge"/>
              <c:yMode val="edge"/>
              <c:x val="0.25946419529417231"/>
              <c:y val="4.5584354039078449E-2"/>
            </c:manualLayout>
          </c:layout>
          <c:overlay val="0"/>
        </c:title>
        <c:numFmt formatCode="General" sourceLinked="1"/>
        <c:majorTickMark val="out"/>
        <c:minorTickMark val="none"/>
        <c:tickLblPos val="nextTo"/>
        <c:crossAx val="164257320"/>
        <c:crosses val="autoZero"/>
        <c:crossBetween val="midCat"/>
      </c:valAx>
    </c:plotArea>
    <c:legend>
      <c:legendPos val="r"/>
      <c:layout>
        <c:manualLayout>
          <c:xMode val="edge"/>
          <c:yMode val="edge"/>
          <c:x val="0.79981938540868225"/>
          <c:y val="0.7031277340332458"/>
          <c:w val="0.12522723155180826"/>
          <c:h val="0.25115157480314965"/>
        </c:manualLayout>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F19FAE0-FB2B-44C9-AED4-5B64CB09438A}" type="datetimeFigureOut">
              <a:rPr lang="en-US"/>
              <a:pPr>
                <a:defRPr/>
              </a:pPr>
              <a:t>9/23/2014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35F527D-40D0-4D14-B1DD-99A975840AA9}" type="slidenum">
              <a:rPr lang="en-US" altLang="en-US"/>
              <a:pPr/>
              <a:t>‹#›</a:t>
            </a:fld>
            <a:endParaRPr lang="en-US" altLang="en-US"/>
          </a:p>
        </p:txBody>
      </p:sp>
    </p:spTree>
    <p:extLst>
      <p:ext uri="{BB962C8B-B14F-4D97-AF65-F5344CB8AC3E}">
        <p14:creationId xmlns:p14="http://schemas.microsoft.com/office/powerpoint/2010/main" val="1835969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07343-2188-4E84-B364-C9FDAB010EC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150361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727E8-1517-4884-B9E1-B48EE4A92CB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185543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1BF67D-4C91-451A-9819-446FA58716FE}"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44261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9398C6-6A82-4736-8ED0-5F7EFD49BAFF}"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
        <p:nvSpPr>
          <p:cNvPr id="68611"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3338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6329E0-143E-4E09-BA19-C0B82100EE2E}"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69635"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2770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64E59A-0B7E-40D5-952E-4121486103DE}"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
        <p:nvSpPr>
          <p:cNvPr id="70659"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68966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44B241-8F5C-442C-81E3-9974B91E1895}"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
        <p:nvSpPr>
          <p:cNvPr id="71683"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42971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22D424-8281-41A0-B88A-9EB17992A665}"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
        <p:nvSpPr>
          <p:cNvPr id="72707"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7010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392675-7B3E-4F5F-9A07-967E7D2DB5D5}"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
        <p:nvSpPr>
          <p:cNvPr id="73731"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0516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D6D9B6-1B42-4300-833B-9A7530D6753A}"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
        <p:nvSpPr>
          <p:cNvPr id="74755"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2044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3B5C07-26C9-40EA-94F8-90BD7039BEC8}"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
        <p:nvSpPr>
          <p:cNvPr id="75779"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2983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A5FE14-E162-4A7B-83E8-6F94264809CA}"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
        <p:nvSpPr>
          <p:cNvPr id="58371"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6098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4D7B21-CE1F-4EA7-B12B-8779A034C319}"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
        <p:nvSpPr>
          <p:cNvPr id="76803"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4002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Tree>
    <p:extLst>
      <p:ext uri="{BB962C8B-B14F-4D97-AF65-F5344CB8AC3E}">
        <p14:creationId xmlns:p14="http://schemas.microsoft.com/office/powerpoint/2010/main" val="1192396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380FDF-5B31-4C8D-AD19-A58195E41D73}"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2515918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Tree>
    <p:extLst>
      <p:ext uri="{BB962C8B-B14F-4D97-AF65-F5344CB8AC3E}">
        <p14:creationId xmlns:p14="http://schemas.microsoft.com/office/powerpoint/2010/main" val="2236223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7F87B4-56AB-4848-BEB9-5CAB51926923}"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237274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AC714A-6DE7-4E9A-8CC5-8D1409546A97}"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58228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55266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FA3D47-FB38-4584-A773-36C35A8E18F4}"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
        <p:nvSpPr>
          <p:cNvPr id="83971"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385151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B3FACF-AD8E-4331-A624-8FEC788E1CB5}"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
        <p:nvSpPr>
          <p:cNvPr id="84995"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685083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8A3719-89B2-4DC6-B65E-AB88D0BFCCE2}"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
        <p:nvSpPr>
          <p:cNvPr id="86019"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12678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066AC3-03BC-4465-8C7E-8F646B824F95}"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59395"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19625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D98DA5-F393-47D3-A9AA-F6453E10FA21}"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
        <p:nvSpPr>
          <p:cNvPr id="87043"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49785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1338551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603E9A-95DD-4151-8FF3-B22C991422A9}"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484689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9F63B-0CFD-4FA2-BC30-5E53880FFE7D}"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2340114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CA7CAD-0C58-444D-B539-3078641CFDEF}"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4000490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86F15E-14A5-4BF2-B82B-ADD4AD26F829}"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
        <p:nvSpPr>
          <p:cNvPr id="92163"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773436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DAC4F1-83AF-4B3A-BF96-A99BBBDE7BE1}"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
        <p:nvSpPr>
          <p:cNvPr id="93187"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17945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1087975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81532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3655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2358B-F3B3-4C80-B746-DF15AB34CA5F}"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
        <p:nvSpPr>
          <p:cNvPr id="60419"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87131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007334-7E7E-4BF0-8938-1E44F107983C}"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
        <p:nvSpPr>
          <p:cNvPr id="98307"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45023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4CE153-2262-48BF-A5FC-0BDA51C8B4AA}"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
        <p:nvSpPr>
          <p:cNvPr id="99331"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4241185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878A00-569E-4867-93C1-F8B0D61A7E08}"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
        <p:nvSpPr>
          <p:cNvPr id="100355"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528687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E56ACB-D879-48A9-B236-0125E777750F}"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
        <p:nvSpPr>
          <p:cNvPr id="101379"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1093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326A64-6F78-4CF6-AC98-4AFC8FE29ADB}"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2596412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10B31A-9F07-4906-B801-221686EE8C03}"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Tree>
    <p:extLst>
      <p:ext uri="{BB962C8B-B14F-4D97-AF65-F5344CB8AC3E}">
        <p14:creationId xmlns:p14="http://schemas.microsoft.com/office/powerpoint/2010/main" val="2892551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B7881-CA2B-4253-A72C-10BBFCADF7F3}"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
        <p:nvSpPr>
          <p:cNvPr id="104451"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9622371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EE72DF-CCD0-4845-8105-FFB340F9EEB7}"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
        <p:nvSpPr>
          <p:cNvPr id="105475"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67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FF2D06-EA2E-4467-906E-2A211616A55F}"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
        <p:nvSpPr>
          <p:cNvPr id="61443" name="Rectangle 2"/>
          <p:cNvSpPr>
            <a:spLocks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163177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536714-CBC2-44F6-A69F-87045A7E0CF4}"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
        <p:nvSpPr>
          <p:cNvPr id="62467" name="Rectangle 2"/>
          <p:cNvSpPr>
            <a:spLocks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3488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BD3914-8E78-44B6-BC3B-41F3D7804C07}"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15805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0D6D4F-7072-46D6-B93D-12A51BEB9BAC}"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377814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502187-7CCA-4FCC-A206-65F7C209AA19}"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733017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36E90182-560E-466B-BA03-3817B3178B5D}" type="datetime1">
              <a:rPr lang="en-US"/>
              <a:pPr>
                <a:defRPr/>
              </a:pPr>
              <a:t>9/23/2014</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ABE03318-6C81-49B8-8B66-B6070EC9B424}" type="slidenum">
              <a:rPr lang="en-US" altLang="en-US"/>
              <a:pPr/>
              <a:t>‹#›</a:t>
            </a:fld>
            <a:endParaRPr lang="en-US" altLang="en-US"/>
          </a:p>
        </p:txBody>
      </p:sp>
    </p:spTree>
    <p:extLst>
      <p:ext uri="{BB962C8B-B14F-4D97-AF65-F5344CB8AC3E}">
        <p14:creationId xmlns:p14="http://schemas.microsoft.com/office/powerpoint/2010/main" val="17712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7B84E99-F878-4DEB-9EE9-92D844C5A8F6}"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B93BC71D-E7E9-47C9-BEF6-8C1CD484B29F}" type="slidenum">
              <a:rPr lang="en-US" altLang="en-US"/>
              <a:pPr/>
              <a:t>‹#›</a:t>
            </a:fld>
            <a:endParaRPr lang="en-US" altLang="en-US"/>
          </a:p>
        </p:txBody>
      </p:sp>
    </p:spTree>
    <p:extLst>
      <p:ext uri="{BB962C8B-B14F-4D97-AF65-F5344CB8AC3E}">
        <p14:creationId xmlns:p14="http://schemas.microsoft.com/office/powerpoint/2010/main" val="264615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485C85D-3BA0-498C-9329-25CA37EB9AF8}"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7138EBDD-E7C8-406A-AAED-206A533B8838}" type="slidenum">
              <a:rPr lang="en-US" altLang="en-US"/>
              <a:pPr/>
              <a:t>‹#›</a:t>
            </a:fld>
            <a:endParaRPr lang="en-US" altLang="en-US"/>
          </a:p>
        </p:txBody>
      </p:sp>
    </p:spTree>
    <p:extLst>
      <p:ext uri="{BB962C8B-B14F-4D97-AF65-F5344CB8AC3E}">
        <p14:creationId xmlns:p14="http://schemas.microsoft.com/office/powerpoint/2010/main" val="125171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AB847B36-F364-4B03-B2E1-49AF6DB4DE19}" type="datetime1">
              <a:rPr lang="en-US"/>
              <a:pPr>
                <a:defRPr/>
              </a:pPr>
              <a:t>9/23/2014</a:t>
            </a:fld>
            <a:endParaRPr lang="en-US"/>
          </a:p>
        </p:txBody>
      </p:sp>
      <p:sp>
        <p:nvSpPr>
          <p:cNvPr id="6" name="Footer Placeholder 5"/>
          <p:cNvSpPr>
            <a:spLocks noGrp="1"/>
          </p:cNvSpPr>
          <p:nvPr>
            <p:ph type="ftr" sz="quarter" idx="11"/>
          </p:nvPr>
        </p:nvSpPr>
        <p:spPr>
          <a:xfrm>
            <a:off x="250825" y="6248400"/>
            <a:ext cx="7561263" cy="457200"/>
          </a:xfrm>
        </p:spPr>
        <p:txBody>
          <a:bodyPr/>
          <a:lstStyle>
            <a:lvl1pPr>
              <a:defRPr/>
            </a:lvl1pPr>
          </a:lstStyle>
          <a:p>
            <a:pPr>
              <a:defRPr/>
            </a:pPr>
            <a:r>
              <a:rPr lang="en-CA"/>
              <a:t>Options, Futures, and Other Derivatives,  9th Edition, Copyright © John  C. Hull 2014</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2A09AE8-6A9B-4D18-913A-CE4CB64E3B7F}" type="slidenum">
              <a:rPr lang="en-US" altLang="en-US"/>
              <a:pPr/>
              <a:t>‹#›</a:t>
            </a:fld>
            <a:endParaRPr lang="en-US" altLang="en-US"/>
          </a:p>
        </p:txBody>
      </p:sp>
    </p:spTree>
    <p:extLst>
      <p:ext uri="{BB962C8B-B14F-4D97-AF65-F5344CB8AC3E}">
        <p14:creationId xmlns:p14="http://schemas.microsoft.com/office/powerpoint/2010/main" val="148577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8D9113D6-BD97-43A9-9C99-29865DB18899}" type="datetime1">
              <a:rPr lang="en-US"/>
              <a:pPr>
                <a:defRPr/>
              </a:pPr>
              <a:t>9/23/2014</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a:lvl1pPr>
          </a:lstStyle>
          <a:p>
            <a:pPr>
              <a:defRPr/>
            </a:pPr>
            <a:r>
              <a:rPr lang="en-CA"/>
              <a:t>Options, Futures, and Other Derivatives,  9th Edition, Copyright © John  C. Hull 2014</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663C8587-008A-495C-BD0C-359A4BD910B6}" type="slidenum">
              <a:rPr lang="en-US" altLang="en-US"/>
              <a:pPr/>
              <a:t>‹#›</a:t>
            </a:fld>
            <a:endParaRPr lang="en-US" altLang="en-US"/>
          </a:p>
        </p:txBody>
      </p:sp>
    </p:spTree>
    <p:extLst>
      <p:ext uri="{BB962C8B-B14F-4D97-AF65-F5344CB8AC3E}">
        <p14:creationId xmlns:p14="http://schemas.microsoft.com/office/powerpoint/2010/main" val="118538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446768F8-30A8-4D47-B9F8-7C5AFB8B7A15}" type="datetime1">
              <a:rPr lang="en-US"/>
              <a:pPr>
                <a:defRPr/>
              </a:pPr>
              <a:t>9/23/2014</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fld id="{FF330888-A785-48AA-97D9-B7E7E67A1DFA}" type="slidenum">
              <a:rPr lang="en-US" altLang="en-US"/>
              <a:pPr/>
              <a:t>‹#›</a:t>
            </a:fld>
            <a:endParaRPr lang="en-US" altLang="en-US"/>
          </a:p>
        </p:txBody>
      </p:sp>
    </p:spTree>
    <p:extLst>
      <p:ext uri="{BB962C8B-B14F-4D97-AF65-F5344CB8AC3E}">
        <p14:creationId xmlns:p14="http://schemas.microsoft.com/office/powerpoint/2010/main" val="96812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133F9AA-6230-4E3B-93BE-1EC895D6E6B4}" type="datetime1">
              <a:rPr lang="en-US"/>
              <a:pPr>
                <a:defRPr/>
              </a:pPr>
              <a:t>9/23/2014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fld id="{8CB43297-AD69-4D2D-9564-2F5BC781DD48}" type="slidenum">
              <a:rPr lang="en-US" altLang="en-US"/>
              <a:pPr/>
              <a:t>‹#›</a:t>
            </a:fld>
            <a:endParaRPr lang="en-US" altLang="en-US"/>
          </a:p>
        </p:txBody>
      </p:sp>
    </p:spTree>
    <p:extLst>
      <p:ext uri="{BB962C8B-B14F-4D97-AF65-F5344CB8AC3E}">
        <p14:creationId xmlns:p14="http://schemas.microsoft.com/office/powerpoint/2010/main" val="266871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2DA8C43-7286-4CBF-8DE7-0A0F1F6A5CBE}"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4C21BA06-A6DF-4369-BCBE-FC39DC709089}" type="slidenum">
              <a:rPr lang="en-US" altLang="en-US"/>
              <a:pPr/>
              <a:t>‹#›</a:t>
            </a:fld>
            <a:endParaRPr lang="en-US" altLang="en-US"/>
          </a:p>
        </p:txBody>
      </p:sp>
    </p:spTree>
    <p:extLst>
      <p:ext uri="{BB962C8B-B14F-4D97-AF65-F5344CB8AC3E}">
        <p14:creationId xmlns:p14="http://schemas.microsoft.com/office/powerpoint/2010/main" val="364294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5CA26EB-14D9-4D74-A119-D5E5FCB38467}" type="datetime1">
              <a:rPr lang="en-US"/>
              <a:pPr>
                <a:defRPr/>
              </a:pPr>
              <a:t>9/23/2014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fld id="{E9DE9EC3-19FD-4B91-9029-57B1FB93DC08}" type="slidenum">
              <a:rPr lang="en-US" altLang="en-US"/>
              <a:pPr/>
              <a:t>‹#›</a:t>
            </a:fld>
            <a:endParaRPr lang="en-US" altLang="en-US"/>
          </a:p>
        </p:txBody>
      </p:sp>
    </p:spTree>
    <p:extLst>
      <p:ext uri="{BB962C8B-B14F-4D97-AF65-F5344CB8AC3E}">
        <p14:creationId xmlns:p14="http://schemas.microsoft.com/office/powerpoint/2010/main" val="384548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B949D180-0EBD-4048-B68B-BA0E3DF9EAF5}" type="datetime1">
              <a:rPr lang="en-US"/>
              <a:pPr>
                <a:defRPr/>
              </a:pPr>
              <a:t>9/23/2014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fld id="{35C03757-4215-4899-A9D1-6E7C24BD5E1C}" type="slidenum">
              <a:rPr lang="en-US" altLang="en-US"/>
              <a:pPr/>
              <a:t>‹#›</a:t>
            </a:fld>
            <a:endParaRPr lang="en-US" altLang="en-US"/>
          </a:p>
        </p:txBody>
      </p:sp>
    </p:spTree>
    <p:extLst>
      <p:ext uri="{BB962C8B-B14F-4D97-AF65-F5344CB8AC3E}">
        <p14:creationId xmlns:p14="http://schemas.microsoft.com/office/powerpoint/2010/main" val="278835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ABE7E47-D18F-4147-A711-DB0C253ADE60}" type="datetime1">
              <a:rPr lang="en-US"/>
              <a:pPr>
                <a:defRPr/>
              </a:pPr>
              <a:t>9/23/2014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fld id="{AEBC1907-913F-4D3D-8E70-1630B8AF729A}" type="slidenum">
              <a:rPr lang="en-US" altLang="en-US"/>
              <a:pPr/>
              <a:t>‹#›</a:t>
            </a:fld>
            <a:endParaRPr lang="en-US" altLang="en-US"/>
          </a:p>
        </p:txBody>
      </p:sp>
    </p:spTree>
    <p:extLst>
      <p:ext uri="{BB962C8B-B14F-4D97-AF65-F5344CB8AC3E}">
        <p14:creationId xmlns:p14="http://schemas.microsoft.com/office/powerpoint/2010/main" val="21107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7C538D1-9775-4FB7-92AB-37B3F6BED47F}"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32AE808A-5AFF-44A2-A471-7750537DC909}" type="slidenum">
              <a:rPr lang="en-US" altLang="en-US"/>
              <a:pPr/>
              <a:t>‹#›</a:t>
            </a:fld>
            <a:endParaRPr lang="en-US" altLang="en-US"/>
          </a:p>
        </p:txBody>
      </p:sp>
    </p:spTree>
    <p:extLst>
      <p:ext uri="{BB962C8B-B14F-4D97-AF65-F5344CB8AC3E}">
        <p14:creationId xmlns:p14="http://schemas.microsoft.com/office/powerpoint/2010/main" val="382129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B967D8F-EEA1-428F-B246-4E4D641ED3F5}" type="datetime1">
              <a:rPr lang="en-US"/>
              <a:pPr>
                <a:defRPr/>
              </a:pPr>
              <a:t>9/23/2014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fld id="{A86F9098-9CE8-4D7A-BB9D-25F025D40846}" type="slidenum">
              <a:rPr lang="en-US" altLang="en-US"/>
              <a:pPr/>
              <a:t>‹#›</a:t>
            </a:fld>
            <a:endParaRPr lang="en-US" altLang="en-US"/>
          </a:p>
        </p:txBody>
      </p:sp>
    </p:spTree>
    <p:extLst>
      <p:ext uri="{BB962C8B-B14F-4D97-AF65-F5344CB8AC3E}">
        <p14:creationId xmlns:p14="http://schemas.microsoft.com/office/powerpoint/2010/main" val="392549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cs typeface="Arial" charset="0"/>
              </a:defRPr>
            </a:lvl1pPr>
          </a:lstStyle>
          <a:p>
            <a:pPr>
              <a:defRPr/>
            </a:pPr>
            <a:fld id="{9377BD60-82E1-4B01-81FB-00E2F1B40440}" type="datetime1">
              <a:rPr lang="en-US"/>
              <a:pPr>
                <a:defRPr/>
              </a:pPr>
              <a:t>9/23/2014</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69F95B5-6C84-45B1-A651-B11D61752724}"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69" r:id="rId1"/>
    <p:sldLayoutId id="2147483870" r:id="rId2"/>
    <p:sldLayoutId id="2147483861" r:id="rId3"/>
    <p:sldLayoutId id="2147483862" r:id="rId4"/>
    <p:sldLayoutId id="2147483863" r:id="rId5"/>
    <p:sldLayoutId id="2147483871" r:id="rId6"/>
    <p:sldLayoutId id="2147483864" r:id="rId7"/>
    <p:sldLayoutId id="2147483865" r:id="rId8"/>
    <p:sldLayoutId id="2147483866" r:id="rId9"/>
    <p:sldLayoutId id="2147483867" r:id="rId10"/>
    <p:sldLayoutId id="2147483868" r:id="rId11"/>
    <p:sldLayoutId id="2147483872" r:id="rId12"/>
    <p:sldLayoutId id="2147483873"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8.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9.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7.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5.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5.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5.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7.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6.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7.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4.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1.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22</a:t>
            </a:r>
            <a:br>
              <a:rPr lang="en-US" dirty="0" smtClean="0">
                <a:solidFill>
                  <a:schemeClr val="tx2">
                    <a:satMod val="130000"/>
                  </a:schemeClr>
                </a:solidFill>
              </a:rPr>
            </a:br>
            <a:r>
              <a:rPr lang="en-US" dirty="0" smtClean="0">
                <a:solidFill>
                  <a:schemeClr val="tx2">
                    <a:satMod val="130000"/>
                  </a:schemeClr>
                </a:solidFill>
              </a:rPr>
              <a:t>Value at Risk</a:t>
            </a:r>
            <a:endParaRPr lang="en-US" dirty="0">
              <a:solidFill>
                <a:schemeClr val="tx2">
                  <a:satMod val="130000"/>
                </a:schemeClr>
              </a:solidFill>
            </a:endParaRPr>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EB40C5E-AAD1-457B-A72E-25D6FD45DDC0}"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US" altLang="en-US" smtClean="0"/>
              <a:t>Ranked Losses </a:t>
            </a:r>
            <a:r>
              <a:rPr lang="en-US" altLang="en-US" sz="2000" smtClean="0"/>
              <a:t>(Table 22.4, page 500)</a:t>
            </a:r>
          </a:p>
        </p:txBody>
      </p:sp>
      <p:sp>
        <p:nvSpPr>
          <p:cNvPr id="16387" name="Footer Placeholder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638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ABD193B-92B2-47D1-81F2-3156A267549D}" type="slidenum">
              <a:rPr lang="en-US" altLang="en-US" sz="1400">
                <a:latin typeface="Arial" panose="020B0604020202020204" pitchFamily="34" charset="0"/>
              </a:rPr>
              <a:pPr eaLnBrk="1" hangingPunct="1">
                <a:spcBef>
                  <a:spcPct val="0"/>
                </a:spcBef>
                <a:buFontTx/>
                <a:buNone/>
              </a:pPr>
              <a:t>10</a:t>
            </a:fld>
            <a:endParaRPr lang="en-US" altLang="en-US" sz="1400">
              <a:latin typeface="Arial" panose="020B0604020202020204" pitchFamily="34" charset="0"/>
            </a:endParaRPr>
          </a:p>
        </p:txBody>
      </p:sp>
      <p:graphicFrame>
        <p:nvGraphicFramePr>
          <p:cNvPr id="5" name="Table 4"/>
          <p:cNvGraphicFramePr>
            <a:graphicFrameLocks noGrp="1"/>
          </p:cNvGraphicFramePr>
          <p:nvPr/>
        </p:nvGraphicFramePr>
        <p:xfrm>
          <a:off x="1143000" y="2057400"/>
          <a:ext cx="4038600" cy="2967038"/>
        </p:xfrm>
        <a:graphic>
          <a:graphicData uri="http://schemas.openxmlformats.org/drawingml/2006/table">
            <a:tbl>
              <a:tblPr firstRow="1" bandRow="1">
                <a:tableStyleId>{5940675A-B579-460E-94D1-54222C63F5DA}</a:tableStyleId>
              </a:tblPr>
              <a:tblGrid>
                <a:gridCol w="2286000"/>
                <a:gridCol w="1752600"/>
              </a:tblGrid>
              <a:tr h="370880">
                <a:tc>
                  <a:txBody>
                    <a:bodyPr/>
                    <a:lstStyle/>
                    <a:p>
                      <a:pPr algn="ctr"/>
                      <a:r>
                        <a:rPr lang="en-US" sz="1800" i="1" dirty="0" smtClean="0">
                          <a:latin typeface="+mj-lt"/>
                          <a:cs typeface="Arial" pitchFamily="34" charset="0"/>
                        </a:rPr>
                        <a:t>Scenario Number</a:t>
                      </a:r>
                      <a:endParaRPr lang="en-US" sz="1800" i="1" dirty="0">
                        <a:latin typeface="+mj-lt"/>
                        <a:cs typeface="Arial" pitchFamily="34" charset="0"/>
                      </a:endParaRPr>
                    </a:p>
                  </a:txBody>
                  <a:tcPr marT="45725" marB="45725"/>
                </a:tc>
                <a:tc>
                  <a:txBody>
                    <a:bodyPr/>
                    <a:lstStyle/>
                    <a:p>
                      <a:pPr algn="ctr"/>
                      <a:r>
                        <a:rPr lang="en-US" sz="1800" i="1" dirty="0" smtClean="0">
                          <a:latin typeface="+mj-lt"/>
                          <a:cs typeface="Arial" pitchFamily="34" charset="0"/>
                        </a:rPr>
                        <a:t>Loss ($000s)</a:t>
                      </a:r>
                      <a:endParaRPr lang="en-US" sz="1800" i="1" dirty="0">
                        <a:latin typeface="+mj-lt"/>
                        <a:cs typeface="Arial" pitchFamily="34" charset="0"/>
                      </a:endParaRPr>
                    </a:p>
                  </a:txBody>
                  <a:tcPr marT="45725" marB="45725"/>
                </a:tc>
              </a:tr>
              <a:tr h="370880">
                <a:tc>
                  <a:txBody>
                    <a:bodyPr/>
                    <a:lstStyle/>
                    <a:p>
                      <a:pPr algn="ctr"/>
                      <a:r>
                        <a:rPr lang="en-US" sz="1800" dirty="0" smtClean="0"/>
                        <a:t>494</a:t>
                      </a:r>
                      <a:endParaRPr lang="en-US" sz="1800" dirty="0"/>
                    </a:p>
                  </a:txBody>
                  <a:tcPr marT="45725" marB="45725"/>
                </a:tc>
                <a:tc>
                  <a:txBody>
                    <a:bodyPr/>
                    <a:lstStyle/>
                    <a:p>
                      <a:pPr algn="ctr"/>
                      <a:r>
                        <a:rPr lang="en-US" sz="1800" dirty="0" smtClean="0"/>
                        <a:t>477.841</a:t>
                      </a:r>
                      <a:endParaRPr lang="en-US" sz="1800" dirty="0"/>
                    </a:p>
                  </a:txBody>
                  <a:tcPr marT="45725" marB="45725"/>
                </a:tc>
              </a:tr>
              <a:tr h="370880">
                <a:tc>
                  <a:txBody>
                    <a:bodyPr/>
                    <a:lstStyle/>
                    <a:p>
                      <a:pPr algn="ctr"/>
                      <a:r>
                        <a:rPr lang="en-US" sz="1800" dirty="0" smtClean="0"/>
                        <a:t>339</a:t>
                      </a:r>
                      <a:endParaRPr lang="en-US" sz="1800" dirty="0"/>
                    </a:p>
                  </a:txBody>
                  <a:tcPr marT="45725" marB="45725"/>
                </a:tc>
                <a:tc>
                  <a:txBody>
                    <a:bodyPr/>
                    <a:lstStyle/>
                    <a:p>
                      <a:pPr algn="ctr"/>
                      <a:r>
                        <a:rPr lang="en-US" sz="1800" dirty="0" smtClean="0"/>
                        <a:t>345.435</a:t>
                      </a:r>
                      <a:endParaRPr lang="en-US" sz="1800" dirty="0"/>
                    </a:p>
                  </a:txBody>
                  <a:tcPr marT="45725" marB="45725"/>
                </a:tc>
              </a:tr>
              <a:tr h="370880">
                <a:tc>
                  <a:txBody>
                    <a:bodyPr/>
                    <a:lstStyle/>
                    <a:p>
                      <a:pPr algn="ctr"/>
                      <a:r>
                        <a:rPr lang="en-US" sz="1800" dirty="0" smtClean="0"/>
                        <a:t>349</a:t>
                      </a:r>
                      <a:endParaRPr lang="en-US" sz="1800" dirty="0"/>
                    </a:p>
                  </a:txBody>
                  <a:tcPr marT="45725" marB="45725"/>
                </a:tc>
                <a:tc>
                  <a:txBody>
                    <a:bodyPr/>
                    <a:lstStyle/>
                    <a:p>
                      <a:pPr algn="ctr"/>
                      <a:r>
                        <a:rPr lang="en-US" sz="1800" dirty="0" smtClean="0"/>
                        <a:t>282.204</a:t>
                      </a:r>
                      <a:endParaRPr lang="en-US" sz="1800" dirty="0"/>
                    </a:p>
                  </a:txBody>
                  <a:tcPr marT="45725" marB="45725"/>
                </a:tc>
              </a:tr>
              <a:tr h="370880">
                <a:tc>
                  <a:txBody>
                    <a:bodyPr/>
                    <a:lstStyle/>
                    <a:p>
                      <a:pPr algn="ctr"/>
                      <a:r>
                        <a:rPr lang="en-US" sz="1800" dirty="0" smtClean="0"/>
                        <a:t>329</a:t>
                      </a:r>
                      <a:endParaRPr lang="en-US" sz="1800" dirty="0"/>
                    </a:p>
                  </a:txBody>
                  <a:tcPr marT="45725" marB="45725"/>
                </a:tc>
                <a:tc>
                  <a:txBody>
                    <a:bodyPr/>
                    <a:lstStyle/>
                    <a:p>
                      <a:pPr algn="ctr"/>
                      <a:r>
                        <a:rPr lang="en-US" sz="1800" dirty="0" smtClean="0"/>
                        <a:t>277.041</a:t>
                      </a:r>
                      <a:endParaRPr lang="en-US" sz="1800" dirty="0"/>
                    </a:p>
                  </a:txBody>
                  <a:tcPr marT="45725" marB="45725"/>
                </a:tc>
              </a:tr>
              <a:tr h="370880">
                <a:tc>
                  <a:txBody>
                    <a:bodyPr/>
                    <a:lstStyle/>
                    <a:p>
                      <a:pPr algn="ctr"/>
                      <a:r>
                        <a:rPr lang="en-US" sz="1800" dirty="0" smtClean="0"/>
                        <a:t>487</a:t>
                      </a:r>
                      <a:endParaRPr lang="en-US" sz="1800" dirty="0"/>
                    </a:p>
                  </a:txBody>
                  <a:tcPr marT="45725" marB="45725"/>
                </a:tc>
                <a:tc>
                  <a:txBody>
                    <a:bodyPr/>
                    <a:lstStyle/>
                    <a:p>
                      <a:pPr algn="ctr"/>
                      <a:r>
                        <a:rPr lang="en-US" sz="1800" dirty="0" smtClean="0"/>
                        <a:t>253.385</a:t>
                      </a:r>
                      <a:endParaRPr lang="en-US" sz="1800" dirty="0"/>
                    </a:p>
                  </a:txBody>
                  <a:tcPr marT="45725" marB="45725"/>
                </a:tc>
              </a:tr>
              <a:tr h="370880">
                <a:tc>
                  <a:txBody>
                    <a:bodyPr/>
                    <a:lstStyle/>
                    <a:p>
                      <a:pPr algn="ctr"/>
                      <a:r>
                        <a:rPr lang="en-US" sz="1800" dirty="0" smtClean="0"/>
                        <a:t>227</a:t>
                      </a:r>
                      <a:endParaRPr lang="en-US" sz="1800" dirty="0"/>
                    </a:p>
                  </a:txBody>
                  <a:tcPr marT="45725" marB="45725"/>
                </a:tc>
                <a:tc>
                  <a:txBody>
                    <a:bodyPr/>
                    <a:lstStyle/>
                    <a:p>
                      <a:pPr algn="ctr"/>
                      <a:r>
                        <a:rPr lang="en-US" sz="1800" dirty="0" smtClean="0"/>
                        <a:t>217.974</a:t>
                      </a:r>
                      <a:endParaRPr lang="en-US" sz="1800" dirty="0"/>
                    </a:p>
                  </a:txBody>
                  <a:tcPr marT="45725" marB="45725"/>
                </a:tc>
              </a:tr>
              <a:tr h="370880">
                <a:tc>
                  <a:txBody>
                    <a:bodyPr/>
                    <a:lstStyle/>
                    <a:p>
                      <a:pPr algn="ctr"/>
                      <a:r>
                        <a:rPr lang="en-US" sz="1800" dirty="0" smtClean="0"/>
                        <a:t>131</a:t>
                      </a:r>
                      <a:endParaRPr lang="en-US" sz="1800" dirty="0"/>
                    </a:p>
                  </a:txBody>
                  <a:tcPr marT="45725" marB="45725"/>
                </a:tc>
                <a:tc>
                  <a:txBody>
                    <a:bodyPr/>
                    <a:lstStyle/>
                    <a:p>
                      <a:pPr algn="ctr"/>
                      <a:r>
                        <a:rPr lang="en-US" sz="1800" dirty="0" smtClean="0"/>
                        <a:t>205.256</a:t>
                      </a:r>
                      <a:endParaRPr lang="en-US" sz="1800" dirty="0"/>
                    </a:p>
                  </a:txBody>
                  <a:tcPr marT="45725" marB="45725"/>
                </a:tc>
              </a:tr>
            </a:tbl>
          </a:graphicData>
        </a:graphic>
      </p:graphicFrame>
      <p:sp>
        <p:nvSpPr>
          <p:cNvPr id="16418" name="TextBox 5"/>
          <p:cNvSpPr txBox="1">
            <a:spLocks noChangeArrowheads="1"/>
          </p:cNvSpPr>
          <p:nvPr/>
        </p:nvSpPr>
        <p:spPr bwMode="auto">
          <a:xfrm>
            <a:off x="7162800" y="26670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800">
                <a:latin typeface="Arial" panose="020B0604020202020204" pitchFamily="34" charset="0"/>
              </a:rPr>
              <a:t>99% one-day VaR</a:t>
            </a:r>
          </a:p>
        </p:txBody>
      </p:sp>
      <p:cxnSp>
        <p:nvCxnSpPr>
          <p:cNvPr id="16419" name="Straight Arrow Connector 7"/>
          <p:cNvCxnSpPr>
            <a:cxnSpLocks noChangeShapeType="1"/>
          </p:cNvCxnSpPr>
          <p:nvPr/>
        </p:nvCxnSpPr>
        <p:spPr bwMode="auto">
          <a:xfrm rot="10800000" flipV="1">
            <a:off x="5181600" y="3276600"/>
            <a:ext cx="1981200"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The N-day VaR</a:t>
            </a:r>
          </a:p>
        </p:txBody>
      </p:sp>
      <p:sp>
        <p:nvSpPr>
          <p:cNvPr id="3" name="Content Placeholder 2"/>
          <p:cNvSpPr>
            <a:spLocks noGrp="1"/>
          </p:cNvSpPr>
          <p:nvPr>
            <p:ph idx="1"/>
          </p:nvPr>
        </p:nvSpPr>
        <p:spPr/>
        <p:txBody>
          <a:bodyPr/>
          <a:lstStyle/>
          <a:p>
            <a:pPr eaLnBrk="1" hangingPunct="1">
              <a:defRPr/>
            </a:pPr>
            <a:r>
              <a:rPr lang="en-US" dirty="0" smtClean="0"/>
              <a:t>The </a:t>
            </a:r>
            <a:r>
              <a:rPr lang="en-US" i="1" dirty="0" smtClean="0">
                <a:latin typeface="+mj-lt"/>
              </a:rPr>
              <a:t>N</a:t>
            </a:r>
            <a:r>
              <a:rPr lang="en-US" dirty="0" smtClean="0"/>
              <a:t>-day </a:t>
            </a:r>
            <a:r>
              <a:rPr lang="en-US" dirty="0" err="1" smtClean="0"/>
              <a:t>VaR</a:t>
            </a:r>
            <a:r>
              <a:rPr lang="en-US" dirty="0" smtClean="0"/>
              <a:t> for market risk is usually assumed to be       times the one-day </a:t>
            </a:r>
            <a:r>
              <a:rPr lang="en-US" dirty="0" err="1" smtClean="0"/>
              <a:t>VaR</a:t>
            </a:r>
            <a:endParaRPr lang="en-US" dirty="0" smtClean="0"/>
          </a:p>
          <a:p>
            <a:pPr eaLnBrk="1" hangingPunct="1">
              <a:defRPr/>
            </a:pPr>
            <a:r>
              <a:rPr lang="en-US" dirty="0" smtClean="0"/>
              <a:t>In our example the 10-day </a:t>
            </a:r>
            <a:r>
              <a:rPr lang="en-US" dirty="0" err="1" smtClean="0"/>
              <a:t>VaR</a:t>
            </a:r>
            <a:r>
              <a:rPr lang="en-US" dirty="0" smtClean="0"/>
              <a:t> would be calculated as</a:t>
            </a:r>
          </a:p>
          <a:p>
            <a:pPr eaLnBrk="1" hangingPunct="1">
              <a:defRPr/>
            </a:pPr>
            <a:endParaRPr lang="en-US" dirty="0" smtClean="0"/>
          </a:p>
          <a:p>
            <a:pPr eaLnBrk="1" hangingPunct="1">
              <a:defRPr/>
            </a:pPr>
            <a:r>
              <a:rPr lang="en-US" dirty="0" smtClean="0"/>
              <a:t>This assumption is in theory only perfectly correct if daily changes are normally distributed and independent </a:t>
            </a:r>
          </a:p>
          <a:p>
            <a:pPr eaLnBrk="1" hangingPunct="1">
              <a:defRPr/>
            </a:pPr>
            <a:endParaRPr lang="en-US" dirty="0"/>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AD7A843-50F8-4B53-A506-7AABF3B7DC45}" type="slidenum">
              <a:rPr lang="en-US" altLang="en-US" sz="1400">
                <a:latin typeface="Arial" panose="020B0604020202020204" pitchFamily="34" charset="0"/>
              </a:rPr>
              <a:pPr eaLnBrk="1" hangingPunct="1">
                <a:spcBef>
                  <a:spcPct val="0"/>
                </a:spcBef>
                <a:buFontTx/>
                <a:buNone/>
              </a:pPr>
              <a:t>11</a:t>
            </a:fld>
            <a:endParaRPr lang="en-US" altLang="en-US" sz="1400">
              <a:latin typeface="Arial" panose="020B0604020202020204" pitchFamily="34" charset="0"/>
            </a:endParaRPr>
          </a:p>
        </p:txBody>
      </p:sp>
      <p:graphicFrame>
        <p:nvGraphicFramePr>
          <p:cNvPr id="17414" name="Object 2"/>
          <p:cNvGraphicFramePr>
            <a:graphicFrameLocks noChangeAspect="1"/>
          </p:cNvGraphicFramePr>
          <p:nvPr/>
        </p:nvGraphicFramePr>
        <p:xfrm>
          <a:off x="3505200" y="2614613"/>
          <a:ext cx="554038" cy="433387"/>
        </p:xfrm>
        <a:graphic>
          <a:graphicData uri="http://schemas.openxmlformats.org/presentationml/2006/ole">
            <mc:AlternateContent xmlns:mc="http://schemas.openxmlformats.org/markup-compatibility/2006">
              <mc:Choice xmlns:v="urn:schemas-microsoft-com:vml" Requires="v">
                <p:oleObj spid="_x0000_s17416" name="Equation" r:id="rId6" imgW="291973" imgH="228501" progId="Equation.3">
                  <p:embed/>
                </p:oleObj>
              </mc:Choice>
              <mc:Fallback>
                <p:oleObj name="Equation" r:id="rId6" imgW="291973" imgH="228501"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614613"/>
                        <a:ext cx="55403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3"/>
          <p:cNvGraphicFramePr>
            <a:graphicFrameLocks noChangeAspect="1"/>
          </p:cNvGraphicFramePr>
          <p:nvPr/>
        </p:nvGraphicFramePr>
        <p:xfrm>
          <a:off x="2209800" y="4038600"/>
          <a:ext cx="2967038" cy="469900"/>
        </p:xfrm>
        <a:graphic>
          <a:graphicData uri="http://schemas.openxmlformats.org/presentationml/2006/ole">
            <mc:AlternateContent xmlns:mc="http://schemas.openxmlformats.org/markup-compatibility/2006">
              <mc:Choice xmlns:v="urn:schemas-microsoft-com:vml" Requires="v">
                <p:oleObj spid="_x0000_s17417" name="Equation" r:id="rId8" imgW="1524000" imgH="241300" progId="Equation.3">
                  <p:embed/>
                </p:oleObj>
              </mc:Choice>
              <mc:Fallback>
                <p:oleObj name="Equation" r:id="rId8" imgW="1524000" imgH="2413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038600"/>
                        <a:ext cx="29670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The Model-Building Approach</a:t>
            </a:r>
          </a:p>
        </p:txBody>
      </p:sp>
      <p:sp>
        <p:nvSpPr>
          <p:cNvPr id="18435" name="Rectangle 3"/>
          <p:cNvSpPr>
            <a:spLocks noGrp="1" noChangeArrowheads="1"/>
          </p:cNvSpPr>
          <p:nvPr>
            <p:ph idx="1"/>
          </p:nvPr>
        </p:nvSpPr>
        <p:spPr/>
        <p:txBody>
          <a:bodyPr/>
          <a:lstStyle/>
          <a:p>
            <a:pPr eaLnBrk="1" hangingPunct="1"/>
            <a:r>
              <a:rPr lang="en-US" altLang="en-US" smtClean="0"/>
              <a:t>The main alternative to historical simulation is to make assumptions about the probability distributions of the return on the market variables and calculate the probability distribution of the change in the value of the portfolio analytically</a:t>
            </a:r>
          </a:p>
          <a:p>
            <a:pPr eaLnBrk="1" hangingPunct="1"/>
            <a:r>
              <a:rPr lang="en-US" altLang="en-US" smtClean="0"/>
              <a:t>This is known as the model building approach or the variance-covariance approach</a:t>
            </a: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9A91EDB-36BC-4097-99C9-7E3274C3B9AC}" type="slidenum">
              <a:rPr lang="en-US" altLang="en-US" sz="1400">
                <a:latin typeface="Arial" panose="020B0604020202020204" pitchFamily="34" charset="0"/>
              </a:rPr>
              <a:pPr eaLnBrk="1" hangingPunct="1">
                <a:spcBef>
                  <a:spcPct val="0"/>
                </a:spcBef>
                <a:buFontTx/>
                <a:buNone/>
              </a:pPr>
              <a:t>12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Daily Volatilities</a:t>
            </a:r>
          </a:p>
        </p:txBody>
      </p:sp>
      <p:sp>
        <p:nvSpPr>
          <p:cNvPr id="19459" name="Rectangle 3"/>
          <p:cNvSpPr>
            <a:spLocks noGrp="1" noChangeArrowheads="1"/>
          </p:cNvSpPr>
          <p:nvPr>
            <p:ph idx="1"/>
          </p:nvPr>
        </p:nvSpPr>
        <p:spPr/>
        <p:txBody>
          <a:bodyPr lIns="92075" tIns="46038" rIns="92075" bIns="46038"/>
          <a:lstStyle/>
          <a:p>
            <a:pPr eaLnBrk="1" hangingPunct="1"/>
            <a:r>
              <a:rPr lang="en-US" altLang="en-US" smtClean="0"/>
              <a:t>In option pricing we </a:t>
            </a:r>
            <a:r>
              <a:rPr lang="en-CA" altLang="en-US" smtClean="0"/>
              <a:t>measure</a:t>
            </a:r>
            <a:r>
              <a:rPr lang="en-US" altLang="en-US" smtClean="0"/>
              <a:t> volatility</a:t>
            </a:r>
            <a:r>
              <a:rPr lang="en-CA" altLang="en-US" smtClean="0"/>
              <a:t> “</a:t>
            </a:r>
            <a:r>
              <a:rPr lang="en-US" altLang="en-US" smtClean="0"/>
              <a:t>per year</a:t>
            </a:r>
            <a:r>
              <a:rPr lang="en-CA" altLang="en-US" smtClean="0"/>
              <a:t>”</a:t>
            </a:r>
            <a:endParaRPr lang="en-US" altLang="en-US" smtClean="0"/>
          </a:p>
          <a:p>
            <a:pPr eaLnBrk="1" hangingPunct="1"/>
            <a:r>
              <a:rPr lang="en-US" altLang="en-US" smtClean="0"/>
              <a:t>In VaR calculations we </a:t>
            </a:r>
            <a:r>
              <a:rPr lang="en-CA" altLang="en-US" smtClean="0"/>
              <a:t>measure</a:t>
            </a:r>
            <a:r>
              <a:rPr lang="en-US" altLang="en-US" smtClean="0"/>
              <a:t> volatility </a:t>
            </a:r>
            <a:r>
              <a:rPr lang="en-CA" altLang="en-US" smtClean="0"/>
              <a:t>“</a:t>
            </a:r>
            <a:r>
              <a:rPr lang="en-US" altLang="en-US" smtClean="0"/>
              <a:t>per day</a:t>
            </a:r>
            <a:r>
              <a:rPr lang="en-CA" altLang="en-US" smtClean="0"/>
              <a:t>”</a:t>
            </a:r>
            <a:endParaRPr lang="en-US" altLang="en-US" smtClean="0"/>
          </a:p>
          <a:p>
            <a:pPr eaLnBrk="1" hangingPunct="1">
              <a:buFont typeface="Wingdings" panose="05000000000000000000" pitchFamily="2" charset="2"/>
              <a:buNone/>
            </a:pPr>
            <a:endParaRPr lang="en-US" altLang="en-US" smtClean="0"/>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E08EC8F-E0D3-460D-B760-63D01C3BFAF0}"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graphicFrame>
        <p:nvGraphicFramePr>
          <p:cNvPr id="19462" name="Object 4"/>
          <p:cNvGraphicFramePr>
            <a:graphicFrameLocks/>
          </p:cNvGraphicFramePr>
          <p:nvPr/>
        </p:nvGraphicFramePr>
        <p:xfrm>
          <a:off x="2590800" y="3962400"/>
          <a:ext cx="2101850" cy="990600"/>
        </p:xfrm>
        <a:graphic>
          <a:graphicData uri="http://schemas.openxmlformats.org/presentationml/2006/ole">
            <mc:AlternateContent xmlns:mc="http://schemas.openxmlformats.org/markup-compatibility/2006">
              <mc:Choice xmlns:v="urn:schemas-microsoft-com:vml" Requires="v">
                <p:oleObj spid="_x0000_s19463" name="Equation" r:id="rId6" imgW="809588" imgH="428760" progId="Equation.3">
                  <p:embed/>
                </p:oleObj>
              </mc:Choice>
              <mc:Fallback>
                <p:oleObj name="Equation" r:id="rId6" imgW="809588" imgH="4287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962400"/>
                        <a:ext cx="21018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Daily Volatility continued</a:t>
            </a:r>
          </a:p>
        </p:txBody>
      </p:sp>
      <p:sp>
        <p:nvSpPr>
          <p:cNvPr id="20483" name="Rectangle 3"/>
          <p:cNvSpPr>
            <a:spLocks noGrp="1" noChangeArrowheads="1"/>
          </p:cNvSpPr>
          <p:nvPr>
            <p:ph idx="1"/>
          </p:nvPr>
        </p:nvSpPr>
        <p:spPr/>
        <p:txBody>
          <a:bodyPr lIns="92075" tIns="46038" rIns="92075" bIns="46038"/>
          <a:lstStyle/>
          <a:p>
            <a:pPr eaLnBrk="1" hangingPunct="1"/>
            <a:r>
              <a:rPr lang="en-US" altLang="en-US" smtClean="0"/>
              <a:t>Theoretically</a:t>
            </a:r>
            <a:r>
              <a:rPr lang="en-US" altLang="en-US" smtClean="0">
                <a:latin typeface="Symbol" panose="05050102010706020507" pitchFamily="18" charset="2"/>
              </a:rPr>
              <a:t>, s</a:t>
            </a:r>
            <a:r>
              <a:rPr lang="en-US" altLang="en-US" baseline="-25000" smtClean="0"/>
              <a:t>day</a:t>
            </a:r>
            <a:r>
              <a:rPr lang="en-US" altLang="en-US" smtClean="0"/>
              <a:t> is the standard deviation of the continuously compounded return in one day</a:t>
            </a:r>
          </a:p>
          <a:p>
            <a:pPr eaLnBrk="1" hangingPunct="1"/>
            <a:r>
              <a:rPr lang="en-US" altLang="en-US" smtClean="0"/>
              <a:t>In practice we assume that it is the standard deviation of the percentage change in one day</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9A21C8F-962F-400D-BD27-EA3AFDBCEEEA}" type="slidenum">
              <a:rPr lang="en-US" altLang="en-US" sz="1400">
                <a:latin typeface="Arial" panose="020B0604020202020204" pitchFamily="34" charset="0"/>
              </a:rPr>
              <a:pPr eaLnBrk="1" hangingPunct="1">
                <a:spcBef>
                  <a:spcPct val="0"/>
                </a:spcBef>
                <a:buFontTx/>
                <a:buNone/>
              </a:pPr>
              <a:t>14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Microsoft Example</a:t>
            </a:r>
            <a:r>
              <a:rPr lang="en-CA" dirty="0">
                <a:solidFill>
                  <a:schemeClr val="tx2">
                    <a:satMod val="130000"/>
                  </a:schemeClr>
                </a:solidFill>
              </a:rPr>
              <a:t> </a:t>
            </a:r>
            <a:r>
              <a:rPr lang="en-CA" sz="2200" dirty="0">
                <a:solidFill>
                  <a:schemeClr val="tx2">
                    <a:satMod val="130000"/>
                  </a:schemeClr>
                </a:solidFill>
              </a:rPr>
              <a:t>(page </a:t>
            </a:r>
            <a:r>
              <a:rPr lang="en-CA" sz="2200" dirty="0" smtClean="0">
                <a:solidFill>
                  <a:schemeClr val="tx2">
                    <a:satMod val="130000"/>
                  </a:schemeClr>
                </a:solidFill>
              </a:rPr>
              <a:t>502)</a:t>
            </a:r>
            <a:endParaRPr lang="en-US" sz="2200" dirty="0">
              <a:solidFill>
                <a:schemeClr val="tx2">
                  <a:satMod val="130000"/>
                </a:schemeClr>
              </a:solidFill>
            </a:endParaRPr>
          </a:p>
        </p:txBody>
      </p:sp>
      <p:sp>
        <p:nvSpPr>
          <p:cNvPr id="21507" name="Rectangle 3"/>
          <p:cNvSpPr>
            <a:spLocks noGrp="1" noChangeArrowheads="1"/>
          </p:cNvSpPr>
          <p:nvPr>
            <p:ph idx="1"/>
          </p:nvPr>
        </p:nvSpPr>
        <p:spPr/>
        <p:txBody>
          <a:bodyPr lIns="92075" tIns="46038" rIns="92075" bIns="46038"/>
          <a:lstStyle/>
          <a:p>
            <a:pPr eaLnBrk="1" hangingPunct="1"/>
            <a:r>
              <a:rPr lang="en-US" altLang="en-US" smtClean="0"/>
              <a:t>We have a position worth $10 million in Microsoft shares</a:t>
            </a:r>
          </a:p>
          <a:p>
            <a:pPr eaLnBrk="1" hangingPunct="1"/>
            <a:r>
              <a:rPr lang="en-US" altLang="en-US" smtClean="0"/>
              <a:t>The volatility of Microsoft is 2% per day (about 32% per year)</a:t>
            </a:r>
          </a:p>
          <a:p>
            <a:pPr eaLnBrk="1" hangingPunct="1"/>
            <a:r>
              <a:rPr lang="en-US" altLang="en-US" smtClean="0"/>
              <a:t>We use </a:t>
            </a:r>
            <a:r>
              <a:rPr lang="en-US" altLang="en-US" i="1" smtClean="0">
                <a:latin typeface="Times New Roman" panose="02020603050405020304" pitchFamily="18" charset="0"/>
              </a:rPr>
              <a:t>N</a:t>
            </a:r>
            <a:r>
              <a:rPr lang="en-US" altLang="en-US" smtClean="0"/>
              <a:t>=10 and </a:t>
            </a:r>
            <a:r>
              <a:rPr lang="en-US" altLang="en-US" i="1" smtClean="0">
                <a:latin typeface="Times New Roman" panose="02020603050405020304" pitchFamily="18" charset="0"/>
              </a:rPr>
              <a:t>X</a:t>
            </a:r>
            <a:r>
              <a:rPr lang="en-US" altLang="en-US" smtClean="0"/>
              <a:t>=99</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F10A200-7D68-48FD-9CB6-7C741BAFBCEC}" type="slidenum">
              <a:rPr lang="en-US" altLang="en-US" sz="1400">
                <a:latin typeface="Arial" panose="020B0604020202020204" pitchFamily="34" charset="0"/>
              </a:rPr>
              <a:pPr eaLnBrk="1" hangingPunct="1">
                <a:spcBef>
                  <a:spcPct val="0"/>
                </a:spcBef>
                <a:buFontTx/>
                <a:buNone/>
              </a:pPr>
              <a:t>15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609600"/>
            <a:ext cx="7772400" cy="1143000"/>
          </a:xfrm>
        </p:spPr>
        <p:txBody>
          <a:bodyPr lIns="92075" tIns="46038" rIns="92075" bIns="46038"/>
          <a:lstStyle/>
          <a:p>
            <a:pPr eaLnBrk="1" fontAlgn="auto" hangingPunct="1">
              <a:spcAft>
                <a:spcPts val="0"/>
              </a:spcAft>
              <a:defRPr/>
            </a:pPr>
            <a:r>
              <a:rPr lang="en-US" dirty="0">
                <a:solidFill>
                  <a:schemeClr val="tx2">
                    <a:satMod val="130000"/>
                  </a:schemeClr>
                </a:solidFill>
              </a:rPr>
              <a:t>Microsoft Example </a:t>
            </a:r>
            <a:r>
              <a:rPr lang="en-US" sz="2400" dirty="0">
                <a:solidFill>
                  <a:schemeClr val="tx2">
                    <a:satMod val="130000"/>
                  </a:schemeClr>
                </a:solidFill>
              </a:rPr>
              <a:t>continued</a:t>
            </a:r>
          </a:p>
        </p:txBody>
      </p:sp>
      <p:sp>
        <p:nvSpPr>
          <p:cNvPr id="5124" name="Rectangle 3"/>
          <p:cNvSpPr>
            <a:spLocks noGrp="1" noChangeArrowheads="1"/>
          </p:cNvSpPr>
          <p:nvPr>
            <p:ph idx="1"/>
          </p:nvPr>
        </p:nvSpPr>
        <p:spPr>
          <a:xfrm>
            <a:off x="609600" y="1600200"/>
            <a:ext cx="7772400" cy="4114800"/>
          </a:xfrm>
        </p:spPr>
        <p:txBody>
          <a:bodyPr lIns="92075" tIns="46038" rIns="92075" bIns="46038"/>
          <a:lstStyle/>
          <a:p>
            <a:pPr eaLnBrk="1" hangingPunct="1">
              <a:defRPr/>
            </a:pPr>
            <a:r>
              <a:rPr lang="en-US" altLang="en-US" dirty="0" smtClean="0">
                <a:latin typeface="Arial" charset="0"/>
                <a:cs typeface="Arial" charset="0"/>
              </a:rPr>
              <a:t>The standard deviation of the change in the portfolio in 1 day is $200,000</a:t>
            </a:r>
          </a:p>
          <a:p>
            <a:pPr eaLnBrk="1" hangingPunct="1">
              <a:defRPr/>
            </a:pPr>
            <a:r>
              <a:rPr lang="en-US" altLang="en-US" dirty="0" smtClean="0">
                <a:latin typeface="Arial" charset="0"/>
                <a:cs typeface="Arial" charset="0"/>
              </a:rPr>
              <a:t>Assume that the expected change is zero (OK for short time periods) and the probability distribution of the change is</a:t>
            </a:r>
          </a:p>
          <a:p>
            <a:pPr eaLnBrk="1" hangingPunct="1">
              <a:defRPr/>
            </a:pPr>
            <a:r>
              <a:rPr lang="en-US" altLang="en-US" dirty="0" smtClean="0">
                <a:latin typeface="Arial" charset="0"/>
                <a:cs typeface="Arial" charset="0"/>
              </a:rPr>
              <a:t>The 1-day 99% </a:t>
            </a:r>
            <a:r>
              <a:rPr lang="en-US" altLang="en-US" dirty="0" err="1" smtClean="0">
                <a:latin typeface="Arial" charset="0"/>
                <a:cs typeface="Arial" charset="0"/>
              </a:rPr>
              <a:t>VaR</a:t>
            </a:r>
            <a:r>
              <a:rPr lang="en-US" altLang="en-US" dirty="0" smtClean="0">
                <a:latin typeface="Arial" charset="0"/>
                <a:cs typeface="Arial" charset="0"/>
              </a:rPr>
              <a:t> is</a:t>
            </a:r>
          </a:p>
          <a:p>
            <a:pPr eaLnBrk="1" hangingPunct="1">
              <a:defRPr/>
            </a:pPr>
            <a:endParaRPr lang="en-US" altLang="en-US" dirty="0">
              <a:latin typeface="Arial" charset="0"/>
              <a:cs typeface="Arial" charset="0"/>
            </a:endParaRPr>
          </a:p>
          <a:p>
            <a:pPr eaLnBrk="1" hangingPunct="1">
              <a:defRPr/>
            </a:pPr>
            <a:r>
              <a:rPr lang="en-US" altLang="en-US" dirty="0" smtClean="0">
                <a:latin typeface="Arial" charset="0"/>
                <a:cs typeface="Arial" charset="0"/>
              </a:rPr>
              <a:t>The 10-day 99% </a:t>
            </a:r>
            <a:r>
              <a:rPr lang="en-US" altLang="en-US" dirty="0" err="1" smtClean="0">
                <a:latin typeface="Arial" charset="0"/>
                <a:cs typeface="Arial" charset="0"/>
              </a:rPr>
              <a:t>VaR</a:t>
            </a:r>
            <a:r>
              <a:rPr lang="en-US" altLang="en-US" dirty="0" smtClean="0">
                <a:latin typeface="Arial" charset="0"/>
                <a:cs typeface="Arial" charset="0"/>
              </a:rPr>
              <a:t> is</a:t>
            </a:r>
          </a:p>
          <a:p>
            <a:pPr marL="0" indent="0" eaLnBrk="1" hangingPunct="1">
              <a:buFontTx/>
              <a:buNone/>
              <a:defRPr/>
            </a:pPr>
            <a:endParaRPr lang="en-US" altLang="en-US" dirty="0" smtClean="0">
              <a:latin typeface="Arial" charset="0"/>
              <a:cs typeface="Arial" charset="0"/>
            </a:endParaRP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E141201-58A1-4496-9471-829652A1492F}"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graphicFrame>
        <p:nvGraphicFramePr>
          <p:cNvPr id="22534" name="Object 4"/>
          <p:cNvGraphicFramePr>
            <a:graphicFrameLocks/>
          </p:cNvGraphicFramePr>
          <p:nvPr/>
        </p:nvGraphicFramePr>
        <p:xfrm>
          <a:off x="1905000" y="4419600"/>
          <a:ext cx="4754563" cy="474663"/>
        </p:xfrm>
        <a:graphic>
          <a:graphicData uri="http://schemas.openxmlformats.org/presentationml/2006/ole">
            <mc:AlternateContent xmlns:mc="http://schemas.openxmlformats.org/markup-compatibility/2006">
              <mc:Choice xmlns:v="urn:schemas-microsoft-com:vml" Requires="v">
                <p:oleObj spid="_x0000_s22536" name="Equation" r:id="rId6" imgW="1705079" imgH="190620" progId="Equation.3">
                  <p:embed/>
                </p:oleObj>
              </mc:Choice>
              <mc:Fallback>
                <p:oleObj name="Equation" r:id="rId6" imgW="1705079" imgH="19062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19600"/>
                        <a:ext cx="47545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1"/>
          <p:cNvGraphicFramePr>
            <a:graphicFrameLocks noChangeAspect="1"/>
          </p:cNvGraphicFramePr>
          <p:nvPr/>
        </p:nvGraphicFramePr>
        <p:xfrm>
          <a:off x="2362200" y="5410200"/>
          <a:ext cx="3811588" cy="565150"/>
        </p:xfrm>
        <a:graphic>
          <a:graphicData uri="http://schemas.openxmlformats.org/presentationml/2006/ole">
            <mc:AlternateContent xmlns:mc="http://schemas.openxmlformats.org/markup-compatibility/2006">
              <mc:Choice xmlns:v="urn:schemas-microsoft-com:vml" Requires="v">
                <p:oleObj spid="_x0000_s22537" name="Equation" r:id="rId8" imgW="1625600" imgH="241300" progId="Equation.3">
                  <p:embed/>
                </p:oleObj>
              </mc:Choice>
              <mc:Fallback>
                <p:oleObj name="Equation" r:id="rId8" imgW="1625600" imgH="241300"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10200"/>
                        <a:ext cx="38115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AT&amp;T Example</a:t>
            </a:r>
            <a:r>
              <a:rPr lang="en-CA" dirty="0">
                <a:solidFill>
                  <a:schemeClr val="tx2">
                    <a:satMod val="130000"/>
                  </a:schemeClr>
                </a:solidFill>
              </a:rPr>
              <a:t> </a:t>
            </a:r>
            <a:r>
              <a:rPr lang="en-CA" sz="2000" dirty="0">
                <a:solidFill>
                  <a:schemeClr val="tx2">
                    <a:satMod val="130000"/>
                  </a:schemeClr>
                </a:solidFill>
              </a:rPr>
              <a:t>(page </a:t>
            </a:r>
            <a:r>
              <a:rPr lang="en-CA" sz="2000" dirty="0" smtClean="0">
                <a:solidFill>
                  <a:schemeClr val="tx2">
                    <a:satMod val="130000"/>
                  </a:schemeClr>
                </a:solidFill>
              </a:rPr>
              <a:t>503)</a:t>
            </a:r>
            <a:endParaRPr lang="en-US" sz="2000" dirty="0">
              <a:solidFill>
                <a:schemeClr val="tx2">
                  <a:satMod val="130000"/>
                </a:schemeClr>
              </a:solidFill>
            </a:endParaRPr>
          </a:p>
        </p:txBody>
      </p:sp>
      <p:sp>
        <p:nvSpPr>
          <p:cNvPr id="23555" name="Rectangle 3"/>
          <p:cNvSpPr>
            <a:spLocks noGrp="1" noChangeArrowheads="1"/>
          </p:cNvSpPr>
          <p:nvPr>
            <p:ph idx="1"/>
          </p:nvPr>
        </p:nvSpPr>
        <p:spPr/>
        <p:txBody>
          <a:bodyPr lIns="92075" tIns="46038" rIns="92075" bIns="46038"/>
          <a:lstStyle/>
          <a:p>
            <a:pPr eaLnBrk="1" hangingPunct="1"/>
            <a:r>
              <a:rPr lang="en-US" altLang="en-US" smtClean="0"/>
              <a:t>Consider a position of $5 million in AT&amp;T</a:t>
            </a:r>
          </a:p>
          <a:p>
            <a:pPr eaLnBrk="1" hangingPunct="1"/>
            <a:r>
              <a:rPr lang="en-US" altLang="en-US" smtClean="0"/>
              <a:t>The daily volatility of AT&amp;T is 1% (approx 16% per year)</a:t>
            </a:r>
          </a:p>
          <a:p>
            <a:pPr eaLnBrk="1" hangingPunct="1"/>
            <a:r>
              <a:rPr lang="en-US" altLang="en-US" smtClean="0"/>
              <a:t>The 10-day 99% VaR is</a:t>
            </a:r>
          </a:p>
          <a:p>
            <a:pPr eaLnBrk="1" hangingPunct="1"/>
            <a:endParaRPr lang="en-US" altLang="en-US" smtClean="0"/>
          </a:p>
          <a:p>
            <a:pPr eaLnBrk="1" hangingPunct="1"/>
            <a:endParaRPr lang="en-US" altLang="en-US" smtClean="0"/>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409CB4C-7C10-4A2B-9677-47F71071B567}"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graphicFrame>
        <p:nvGraphicFramePr>
          <p:cNvPr id="23558" name="Object 1"/>
          <p:cNvGraphicFramePr>
            <a:graphicFrameLocks noChangeAspect="1"/>
          </p:cNvGraphicFramePr>
          <p:nvPr/>
        </p:nvGraphicFramePr>
        <p:xfrm>
          <a:off x="1676400" y="4191000"/>
          <a:ext cx="5054600" cy="631825"/>
        </p:xfrm>
        <a:graphic>
          <a:graphicData uri="http://schemas.openxmlformats.org/presentationml/2006/ole">
            <mc:AlternateContent xmlns:mc="http://schemas.openxmlformats.org/markup-compatibility/2006">
              <mc:Choice xmlns:v="urn:schemas-microsoft-com:vml" Requires="v">
                <p:oleObj spid="_x0000_s23559" name="Equation" r:id="rId6" imgW="1930400" imgH="241300" progId="Equation.3">
                  <p:embed/>
                </p:oleObj>
              </mc:Choice>
              <mc:Fallback>
                <p:oleObj name="Equation" r:id="rId6" imgW="1930400" imgH="2413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191000"/>
                        <a:ext cx="50546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Portfolio</a:t>
            </a:r>
          </a:p>
        </p:txBody>
      </p:sp>
      <p:sp>
        <p:nvSpPr>
          <p:cNvPr id="35843" name="Rectangle 3"/>
          <p:cNvSpPr>
            <a:spLocks noGrp="1" noChangeArrowheads="1"/>
          </p:cNvSpPr>
          <p:nvPr>
            <p:ph idx="1"/>
          </p:nvPr>
        </p:nvSpPr>
        <p:spPr/>
        <p:txBody>
          <a:bodyPr lIns="92075" tIns="46038" rIns="92075" bIns="46038"/>
          <a:lstStyle/>
          <a:p>
            <a:pPr eaLnBrk="1" hangingPunct="1">
              <a:defRPr/>
            </a:pPr>
            <a:r>
              <a:rPr lang="en-US" dirty="0" smtClean="0">
                <a:latin typeface="Arial" charset="0"/>
                <a:cs typeface="Arial" charset="0"/>
              </a:rPr>
              <a:t>Now consider a portfolio consisting of both Microsoft and AT&amp;T</a:t>
            </a:r>
          </a:p>
          <a:p>
            <a:pPr eaLnBrk="1" hangingPunct="1">
              <a:defRPr/>
            </a:pPr>
            <a:r>
              <a:rPr lang="en-US" dirty="0" smtClean="0">
                <a:latin typeface="Arial" charset="0"/>
                <a:cs typeface="Arial" charset="0"/>
              </a:rPr>
              <a:t>Assume that the returns of AT&amp;T and Microsoft are </a:t>
            </a:r>
            <a:r>
              <a:rPr lang="en-US" dirty="0" err="1" smtClean="0">
                <a:latin typeface="Arial" charset="0"/>
                <a:cs typeface="Arial" charset="0"/>
              </a:rPr>
              <a:t>bivariate</a:t>
            </a:r>
            <a:r>
              <a:rPr lang="en-US" dirty="0" smtClean="0">
                <a:latin typeface="Arial" charset="0"/>
                <a:cs typeface="Arial" charset="0"/>
              </a:rPr>
              <a:t> normal</a:t>
            </a:r>
          </a:p>
          <a:p>
            <a:pPr marL="349250" indent="-349250" eaLnBrk="1" hangingPunct="1">
              <a:defRPr/>
            </a:pPr>
            <a:r>
              <a:rPr lang="en-US" dirty="0" smtClean="0">
                <a:latin typeface="Arial" charset="0"/>
                <a:cs typeface="Arial" charset="0"/>
              </a:rPr>
              <a:t>Suppose that the correlation between the returns is 0.3</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86EC72E-2293-42DF-B58B-68903E66C4A4}"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S.D. of Portfolio</a:t>
            </a:r>
          </a:p>
        </p:txBody>
      </p:sp>
      <p:sp>
        <p:nvSpPr>
          <p:cNvPr id="25603" name="Rectangle 3"/>
          <p:cNvSpPr>
            <a:spLocks noGrp="1" noChangeArrowheads="1"/>
          </p:cNvSpPr>
          <p:nvPr>
            <p:ph idx="1"/>
          </p:nvPr>
        </p:nvSpPr>
        <p:spPr/>
        <p:txBody>
          <a:bodyPr lIns="92075" tIns="46038" rIns="92075" bIns="46038"/>
          <a:lstStyle/>
          <a:p>
            <a:pPr eaLnBrk="1" hangingPunct="1"/>
            <a:r>
              <a:rPr lang="en-US" altLang="en-US" smtClean="0"/>
              <a:t>A standard result in statistics states that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r>
              <a:rPr lang="en-US" altLang="en-US" smtClean="0"/>
              <a:t>In this case </a:t>
            </a:r>
            <a:r>
              <a:rPr lang="en-US" altLang="en-US" smtClean="0">
                <a:latin typeface="Symbol" panose="05050102010706020507" pitchFamily="18" charset="2"/>
              </a:rPr>
              <a:t>s</a:t>
            </a:r>
            <a:r>
              <a:rPr lang="en-US" altLang="en-US" i="1" baseline="-25000" smtClean="0">
                <a:latin typeface="Times New Roman" panose="02020603050405020304" pitchFamily="18" charset="0"/>
              </a:rPr>
              <a:t>X</a:t>
            </a:r>
            <a:r>
              <a:rPr lang="en-US" altLang="en-US" smtClean="0"/>
              <a:t> = 200,000 and</a:t>
            </a:r>
            <a:r>
              <a:rPr lang="en-US" altLang="en-US" smtClean="0">
                <a:latin typeface="Symbol" panose="05050102010706020507" pitchFamily="18" charset="2"/>
              </a:rPr>
              <a:t> s</a:t>
            </a:r>
            <a:r>
              <a:rPr lang="en-US" altLang="en-US" i="1" baseline="-25000" smtClean="0">
                <a:latin typeface="Times New Roman" panose="02020603050405020304" pitchFamily="18" charset="0"/>
              </a:rPr>
              <a:t>Y</a:t>
            </a:r>
            <a:r>
              <a:rPr lang="en-US" altLang="en-US" baseline="-25000" smtClean="0"/>
              <a:t> </a:t>
            </a:r>
            <a:r>
              <a:rPr lang="en-US" altLang="en-US" smtClean="0"/>
              <a:t>= 50,000 and </a:t>
            </a:r>
            <a:r>
              <a:rPr lang="en-US" altLang="en-US" smtClean="0">
                <a:latin typeface="Symbol" panose="05050102010706020507" pitchFamily="18" charset="2"/>
              </a:rPr>
              <a:t>r</a:t>
            </a:r>
            <a:r>
              <a:rPr lang="en-US" altLang="en-US" smtClean="0"/>
              <a:t> = 0.3. The standard deviation of the change in the portfolio value in one day is therefore 220,200</a:t>
            </a:r>
          </a:p>
          <a:p>
            <a:pPr eaLnBrk="1" hangingPunct="1"/>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818B2D0-CC19-4396-B131-BD9B44A3ED27}"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graphicFrame>
        <p:nvGraphicFramePr>
          <p:cNvPr id="25606" name="Object 4"/>
          <p:cNvGraphicFramePr>
            <a:graphicFrameLocks/>
          </p:cNvGraphicFramePr>
          <p:nvPr/>
        </p:nvGraphicFramePr>
        <p:xfrm>
          <a:off x="2286000" y="2743200"/>
          <a:ext cx="4103688" cy="657225"/>
        </p:xfrm>
        <a:graphic>
          <a:graphicData uri="http://schemas.openxmlformats.org/presentationml/2006/ole">
            <mc:AlternateContent xmlns:mc="http://schemas.openxmlformats.org/markup-compatibility/2006">
              <mc:Choice xmlns:v="urn:schemas-microsoft-com:vml" Requires="v">
                <p:oleObj spid="_x0000_s25607" name="Equation" r:id="rId6" imgW="1723988" imgH="276210" progId="Equation.3">
                  <p:embed/>
                </p:oleObj>
              </mc:Choice>
              <mc:Fallback>
                <p:oleObj name="Equation" r:id="rId6" imgW="1723988" imgH="27621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743200"/>
                        <a:ext cx="410368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The Question Being Asked in VaR</a:t>
            </a:r>
          </a:p>
        </p:txBody>
      </p:sp>
      <p:sp>
        <p:nvSpPr>
          <p:cNvPr id="8195" name="Rectangle 3"/>
          <p:cNvSpPr>
            <a:spLocks noGrp="1" noChangeArrowheads="1"/>
          </p:cNvSpPr>
          <p:nvPr>
            <p:ph idx="1"/>
          </p:nvPr>
        </p:nvSpPr>
        <p:spPr>
          <a:xfrm>
            <a:off x="1371600" y="2133600"/>
            <a:ext cx="7315200" cy="3997325"/>
          </a:xfrm>
        </p:spPr>
        <p:txBody>
          <a:bodyPr lIns="92075" tIns="46038" rIns="92075" bIns="46038"/>
          <a:lstStyle/>
          <a:p>
            <a:pPr eaLnBrk="1" hangingPunct="1">
              <a:buFont typeface="Wingdings" panose="05000000000000000000" pitchFamily="2" charset="2"/>
              <a:buNone/>
            </a:pPr>
            <a:r>
              <a:rPr lang="en-US" altLang="en-US" smtClean="0"/>
              <a:t>	“What loss level is such that we are </a:t>
            </a:r>
            <a:r>
              <a:rPr lang="en-US" altLang="en-US" i="1" smtClean="0">
                <a:latin typeface="Times New Roman" panose="02020603050405020304" pitchFamily="18" charset="0"/>
              </a:rPr>
              <a:t>X</a:t>
            </a:r>
            <a:r>
              <a:rPr lang="en-US" altLang="en-US" smtClean="0"/>
              <a:t>% confident it will not be exceeded in </a:t>
            </a:r>
            <a:r>
              <a:rPr lang="en-US" altLang="en-US" i="1" smtClean="0">
                <a:latin typeface="Times New Roman" panose="02020603050405020304" pitchFamily="18" charset="0"/>
              </a:rPr>
              <a:t>N</a:t>
            </a:r>
            <a:r>
              <a:rPr lang="en-US" altLang="en-US" smtClean="0"/>
              <a:t> business days?”</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828FD21-AC85-4CC9-B482-58EFE32855C3}"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VaR for Portfolio</a:t>
            </a:r>
          </a:p>
        </p:txBody>
      </p:sp>
      <p:sp>
        <p:nvSpPr>
          <p:cNvPr id="26627" name="Rectangle 3"/>
          <p:cNvSpPr>
            <a:spLocks noGrp="1" noChangeArrowheads="1"/>
          </p:cNvSpPr>
          <p:nvPr>
            <p:ph idx="1"/>
          </p:nvPr>
        </p:nvSpPr>
        <p:spPr>
          <a:xfrm>
            <a:off x="1143000" y="1981200"/>
            <a:ext cx="7696200" cy="4114800"/>
          </a:xfrm>
        </p:spPr>
        <p:txBody>
          <a:bodyPr lIns="92075" tIns="46038" rIns="92075" bIns="46038"/>
          <a:lstStyle/>
          <a:p>
            <a:pPr eaLnBrk="1" hangingPunct="1"/>
            <a:r>
              <a:rPr lang="en-US" altLang="en-US" smtClean="0"/>
              <a:t>The 10-day 99% VaR for the portfolio is</a:t>
            </a:r>
          </a:p>
          <a:p>
            <a:pPr eaLnBrk="1" hangingPunct="1">
              <a:buFont typeface="Wingdings" panose="05000000000000000000" pitchFamily="2" charset="2"/>
              <a:buNone/>
            </a:pPr>
            <a:endParaRPr lang="en-US" altLang="en-US" smtClean="0"/>
          </a:p>
          <a:p>
            <a:pPr eaLnBrk="1" hangingPunct="1"/>
            <a:r>
              <a:rPr lang="en-US" altLang="en-US" smtClean="0"/>
              <a:t>The benefits of diversification are</a:t>
            </a:r>
          </a:p>
          <a:p>
            <a:pPr eaLnBrk="1" hangingPunct="1">
              <a:buFontTx/>
              <a:buNone/>
            </a:pPr>
            <a:r>
              <a:rPr lang="en-US" altLang="en-US" smtClean="0"/>
              <a:t>	(1,471,300+367,800)–1,620,100=$219,00</a:t>
            </a:r>
          </a:p>
          <a:p>
            <a:pPr eaLnBrk="1" hangingPunct="1"/>
            <a:r>
              <a:rPr lang="en-US" altLang="en-US" smtClean="0"/>
              <a:t>What is the incremental effect of the AT&amp;T holding on VaR?</a:t>
            </a:r>
          </a:p>
          <a:p>
            <a:pPr eaLnBrk="1" hangingPunct="1"/>
            <a:endParaRPr lang="en-CA" altLang="en-US" smtClean="0"/>
          </a:p>
          <a:p>
            <a:pPr eaLnBrk="1" hangingPunct="1"/>
            <a:endParaRPr lang="en-US" altLang="en-US" smtClean="0"/>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F1E0212-4375-43D8-B11E-7A305A8E8FE6}"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graphicFrame>
        <p:nvGraphicFramePr>
          <p:cNvPr id="26630" name="Object 4"/>
          <p:cNvGraphicFramePr>
            <a:graphicFrameLocks/>
          </p:cNvGraphicFramePr>
          <p:nvPr/>
        </p:nvGraphicFramePr>
        <p:xfrm>
          <a:off x="1979613" y="2438400"/>
          <a:ext cx="6099175" cy="579438"/>
        </p:xfrm>
        <a:graphic>
          <a:graphicData uri="http://schemas.openxmlformats.org/presentationml/2006/ole">
            <mc:AlternateContent xmlns:mc="http://schemas.openxmlformats.org/markup-compatibility/2006">
              <mc:Choice xmlns:v="urn:schemas-microsoft-com:vml" Requires="v">
                <p:oleObj spid="_x0000_s26631" name="Equation" r:id="rId6" imgW="2247776" imgH="228690" progId="Equation.3">
                  <p:embed/>
                </p:oleObj>
              </mc:Choice>
              <mc:Fallback>
                <p:oleObj name="Equation" r:id="rId6" imgW="2247776" imgH="22869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438400"/>
                        <a:ext cx="6099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ltLang="en-US" smtClean="0"/>
              <a:t>The Linear Model</a:t>
            </a:r>
          </a:p>
        </p:txBody>
      </p:sp>
      <p:sp>
        <p:nvSpPr>
          <p:cNvPr id="27652" name="Rectangle 3"/>
          <p:cNvSpPr>
            <a:spLocks noGrp="1" noChangeArrowheads="1"/>
          </p:cNvSpPr>
          <p:nvPr>
            <p:ph type="body" idx="1"/>
          </p:nvPr>
        </p:nvSpPr>
        <p:spPr>
          <a:noFill/>
        </p:spPr>
        <p:txBody>
          <a:bodyPr lIns="92075" tIns="46038" rIns="92075" bIns="46038"/>
          <a:lstStyle/>
          <a:p>
            <a:pPr eaLnBrk="1" hangingPunct="1">
              <a:buFont typeface="Wingdings" panose="05000000000000000000" pitchFamily="2" charset="2"/>
              <a:buNone/>
            </a:pPr>
            <a:r>
              <a:rPr lang="en-US" altLang="en-US" smtClean="0"/>
              <a:t>This assumes</a:t>
            </a:r>
          </a:p>
          <a:p>
            <a:pPr eaLnBrk="1" hangingPunct="1">
              <a:buFontTx/>
              <a:buChar char="•"/>
            </a:pPr>
            <a:r>
              <a:rPr lang="en-US" altLang="en-US" smtClean="0"/>
              <a:t>The daily change in the value of a portfolio is linearly related to the daily returns from market variables</a:t>
            </a:r>
          </a:p>
          <a:p>
            <a:pPr eaLnBrk="1" hangingPunct="1">
              <a:buFontTx/>
              <a:buChar char="•"/>
            </a:pPr>
            <a:r>
              <a:rPr lang="en-US" altLang="en-US" smtClean="0"/>
              <a:t>The returns from the market variables are normally distributed</a:t>
            </a: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20F63F2-994B-472F-908D-49BC8CE85D56}"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pPr eaLnBrk="1" hangingPunct="1"/>
            <a:r>
              <a:rPr lang="en-CA" altLang="en-US" sz="4000" smtClean="0"/>
              <a:t>Markowitz Result for Variance of Return on Portfolio</a:t>
            </a:r>
            <a:endParaRPr lang="en-US" altLang="en-US" sz="4000" smtClean="0"/>
          </a:p>
        </p:txBody>
      </p:sp>
      <p:sp>
        <p:nvSpPr>
          <p:cNvPr id="286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86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4C38A60-365E-4A5A-AB53-5473426F3F9A}" type="slidenum">
              <a:rPr lang="en-US" altLang="en-US" sz="1400">
                <a:latin typeface="Arial" panose="020B0604020202020204" pitchFamily="34" charset="0"/>
              </a:rPr>
              <a:pPr eaLnBrk="1" hangingPunct="1">
                <a:spcBef>
                  <a:spcPct val="0"/>
                </a:spcBef>
                <a:buFontTx/>
                <a:buNone/>
              </a:pPr>
              <a:t>22</a:t>
            </a:fld>
            <a:endParaRPr lang="en-US" altLang="en-US" sz="1400">
              <a:latin typeface="Arial" panose="020B0604020202020204" pitchFamily="34" charset="0"/>
            </a:endParaRPr>
          </a:p>
        </p:txBody>
      </p:sp>
      <p:graphicFrame>
        <p:nvGraphicFramePr>
          <p:cNvPr id="28677" name="Object 2"/>
          <p:cNvGraphicFramePr>
            <a:graphicFrameLocks noChangeAspect="1"/>
          </p:cNvGraphicFramePr>
          <p:nvPr/>
        </p:nvGraphicFramePr>
        <p:xfrm>
          <a:off x="930275" y="2316163"/>
          <a:ext cx="7153275" cy="3606800"/>
        </p:xfrm>
        <a:graphic>
          <a:graphicData uri="http://schemas.openxmlformats.org/presentationml/2006/ole">
            <mc:AlternateContent xmlns:mc="http://schemas.openxmlformats.org/markup-compatibility/2006">
              <mc:Choice xmlns:v="urn:schemas-microsoft-com:vml" Requires="v">
                <p:oleObj spid="_x0000_s28678" name="Equation" r:id="rId6" imgW="2971800" imgH="1498600" progId="Equation.3">
                  <p:embed/>
                </p:oleObj>
              </mc:Choice>
              <mc:Fallback>
                <p:oleObj name="Equation" r:id="rId6" imgW="2971800" imgH="149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75" y="2316163"/>
                        <a:ext cx="7153275" cy="360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29699" name="Rectangle 2"/>
          <p:cNvSpPr>
            <a:spLocks noGrp="1" noChangeArrowheads="1"/>
          </p:cNvSpPr>
          <p:nvPr>
            <p:ph type="title"/>
          </p:nvPr>
        </p:nvSpPr>
        <p:spPr>
          <a:noFill/>
        </p:spPr>
        <p:txBody>
          <a:bodyPr lIns="92075" tIns="46038" rIns="92075" bIns="46038"/>
          <a:lstStyle/>
          <a:p>
            <a:pPr eaLnBrk="1" hangingPunct="1"/>
            <a:r>
              <a:rPr lang="en-CA" altLang="en-US" smtClean="0"/>
              <a:t>VaR Result for Variance of Portfolio Value (</a:t>
            </a:r>
            <a:r>
              <a:rPr lang="en-CA" altLang="en-US" smtClean="0">
                <a:latin typeface="Symbol" panose="05050102010706020507" pitchFamily="18" charset="2"/>
              </a:rPr>
              <a:t>a</a:t>
            </a:r>
            <a:r>
              <a:rPr lang="en-CA" altLang="en-US" baseline="-25000" smtClean="0"/>
              <a:t>i</a:t>
            </a:r>
            <a:r>
              <a:rPr lang="en-CA" altLang="en-US" smtClean="0">
                <a:latin typeface="Symbol" panose="05050102010706020507" pitchFamily="18" charset="2"/>
              </a:rPr>
              <a:t> </a:t>
            </a:r>
            <a:r>
              <a:rPr lang="en-CA" altLang="en-US" smtClean="0"/>
              <a:t>= w</a:t>
            </a:r>
            <a:r>
              <a:rPr lang="en-CA" altLang="en-US" baseline="-25000" smtClean="0"/>
              <a:t>i</a:t>
            </a:r>
            <a:r>
              <a:rPr lang="en-CA" altLang="en-US" smtClean="0"/>
              <a:t>P)</a:t>
            </a:r>
            <a:endParaRPr lang="en-US" altLang="en-US" smtClean="0"/>
          </a:p>
        </p:txBody>
      </p:sp>
      <p:sp>
        <p:nvSpPr>
          <p:cNvPr id="29700" name="Rectangle 3"/>
          <p:cNvSpPr>
            <a:spLocks noGrp="1" noChangeArrowheads="1"/>
          </p:cNvSpPr>
          <p:nvPr>
            <p:ph type="body" idx="1"/>
          </p:nvPr>
        </p:nvSpPr>
        <p:spPr>
          <a:noFill/>
        </p:spPr>
        <p:txBody>
          <a:bodyPr lIns="92075" tIns="46038" rIns="92075" bIns="46038"/>
          <a:lstStyle/>
          <a:p>
            <a:pPr eaLnBrk="1" hangingPunct="1">
              <a:buFont typeface="Wingdings" panose="05000000000000000000" pitchFamily="2" charset="2"/>
              <a:buNone/>
            </a:pPr>
            <a:r>
              <a:rPr lang="en-US" altLang="en-US" smtClean="0"/>
              <a:t> </a:t>
            </a:r>
          </a:p>
        </p:txBody>
      </p:sp>
      <p:graphicFrame>
        <p:nvGraphicFramePr>
          <p:cNvPr id="29701" name="Object 4"/>
          <p:cNvGraphicFramePr>
            <a:graphicFrameLocks/>
          </p:cNvGraphicFramePr>
          <p:nvPr/>
        </p:nvGraphicFramePr>
        <p:xfrm>
          <a:off x="762000" y="2362200"/>
          <a:ext cx="7467600" cy="3479800"/>
        </p:xfrm>
        <a:graphic>
          <a:graphicData uri="http://schemas.openxmlformats.org/presentationml/2006/ole">
            <mc:AlternateContent xmlns:mc="http://schemas.openxmlformats.org/markup-compatibility/2006">
              <mc:Choice xmlns:v="urn:schemas-microsoft-com:vml" Requires="v">
                <p:oleObj spid="_x0000_s29703" name="Equation" r:id="rId6" imgW="4162478" imgH="1990710" progId="Equation.3">
                  <p:embed/>
                </p:oleObj>
              </mc:Choice>
              <mc:Fallback>
                <p:oleObj name="Equation" r:id="rId6" imgW="4162478" imgH="199071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362200"/>
                        <a:ext cx="74676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3CB083D-0961-4C5D-9ACA-6CBD735F6D4E}" type="slidenum">
              <a:rPr lang="en-US" altLang="en-US" sz="1400">
                <a:latin typeface="Arial" panose="020B0604020202020204" pitchFamily="34" charset="0"/>
              </a:rPr>
              <a:pPr eaLnBrk="1" hangingPunct="1">
                <a:spcBef>
                  <a:spcPct val="0"/>
                </a:spcBef>
                <a:buFontTx/>
                <a:buNone/>
              </a:pPr>
              <a:t>23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1066800"/>
            <a:ext cx="8364538" cy="1143000"/>
          </a:xfrm>
        </p:spPr>
        <p:txBody>
          <a:bodyPr/>
          <a:lstStyle/>
          <a:p>
            <a:pPr eaLnBrk="1" hangingPunct="1"/>
            <a:r>
              <a:rPr lang="en-CA" altLang="en-US" smtClean="0"/>
              <a:t>Covariance Matrix (var</a:t>
            </a:r>
            <a:r>
              <a:rPr lang="en-CA" altLang="en-US" baseline="-25000" smtClean="0"/>
              <a:t>i</a:t>
            </a:r>
            <a:r>
              <a:rPr lang="en-CA" altLang="en-US" smtClean="0"/>
              <a:t> = cov</a:t>
            </a:r>
            <a:r>
              <a:rPr lang="en-CA" altLang="en-US" baseline="-25000" smtClean="0"/>
              <a:t>ii</a:t>
            </a:r>
            <a:r>
              <a:rPr lang="en-CA" altLang="en-US" smtClean="0"/>
              <a:t>)</a:t>
            </a:r>
            <a:br>
              <a:rPr lang="en-CA" altLang="en-US" smtClean="0"/>
            </a:br>
            <a:endParaRPr lang="en-US" altLang="en-US" sz="2400" smtClean="0"/>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FF8CC4B-4D01-423C-85DC-771F5C1F42F9}" type="slidenum">
              <a:rPr lang="en-US" altLang="en-US" sz="1400">
                <a:latin typeface="Arial" panose="020B0604020202020204" pitchFamily="34" charset="0"/>
              </a:rPr>
              <a:pPr eaLnBrk="1" hangingPunct="1">
                <a:spcBef>
                  <a:spcPct val="0"/>
                </a:spcBef>
                <a:buFontTx/>
                <a:buNone/>
              </a:pPr>
              <a:t>24</a:t>
            </a:fld>
            <a:endParaRPr lang="en-US" altLang="en-US" sz="1400">
              <a:latin typeface="Arial" panose="020B0604020202020204" pitchFamily="34" charset="0"/>
            </a:endParaRPr>
          </a:p>
        </p:txBody>
      </p:sp>
      <p:graphicFrame>
        <p:nvGraphicFramePr>
          <p:cNvPr id="30725" name="Object 2"/>
          <p:cNvGraphicFramePr>
            <a:graphicFrameLocks noChangeAspect="1"/>
          </p:cNvGraphicFramePr>
          <p:nvPr/>
        </p:nvGraphicFramePr>
        <p:xfrm>
          <a:off x="928688" y="2357438"/>
          <a:ext cx="6180137" cy="2857500"/>
        </p:xfrm>
        <a:graphic>
          <a:graphicData uri="http://schemas.openxmlformats.org/presentationml/2006/ole">
            <mc:AlternateContent xmlns:mc="http://schemas.openxmlformats.org/markup-compatibility/2006">
              <mc:Choice xmlns:v="urn:schemas-microsoft-com:vml" Requires="v">
                <p:oleObj spid="_x0000_s30727" name="Equation" r:id="rId6" imgW="2527300" imgH="1168400" progId="Equation.3">
                  <p:embed/>
                </p:oleObj>
              </mc:Choice>
              <mc:Fallback>
                <p:oleObj name="Equation" r:id="rId6" imgW="2527300" imgH="11684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88" y="2357438"/>
                        <a:ext cx="6180137"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533400" y="5410200"/>
            <a:ext cx="8077200" cy="769938"/>
          </a:xfrm>
          <a:prstGeom prst="rect">
            <a:avLst/>
          </a:prstGeom>
          <a:noFill/>
        </p:spPr>
        <p:txBody>
          <a:bodyPr>
            <a:spAutoFit/>
          </a:bodyPr>
          <a:lstStyle/>
          <a:p>
            <a:pPr>
              <a:defRPr/>
            </a:pPr>
            <a:r>
              <a:rPr lang="en-CA" sz="2200" dirty="0" err="1">
                <a:latin typeface="+mj-lt"/>
                <a:cs typeface="Arial" charset="0"/>
              </a:rPr>
              <a:t>cov</a:t>
            </a:r>
            <a:r>
              <a:rPr lang="en-CA" sz="2200" i="1" baseline="-25000" dirty="0" err="1">
                <a:latin typeface="+mj-lt"/>
                <a:cs typeface="Arial" charset="0"/>
              </a:rPr>
              <a:t>ij</a:t>
            </a:r>
            <a:r>
              <a:rPr lang="en-CA" sz="2200" dirty="0">
                <a:latin typeface="+mj-lt"/>
                <a:cs typeface="Arial" charset="0"/>
              </a:rPr>
              <a:t> </a:t>
            </a:r>
            <a:r>
              <a:rPr lang="en-CA" sz="2200" dirty="0">
                <a:latin typeface="Arial" charset="0"/>
                <a:cs typeface="Arial" charset="0"/>
              </a:rPr>
              <a:t>= </a:t>
            </a:r>
            <a:r>
              <a:rPr lang="en-CA" sz="2200" dirty="0" err="1">
                <a:latin typeface="Symbol" pitchFamily="18" charset="2"/>
                <a:cs typeface="Arial" charset="0"/>
              </a:rPr>
              <a:t>r</a:t>
            </a:r>
            <a:r>
              <a:rPr lang="en-CA" sz="2200" i="1" baseline="-25000" dirty="0" err="1">
                <a:latin typeface="+mj-lt"/>
                <a:cs typeface="Arial" charset="0"/>
              </a:rPr>
              <a:t>ij</a:t>
            </a:r>
            <a:r>
              <a:rPr lang="en-CA" sz="2200" dirty="0">
                <a:latin typeface="Symbol" pitchFamily="18" charset="2"/>
                <a:cs typeface="Arial" charset="0"/>
              </a:rPr>
              <a:t> </a:t>
            </a:r>
            <a:r>
              <a:rPr lang="en-CA" sz="2200" dirty="0" err="1">
                <a:latin typeface="Symbol" pitchFamily="18" charset="2"/>
                <a:cs typeface="Arial" charset="0"/>
              </a:rPr>
              <a:t>s</a:t>
            </a:r>
            <a:r>
              <a:rPr lang="en-CA" sz="2200" i="1" baseline="-25000" dirty="0" err="1">
                <a:latin typeface="+mj-lt"/>
                <a:cs typeface="Arial" charset="0"/>
              </a:rPr>
              <a:t>i</a:t>
            </a:r>
            <a:r>
              <a:rPr lang="en-CA" sz="2200" dirty="0">
                <a:latin typeface="Symbol" pitchFamily="18" charset="2"/>
                <a:cs typeface="Arial" charset="0"/>
              </a:rPr>
              <a:t> </a:t>
            </a:r>
            <a:r>
              <a:rPr lang="en-CA" sz="2200" i="1" dirty="0" err="1">
                <a:latin typeface="Symbol" pitchFamily="18" charset="2"/>
                <a:cs typeface="Arial" charset="0"/>
              </a:rPr>
              <a:t>s</a:t>
            </a:r>
            <a:r>
              <a:rPr lang="en-CA" sz="2200" i="1" baseline="-25000" dirty="0" err="1">
                <a:latin typeface="+mj-lt"/>
                <a:cs typeface="Arial" charset="0"/>
              </a:rPr>
              <a:t>j</a:t>
            </a:r>
            <a:r>
              <a:rPr lang="en-CA" sz="2200" i="1" baseline="-25000" dirty="0">
                <a:latin typeface="+mj-lt"/>
                <a:cs typeface="Arial" charset="0"/>
              </a:rPr>
              <a:t>    </a:t>
            </a:r>
            <a:r>
              <a:rPr lang="en-CA" sz="2200" dirty="0"/>
              <a:t>where</a:t>
            </a:r>
            <a:r>
              <a:rPr lang="en-CA" sz="2200" i="1" dirty="0">
                <a:latin typeface="+mj-lt"/>
                <a:cs typeface="Arial" charset="0"/>
              </a:rPr>
              <a:t> </a:t>
            </a:r>
            <a:r>
              <a:rPr lang="en-CA" sz="2200" dirty="0" err="1">
                <a:latin typeface="Symbol" pitchFamily="18" charset="2"/>
                <a:cs typeface="Arial" charset="0"/>
              </a:rPr>
              <a:t>s</a:t>
            </a:r>
            <a:r>
              <a:rPr lang="en-CA" sz="2200" i="1" baseline="-25000" dirty="0" err="1">
                <a:latin typeface="+mj-lt"/>
                <a:cs typeface="Arial" charset="0"/>
              </a:rPr>
              <a:t>i</a:t>
            </a:r>
            <a:r>
              <a:rPr lang="en-CA" sz="2200" i="1" dirty="0">
                <a:latin typeface="+mj-lt"/>
                <a:cs typeface="Arial" charset="0"/>
              </a:rPr>
              <a:t> </a:t>
            </a:r>
            <a:r>
              <a:rPr lang="en-CA" sz="2200" dirty="0"/>
              <a:t>and</a:t>
            </a:r>
            <a:r>
              <a:rPr lang="en-CA" sz="2200" dirty="0">
                <a:latin typeface="+mj-lt"/>
                <a:cs typeface="Arial" charset="0"/>
              </a:rPr>
              <a:t> </a:t>
            </a:r>
            <a:r>
              <a:rPr lang="en-CA" sz="2200" dirty="0" err="1">
                <a:latin typeface="Symbol" pitchFamily="18" charset="2"/>
                <a:cs typeface="Arial" charset="0"/>
              </a:rPr>
              <a:t>s</a:t>
            </a:r>
            <a:r>
              <a:rPr lang="en-CA" sz="2200" i="1" baseline="-25000" dirty="0" err="1">
                <a:latin typeface="+mj-lt"/>
                <a:cs typeface="Arial" charset="0"/>
              </a:rPr>
              <a:t>j</a:t>
            </a:r>
            <a:r>
              <a:rPr lang="en-CA" sz="2200" i="1" dirty="0">
                <a:latin typeface="+mj-lt"/>
                <a:cs typeface="Arial" charset="0"/>
              </a:rPr>
              <a:t> </a:t>
            </a:r>
            <a:r>
              <a:rPr lang="en-CA" sz="2200" dirty="0"/>
              <a:t>are the SDs of the daily returns of variables</a:t>
            </a:r>
            <a:r>
              <a:rPr lang="en-CA" sz="2200" i="1" dirty="0">
                <a:latin typeface="+mj-lt"/>
                <a:cs typeface="Arial" charset="0"/>
              </a:rPr>
              <a:t> </a:t>
            </a:r>
            <a:r>
              <a:rPr lang="en-CA" sz="2200" i="1" dirty="0" err="1">
                <a:latin typeface="+mj-lt"/>
                <a:cs typeface="Arial" charset="0"/>
              </a:rPr>
              <a:t>i</a:t>
            </a:r>
            <a:r>
              <a:rPr lang="en-CA" sz="2200" i="1" dirty="0">
                <a:latin typeface="+mj-lt"/>
                <a:cs typeface="Arial" charset="0"/>
              </a:rPr>
              <a:t> </a:t>
            </a:r>
            <a:r>
              <a:rPr lang="en-CA" sz="2200" dirty="0"/>
              <a:t>and</a:t>
            </a:r>
            <a:r>
              <a:rPr lang="en-CA" sz="2200" i="1" dirty="0">
                <a:latin typeface="+mj-lt"/>
                <a:cs typeface="Arial" charset="0"/>
              </a:rPr>
              <a:t> j,  </a:t>
            </a:r>
            <a:r>
              <a:rPr lang="en-CA" sz="2200" dirty="0"/>
              <a:t>and </a:t>
            </a:r>
            <a:r>
              <a:rPr lang="en-CA" sz="2200" i="1" dirty="0" err="1">
                <a:latin typeface="Symbol" pitchFamily="18" charset="2"/>
                <a:cs typeface="Arial" charset="0"/>
              </a:rPr>
              <a:t>r</a:t>
            </a:r>
            <a:r>
              <a:rPr lang="en-CA" sz="2200" i="1" baseline="-25000" dirty="0" err="1">
                <a:latin typeface="+mj-lt"/>
                <a:cs typeface="Arial" charset="0"/>
              </a:rPr>
              <a:t>ij</a:t>
            </a:r>
            <a:r>
              <a:rPr lang="en-CA" sz="2200" i="1" dirty="0">
                <a:latin typeface="+mj-lt"/>
                <a:cs typeface="Arial" charset="0"/>
              </a:rPr>
              <a:t> </a:t>
            </a:r>
            <a:r>
              <a:rPr lang="en-CA" sz="2200" dirty="0"/>
              <a:t>is the correlation between them</a:t>
            </a:r>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81000" y="990600"/>
            <a:ext cx="7543800" cy="1071563"/>
          </a:xfrm>
        </p:spPr>
        <p:txBody>
          <a:bodyPr/>
          <a:lstStyle/>
          <a:p>
            <a:pPr eaLnBrk="1" hangingPunct="1"/>
            <a:r>
              <a:rPr lang="en-CA" altLang="en-US" smtClean="0"/>
              <a:t>Alternative Expressions for </a:t>
            </a:r>
            <a:r>
              <a:rPr lang="en-CA" altLang="en-US" smtClean="0">
                <a:latin typeface="Symbol" panose="05050102010706020507" pitchFamily="18" charset="2"/>
              </a:rPr>
              <a:t>s</a:t>
            </a:r>
            <a:r>
              <a:rPr lang="en-CA" altLang="en-US" baseline="-25000" smtClean="0"/>
              <a:t>P</a:t>
            </a:r>
            <a:r>
              <a:rPr lang="en-CA" altLang="en-US" baseline="30000" smtClean="0"/>
              <a:t>2</a:t>
            </a:r>
            <a:br>
              <a:rPr lang="en-CA" altLang="en-US" baseline="30000" smtClean="0"/>
            </a:br>
            <a:r>
              <a:rPr lang="en-CA" altLang="en-US" sz="2400" smtClean="0"/>
              <a:t>pages 505-506</a:t>
            </a:r>
            <a:endParaRPr lang="en-US" altLang="en-US" sz="2400" smtClean="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A6426EC-0F8A-42D2-9624-F7779D763E2F}" type="slidenum">
              <a:rPr lang="en-US" altLang="en-US" sz="1400">
                <a:latin typeface="Arial" panose="020B0604020202020204" pitchFamily="34" charset="0"/>
              </a:rPr>
              <a:pPr eaLnBrk="1" hangingPunct="1">
                <a:spcBef>
                  <a:spcPct val="0"/>
                </a:spcBef>
                <a:buFontTx/>
                <a:buNone/>
              </a:pPr>
              <a:t>25</a:t>
            </a:fld>
            <a:endParaRPr lang="en-US" altLang="en-US" sz="1400">
              <a:latin typeface="Arial" panose="020B0604020202020204" pitchFamily="34" charset="0"/>
            </a:endParaRPr>
          </a:p>
        </p:txBody>
      </p:sp>
      <p:graphicFrame>
        <p:nvGraphicFramePr>
          <p:cNvPr id="31749" name="Object 2"/>
          <p:cNvGraphicFramePr>
            <a:graphicFrameLocks noChangeAspect="1"/>
          </p:cNvGraphicFramePr>
          <p:nvPr/>
        </p:nvGraphicFramePr>
        <p:xfrm>
          <a:off x="1371600" y="2438400"/>
          <a:ext cx="5889625" cy="3070225"/>
        </p:xfrm>
        <a:graphic>
          <a:graphicData uri="http://schemas.openxmlformats.org/presentationml/2006/ole">
            <mc:AlternateContent xmlns:mc="http://schemas.openxmlformats.org/markup-compatibility/2006">
              <mc:Choice xmlns:v="urn:schemas-microsoft-com:vml" Requires="v">
                <p:oleObj spid="_x0000_s31750" name="Equation" r:id="rId6" imgW="2679700" imgH="1397000" progId="Equation.3">
                  <p:embed/>
                </p:oleObj>
              </mc:Choice>
              <mc:Fallback>
                <p:oleObj name="Equation" r:id="rId6" imgW="2679700" imgH="13970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438400"/>
                        <a:ext cx="5889625" cy="307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2771" name="Rectangle 2"/>
          <p:cNvSpPr>
            <a:spLocks noGrp="1" noChangeArrowheads="1"/>
          </p:cNvSpPr>
          <p:nvPr>
            <p:ph type="title"/>
          </p:nvPr>
        </p:nvSpPr>
        <p:spPr>
          <a:xfrm>
            <a:off x="228600" y="990600"/>
            <a:ext cx="7772400" cy="1143000"/>
          </a:xfrm>
        </p:spPr>
        <p:txBody>
          <a:bodyPr/>
          <a:lstStyle/>
          <a:p>
            <a:pPr eaLnBrk="1" hangingPunct="1"/>
            <a:r>
              <a:rPr lang="en-US" altLang="en-US" smtClean="0"/>
              <a:t>Alternatives for Handling Interest Rates</a:t>
            </a:r>
          </a:p>
        </p:txBody>
      </p:sp>
      <p:sp>
        <p:nvSpPr>
          <p:cNvPr id="32772" name="Rectangle 3"/>
          <p:cNvSpPr>
            <a:spLocks noGrp="1" noChangeArrowheads="1"/>
          </p:cNvSpPr>
          <p:nvPr>
            <p:ph type="body" idx="1"/>
          </p:nvPr>
        </p:nvSpPr>
        <p:spPr>
          <a:xfrm>
            <a:off x="533400" y="2438400"/>
            <a:ext cx="7772400" cy="4114800"/>
          </a:xfrm>
        </p:spPr>
        <p:txBody>
          <a:bodyPr/>
          <a:lstStyle/>
          <a:p>
            <a:pPr eaLnBrk="1" hangingPunct="1">
              <a:lnSpc>
                <a:spcPct val="90000"/>
              </a:lnSpc>
            </a:pPr>
            <a:r>
              <a:rPr lang="en-US" altLang="en-US" smtClean="0"/>
              <a:t>Duration approach: Linear relation between </a:t>
            </a:r>
            <a:r>
              <a:rPr lang="en-US" altLang="en-US" smtClean="0">
                <a:latin typeface="Symbol" panose="05050102010706020507" pitchFamily="18" charset="2"/>
              </a:rPr>
              <a:t>D</a:t>
            </a:r>
            <a:r>
              <a:rPr lang="en-US" altLang="en-US" i="1" smtClean="0">
                <a:latin typeface="Times New Roman" panose="02020603050405020304" pitchFamily="18" charset="0"/>
              </a:rPr>
              <a:t>P</a:t>
            </a:r>
            <a:r>
              <a:rPr lang="en-US" altLang="en-US" smtClean="0"/>
              <a:t> and </a:t>
            </a:r>
            <a:r>
              <a:rPr lang="en-US" altLang="en-US" smtClean="0">
                <a:latin typeface="Symbol" panose="05050102010706020507" pitchFamily="18" charset="2"/>
              </a:rPr>
              <a:t>D</a:t>
            </a:r>
            <a:r>
              <a:rPr lang="en-US" altLang="en-US" i="1" smtClean="0">
                <a:latin typeface="Times New Roman" panose="02020603050405020304" pitchFamily="18" charset="0"/>
              </a:rPr>
              <a:t>y</a:t>
            </a:r>
            <a:r>
              <a:rPr lang="en-US" altLang="en-US" smtClean="0"/>
              <a:t> but assumes parallel shifts)</a:t>
            </a:r>
          </a:p>
          <a:p>
            <a:pPr eaLnBrk="1" hangingPunct="1">
              <a:lnSpc>
                <a:spcPct val="90000"/>
              </a:lnSpc>
            </a:pPr>
            <a:r>
              <a:rPr lang="en-US" altLang="en-US" smtClean="0"/>
              <a:t>Cash flow mapping: Cash flows are mapped to standard maturities and variables are zero-coupon bond prices with the standard maturities</a:t>
            </a:r>
          </a:p>
          <a:p>
            <a:pPr eaLnBrk="1" hangingPunct="1">
              <a:lnSpc>
                <a:spcPct val="90000"/>
              </a:lnSpc>
            </a:pPr>
            <a:r>
              <a:rPr lang="en-US" altLang="en-US" smtClean="0"/>
              <a:t>Principal components analysis: 2 or 3 independent shifts with their own volatilities</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buFont typeface="Wingdings" panose="05000000000000000000" pitchFamily="2" charset="2"/>
              <a:buNone/>
            </a:pPr>
            <a:endParaRPr lang="en-US" altLang="en-US" smtClean="0"/>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633A38B-6A7C-4C9F-86C5-1CBF834636DE}" type="slidenum">
              <a:rPr lang="en-US" altLang="en-US" sz="1400">
                <a:latin typeface="Arial" panose="020B0604020202020204" pitchFamily="34" charset="0"/>
              </a:rPr>
              <a:pPr eaLnBrk="1" hangingPunct="1">
                <a:spcBef>
                  <a:spcPct val="0"/>
                </a:spcBef>
                <a:buFontTx/>
                <a:buNone/>
              </a:pPr>
              <a:t>26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When Linear Model Can be Used</a:t>
            </a:r>
          </a:p>
        </p:txBody>
      </p:sp>
      <p:sp>
        <p:nvSpPr>
          <p:cNvPr id="33795" name="Rectangle 3"/>
          <p:cNvSpPr>
            <a:spLocks noGrp="1" noChangeArrowheads="1"/>
          </p:cNvSpPr>
          <p:nvPr>
            <p:ph idx="1"/>
          </p:nvPr>
        </p:nvSpPr>
        <p:spPr>
          <a:xfrm>
            <a:off x="1435100" y="2057400"/>
            <a:ext cx="7499350" cy="4191000"/>
          </a:xfrm>
        </p:spPr>
        <p:txBody>
          <a:bodyPr lIns="92075" tIns="46038" rIns="92075" bIns="46038"/>
          <a:lstStyle/>
          <a:p>
            <a:pPr eaLnBrk="1" hangingPunct="1"/>
            <a:r>
              <a:rPr lang="en-US" altLang="en-US" smtClean="0"/>
              <a:t>Portfolio of stocks</a:t>
            </a:r>
          </a:p>
          <a:p>
            <a:pPr eaLnBrk="1" hangingPunct="1"/>
            <a:r>
              <a:rPr lang="en-US" altLang="en-US" smtClean="0"/>
              <a:t>Portfolio of bonds</a:t>
            </a:r>
          </a:p>
          <a:p>
            <a:pPr eaLnBrk="1" hangingPunct="1"/>
            <a:r>
              <a:rPr lang="en-US" altLang="en-US" smtClean="0"/>
              <a:t>Forward contract on foreign currency</a:t>
            </a:r>
          </a:p>
          <a:p>
            <a:pPr eaLnBrk="1" hangingPunct="1"/>
            <a:r>
              <a:rPr lang="en-US" altLang="en-US" smtClean="0"/>
              <a:t>Interest-rate swap</a:t>
            </a:r>
          </a:p>
        </p:txBody>
      </p:sp>
      <p:sp>
        <p:nvSpPr>
          <p:cNvPr id="337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37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8B80A96-C309-4E41-855D-8DA09818210D}" type="slidenum">
              <a:rPr lang="en-US" altLang="en-US" sz="1400">
                <a:latin typeface="Arial" panose="020B0604020202020204" pitchFamily="34" charset="0"/>
              </a:rPr>
              <a:pPr eaLnBrk="1" hangingPunct="1">
                <a:spcBef>
                  <a:spcPct val="0"/>
                </a:spcBef>
                <a:buFontTx/>
                <a:buNone/>
              </a:pPr>
              <a:t>27</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The Linear Model and Options</a:t>
            </a:r>
            <a:br>
              <a:rPr lang="en-US">
                <a:solidFill>
                  <a:schemeClr val="tx2">
                    <a:satMod val="130000"/>
                  </a:schemeClr>
                </a:solidFill>
              </a:rPr>
            </a:br>
            <a:endParaRPr lang="en-US">
              <a:solidFill>
                <a:schemeClr val="tx2">
                  <a:satMod val="130000"/>
                </a:schemeClr>
              </a:solidFill>
            </a:endParaRPr>
          </a:p>
        </p:txBody>
      </p:sp>
      <p:sp>
        <p:nvSpPr>
          <p:cNvPr id="34819" name="Rectangle 3"/>
          <p:cNvSpPr>
            <a:spLocks noGrp="1" noChangeArrowheads="1"/>
          </p:cNvSpPr>
          <p:nvPr>
            <p:ph idx="1"/>
          </p:nvPr>
        </p:nvSpPr>
        <p:spPr/>
        <p:txBody>
          <a:bodyPr lIns="92075" tIns="46038" rIns="92075" bIns="46038"/>
          <a:lstStyle/>
          <a:p>
            <a:pPr eaLnBrk="1" hangingPunct="1">
              <a:buFont typeface="Wingdings" panose="05000000000000000000" pitchFamily="2" charset="2"/>
              <a:buNone/>
            </a:pPr>
            <a:r>
              <a:rPr lang="en-US" altLang="en-US" smtClean="0"/>
              <a:t>	Consider a portfolio of options dependent on a single stock price, </a:t>
            </a:r>
            <a:r>
              <a:rPr lang="en-US" altLang="en-US" i="1" smtClean="0">
                <a:latin typeface="Times New Roman" panose="02020603050405020304" pitchFamily="18" charset="0"/>
                <a:cs typeface="Times New Roman" panose="02020603050405020304" pitchFamily="18" charset="0"/>
              </a:rPr>
              <a:t>S</a:t>
            </a:r>
            <a:r>
              <a:rPr lang="en-US" altLang="en-US" smtClean="0"/>
              <a:t>. If </a:t>
            </a:r>
            <a:r>
              <a:rPr lang="en-US" altLang="en-US" smtClean="0">
                <a:latin typeface="Symbol" panose="05050102010706020507" pitchFamily="18" charset="2"/>
              </a:rPr>
              <a:t>d</a:t>
            </a:r>
            <a:r>
              <a:rPr lang="en-US" altLang="en-US" smtClean="0"/>
              <a:t> is the delta of the option, then it is approximately true that</a:t>
            </a:r>
          </a:p>
          <a:p>
            <a:pPr eaLnBrk="1" hangingPunct="1">
              <a:buFontTx/>
              <a:buChar char="•"/>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Define</a:t>
            </a:r>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AA5226-5148-4E2A-8A2C-4B7D509EA0D5}" type="slidenum">
              <a:rPr lang="en-US" altLang="en-US" sz="1400">
                <a:latin typeface="Arial" panose="020B0604020202020204" pitchFamily="34" charset="0"/>
              </a:rPr>
              <a:pPr eaLnBrk="1" hangingPunct="1">
                <a:spcBef>
                  <a:spcPct val="0"/>
                </a:spcBef>
                <a:buFontTx/>
                <a:buNone/>
              </a:pPr>
              <a:t>28</a:t>
            </a:fld>
            <a:endParaRPr lang="en-US" altLang="en-US" sz="1400">
              <a:latin typeface="Arial" panose="020B0604020202020204" pitchFamily="34" charset="0"/>
            </a:endParaRPr>
          </a:p>
        </p:txBody>
      </p:sp>
      <p:graphicFrame>
        <p:nvGraphicFramePr>
          <p:cNvPr id="34822" name="Object 4"/>
          <p:cNvGraphicFramePr>
            <a:graphicFrameLocks/>
          </p:cNvGraphicFramePr>
          <p:nvPr/>
        </p:nvGraphicFramePr>
        <p:xfrm>
          <a:off x="3168650" y="3608388"/>
          <a:ext cx="1055688" cy="804862"/>
        </p:xfrm>
        <a:graphic>
          <a:graphicData uri="http://schemas.openxmlformats.org/presentationml/2006/ole">
            <mc:AlternateContent xmlns:mc="http://schemas.openxmlformats.org/markup-compatibility/2006">
              <mc:Choice xmlns:v="urn:schemas-microsoft-com:vml" Requires="v">
                <p:oleObj spid="_x0000_s34824" name="Equation" r:id="rId6" imgW="438156" imgH="352350" progId="Equation.3">
                  <p:embed/>
                </p:oleObj>
              </mc:Choice>
              <mc:Fallback>
                <p:oleObj name="Equation" r:id="rId6" imgW="438156" imgH="35235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3608388"/>
                        <a:ext cx="1055688"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5"/>
          <p:cNvGraphicFramePr>
            <a:graphicFrameLocks/>
          </p:cNvGraphicFramePr>
          <p:nvPr/>
        </p:nvGraphicFramePr>
        <p:xfrm>
          <a:off x="3124200" y="4800600"/>
          <a:ext cx="1395413" cy="800100"/>
        </p:xfrm>
        <a:graphic>
          <a:graphicData uri="http://schemas.openxmlformats.org/presentationml/2006/ole">
            <mc:AlternateContent xmlns:mc="http://schemas.openxmlformats.org/markup-compatibility/2006">
              <mc:Choice xmlns:v="urn:schemas-microsoft-com:vml" Requires="v">
                <p:oleObj spid="_x0000_s34825" name="Equation" r:id="rId8" imgW="552422" imgH="371520" progId="Equation.3">
                  <p:embed/>
                </p:oleObj>
              </mc:Choice>
              <mc:Fallback>
                <p:oleObj name="Equation" r:id="rId8" imgW="552422" imgH="37152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00600"/>
                        <a:ext cx="139541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43000" y="990600"/>
            <a:ext cx="7391400" cy="914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Linear Model and Options </a:t>
            </a:r>
            <a:r>
              <a:rPr lang="en-CA" dirty="0">
                <a:solidFill>
                  <a:schemeClr val="tx2">
                    <a:satMod val="130000"/>
                  </a:schemeClr>
                </a:solidFill>
              </a:rPr>
              <a:t/>
            </a:r>
            <a:br>
              <a:rPr lang="en-CA" dirty="0">
                <a:solidFill>
                  <a:schemeClr val="tx2">
                    <a:satMod val="130000"/>
                  </a:schemeClr>
                </a:solidFill>
              </a:rPr>
            </a:br>
            <a:r>
              <a:rPr lang="en-US" dirty="0">
                <a:solidFill>
                  <a:schemeClr val="tx2">
                    <a:satMod val="130000"/>
                  </a:schemeClr>
                </a:solidFill>
              </a:rPr>
              <a:t>continued </a:t>
            </a:r>
            <a:r>
              <a:rPr lang="en-US" sz="2600" dirty="0" smtClean="0">
                <a:solidFill>
                  <a:schemeClr val="tx2">
                    <a:satMod val="130000"/>
                  </a:schemeClr>
                </a:solidFill>
              </a:rPr>
              <a:t>(page 508)</a:t>
            </a:r>
            <a:endParaRPr lang="en-US" dirty="0">
              <a:solidFill>
                <a:schemeClr val="tx2">
                  <a:satMod val="130000"/>
                </a:schemeClr>
              </a:solidFill>
            </a:endParaRPr>
          </a:p>
        </p:txBody>
      </p:sp>
      <p:sp>
        <p:nvSpPr>
          <p:cNvPr id="35843" name="Rectangle 3"/>
          <p:cNvSpPr>
            <a:spLocks noGrp="1" noChangeArrowheads="1"/>
          </p:cNvSpPr>
          <p:nvPr>
            <p:ph idx="1"/>
          </p:nvPr>
        </p:nvSpPr>
        <p:spPr>
          <a:xfrm>
            <a:off x="1295400" y="2133600"/>
            <a:ext cx="6629400" cy="3581400"/>
          </a:xfrm>
        </p:spPr>
        <p:txBody>
          <a:bodyPr lIns="92075" tIns="46038" rIns="92075" bIns="46038"/>
          <a:lstStyle/>
          <a:p>
            <a:pPr eaLnBrk="1" hangingPunct="1">
              <a:buFont typeface="Wingdings" panose="05000000000000000000" pitchFamily="2" charset="2"/>
              <a:buNone/>
            </a:pPr>
            <a:r>
              <a:rPr lang="en-CA" altLang="en-US" sz="2400" smtClean="0"/>
              <a:t>	Then</a:t>
            </a:r>
            <a:endParaRPr lang="en-US" altLang="en-US" sz="2400" smtClean="0"/>
          </a:p>
          <a:p>
            <a:pPr eaLnBrk="1" hangingPunct="1">
              <a:buFontTx/>
              <a:buChar char="•"/>
            </a:pPr>
            <a:endParaRPr lang="en-US" altLang="en-US" smtClean="0"/>
          </a:p>
          <a:p>
            <a:pPr eaLnBrk="1" hangingPunct="1">
              <a:buFontTx/>
              <a:buNone/>
            </a:pPr>
            <a:r>
              <a:rPr lang="en-US" altLang="en-US" sz="2400" smtClean="0"/>
              <a:t>	Similarly when there are many underlying market variables</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a:t>
            </a:r>
            <a:r>
              <a:rPr lang="en-US" altLang="en-US" sz="2400" smtClean="0"/>
              <a:t>where </a:t>
            </a:r>
            <a:r>
              <a:rPr lang="en-US" altLang="en-US" sz="2400" smtClean="0">
                <a:latin typeface="Symbol" panose="05050102010706020507" pitchFamily="18" charset="2"/>
              </a:rPr>
              <a:t>d</a:t>
            </a:r>
            <a:r>
              <a:rPr lang="en-US" altLang="en-US" sz="2400" i="1" baseline="-25000" smtClean="0">
                <a:latin typeface="Times New Roman" panose="02020603050405020304" pitchFamily="18" charset="0"/>
              </a:rPr>
              <a:t>i</a:t>
            </a:r>
            <a:r>
              <a:rPr lang="en-US" altLang="en-US" sz="2400" smtClean="0"/>
              <a:t> is the delta of the portfolio with respect to the </a:t>
            </a:r>
            <a:r>
              <a:rPr lang="en-US" altLang="en-US" sz="2400" i="1" smtClean="0">
                <a:latin typeface="Times New Roman" panose="02020603050405020304" pitchFamily="18" charset="0"/>
              </a:rPr>
              <a:t>i</a:t>
            </a:r>
            <a:r>
              <a:rPr lang="en-US" altLang="en-US" sz="2400" smtClean="0"/>
              <a:t>th asset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5EF1883-4B1B-4540-8287-268A4CC5BE2C}" type="slidenum">
              <a:rPr lang="en-US" altLang="en-US" sz="1400">
                <a:latin typeface="Arial" panose="020B0604020202020204" pitchFamily="34" charset="0"/>
              </a:rPr>
              <a:pPr eaLnBrk="1" hangingPunct="1">
                <a:spcBef>
                  <a:spcPct val="0"/>
                </a:spcBef>
                <a:buFontTx/>
                <a:buNone/>
              </a:pPr>
              <a:t>29</a:t>
            </a:fld>
            <a:endParaRPr lang="en-US" altLang="en-US" sz="1400">
              <a:latin typeface="Arial" panose="020B0604020202020204" pitchFamily="34" charset="0"/>
            </a:endParaRPr>
          </a:p>
        </p:txBody>
      </p:sp>
      <p:graphicFrame>
        <p:nvGraphicFramePr>
          <p:cNvPr id="35846" name="Object 4"/>
          <p:cNvGraphicFramePr>
            <a:graphicFrameLocks/>
          </p:cNvGraphicFramePr>
          <p:nvPr/>
        </p:nvGraphicFramePr>
        <p:xfrm>
          <a:off x="2851150" y="2601913"/>
          <a:ext cx="2601913" cy="357187"/>
        </p:xfrm>
        <a:graphic>
          <a:graphicData uri="http://schemas.openxmlformats.org/presentationml/2006/ole">
            <mc:AlternateContent xmlns:mc="http://schemas.openxmlformats.org/markup-compatibility/2006">
              <mc:Choice xmlns:v="urn:schemas-microsoft-com:vml" Requires="v">
                <p:oleObj spid="_x0000_s35848" name="Equation" r:id="rId6" imgW="1047846" imgH="171450" progId="Equation.3">
                  <p:embed/>
                </p:oleObj>
              </mc:Choice>
              <mc:Fallback>
                <p:oleObj name="Equation" r:id="rId6" imgW="1047846" imgH="17145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1150" y="2601913"/>
                        <a:ext cx="2601913"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5"/>
          <p:cNvGraphicFramePr>
            <a:graphicFrameLocks/>
          </p:cNvGraphicFramePr>
          <p:nvPr/>
        </p:nvGraphicFramePr>
        <p:xfrm>
          <a:off x="3352800" y="4114800"/>
          <a:ext cx="2276475" cy="685800"/>
        </p:xfrm>
        <a:graphic>
          <a:graphicData uri="http://schemas.openxmlformats.org/presentationml/2006/ole">
            <mc:AlternateContent xmlns:mc="http://schemas.openxmlformats.org/markup-compatibility/2006">
              <mc:Choice xmlns:v="urn:schemas-microsoft-com:vml" Requires="v">
                <p:oleObj spid="_x0000_s35849" name="Equation" r:id="rId8" imgW="981123" imgH="323730" progId="Equation.3">
                  <p:embed/>
                </p:oleObj>
              </mc:Choice>
              <mc:Fallback>
                <p:oleObj name="Equation" r:id="rId8" imgW="981123" imgH="32373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114800"/>
                        <a:ext cx="2276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990600"/>
            <a:ext cx="7772400" cy="1143000"/>
          </a:xfrm>
        </p:spPr>
        <p:txBody>
          <a:bodyPr/>
          <a:lstStyle/>
          <a:p>
            <a:pPr eaLnBrk="1" fontAlgn="auto" hangingPunct="1">
              <a:spcAft>
                <a:spcPts val="0"/>
              </a:spcAft>
              <a:defRPr/>
            </a:pPr>
            <a:r>
              <a:rPr lang="en-US" dirty="0" err="1">
                <a:solidFill>
                  <a:schemeClr val="tx2">
                    <a:satMod val="130000"/>
                  </a:schemeClr>
                </a:solidFill>
              </a:rPr>
              <a:t>VaR</a:t>
            </a:r>
            <a:r>
              <a:rPr lang="en-US" dirty="0">
                <a:solidFill>
                  <a:schemeClr val="tx2">
                    <a:satMod val="130000"/>
                  </a:schemeClr>
                </a:solidFill>
              </a:rPr>
              <a:t> vs. </a:t>
            </a:r>
            <a:r>
              <a:rPr lang="en-US" dirty="0" smtClean="0">
                <a:solidFill>
                  <a:schemeClr val="tx2">
                    <a:satMod val="130000"/>
                  </a:schemeClr>
                </a:solidFill>
              </a:rPr>
              <a:t>Expected Shortfall </a:t>
            </a:r>
            <a:r>
              <a:rPr lang="en-US" dirty="0">
                <a:solidFill>
                  <a:schemeClr val="tx2">
                    <a:satMod val="130000"/>
                  </a:schemeClr>
                </a:solidFill>
              </a:rPr>
              <a:t/>
            </a:r>
            <a:br>
              <a:rPr lang="en-US" dirty="0">
                <a:solidFill>
                  <a:schemeClr val="tx2">
                    <a:satMod val="130000"/>
                  </a:schemeClr>
                </a:solidFill>
              </a:rPr>
            </a:br>
            <a:endParaRPr lang="en-US" sz="2400" dirty="0">
              <a:solidFill>
                <a:schemeClr val="tx2">
                  <a:satMod val="130000"/>
                </a:schemeClr>
              </a:solidFill>
            </a:endParaRPr>
          </a:p>
        </p:txBody>
      </p:sp>
      <p:sp>
        <p:nvSpPr>
          <p:cNvPr id="9219" name="Rectangle 3"/>
          <p:cNvSpPr>
            <a:spLocks noGrp="1" noChangeArrowheads="1"/>
          </p:cNvSpPr>
          <p:nvPr>
            <p:ph idx="1"/>
          </p:nvPr>
        </p:nvSpPr>
        <p:spPr>
          <a:xfrm>
            <a:off x="685800" y="2133600"/>
            <a:ext cx="8001000" cy="3997325"/>
          </a:xfrm>
        </p:spPr>
        <p:txBody>
          <a:bodyPr/>
          <a:lstStyle/>
          <a:p>
            <a:pPr eaLnBrk="1" hangingPunct="1"/>
            <a:r>
              <a:rPr lang="en-US" altLang="en-US" smtClean="0"/>
              <a:t>VaR is the loss level that will not be exceeded with a specified probability</a:t>
            </a:r>
          </a:p>
          <a:p>
            <a:pPr eaLnBrk="1" hangingPunct="1"/>
            <a:r>
              <a:rPr lang="en-US" altLang="en-US" smtClean="0"/>
              <a:t>Expected Shortfall </a:t>
            </a:r>
            <a:r>
              <a:rPr lang="en-CA" altLang="en-US" smtClean="0"/>
              <a:t>(or C-VaR) </a:t>
            </a:r>
            <a:r>
              <a:rPr lang="en-US" altLang="en-US" smtClean="0"/>
              <a:t>is the expected loss given that the loss is greater than the VaR level</a:t>
            </a:r>
          </a:p>
          <a:p>
            <a:pPr eaLnBrk="1" hangingPunct="1"/>
            <a:r>
              <a:rPr lang="en-US" altLang="en-US" smtClean="0"/>
              <a:t>Although expected shortfall is theoretically more appealing, it is VaR that is used by regulators in setting bank capital requirements</a:t>
            </a: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7A02C73-8EF9-4C8F-A6FB-A97FEB06335E}"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Example</a:t>
            </a:r>
          </a:p>
        </p:txBody>
      </p:sp>
      <p:sp>
        <p:nvSpPr>
          <p:cNvPr id="36867" name="Rectangle 3"/>
          <p:cNvSpPr>
            <a:spLocks noGrp="1" noChangeArrowheads="1"/>
          </p:cNvSpPr>
          <p:nvPr>
            <p:ph idx="1"/>
          </p:nvPr>
        </p:nvSpPr>
        <p:spPr>
          <a:xfrm>
            <a:off x="685800" y="1981200"/>
            <a:ext cx="7772400" cy="4281488"/>
          </a:xfrm>
        </p:spPr>
        <p:txBody>
          <a:bodyPr lIns="92075" tIns="46038" rIns="92075" bIns="46038"/>
          <a:lstStyle/>
          <a:p>
            <a:pPr eaLnBrk="1" hangingPunct="1">
              <a:lnSpc>
                <a:spcPct val="90000"/>
              </a:lnSpc>
            </a:pPr>
            <a:r>
              <a:rPr lang="en-US" altLang="en-US" sz="2400" smtClean="0"/>
              <a:t>Consider an investment in options on Microsoft and AT&amp;T. Suppose the stock prices are 120 and 30 respectively and the deltas of the portfolio with respect to the two stock prices are 1,000 and 20,000 respectively</a:t>
            </a:r>
          </a:p>
          <a:p>
            <a:pPr eaLnBrk="1" hangingPunct="1">
              <a:lnSpc>
                <a:spcPct val="90000"/>
              </a:lnSpc>
            </a:pPr>
            <a:r>
              <a:rPr lang="en-US" altLang="en-US" sz="2400" smtClean="0"/>
              <a:t>As an approximation</a:t>
            </a:r>
          </a:p>
          <a:p>
            <a:pPr eaLnBrk="1" hangingPunct="1">
              <a:lnSpc>
                <a:spcPct val="90000"/>
              </a:lnSpc>
              <a:buFont typeface="Wingdings" panose="05000000000000000000" pitchFamily="2" charset="2"/>
              <a:buNone/>
            </a:pPr>
            <a:endParaRPr lang="en-US" altLang="en-US" sz="2400" smtClean="0"/>
          </a:p>
          <a:p>
            <a:pPr eaLnBrk="1" hangingPunct="1">
              <a:lnSpc>
                <a:spcPct val="90000"/>
              </a:lnSpc>
              <a:buFont typeface="Wingdings" panose="05000000000000000000" pitchFamily="2" charset="2"/>
              <a:buNone/>
            </a:pPr>
            <a:r>
              <a:rPr lang="en-US" altLang="en-US" sz="2400" smtClean="0"/>
              <a:t>	</a:t>
            </a:r>
          </a:p>
          <a:p>
            <a:pPr eaLnBrk="1" hangingPunct="1">
              <a:lnSpc>
                <a:spcPct val="90000"/>
              </a:lnSpc>
              <a:buFont typeface="Wingdings" panose="05000000000000000000" pitchFamily="2" charset="2"/>
              <a:buNone/>
            </a:pPr>
            <a:r>
              <a:rPr lang="en-US" altLang="en-US" sz="2400" smtClean="0"/>
              <a:t>	where </a:t>
            </a:r>
            <a:r>
              <a:rPr lang="en-US" altLang="en-US" sz="2400" smtClean="0">
                <a:latin typeface="Symbol" panose="05050102010706020507" pitchFamily="18" charset="2"/>
              </a:rPr>
              <a:t>D</a:t>
            </a:r>
            <a:r>
              <a:rPr lang="en-US" altLang="en-US" sz="2400" i="1" smtClean="0">
                <a:latin typeface="Times New Roman" panose="02020603050405020304" pitchFamily="18" charset="0"/>
              </a:rPr>
              <a:t>x</a:t>
            </a:r>
            <a:r>
              <a:rPr lang="en-US" altLang="en-US" sz="2400" baseline="-25000" smtClean="0"/>
              <a:t>1</a:t>
            </a:r>
            <a:r>
              <a:rPr lang="en-US" altLang="en-US" sz="2400" smtClean="0"/>
              <a:t> and </a:t>
            </a:r>
            <a:r>
              <a:rPr lang="en-US" altLang="en-US" sz="2400" smtClean="0">
                <a:latin typeface="Symbol" panose="05050102010706020507" pitchFamily="18" charset="2"/>
              </a:rPr>
              <a:t>D</a:t>
            </a:r>
            <a:r>
              <a:rPr lang="en-US" altLang="en-US" sz="2400" i="1" smtClean="0">
                <a:latin typeface="Times New Roman" panose="02020603050405020304" pitchFamily="18" charset="0"/>
              </a:rPr>
              <a:t>x</a:t>
            </a:r>
            <a:r>
              <a:rPr lang="en-US" altLang="en-US" sz="2400" baseline="-25000" smtClean="0"/>
              <a:t>2</a:t>
            </a:r>
            <a:r>
              <a:rPr lang="en-US" altLang="en-US" sz="2400" smtClean="0"/>
              <a:t> are the percentage changes in the two stock prices</a:t>
            </a:r>
            <a:r>
              <a:rPr lang="en-US" altLang="en-US" sz="2400" baseline="-25000" smtClean="0"/>
              <a:t> </a:t>
            </a:r>
            <a:endParaRPr lang="en-US" altLang="en-US" sz="2400" smtClean="0"/>
          </a:p>
          <a:p>
            <a:pPr eaLnBrk="1" hangingPunct="1">
              <a:lnSpc>
                <a:spcPct val="90000"/>
              </a:lnSpc>
              <a:buFont typeface="Wingdings" panose="05000000000000000000" pitchFamily="2" charset="2"/>
              <a:buNone/>
            </a:pPr>
            <a:endParaRPr lang="en-US" altLang="en-US" sz="2400" smtClean="0"/>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82D0CBC-4B7E-4CEB-A51F-4C2D44BA0121}" type="slidenum">
              <a:rPr lang="en-US" altLang="en-US" sz="1400">
                <a:latin typeface="Arial" panose="020B0604020202020204" pitchFamily="34" charset="0"/>
              </a:rPr>
              <a:pPr eaLnBrk="1" hangingPunct="1">
                <a:spcBef>
                  <a:spcPct val="0"/>
                </a:spcBef>
                <a:buFontTx/>
                <a:buNone/>
              </a:pPr>
              <a:t>30</a:t>
            </a:fld>
            <a:endParaRPr lang="en-US" altLang="en-US" sz="1400">
              <a:latin typeface="Arial" panose="020B0604020202020204" pitchFamily="34" charset="0"/>
            </a:endParaRPr>
          </a:p>
        </p:txBody>
      </p:sp>
      <p:graphicFrame>
        <p:nvGraphicFramePr>
          <p:cNvPr id="36870" name="Object 4"/>
          <p:cNvGraphicFramePr>
            <a:graphicFrameLocks/>
          </p:cNvGraphicFramePr>
          <p:nvPr/>
        </p:nvGraphicFramePr>
        <p:xfrm>
          <a:off x="1752600" y="4267200"/>
          <a:ext cx="5057775" cy="457200"/>
        </p:xfrm>
        <a:graphic>
          <a:graphicData uri="http://schemas.openxmlformats.org/presentationml/2006/ole">
            <mc:AlternateContent xmlns:mc="http://schemas.openxmlformats.org/markup-compatibility/2006">
              <mc:Choice xmlns:v="urn:schemas-microsoft-com:vml" Requires="v">
                <p:oleObj spid="_x0000_s36871" name="Equation" r:id="rId6" imgW="2257501" imgH="200070" progId="Equation.3">
                  <p:embed/>
                </p:oleObj>
              </mc:Choice>
              <mc:Fallback>
                <p:oleObj name="Equation" r:id="rId6" imgW="2257501" imgH="20007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267200"/>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7891" name="Rectangle 2"/>
          <p:cNvSpPr>
            <a:spLocks noGrp="1" noChangeArrowheads="1"/>
          </p:cNvSpPr>
          <p:nvPr>
            <p:ph type="title"/>
          </p:nvPr>
        </p:nvSpPr>
        <p:spPr>
          <a:xfrm>
            <a:off x="533400" y="1066800"/>
            <a:ext cx="7543800" cy="1214438"/>
          </a:xfrm>
          <a:noFill/>
        </p:spPr>
        <p:txBody>
          <a:bodyPr lIns="92075" tIns="46038" rIns="92075" bIns="46038"/>
          <a:lstStyle/>
          <a:p>
            <a:pPr eaLnBrk="1" hangingPunct="1"/>
            <a:r>
              <a:rPr lang="en-US" altLang="en-US" sz="3600" smtClean="0"/>
              <a:t>But the distribution of the daily return on an option is not normal  </a:t>
            </a:r>
            <a:r>
              <a:rPr lang="en-US" altLang="en-US" smtClean="0"/>
              <a:t/>
            </a:r>
            <a:br>
              <a:rPr lang="en-US" altLang="en-US" smtClean="0"/>
            </a:br>
            <a:endParaRPr lang="en-US" altLang="en-US" smtClean="0"/>
          </a:p>
        </p:txBody>
      </p:sp>
      <p:sp>
        <p:nvSpPr>
          <p:cNvPr id="37892" name="Rectangle 3"/>
          <p:cNvSpPr>
            <a:spLocks noGrp="1" noChangeArrowheads="1"/>
          </p:cNvSpPr>
          <p:nvPr>
            <p:ph type="body" idx="1"/>
          </p:nvPr>
        </p:nvSpPr>
        <p:spPr>
          <a:xfrm>
            <a:off x="381000" y="2362200"/>
            <a:ext cx="8229600" cy="4003675"/>
          </a:xfrm>
          <a:noFill/>
        </p:spPr>
        <p:txBody>
          <a:bodyPr lIns="92075" tIns="46038" rIns="92075" bIns="46038"/>
          <a:lstStyle/>
          <a:p>
            <a:pPr eaLnBrk="1" hangingPunct="1">
              <a:buFont typeface="Wingdings" panose="05000000000000000000" pitchFamily="2" charset="2"/>
              <a:buNone/>
            </a:pPr>
            <a:r>
              <a:rPr lang="en-US" altLang="en-US" smtClean="0"/>
              <a:t>	The linear model fails to capture skewness in the probability distribution of the portfolio value. </a:t>
            </a: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B49DBB3-6A4D-4C8C-9F29-7D3FCF6A6362}" type="slidenum">
              <a:rPr lang="en-US" altLang="en-US" sz="1400">
                <a:latin typeface="Arial" panose="020B0604020202020204" pitchFamily="34" charset="0"/>
              </a:rPr>
              <a:pPr eaLnBrk="1" hangingPunct="1">
                <a:spcBef>
                  <a:spcPct val="0"/>
                </a:spcBef>
                <a:buFontTx/>
                <a:buNone/>
              </a:pPr>
              <a:t>31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22238"/>
            <a:ext cx="7543800" cy="1663700"/>
          </a:xfrm>
        </p:spPr>
        <p:txBody>
          <a:bodyPr/>
          <a:lstStyle/>
          <a:p>
            <a:pPr eaLnBrk="1" hangingPunct="1"/>
            <a:r>
              <a:rPr lang="en-US" altLang="en-US" smtClean="0"/>
              <a:t/>
            </a:r>
            <a:br>
              <a:rPr lang="en-US" altLang="en-US" smtClean="0"/>
            </a:br>
            <a:r>
              <a:rPr lang="en-US" altLang="en-US" smtClean="0"/>
              <a:t>Impact of gamma </a:t>
            </a:r>
            <a:r>
              <a:rPr lang="en-US" altLang="en-US" sz="2600" smtClean="0"/>
              <a:t>(Figure 22.4, page 509)</a:t>
            </a:r>
            <a:endParaRPr lang="en-US" altLang="en-US" smtClean="0"/>
          </a:p>
        </p:txBody>
      </p:sp>
      <p:sp>
        <p:nvSpPr>
          <p:cNvPr id="389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DD9EF55-F68B-4D32-B465-A63E02DBDD7A}" type="slidenum">
              <a:rPr lang="en-US" altLang="en-US" sz="1400">
                <a:latin typeface="Arial" panose="020B0604020202020204" pitchFamily="34" charset="0"/>
              </a:rPr>
              <a:pPr eaLnBrk="1" hangingPunct="1">
                <a:spcBef>
                  <a:spcPct val="0"/>
                </a:spcBef>
                <a:buFontTx/>
                <a:buNone/>
              </a:pPr>
              <a:t>32</a:t>
            </a:fld>
            <a:endParaRPr lang="en-US" altLang="en-US" sz="1400">
              <a:latin typeface="Arial" panose="020B0604020202020204" pitchFamily="34" charset="0"/>
            </a:endParaRPr>
          </a:p>
        </p:txBody>
      </p:sp>
      <p:sp>
        <p:nvSpPr>
          <p:cNvPr id="5" name="Rectangle 6"/>
          <p:cNvSpPr txBox="1">
            <a:spLocks noChangeArrowheads="1"/>
          </p:cNvSpPr>
          <p:nvPr/>
        </p:nvSpPr>
        <p:spPr>
          <a:xfrm>
            <a:off x="457200" y="1719263"/>
            <a:ext cx="8229600" cy="4411662"/>
          </a:xfrm>
          <a:prstGeom prst="rect">
            <a:avLst/>
          </a:prstGeom>
        </p:spPr>
        <p:txBody>
          <a:bodyPr/>
          <a:lstStyle/>
          <a:p>
            <a:pPr marL="342900" indent="-342900" eaLnBrk="0" hangingPunct="0">
              <a:spcBef>
                <a:spcPct val="20000"/>
              </a:spcBef>
              <a:buClr>
                <a:schemeClr val="tx2"/>
              </a:buClr>
              <a:buSzPct val="70000"/>
              <a:buFont typeface="Wingdings" pitchFamily="2" charset="2"/>
              <a:buNone/>
              <a:defRPr/>
            </a:pPr>
            <a:r>
              <a:rPr lang="en-US" sz="3200" kern="0" dirty="0">
                <a:latin typeface="+mn-lt"/>
                <a:cs typeface="Arial" charset="0"/>
              </a:rPr>
              <a:t> </a:t>
            </a:r>
            <a:endParaRPr lang="en-CA" sz="3200" kern="0" dirty="0">
              <a:latin typeface="+mn-lt"/>
              <a:cs typeface="Arial" charset="0"/>
            </a:endParaRPr>
          </a:p>
        </p:txBody>
      </p:sp>
      <p:pic>
        <p:nvPicPr>
          <p:cNvPr id="389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857375"/>
            <a:ext cx="3902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891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8" y="1857375"/>
            <a:ext cx="364331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8920" name="TextBox 17"/>
          <p:cNvSpPr txBox="1">
            <a:spLocks noChangeArrowheads="1"/>
          </p:cNvSpPr>
          <p:nvPr/>
        </p:nvSpPr>
        <p:spPr bwMode="auto">
          <a:xfrm>
            <a:off x="857250" y="471487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Positive Gamma</a:t>
            </a:r>
            <a:endParaRPr lang="en-US" altLang="en-US" sz="1800">
              <a:latin typeface="Arial" panose="020B0604020202020204" pitchFamily="34" charset="0"/>
            </a:endParaRPr>
          </a:p>
        </p:txBody>
      </p:sp>
      <p:sp>
        <p:nvSpPr>
          <p:cNvPr id="38921" name="TextBox 18"/>
          <p:cNvSpPr txBox="1">
            <a:spLocks noChangeArrowheads="1"/>
          </p:cNvSpPr>
          <p:nvPr/>
        </p:nvSpPr>
        <p:spPr bwMode="auto">
          <a:xfrm>
            <a:off x="5500688" y="464343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Negative Gamma</a:t>
            </a:r>
            <a:endParaRPr lang="en-US" altLang="en-US"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81000" y="685800"/>
            <a:ext cx="8458200" cy="1428750"/>
          </a:xfrm>
        </p:spPr>
        <p:txBody>
          <a:bodyPr/>
          <a:lstStyle/>
          <a:p>
            <a:pPr eaLnBrk="1" hangingPunct="1"/>
            <a:r>
              <a:rPr lang="en-CA" altLang="en-US" sz="3600" smtClean="0"/>
              <a:t>Translation of Asset Price Change to Price Change for Long Call </a:t>
            </a:r>
            <a:r>
              <a:rPr lang="en-CA" altLang="en-US" sz="2000" smtClean="0"/>
              <a:t>(Figure 22.5, page 510)</a:t>
            </a:r>
            <a:endParaRPr lang="en-US" altLang="en-US" sz="2000" smtClean="0"/>
          </a:p>
        </p:txBody>
      </p:sp>
      <p:sp>
        <p:nvSpPr>
          <p:cNvPr id="399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0051A0F-C4C0-410A-A8F0-8E09830011EF}" type="slidenum">
              <a:rPr lang="en-US" altLang="en-US" sz="1400">
                <a:latin typeface="Arial" panose="020B0604020202020204" pitchFamily="34" charset="0"/>
              </a:rPr>
              <a:pPr eaLnBrk="1" hangingPunct="1">
                <a:spcBef>
                  <a:spcPct val="0"/>
                </a:spcBef>
                <a:buFontTx/>
                <a:buNone/>
              </a:pPr>
              <a:t>33</a:t>
            </a:fld>
            <a:endParaRPr lang="en-US" altLang="en-US" sz="1400">
              <a:latin typeface="Arial" panose="020B0604020202020204" pitchFamily="34" charset="0"/>
            </a:endParaRPr>
          </a:p>
        </p:txBody>
      </p:sp>
      <p:grpSp>
        <p:nvGrpSpPr>
          <p:cNvPr id="39941" name="Group 117"/>
          <p:cNvGrpSpPr>
            <a:grpSpLocks/>
          </p:cNvGrpSpPr>
          <p:nvPr/>
        </p:nvGrpSpPr>
        <p:grpSpPr bwMode="auto">
          <a:xfrm>
            <a:off x="1066800" y="1981200"/>
            <a:ext cx="6572250" cy="4143375"/>
            <a:chOff x="1000100" y="1714487"/>
            <a:chExt cx="6572296" cy="4071967"/>
          </a:xfrm>
        </p:grpSpPr>
        <p:cxnSp>
          <p:nvCxnSpPr>
            <p:cNvPr id="39942" name="Straight Arrow Connector 6"/>
            <p:cNvCxnSpPr>
              <a:cxnSpLocks noChangeShapeType="1"/>
            </p:cNvCxnSpPr>
            <p:nvPr/>
          </p:nvCxnSpPr>
          <p:spPr bwMode="auto">
            <a:xfrm>
              <a:off x="2714612" y="4357694"/>
              <a:ext cx="371477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9943" name="Straight Arrow Connector 8"/>
            <p:cNvCxnSpPr>
              <a:cxnSpLocks noChangeShapeType="1"/>
            </p:cNvCxnSpPr>
            <p:nvPr/>
          </p:nvCxnSpPr>
          <p:spPr bwMode="auto">
            <a:xfrm rot="5400000" flipH="1" flipV="1">
              <a:off x="1428728" y="3071810"/>
              <a:ext cx="2571768"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pic>
          <p:nvPicPr>
            <p:cNvPr id="399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26" y="4429131"/>
              <a:ext cx="3429024" cy="135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99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334947" y="2379640"/>
              <a:ext cx="2973381" cy="16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39946" name="Straight Connector 20"/>
            <p:cNvCxnSpPr>
              <a:cxnSpLocks noChangeShapeType="1"/>
            </p:cNvCxnSpPr>
            <p:nvPr/>
          </p:nvCxnSpPr>
          <p:spPr bwMode="auto">
            <a:xfrm rot="5400000" flipH="1" flipV="1">
              <a:off x="4251720" y="4320784"/>
              <a:ext cx="78502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7" name="Straight Connector 24"/>
            <p:cNvCxnSpPr>
              <a:cxnSpLocks noChangeShapeType="1"/>
            </p:cNvCxnSpPr>
            <p:nvPr/>
          </p:nvCxnSpPr>
          <p:spPr bwMode="auto">
            <a:xfrm rot="5400000" flipH="1" flipV="1">
              <a:off x="4108447" y="4393413"/>
              <a:ext cx="1642280"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8" name="Straight Connector 29"/>
            <p:cNvCxnSpPr>
              <a:cxnSpLocks noChangeShapeType="1"/>
            </p:cNvCxnSpPr>
            <p:nvPr/>
          </p:nvCxnSpPr>
          <p:spPr bwMode="auto">
            <a:xfrm rot="5400000" flipH="1" flipV="1">
              <a:off x="4036215" y="4250537"/>
              <a:ext cx="2500330"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9" name="Straight Connector 31"/>
            <p:cNvCxnSpPr>
              <a:cxnSpLocks noChangeShapeType="1"/>
            </p:cNvCxnSpPr>
            <p:nvPr/>
          </p:nvCxnSpPr>
          <p:spPr bwMode="auto">
            <a:xfrm>
              <a:off x="2285984" y="3000372"/>
              <a:ext cx="3000396"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0" name="Straight Connector 40"/>
            <p:cNvCxnSpPr>
              <a:cxnSpLocks noChangeShapeType="1"/>
            </p:cNvCxnSpPr>
            <p:nvPr/>
          </p:nvCxnSpPr>
          <p:spPr bwMode="auto">
            <a:xfrm rot="5400000" flipH="1" flipV="1">
              <a:off x="3858414" y="4714090"/>
              <a:ext cx="100013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1" name="Straight Connector 48"/>
            <p:cNvCxnSpPr>
              <a:cxnSpLocks noChangeShapeType="1"/>
            </p:cNvCxnSpPr>
            <p:nvPr/>
          </p:nvCxnSpPr>
          <p:spPr bwMode="auto">
            <a:xfrm rot="5400000" flipH="1" flipV="1">
              <a:off x="3464711" y="4893479"/>
              <a:ext cx="1214446"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2" name="Straight Connector 50"/>
            <p:cNvCxnSpPr>
              <a:cxnSpLocks noChangeShapeType="1"/>
            </p:cNvCxnSpPr>
            <p:nvPr/>
          </p:nvCxnSpPr>
          <p:spPr bwMode="auto">
            <a:xfrm>
              <a:off x="2285984" y="4286256"/>
              <a:ext cx="1785950"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3" name="Straight Connector 61"/>
            <p:cNvCxnSpPr>
              <a:cxnSpLocks noChangeShapeType="1"/>
              <a:endCxn id="65" idx="2"/>
            </p:cNvCxnSpPr>
            <p:nvPr/>
          </p:nvCxnSpPr>
          <p:spPr bwMode="auto">
            <a:xfrm flipV="1">
              <a:off x="2714610" y="4259588"/>
              <a:ext cx="1494919" cy="9811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65" name="Arc 64"/>
            <p:cNvSpPr/>
            <p:nvPr/>
          </p:nvSpPr>
          <p:spPr bwMode="auto">
            <a:xfrm rot="6792575">
              <a:off x="3381039" y="2768923"/>
              <a:ext cx="1772320" cy="1292234"/>
            </a:xfrm>
            <a:prstGeom prst="arc">
              <a:avLst>
                <a:gd name="adj1" fmla="val 16237887"/>
                <a:gd name="adj2" fmla="val 20441296"/>
              </a:avLst>
            </a:prstGeom>
            <a:solidFill>
              <a:schemeClr val="bg1"/>
            </a:solidFill>
            <a:ln w="12700" cap="flat" cmpd="sng" algn="ctr">
              <a:solidFill>
                <a:srgbClr val="FF0000"/>
              </a:solidFill>
              <a:prstDash val="solid"/>
              <a:round/>
              <a:headEnd type="none" w="sm" len="sm"/>
              <a:tailEnd type="none" w="sm" len="sm"/>
            </a:ln>
            <a:effectLst/>
          </p:spPr>
          <p:txBody>
            <a:bodyPr lIns="92075" tIns="46038" rIns="92075" bIns="46038">
              <a:spAutoFit/>
            </a:bodyPr>
            <a:lstStyle/>
            <a:p>
              <a:pPr>
                <a:defRPr/>
              </a:pPr>
              <a:endParaRPr lang="en-US" dirty="0">
                <a:latin typeface="Arial" charset="0"/>
                <a:cs typeface="Arial" charset="0"/>
              </a:endParaRPr>
            </a:p>
          </p:txBody>
        </p:sp>
        <p:cxnSp>
          <p:nvCxnSpPr>
            <p:cNvPr id="39955" name="Straight Connector 66"/>
            <p:cNvCxnSpPr>
              <a:cxnSpLocks noChangeShapeType="1"/>
              <a:endCxn id="65" idx="0"/>
            </p:cNvCxnSpPr>
            <p:nvPr/>
          </p:nvCxnSpPr>
          <p:spPr bwMode="auto">
            <a:xfrm rot="5400000">
              <a:off x="4627199" y="2660143"/>
              <a:ext cx="1247646" cy="785097"/>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956" name="Straight Connector 81"/>
            <p:cNvCxnSpPr>
              <a:cxnSpLocks noChangeShapeType="1"/>
            </p:cNvCxnSpPr>
            <p:nvPr/>
          </p:nvCxnSpPr>
          <p:spPr bwMode="auto">
            <a:xfrm>
              <a:off x="1928794" y="4214818"/>
              <a:ext cx="271464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7" name="Straight Connector 105"/>
            <p:cNvCxnSpPr>
              <a:cxnSpLocks noChangeShapeType="1"/>
            </p:cNvCxnSpPr>
            <p:nvPr/>
          </p:nvCxnSpPr>
          <p:spPr bwMode="auto">
            <a:xfrm>
              <a:off x="1214414" y="4000504"/>
              <a:ext cx="342902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8" name="Straight Connector 109"/>
            <p:cNvCxnSpPr>
              <a:cxnSpLocks noChangeShapeType="1"/>
            </p:cNvCxnSpPr>
            <p:nvPr/>
          </p:nvCxnSpPr>
          <p:spPr bwMode="auto">
            <a:xfrm>
              <a:off x="1857356" y="3571876"/>
              <a:ext cx="3072555" cy="33200"/>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sp>
          <p:nvSpPr>
            <p:cNvPr id="39959" name="TextBox 115"/>
            <p:cNvSpPr txBox="1">
              <a:spLocks noChangeArrowheads="1"/>
            </p:cNvSpPr>
            <p:nvPr/>
          </p:nvSpPr>
          <p:spPr bwMode="auto">
            <a:xfrm>
              <a:off x="2714612" y="1714488"/>
              <a:ext cx="11430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Long Call</a:t>
              </a:r>
              <a:endParaRPr lang="en-US" altLang="en-US" sz="1800">
                <a:latin typeface="Arial" panose="020B0604020202020204" pitchFamily="34" charset="0"/>
              </a:endParaRPr>
            </a:p>
          </p:txBody>
        </p:sp>
        <p:sp>
          <p:nvSpPr>
            <p:cNvPr id="39960" name="TextBox 116"/>
            <p:cNvSpPr txBox="1">
              <a:spLocks noChangeArrowheads="1"/>
            </p:cNvSpPr>
            <p:nvPr/>
          </p:nvSpPr>
          <p:spPr bwMode="auto">
            <a:xfrm>
              <a:off x="5643570" y="3929066"/>
              <a:ext cx="1928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Asset Price</a:t>
              </a:r>
              <a:endParaRPr lang="en-US" altLang="en-US"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533400"/>
            <a:ext cx="8458200" cy="1520825"/>
          </a:xfrm>
        </p:spPr>
        <p:txBody>
          <a:bodyPr/>
          <a:lstStyle/>
          <a:p>
            <a:pPr eaLnBrk="1" hangingPunct="1"/>
            <a:r>
              <a:rPr lang="en-CA" altLang="en-US" sz="3600" smtClean="0"/>
              <a:t>Translation of Asset Price Change to Price Change for Short Call </a:t>
            </a:r>
            <a:r>
              <a:rPr lang="en-CA" altLang="en-US" sz="2000" smtClean="0"/>
              <a:t>(Figure 22.6, page 510)</a:t>
            </a:r>
            <a:endParaRPr lang="en-US" altLang="en-US" sz="2000" smtClean="0"/>
          </a:p>
        </p:txBody>
      </p:sp>
      <p:sp>
        <p:nvSpPr>
          <p:cNvPr id="409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582DD4B-48C2-4597-926B-55D567320AB9}" type="slidenum">
              <a:rPr lang="en-US" altLang="en-US" sz="1400">
                <a:latin typeface="Arial" panose="020B0604020202020204" pitchFamily="34" charset="0"/>
              </a:rPr>
              <a:pPr eaLnBrk="1" hangingPunct="1">
                <a:spcBef>
                  <a:spcPct val="0"/>
                </a:spcBef>
                <a:buFontTx/>
                <a:buNone/>
              </a:pPr>
              <a:t>34</a:t>
            </a:fld>
            <a:endParaRPr lang="en-US" altLang="en-US" sz="1400">
              <a:latin typeface="Arial" panose="020B0604020202020204" pitchFamily="34" charset="0"/>
            </a:endParaRPr>
          </a:p>
        </p:txBody>
      </p:sp>
      <p:pic>
        <p:nvPicPr>
          <p:cNvPr id="409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1785938"/>
            <a:ext cx="342900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0966" name="Group 40"/>
          <p:cNvGrpSpPr>
            <a:grpSpLocks/>
          </p:cNvGrpSpPr>
          <p:nvPr/>
        </p:nvGrpSpPr>
        <p:grpSpPr bwMode="auto">
          <a:xfrm>
            <a:off x="914400" y="2514600"/>
            <a:ext cx="6572250" cy="3732213"/>
            <a:chOff x="1000100" y="2071680"/>
            <a:chExt cx="6572296" cy="3731782"/>
          </a:xfrm>
        </p:grpSpPr>
        <p:cxnSp>
          <p:nvCxnSpPr>
            <p:cNvPr id="40967" name="Straight Arrow Connector 5"/>
            <p:cNvCxnSpPr>
              <a:cxnSpLocks noChangeShapeType="1"/>
            </p:cNvCxnSpPr>
            <p:nvPr/>
          </p:nvCxnSpPr>
          <p:spPr bwMode="auto">
            <a:xfrm flipV="1">
              <a:off x="2714612" y="3280859"/>
              <a:ext cx="3714776" cy="150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0968" name="Straight Arrow Connector 6"/>
            <p:cNvCxnSpPr>
              <a:cxnSpLocks noChangeShapeType="1"/>
            </p:cNvCxnSpPr>
            <p:nvPr/>
          </p:nvCxnSpPr>
          <p:spPr bwMode="auto">
            <a:xfrm rot="16200000" flipH="1">
              <a:off x="927558" y="3930174"/>
              <a:ext cx="3574904" cy="792"/>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pic>
          <p:nvPicPr>
            <p:cNvPr id="4096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flipV="1">
              <a:off x="413194" y="3556473"/>
              <a:ext cx="2816887" cy="16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40970" name="Straight Connector 9"/>
            <p:cNvCxnSpPr>
              <a:cxnSpLocks noChangeShapeType="1"/>
            </p:cNvCxnSpPr>
            <p:nvPr/>
          </p:nvCxnSpPr>
          <p:spPr bwMode="auto">
            <a:xfrm rot="16200000" flipH="1">
              <a:off x="3835856" y="2879262"/>
              <a:ext cx="161675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1" name="Straight Connector 10"/>
            <p:cNvCxnSpPr>
              <a:cxnSpLocks noChangeShapeType="1"/>
            </p:cNvCxnSpPr>
            <p:nvPr/>
          </p:nvCxnSpPr>
          <p:spPr bwMode="auto">
            <a:xfrm rot="5400000">
              <a:off x="4214016" y="3286124"/>
              <a:ext cx="1429554"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2" name="Straight Connector 11"/>
            <p:cNvCxnSpPr>
              <a:cxnSpLocks noChangeShapeType="1"/>
            </p:cNvCxnSpPr>
            <p:nvPr/>
          </p:nvCxnSpPr>
          <p:spPr bwMode="auto">
            <a:xfrm rot="5400000">
              <a:off x="4464845" y="3750471"/>
              <a:ext cx="1643072" cy="2"/>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3" name="Straight Connector 12"/>
            <p:cNvCxnSpPr>
              <a:cxnSpLocks noChangeShapeType="1"/>
            </p:cNvCxnSpPr>
            <p:nvPr/>
          </p:nvCxnSpPr>
          <p:spPr bwMode="auto">
            <a:xfrm flipV="1">
              <a:off x="2285984" y="4566743"/>
              <a:ext cx="3000396"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4" name="Straight Connector 13"/>
            <p:cNvCxnSpPr>
              <a:cxnSpLocks noChangeShapeType="1"/>
            </p:cNvCxnSpPr>
            <p:nvPr/>
          </p:nvCxnSpPr>
          <p:spPr bwMode="auto">
            <a:xfrm rot="16200000" flipH="1">
              <a:off x="3935495" y="2993938"/>
              <a:ext cx="845972" cy="1587"/>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5" name="Straight Connector 14"/>
            <p:cNvCxnSpPr>
              <a:cxnSpLocks noChangeShapeType="1"/>
            </p:cNvCxnSpPr>
            <p:nvPr/>
          </p:nvCxnSpPr>
          <p:spPr bwMode="auto">
            <a:xfrm rot="16200000" flipH="1">
              <a:off x="3826434" y="3102996"/>
              <a:ext cx="491794"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6" name="Straight Connector 15"/>
            <p:cNvCxnSpPr>
              <a:cxnSpLocks noChangeShapeType="1"/>
            </p:cNvCxnSpPr>
            <p:nvPr/>
          </p:nvCxnSpPr>
          <p:spPr bwMode="auto">
            <a:xfrm flipV="1">
              <a:off x="2285984" y="3348537"/>
              <a:ext cx="1785950"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7" name="Straight Connector 16"/>
            <p:cNvCxnSpPr>
              <a:cxnSpLocks noChangeShapeType="1"/>
              <a:endCxn id="18" idx="2"/>
            </p:cNvCxnSpPr>
            <p:nvPr/>
          </p:nvCxnSpPr>
          <p:spPr bwMode="auto">
            <a:xfrm>
              <a:off x="2714610" y="3282360"/>
              <a:ext cx="1494919" cy="92946"/>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18" name="Arc 17"/>
            <p:cNvSpPr/>
            <p:nvPr/>
          </p:nvSpPr>
          <p:spPr bwMode="auto">
            <a:xfrm rot="14807425" flipV="1">
              <a:off x="3427508" y="3528758"/>
              <a:ext cx="1679381" cy="1292234"/>
            </a:xfrm>
            <a:prstGeom prst="arc">
              <a:avLst>
                <a:gd name="adj1" fmla="val 16237887"/>
                <a:gd name="adj2" fmla="val 20441296"/>
              </a:avLst>
            </a:prstGeom>
            <a:solidFill>
              <a:schemeClr val="bg1"/>
            </a:solidFill>
            <a:ln w="12700" cap="flat" cmpd="sng" algn="ctr">
              <a:solidFill>
                <a:srgbClr val="FF0000"/>
              </a:solidFill>
              <a:prstDash val="solid"/>
              <a:round/>
              <a:headEnd type="none" w="sm" len="sm"/>
              <a:tailEnd type="none" w="sm" len="sm"/>
            </a:ln>
            <a:effectLst/>
          </p:spPr>
          <p:txBody>
            <a:bodyPr lIns="92075" tIns="46038" rIns="92075" bIns="46038">
              <a:spAutoFit/>
            </a:bodyPr>
            <a:lstStyle/>
            <a:p>
              <a:pPr>
                <a:defRPr/>
              </a:pPr>
              <a:endParaRPr lang="en-US" dirty="0">
                <a:latin typeface="Arial" charset="0"/>
                <a:cs typeface="Arial" charset="0"/>
              </a:endParaRPr>
            </a:p>
          </p:txBody>
        </p:sp>
        <p:cxnSp>
          <p:nvCxnSpPr>
            <p:cNvPr id="40979" name="Straight Connector 18"/>
            <p:cNvCxnSpPr>
              <a:cxnSpLocks noChangeShapeType="1"/>
              <a:endCxn id="18" idx="0"/>
            </p:cNvCxnSpPr>
            <p:nvPr/>
          </p:nvCxnSpPr>
          <p:spPr bwMode="auto">
            <a:xfrm rot="16200000" flipV="1">
              <a:off x="4660032" y="4126133"/>
              <a:ext cx="1181980" cy="785097"/>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0980" name="Straight Connector 19"/>
            <p:cNvCxnSpPr>
              <a:cxnSpLocks noChangeShapeType="1"/>
            </p:cNvCxnSpPr>
            <p:nvPr/>
          </p:nvCxnSpPr>
          <p:spPr bwMode="auto">
            <a:xfrm>
              <a:off x="1928794" y="3429000"/>
              <a:ext cx="242889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81" name="Straight Connector 20"/>
            <p:cNvCxnSpPr>
              <a:cxnSpLocks noChangeShapeType="1"/>
            </p:cNvCxnSpPr>
            <p:nvPr/>
          </p:nvCxnSpPr>
          <p:spPr bwMode="auto">
            <a:xfrm flipV="1">
              <a:off x="1214414" y="3619250"/>
              <a:ext cx="3429024"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82" name="Straight Connector 21"/>
            <p:cNvCxnSpPr>
              <a:cxnSpLocks noChangeShapeType="1"/>
            </p:cNvCxnSpPr>
            <p:nvPr/>
          </p:nvCxnSpPr>
          <p:spPr bwMode="auto">
            <a:xfrm flipV="1">
              <a:off x="1857356" y="3995370"/>
              <a:ext cx="3072555" cy="31453"/>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sp>
          <p:nvSpPr>
            <p:cNvPr id="40983" name="TextBox 22"/>
            <p:cNvSpPr txBox="1">
              <a:spLocks noChangeArrowheads="1"/>
            </p:cNvSpPr>
            <p:nvPr/>
          </p:nvSpPr>
          <p:spPr bwMode="auto">
            <a:xfrm rot="10800000" flipV="1">
              <a:off x="2714612" y="5157131"/>
              <a:ext cx="11430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Short Call</a:t>
              </a:r>
              <a:endParaRPr lang="en-US" altLang="en-US" sz="1800">
                <a:latin typeface="Arial" panose="020B0604020202020204" pitchFamily="34" charset="0"/>
              </a:endParaRPr>
            </a:p>
          </p:txBody>
        </p:sp>
        <p:sp>
          <p:nvSpPr>
            <p:cNvPr id="40984" name="TextBox 23"/>
            <p:cNvSpPr txBox="1">
              <a:spLocks noChangeArrowheads="1"/>
            </p:cNvSpPr>
            <p:nvPr/>
          </p:nvSpPr>
          <p:spPr bwMode="auto">
            <a:xfrm rot="10800000" flipV="1">
              <a:off x="5643570" y="3338539"/>
              <a:ext cx="1928826" cy="34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Asset Price</a:t>
              </a:r>
              <a:endParaRPr lang="en-US" altLang="en-US"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Quadratic Model </a:t>
            </a:r>
            <a:br>
              <a:rPr lang="en-US">
                <a:solidFill>
                  <a:schemeClr val="tx2">
                    <a:satMod val="130000"/>
                  </a:schemeClr>
                </a:solidFill>
              </a:rPr>
            </a:br>
            <a:endParaRPr lang="en-US">
              <a:solidFill>
                <a:schemeClr val="tx2">
                  <a:satMod val="130000"/>
                </a:schemeClr>
              </a:solidFill>
            </a:endParaRPr>
          </a:p>
        </p:txBody>
      </p:sp>
      <p:sp>
        <p:nvSpPr>
          <p:cNvPr id="41987" name="Rectangle 3"/>
          <p:cNvSpPr>
            <a:spLocks noGrp="1" noChangeArrowheads="1"/>
          </p:cNvSpPr>
          <p:nvPr>
            <p:ph idx="1"/>
          </p:nvPr>
        </p:nvSpPr>
        <p:spPr/>
        <p:txBody>
          <a:bodyPr lIns="92075" tIns="46038" rIns="92075" bIns="46038"/>
          <a:lstStyle/>
          <a:p>
            <a:pPr eaLnBrk="1" hangingPunct="1">
              <a:buFont typeface="Wingdings" panose="05000000000000000000" pitchFamily="2" charset="2"/>
              <a:buNone/>
            </a:pPr>
            <a:r>
              <a:rPr lang="en-US" altLang="en-US" smtClean="0"/>
              <a:t>	For a portfolio dependent on a single stock price it is approximately true that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this becomes</a:t>
            </a:r>
          </a:p>
          <a:p>
            <a:pPr eaLnBrk="1" hangingPunct="1">
              <a:buFont typeface="Wingdings" panose="05000000000000000000" pitchFamily="2" charset="2"/>
              <a:buNone/>
            </a:pPr>
            <a:endParaRPr lang="en-US" altLang="en-US" smtClean="0"/>
          </a:p>
        </p:txBody>
      </p:sp>
      <p:sp>
        <p:nvSpPr>
          <p:cNvPr id="419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1E523D6-F53D-4A54-8707-4F0F1DD40EEA}" type="slidenum">
              <a:rPr lang="en-US" altLang="en-US" sz="1400">
                <a:latin typeface="Arial" panose="020B0604020202020204" pitchFamily="34" charset="0"/>
              </a:rPr>
              <a:pPr eaLnBrk="1" hangingPunct="1">
                <a:spcBef>
                  <a:spcPct val="0"/>
                </a:spcBef>
                <a:buFontTx/>
                <a:buNone/>
              </a:pPr>
              <a:t>35</a:t>
            </a:fld>
            <a:endParaRPr lang="en-US" altLang="en-US" sz="1400">
              <a:latin typeface="Arial" panose="020B0604020202020204" pitchFamily="34" charset="0"/>
            </a:endParaRPr>
          </a:p>
        </p:txBody>
      </p:sp>
      <p:graphicFrame>
        <p:nvGraphicFramePr>
          <p:cNvPr id="41990" name="Object 4"/>
          <p:cNvGraphicFramePr>
            <a:graphicFrameLocks/>
          </p:cNvGraphicFramePr>
          <p:nvPr/>
        </p:nvGraphicFramePr>
        <p:xfrm>
          <a:off x="2514600" y="3048000"/>
          <a:ext cx="3503613" cy="1676400"/>
        </p:xfrm>
        <a:graphic>
          <a:graphicData uri="http://schemas.openxmlformats.org/presentationml/2006/ole">
            <mc:AlternateContent xmlns:mc="http://schemas.openxmlformats.org/markup-compatibility/2006">
              <mc:Choice xmlns:v="urn:schemas-microsoft-com:vml" Requires="v">
                <p:oleObj spid="_x0000_s41992" name="Equation" r:id="rId6" imgW="1305012" imgH="619110" progId="Equation.3">
                  <p:embed/>
                </p:oleObj>
              </mc:Choice>
              <mc:Fallback>
                <p:oleObj name="Equation" r:id="rId6" imgW="1305012" imgH="61911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048000"/>
                        <a:ext cx="35036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5"/>
          <p:cNvGraphicFramePr>
            <a:graphicFrameLocks/>
          </p:cNvGraphicFramePr>
          <p:nvPr/>
        </p:nvGraphicFramePr>
        <p:xfrm>
          <a:off x="2209800" y="4572000"/>
          <a:ext cx="3930650" cy="990600"/>
        </p:xfrm>
        <a:graphic>
          <a:graphicData uri="http://schemas.openxmlformats.org/presentationml/2006/ole">
            <mc:AlternateContent xmlns:mc="http://schemas.openxmlformats.org/markup-compatibility/2006">
              <mc:Choice xmlns:v="urn:schemas-microsoft-com:vml" Requires="v">
                <p:oleObj spid="_x0000_s41993" name="Equation" r:id="rId8" imgW="1533545" imgH="371520" progId="Equation.3">
                  <p:embed/>
                </p:oleObj>
              </mc:Choice>
              <mc:Fallback>
                <p:oleObj name="Equation" r:id="rId8" imgW="1533545" imgH="37152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572000"/>
                        <a:ext cx="39306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Quadratic Model continued</a:t>
            </a:r>
          </a:p>
        </p:txBody>
      </p:sp>
      <p:sp>
        <p:nvSpPr>
          <p:cNvPr id="43011" name="Rectangle 3"/>
          <p:cNvSpPr>
            <a:spLocks noGrp="1" noChangeArrowheads="1"/>
          </p:cNvSpPr>
          <p:nvPr>
            <p:ph idx="1"/>
          </p:nvPr>
        </p:nvSpPr>
        <p:spPr/>
        <p:txBody>
          <a:bodyPr lIns="92075" tIns="46038" rIns="92075" bIns="46038"/>
          <a:lstStyle/>
          <a:p>
            <a:pPr eaLnBrk="1" hangingPunct="1">
              <a:lnSpc>
                <a:spcPct val="90000"/>
              </a:lnSpc>
              <a:buFont typeface="Wingdings" panose="05000000000000000000" pitchFamily="2" charset="2"/>
              <a:buNone/>
            </a:pPr>
            <a:r>
              <a:rPr lang="en-US" altLang="en-US" smtClean="0"/>
              <a:t>	With many market variables</a:t>
            </a:r>
            <a:r>
              <a:rPr lang="en-CA" altLang="en-US" smtClean="0"/>
              <a:t> we get an expression of the form </a:t>
            </a: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US" altLang="en-US" smtClean="0"/>
              <a:t>	where </a:t>
            </a:r>
            <a:endParaRPr lang="en-CA" altLang="en-US" smtClean="0"/>
          </a:p>
          <a:p>
            <a:pPr eaLnBrk="1" hangingPunct="1">
              <a:lnSpc>
                <a:spcPct val="90000"/>
              </a:lnSpc>
              <a:buFont typeface="Wingdings" panose="05000000000000000000" pitchFamily="2" charset="2"/>
              <a:buNone/>
            </a:pPr>
            <a:endParaRPr lang="en-CA"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CA" altLang="en-US" smtClean="0"/>
              <a:t>	But this is much more difficult to work with than the linear model</a:t>
            </a:r>
            <a:endParaRPr lang="en-US" altLang="en-US" smtClean="0"/>
          </a:p>
        </p:txBody>
      </p:sp>
      <p:sp>
        <p:nvSpPr>
          <p:cNvPr id="430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30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68E5156-AC39-42FF-9E6D-712873200963}" type="slidenum">
              <a:rPr lang="en-US" altLang="en-US" sz="1400">
                <a:latin typeface="Arial" panose="020B0604020202020204" pitchFamily="34" charset="0"/>
              </a:rPr>
              <a:pPr eaLnBrk="1" hangingPunct="1">
                <a:spcBef>
                  <a:spcPct val="0"/>
                </a:spcBef>
                <a:buFontTx/>
                <a:buNone/>
              </a:pPr>
              <a:t>36</a:t>
            </a:fld>
            <a:endParaRPr lang="en-US" altLang="en-US" sz="1400">
              <a:latin typeface="Arial" panose="020B0604020202020204" pitchFamily="34" charset="0"/>
            </a:endParaRPr>
          </a:p>
        </p:txBody>
      </p:sp>
      <p:graphicFrame>
        <p:nvGraphicFramePr>
          <p:cNvPr id="43014" name="Object 4"/>
          <p:cNvGraphicFramePr>
            <a:graphicFrameLocks/>
          </p:cNvGraphicFramePr>
          <p:nvPr/>
        </p:nvGraphicFramePr>
        <p:xfrm>
          <a:off x="1524000" y="2971800"/>
          <a:ext cx="5692775" cy="990600"/>
        </p:xfrm>
        <a:graphic>
          <a:graphicData uri="http://schemas.openxmlformats.org/presentationml/2006/ole">
            <mc:AlternateContent xmlns:mc="http://schemas.openxmlformats.org/markup-compatibility/2006">
              <mc:Choice xmlns:v="urn:schemas-microsoft-com:vml" Requires="v">
                <p:oleObj spid="_x0000_s43016" name="Equation" r:id="rId6" imgW="2295590" imgH="409590" progId="Equation.3">
                  <p:embed/>
                </p:oleObj>
              </mc:Choice>
              <mc:Fallback>
                <p:oleObj name="Equation" r:id="rId6" imgW="2295590" imgH="40959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971800"/>
                        <a:ext cx="56927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5" name="Object 5"/>
          <p:cNvGraphicFramePr>
            <a:graphicFrameLocks noChangeAspect="1"/>
          </p:cNvGraphicFramePr>
          <p:nvPr/>
        </p:nvGraphicFramePr>
        <p:xfrm>
          <a:off x="2743200" y="4191000"/>
          <a:ext cx="3048000" cy="866775"/>
        </p:xfrm>
        <a:graphic>
          <a:graphicData uri="http://schemas.openxmlformats.org/presentationml/2006/ole">
            <mc:AlternateContent xmlns:mc="http://schemas.openxmlformats.org/markup-compatibility/2006">
              <mc:Choice xmlns:v="urn:schemas-microsoft-com:vml" Requires="v">
                <p:oleObj spid="_x0000_s43017" name="Equation" r:id="rId8" imgW="1651000" imgH="469900" progId="Equation.3">
                  <p:embed/>
                </p:oleObj>
              </mc:Choice>
              <mc:Fallback>
                <p:oleObj name="Equation" r:id="rId8" imgW="1651000" imgH="4699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4191000"/>
                        <a:ext cx="30480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4035" name="Rectangle 2"/>
          <p:cNvSpPr>
            <a:spLocks noGrp="1" noChangeArrowheads="1"/>
          </p:cNvSpPr>
          <p:nvPr>
            <p:ph type="title"/>
          </p:nvPr>
        </p:nvSpPr>
        <p:spPr>
          <a:xfrm>
            <a:off x="246063" y="930275"/>
            <a:ext cx="8059737" cy="1143000"/>
          </a:xfrm>
          <a:noFill/>
        </p:spPr>
        <p:txBody>
          <a:bodyPr lIns="92075" tIns="46038" rIns="92075" bIns="46038"/>
          <a:lstStyle/>
          <a:p>
            <a:pPr eaLnBrk="1" hangingPunct="1"/>
            <a:r>
              <a:rPr lang="en-US" altLang="en-US" smtClean="0"/>
              <a:t>Monte Carlo Simulation </a:t>
            </a:r>
            <a:r>
              <a:rPr lang="en-US" altLang="en-US" sz="2400" smtClean="0"/>
              <a:t>(page 511-512)</a:t>
            </a:r>
          </a:p>
        </p:txBody>
      </p:sp>
      <p:sp>
        <p:nvSpPr>
          <p:cNvPr id="44036" name="Rectangle 3"/>
          <p:cNvSpPr>
            <a:spLocks noGrp="1" noChangeArrowheads="1"/>
          </p:cNvSpPr>
          <p:nvPr>
            <p:ph type="body" idx="1"/>
          </p:nvPr>
        </p:nvSpPr>
        <p:spPr>
          <a:xfrm>
            <a:off x="685800" y="1981200"/>
            <a:ext cx="8001000" cy="4114800"/>
          </a:xfrm>
          <a:noFill/>
        </p:spPr>
        <p:txBody>
          <a:bodyPr lIns="92075" tIns="46038" rIns="92075" bIns="46038"/>
          <a:lstStyle/>
          <a:p>
            <a:pPr eaLnBrk="1" hangingPunct="1">
              <a:buFont typeface="Wingdings" panose="05000000000000000000" pitchFamily="2" charset="2"/>
              <a:buNone/>
            </a:pPr>
            <a:r>
              <a:rPr lang="en-US" altLang="en-US" smtClean="0"/>
              <a:t>To calculate VaR using MC simulation we</a:t>
            </a:r>
          </a:p>
          <a:p>
            <a:pPr eaLnBrk="1" hangingPunct="1">
              <a:buFontTx/>
              <a:buChar char="•"/>
            </a:pPr>
            <a:r>
              <a:rPr lang="en-US" altLang="en-US" smtClean="0"/>
              <a:t>Value portfolio today</a:t>
            </a:r>
          </a:p>
          <a:p>
            <a:pPr eaLnBrk="1" hangingPunct="1">
              <a:buFontTx/>
              <a:buChar char="•"/>
            </a:pPr>
            <a:r>
              <a:rPr lang="en-US" altLang="en-US" smtClean="0"/>
              <a:t>Sample once from the multivariate distributions of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a:t>
            </a:r>
            <a:r>
              <a:rPr lang="en-US" altLang="en-US" smtClean="0"/>
              <a:t> </a:t>
            </a:r>
          </a:p>
          <a:p>
            <a:pPr eaLnBrk="1" hangingPunct="1">
              <a:buFontTx/>
              <a:buChar char="•"/>
            </a:pPr>
            <a:r>
              <a:rPr lang="en-US" altLang="en-US" smtClean="0"/>
              <a:t>Use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a:t>
            </a:r>
            <a:r>
              <a:rPr lang="en-US" altLang="en-US" smtClean="0"/>
              <a:t> to determine market variables at end of one day</a:t>
            </a:r>
          </a:p>
          <a:p>
            <a:pPr eaLnBrk="1" hangingPunct="1">
              <a:buFontTx/>
              <a:buChar char="•"/>
            </a:pPr>
            <a:r>
              <a:rPr lang="en-US" altLang="en-US" smtClean="0"/>
              <a:t>Revalue the portfolio at the end of day</a:t>
            </a:r>
          </a:p>
        </p:txBody>
      </p:sp>
      <p:sp>
        <p:nvSpPr>
          <p:cNvPr id="440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A3C0DD6-4920-4A2B-A82D-8954B22A46B5}" type="slidenum">
              <a:rPr lang="en-US" altLang="en-US" sz="1400">
                <a:latin typeface="Arial" panose="020B0604020202020204" pitchFamily="34" charset="0"/>
              </a:rPr>
              <a:pPr eaLnBrk="1" hangingPunct="1">
                <a:spcBef>
                  <a:spcPct val="0"/>
                </a:spcBef>
                <a:buFontTx/>
                <a:buNone/>
              </a:pPr>
              <a:t>37</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5059" name="Rectangle 2"/>
          <p:cNvSpPr>
            <a:spLocks noGrp="1" noChangeArrowheads="1"/>
          </p:cNvSpPr>
          <p:nvPr>
            <p:ph type="title"/>
          </p:nvPr>
        </p:nvSpPr>
        <p:spPr>
          <a:noFill/>
        </p:spPr>
        <p:txBody>
          <a:bodyPr lIns="92075" tIns="46038" rIns="92075" bIns="46038"/>
          <a:lstStyle/>
          <a:p>
            <a:pPr eaLnBrk="1" hangingPunct="1"/>
            <a:r>
              <a:rPr lang="en-US" altLang="en-US" smtClean="0"/>
              <a:t>Monte Carlo Simulation </a:t>
            </a:r>
            <a:r>
              <a:rPr lang="en-US" altLang="en-US" sz="2800" smtClean="0"/>
              <a:t>continued</a:t>
            </a:r>
          </a:p>
        </p:txBody>
      </p:sp>
      <p:sp>
        <p:nvSpPr>
          <p:cNvPr id="45060" name="Rectangle 3"/>
          <p:cNvSpPr>
            <a:spLocks noGrp="1" noChangeArrowheads="1"/>
          </p:cNvSpPr>
          <p:nvPr>
            <p:ph type="body" idx="1"/>
          </p:nvPr>
        </p:nvSpPr>
        <p:spPr>
          <a:noFill/>
        </p:spPr>
        <p:txBody>
          <a:bodyPr lIns="92075" tIns="46038" rIns="92075" bIns="46038"/>
          <a:lstStyle/>
          <a:p>
            <a:pPr eaLnBrk="1" hangingPunct="1"/>
            <a:r>
              <a:rPr lang="en-US" altLang="en-US" smtClean="0"/>
              <a:t>Calculate </a:t>
            </a:r>
            <a:r>
              <a:rPr lang="en-US" altLang="en-US" smtClean="0">
                <a:latin typeface="Symbol" panose="05050102010706020507" pitchFamily="18" charset="2"/>
              </a:rPr>
              <a:t>D</a:t>
            </a:r>
            <a:r>
              <a:rPr lang="en-US" altLang="en-US" i="1" smtClean="0">
                <a:latin typeface="Times New Roman" panose="02020603050405020304" pitchFamily="18" charset="0"/>
              </a:rPr>
              <a:t>P</a:t>
            </a:r>
          </a:p>
          <a:p>
            <a:pPr eaLnBrk="1" hangingPunct="1"/>
            <a:r>
              <a:rPr lang="en-US" altLang="en-US" smtClean="0"/>
              <a:t>Repeat many times to build up a probability distribution for </a:t>
            </a:r>
            <a:r>
              <a:rPr lang="en-US" altLang="en-US" smtClean="0">
                <a:latin typeface="Symbol" panose="05050102010706020507" pitchFamily="18" charset="2"/>
              </a:rPr>
              <a:t>D</a:t>
            </a:r>
            <a:r>
              <a:rPr lang="en-US" altLang="en-US" i="1" smtClean="0">
                <a:latin typeface="Times New Roman" panose="02020603050405020304" pitchFamily="18" charset="0"/>
              </a:rPr>
              <a:t>P</a:t>
            </a:r>
          </a:p>
          <a:p>
            <a:pPr eaLnBrk="1" hangingPunct="1"/>
            <a:r>
              <a:rPr lang="en-US" altLang="en-US" smtClean="0"/>
              <a:t>VaR is the appropriate fractile of the distribution times square root of </a:t>
            </a:r>
            <a:r>
              <a:rPr lang="en-US" altLang="en-US" i="1" smtClean="0">
                <a:latin typeface="Times New Roman" panose="02020603050405020304" pitchFamily="18" charset="0"/>
              </a:rPr>
              <a:t>N</a:t>
            </a:r>
          </a:p>
          <a:p>
            <a:pPr eaLnBrk="1" hangingPunct="1"/>
            <a:r>
              <a:rPr lang="en-US" altLang="en-US" smtClean="0"/>
              <a:t>For example, with 1,000 trial the 1 percentile is the 10th worst case.</a:t>
            </a:r>
          </a:p>
        </p:txBody>
      </p:sp>
      <p:sp>
        <p:nvSpPr>
          <p:cNvPr id="450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5094A0-19E3-4CC2-A1CA-1B6E89255B47}" type="slidenum">
              <a:rPr lang="en-US" altLang="en-US" sz="1400">
                <a:latin typeface="Arial" panose="020B0604020202020204" pitchFamily="34" charset="0"/>
              </a:rPr>
              <a:pPr eaLnBrk="1" hangingPunct="1">
                <a:spcBef>
                  <a:spcPct val="0"/>
                </a:spcBef>
                <a:buFontTx/>
                <a:buNone/>
              </a:pPr>
              <a:t>38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7107" name="Rectangle 2"/>
          <p:cNvSpPr>
            <a:spLocks noGrp="1" noChangeArrowheads="1"/>
          </p:cNvSpPr>
          <p:nvPr>
            <p:ph type="title"/>
          </p:nvPr>
        </p:nvSpPr>
        <p:spPr/>
        <p:txBody>
          <a:bodyPr/>
          <a:lstStyle/>
          <a:p>
            <a:pPr eaLnBrk="1" hangingPunct="1"/>
            <a:r>
              <a:rPr lang="en-US" altLang="en-US" smtClean="0"/>
              <a:t>Speeding up Calculations with the Partial Simulation Approach</a:t>
            </a:r>
            <a:endParaRPr lang="en-CA" altLang="en-US" smtClean="0"/>
          </a:p>
        </p:txBody>
      </p:sp>
      <p:sp>
        <p:nvSpPr>
          <p:cNvPr id="47108" name="Rectangle 3"/>
          <p:cNvSpPr>
            <a:spLocks noGrp="1" noChangeArrowheads="1"/>
          </p:cNvSpPr>
          <p:nvPr>
            <p:ph type="body" idx="1"/>
          </p:nvPr>
        </p:nvSpPr>
        <p:spPr>
          <a:xfrm>
            <a:off x="762000" y="2514600"/>
            <a:ext cx="7772400" cy="4114800"/>
          </a:xfrm>
        </p:spPr>
        <p:txBody>
          <a:bodyPr/>
          <a:lstStyle/>
          <a:p>
            <a:pPr eaLnBrk="1" hangingPunct="1"/>
            <a:r>
              <a:rPr lang="en-US" altLang="en-US" smtClean="0"/>
              <a:t>Use the approximate delta/gamma relationship between </a:t>
            </a:r>
            <a:r>
              <a:rPr lang="en-US" altLang="en-US" smtClean="0">
                <a:latin typeface="Symbol" panose="05050102010706020507" pitchFamily="18" charset="2"/>
              </a:rPr>
              <a:t>D</a:t>
            </a:r>
            <a:r>
              <a:rPr lang="en-US" altLang="en-US" i="1" smtClean="0">
                <a:latin typeface="Times New Roman" panose="02020603050405020304" pitchFamily="18" charset="0"/>
              </a:rPr>
              <a:t>P</a:t>
            </a:r>
            <a:r>
              <a:rPr lang="en-US" altLang="en-US" smtClean="0"/>
              <a:t> and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 </a:t>
            </a:r>
            <a:r>
              <a:rPr lang="en-US" altLang="en-US" smtClean="0"/>
              <a:t>to calculate the change in value of the portfolio</a:t>
            </a:r>
          </a:p>
          <a:p>
            <a:pPr eaLnBrk="1" hangingPunct="1"/>
            <a:r>
              <a:rPr lang="en-US" altLang="en-US" smtClean="0"/>
              <a:t>This can also be used to speed up the historical simulation approach</a:t>
            </a:r>
            <a:endParaRPr lang="en-CA" altLang="en-US" i="1" smtClean="0">
              <a:latin typeface="Times New Roman" panose="02020603050405020304" pitchFamily="18" charset="0"/>
            </a:endParaRPr>
          </a:p>
        </p:txBody>
      </p:sp>
      <p:sp>
        <p:nvSpPr>
          <p:cNvPr id="471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5D2D86F-BA41-41F1-9169-6EFAA3566230}" type="slidenum">
              <a:rPr lang="en-US" altLang="en-US" sz="1400">
                <a:latin typeface="Arial" panose="020B0604020202020204" pitchFamily="34" charset="0"/>
              </a:rPr>
              <a:pPr eaLnBrk="1" hangingPunct="1">
                <a:spcBef>
                  <a:spcPct val="0"/>
                </a:spcBef>
                <a:buFontTx/>
                <a:buNone/>
              </a:pPr>
              <a:t>39</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Advantages of VaR</a:t>
            </a:r>
          </a:p>
        </p:txBody>
      </p:sp>
      <p:sp>
        <p:nvSpPr>
          <p:cNvPr id="10243" name="Rectangle 3"/>
          <p:cNvSpPr>
            <a:spLocks noGrp="1" noChangeArrowheads="1"/>
          </p:cNvSpPr>
          <p:nvPr>
            <p:ph idx="1"/>
          </p:nvPr>
        </p:nvSpPr>
        <p:spPr/>
        <p:txBody>
          <a:bodyPr lIns="92075" tIns="46038" rIns="92075" bIns="46038"/>
          <a:lstStyle/>
          <a:p>
            <a:pPr eaLnBrk="1" hangingPunct="1"/>
            <a:r>
              <a:rPr lang="en-US" altLang="en-US" smtClean="0"/>
              <a:t>It captures an important aspect of risk</a:t>
            </a:r>
          </a:p>
          <a:p>
            <a:pPr eaLnBrk="1" hangingPunct="1">
              <a:buFont typeface="Wingdings" panose="05000000000000000000" pitchFamily="2" charset="2"/>
              <a:buNone/>
            </a:pPr>
            <a:r>
              <a:rPr lang="en-US" altLang="en-US" smtClean="0"/>
              <a:t>	in a single number</a:t>
            </a:r>
          </a:p>
          <a:p>
            <a:pPr eaLnBrk="1" hangingPunct="1"/>
            <a:r>
              <a:rPr lang="en-US" altLang="en-US" smtClean="0"/>
              <a:t>It is easy to understand</a:t>
            </a:r>
          </a:p>
          <a:p>
            <a:pPr eaLnBrk="1" hangingPunct="1"/>
            <a:r>
              <a:rPr lang="en-US" altLang="en-US" smtClean="0"/>
              <a:t>It asks the simple question: “How bad can things get?” </a:t>
            </a: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846884C-3F87-4801-8221-22CDF3CCC84C}" type="slidenum">
              <a:rPr lang="en-US" altLang="en-US" sz="1400">
                <a:latin typeface="Arial" panose="020B0604020202020204" pitchFamily="34" charset="0"/>
              </a:rPr>
              <a:pPr eaLnBrk="1" hangingPunct="1">
                <a:spcBef>
                  <a:spcPct val="0"/>
                </a:spcBef>
                <a:buFontTx/>
                <a:buNone/>
              </a:pPr>
              <a:t>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fontAlgn="auto" hangingPunct="1">
              <a:spcAft>
                <a:spcPts val="0"/>
              </a:spcAft>
              <a:defRPr/>
            </a:pPr>
            <a:r>
              <a:rPr lang="en-CA">
                <a:solidFill>
                  <a:schemeClr val="tx2">
                    <a:satMod val="130000"/>
                  </a:schemeClr>
                </a:solidFill>
              </a:rPr>
              <a:t>Comparison of Approaches</a:t>
            </a:r>
            <a:endParaRPr lang="en-US">
              <a:solidFill>
                <a:schemeClr val="tx2">
                  <a:satMod val="130000"/>
                </a:schemeClr>
              </a:solidFill>
            </a:endParaRPr>
          </a:p>
        </p:txBody>
      </p:sp>
      <p:sp>
        <p:nvSpPr>
          <p:cNvPr id="48131" name="Rectangle 3"/>
          <p:cNvSpPr>
            <a:spLocks noGrp="1" noChangeArrowheads="1"/>
          </p:cNvSpPr>
          <p:nvPr>
            <p:ph idx="1"/>
          </p:nvPr>
        </p:nvSpPr>
        <p:spPr/>
        <p:txBody>
          <a:bodyPr/>
          <a:lstStyle/>
          <a:p>
            <a:pPr eaLnBrk="1" hangingPunct="1"/>
            <a:r>
              <a:rPr lang="en-CA" altLang="en-US" smtClean="0"/>
              <a:t>Model building approach assumes normal distributions for market variables. It tends to give poor results for low delta portfolios</a:t>
            </a:r>
          </a:p>
          <a:p>
            <a:pPr eaLnBrk="1" hangingPunct="1"/>
            <a:r>
              <a:rPr lang="en-CA" altLang="en-US" smtClean="0"/>
              <a:t>Historical simulation lets historical data determine distributions, but is computationally slower </a:t>
            </a:r>
            <a:endParaRPr lang="en-US" altLang="en-US" smtClean="0"/>
          </a:p>
        </p:txBody>
      </p:sp>
      <p:sp>
        <p:nvSpPr>
          <p:cNvPr id="481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81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200DB33-25CA-4C56-8222-360B938D6504}" type="slidenum">
              <a:rPr lang="en-US" altLang="en-US" sz="1400">
                <a:latin typeface="Arial" panose="020B0604020202020204" pitchFamily="34" charset="0"/>
              </a:rPr>
              <a:pPr eaLnBrk="1" hangingPunct="1">
                <a:spcBef>
                  <a:spcPct val="0"/>
                </a:spcBef>
                <a:buFontTx/>
                <a:buNone/>
              </a:pPr>
              <a:t>40</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CA">
                <a:solidFill>
                  <a:schemeClr val="tx2">
                    <a:satMod val="130000"/>
                  </a:schemeClr>
                </a:solidFill>
              </a:rPr>
              <a:t/>
            </a:r>
            <a:br>
              <a:rPr lang="en-CA">
                <a:solidFill>
                  <a:schemeClr val="tx2">
                    <a:satMod val="130000"/>
                  </a:schemeClr>
                </a:solidFill>
              </a:rPr>
            </a:br>
            <a:r>
              <a:rPr lang="en-US">
                <a:solidFill>
                  <a:schemeClr val="tx2">
                    <a:satMod val="130000"/>
                  </a:schemeClr>
                </a:solidFill>
              </a:rPr>
              <a:t>Stress Testing </a:t>
            </a:r>
            <a:br>
              <a:rPr lang="en-US">
                <a:solidFill>
                  <a:schemeClr val="tx2">
                    <a:satMod val="130000"/>
                  </a:schemeClr>
                </a:solidFill>
              </a:rPr>
            </a:br>
            <a:endParaRPr lang="en-US">
              <a:solidFill>
                <a:schemeClr val="tx2">
                  <a:satMod val="130000"/>
                </a:schemeClr>
              </a:solidFill>
            </a:endParaRPr>
          </a:p>
        </p:txBody>
      </p:sp>
      <p:sp>
        <p:nvSpPr>
          <p:cNvPr id="491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8434F67-6C8D-4F0F-809B-2A85DCF0ADE5}" type="slidenum">
              <a:rPr lang="en-US" altLang="en-US" sz="1400">
                <a:latin typeface="Arial" panose="020B0604020202020204" pitchFamily="34" charset="0"/>
              </a:rPr>
              <a:pPr eaLnBrk="1" hangingPunct="1">
                <a:spcBef>
                  <a:spcPct val="0"/>
                </a:spcBef>
                <a:buFontTx/>
                <a:buNone/>
              </a:pPr>
              <a:t>41</a:t>
            </a:fld>
            <a:endParaRPr lang="en-US" altLang="en-US" sz="1400">
              <a:latin typeface="Arial" panose="020B0604020202020204" pitchFamily="34" charset="0"/>
            </a:endParaRPr>
          </a:p>
        </p:txBody>
      </p:sp>
      <p:sp>
        <p:nvSpPr>
          <p:cNvPr id="49157" name="Content Placeholder 5"/>
          <p:cNvSpPr>
            <a:spLocks noGrp="1"/>
          </p:cNvSpPr>
          <p:nvPr>
            <p:ph idx="1"/>
          </p:nvPr>
        </p:nvSpPr>
        <p:spPr/>
        <p:txBody>
          <a:bodyPr/>
          <a:lstStyle/>
          <a:p>
            <a:pPr eaLnBrk="1" hangingPunct="1"/>
            <a:r>
              <a:rPr lang="en-US" altLang="en-US" smtClean="0"/>
              <a:t>This involves testing how well a portfolio performs under extreme but plausible market moves</a:t>
            </a:r>
          </a:p>
          <a:p>
            <a:pPr eaLnBrk="1" hangingPunct="1"/>
            <a:r>
              <a:rPr lang="en-CA" altLang="en-US" smtClean="0"/>
              <a:t>Scenarios can be generated using</a:t>
            </a:r>
          </a:p>
          <a:p>
            <a:pPr lvl="1" eaLnBrk="1" hangingPunct="1"/>
            <a:r>
              <a:rPr lang="en-CA" altLang="en-US" smtClean="0"/>
              <a:t>Historical data</a:t>
            </a:r>
          </a:p>
          <a:p>
            <a:pPr lvl="1" eaLnBrk="1" hangingPunct="1"/>
            <a:r>
              <a:rPr lang="en-CA" altLang="en-US" smtClean="0"/>
              <a:t>Analyses carried out by economics group</a:t>
            </a:r>
          </a:p>
          <a:p>
            <a:pPr lvl="1" eaLnBrk="1" hangingPunct="1"/>
            <a:r>
              <a:rPr lang="en-CA" altLang="en-US" smtClean="0"/>
              <a:t>Senior management</a:t>
            </a:r>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CA">
                <a:solidFill>
                  <a:schemeClr val="tx2">
                    <a:satMod val="130000"/>
                  </a:schemeClr>
                </a:solidFill>
              </a:rPr>
              <a:t/>
            </a:r>
            <a:br>
              <a:rPr lang="en-CA">
                <a:solidFill>
                  <a:schemeClr val="tx2">
                    <a:satMod val="130000"/>
                  </a:schemeClr>
                </a:solidFill>
              </a:rPr>
            </a:br>
            <a:r>
              <a:rPr lang="en-US">
                <a:solidFill>
                  <a:schemeClr val="tx2">
                    <a:satMod val="130000"/>
                  </a:schemeClr>
                </a:solidFill>
              </a:rPr>
              <a:t>Back-Testing </a:t>
            </a:r>
            <a:br>
              <a:rPr lang="en-US">
                <a:solidFill>
                  <a:schemeClr val="tx2">
                    <a:satMod val="130000"/>
                  </a:schemeClr>
                </a:solidFill>
              </a:rPr>
            </a:br>
            <a:endParaRPr lang="en-US">
              <a:solidFill>
                <a:schemeClr val="tx2">
                  <a:satMod val="130000"/>
                </a:schemeClr>
              </a:solidFill>
            </a:endParaRPr>
          </a:p>
        </p:txBody>
      </p:sp>
      <p:sp>
        <p:nvSpPr>
          <p:cNvPr id="50179" name="Rectangle 3"/>
          <p:cNvSpPr>
            <a:spLocks noGrp="1" noChangeArrowheads="1"/>
          </p:cNvSpPr>
          <p:nvPr>
            <p:ph idx="1"/>
          </p:nvPr>
        </p:nvSpPr>
        <p:spPr>
          <a:xfrm>
            <a:off x="1066800" y="2127250"/>
            <a:ext cx="7620000" cy="4003675"/>
          </a:xfrm>
        </p:spPr>
        <p:txBody>
          <a:bodyPr lIns="92075" tIns="46038" rIns="92075" bIns="46038"/>
          <a:lstStyle/>
          <a:p>
            <a:pPr eaLnBrk="1" hangingPunct="1"/>
            <a:r>
              <a:rPr lang="en-US" altLang="en-US" smtClean="0"/>
              <a:t>Tests how well VaR estimates would have performed in the past</a:t>
            </a:r>
          </a:p>
          <a:p>
            <a:pPr eaLnBrk="1" hangingPunct="1"/>
            <a:r>
              <a:rPr lang="en-US" altLang="en-US" smtClean="0"/>
              <a:t>We could ask the question: How often was the actual 1-day loss greater than the 99%/1- day VaR? </a:t>
            </a:r>
          </a:p>
        </p:txBody>
      </p:sp>
      <p:sp>
        <p:nvSpPr>
          <p:cNvPr id="50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01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956EF28-57D4-4897-8D28-16B494D64C8E}" type="slidenum">
              <a:rPr lang="en-US" altLang="en-US" sz="1400">
                <a:latin typeface="Arial" panose="020B0604020202020204" pitchFamily="34" charset="0"/>
              </a:rPr>
              <a:pPr eaLnBrk="1" hangingPunct="1">
                <a:spcBef>
                  <a:spcPct val="0"/>
                </a:spcBef>
                <a:buFontTx/>
                <a:buNone/>
              </a:pPr>
              <a:t>42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43000" y="1143000"/>
            <a:ext cx="7010400" cy="10668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Principal Components Analysis for </a:t>
            </a:r>
            <a:r>
              <a:rPr lang="en-US" dirty="0" smtClean="0">
                <a:solidFill>
                  <a:schemeClr val="tx2">
                    <a:satMod val="130000"/>
                  </a:schemeClr>
                </a:solidFill>
              </a:rPr>
              <a:t>Swap Rates</a:t>
            </a:r>
            <a:endParaRPr lang="en-US" sz="2200" dirty="0">
              <a:solidFill>
                <a:schemeClr val="tx2">
                  <a:satMod val="130000"/>
                </a:schemeClr>
              </a:solidFill>
            </a:endParaRPr>
          </a:p>
        </p:txBody>
      </p:sp>
      <p:sp>
        <p:nvSpPr>
          <p:cNvPr id="51203" name="Rectangle 3"/>
          <p:cNvSpPr>
            <a:spLocks noGrp="1" noChangeArrowheads="1"/>
          </p:cNvSpPr>
          <p:nvPr>
            <p:ph idx="1"/>
          </p:nvPr>
        </p:nvSpPr>
        <p:spPr>
          <a:xfrm>
            <a:off x="1435100" y="2743200"/>
            <a:ext cx="7499350" cy="3505200"/>
          </a:xfrm>
        </p:spPr>
        <p:txBody>
          <a:bodyPr lIns="92075" tIns="46038" rIns="92075" bIns="46038"/>
          <a:lstStyle/>
          <a:p>
            <a:pPr eaLnBrk="1" hangingPunct="1"/>
            <a:r>
              <a:rPr lang="en-US" altLang="en-US" smtClean="0"/>
              <a:t>The first factor is a  roughly parallel shift (90.9% of variance in data explained)</a:t>
            </a:r>
          </a:p>
          <a:p>
            <a:pPr eaLnBrk="1" hangingPunct="1"/>
            <a:r>
              <a:rPr lang="en-US" altLang="en-US" smtClean="0"/>
              <a:t>The second factor is a twist (another 6.8% of variance explained)</a:t>
            </a:r>
          </a:p>
          <a:p>
            <a:pPr eaLnBrk="1" hangingPunct="1"/>
            <a:r>
              <a:rPr lang="en-US" altLang="en-US" smtClean="0"/>
              <a:t>The third factor is a bowing (another 1.3% of variation explained)</a:t>
            </a:r>
          </a:p>
          <a:p>
            <a:pPr eaLnBrk="1" hangingPunct="1">
              <a:buFont typeface="Wingdings" panose="05000000000000000000" pitchFamily="2" charset="2"/>
              <a:buNone/>
            </a:pPr>
            <a:r>
              <a:rPr lang="en-US" altLang="en-US" smtClean="0"/>
              <a:t>		</a:t>
            </a:r>
          </a:p>
        </p:txBody>
      </p:sp>
      <p:sp>
        <p:nvSpPr>
          <p:cNvPr id="512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12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3F4E567-5EE0-4856-ADC5-7715B9F70F54}" type="slidenum">
              <a:rPr lang="en-US" altLang="en-US" sz="1400">
                <a:latin typeface="Arial" panose="020B0604020202020204" pitchFamily="34" charset="0"/>
              </a:rPr>
              <a:pPr eaLnBrk="1" hangingPunct="1">
                <a:spcBef>
                  <a:spcPct val="0"/>
                </a:spcBef>
                <a:buFontTx/>
                <a:buNone/>
              </a:pPr>
              <a:t>43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46063" y="930275"/>
            <a:ext cx="8135937" cy="1143000"/>
          </a:xfrm>
        </p:spPr>
        <p:txBody>
          <a:bodyPr/>
          <a:lstStyle/>
          <a:p>
            <a:pPr eaLnBrk="1" hangingPunct="1"/>
            <a:r>
              <a:rPr lang="en-CA" altLang="en-US" smtClean="0"/>
              <a:t>The First Three Principal Components </a:t>
            </a:r>
            <a:r>
              <a:rPr lang="en-CA" altLang="en-US" sz="2000" smtClean="0"/>
              <a:t>(Figure 22.7, page 515)</a:t>
            </a:r>
            <a:endParaRPr lang="en-US" altLang="en-US" sz="2000" smtClean="0"/>
          </a:p>
        </p:txBody>
      </p:sp>
      <p:sp>
        <p:nvSpPr>
          <p:cNvPr id="522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3E646A1-B4DB-4B3A-AB62-C36AB744A994}" type="slidenum">
              <a:rPr lang="en-US" altLang="en-US" sz="1400">
                <a:latin typeface="Arial" panose="020B0604020202020204" pitchFamily="34" charset="0"/>
              </a:rPr>
              <a:pPr eaLnBrk="1" hangingPunct="1">
                <a:spcBef>
                  <a:spcPct val="0"/>
                </a:spcBef>
                <a:buFontTx/>
                <a:buNone/>
              </a:pPr>
              <a:t>44</a:t>
            </a:fld>
            <a:endParaRPr lang="en-US" altLang="en-US" sz="1400">
              <a:latin typeface="Arial" panose="020B0604020202020204" pitchFamily="34" charset="0"/>
            </a:endParaRPr>
          </a:p>
        </p:txBody>
      </p:sp>
      <p:graphicFrame>
        <p:nvGraphicFramePr>
          <p:cNvPr id="6" name="Chart 5"/>
          <p:cNvGraphicFramePr>
            <a:graphicFrameLocks/>
          </p:cNvGraphicFramePr>
          <p:nvPr/>
        </p:nvGraphicFramePr>
        <p:xfrm>
          <a:off x="990600" y="2286000"/>
          <a:ext cx="6408712" cy="374441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CA" altLang="en-US" smtClean="0"/>
              <a:t>Standard Deviation of Factor Scores (bp)</a:t>
            </a:r>
            <a:endParaRPr lang="en-US" altLang="en-US" smtClean="0"/>
          </a:p>
        </p:txBody>
      </p:sp>
      <p:sp>
        <p:nvSpPr>
          <p:cNvPr id="532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0BB1BAC-FD03-49E1-B041-79125BA875FC}" type="slidenum">
              <a:rPr lang="en-US" altLang="en-US" sz="1400">
                <a:latin typeface="Arial" panose="020B0604020202020204" pitchFamily="34" charset="0"/>
              </a:rPr>
              <a:pPr eaLnBrk="1" hangingPunct="1">
                <a:spcBef>
                  <a:spcPct val="0"/>
                </a:spcBef>
                <a:buFontTx/>
                <a:buNone/>
              </a:pPr>
              <a:t>45</a:t>
            </a:fld>
            <a:endParaRPr lang="en-US" altLang="en-US" sz="1400">
              <a:latin typeface="Arial" panose="020B0604020202020204" pitchFamily="34" charset="0"/>
            </a:endParaRPr>
          </a:p>
        </p:txBody>
      </p:sp>
      <p:graphicFrame>
        <p:nvGraphicFramePr>
          <p:cNvPr id="5" name="Table 4"/>
          <p:cNvGraphicFramePr>
            <a:graphicFrameLocks noGrp="1"/>
          </p:cNvGraphicFramePr>
          <p:nvPr/>
        </p:nvGraphicFramePr>
        <p:xfrm>
          <a:off x="1143000" y="2895600"/>
          <a:ext cx="5334000" cy="1198563"/>
        </p:xfrm>
        <a:graphic>
          <a:graphicData uri="http://schemas.openxmlformats.org/drawingml/2006/table">
            <a:tbl>
              <a:tblPr firstRow="1" bandRow="1">
                <a:tableStyleId>{5940675A-B579-460E-94D1-54222C63F5DA}</a:tableStyleId>
              </a:tblPr>
              <a:tblGrid>
                <a:gridCol w="1066800"/>
                <a:gridCol w="1066800"/>
                <a:gridCol w="1066800"/>
                <a:gridCol w="1066800"/>
                <a:gridCol w="1066800"/>
              </a:tblGrid>
              <a:tr h="599282">
                <a:tc>
                  <a:txBody>
                    <a:bodyPr/>
                    <a:lstStyle/>
                    <a:p>
                      <a:pPr algn="ctr"/>
                      <a:r>
                        <a:rPr lang="en-CA" sz="1800" dirty="0" smtClean="0"/>
                        <a:t>PC1</a:t>
                      </a:r>
                      <a:endParaRPr lang="en-US" sz="1800" dirty="0"/>
                    </a:p>
                  </a:txBody>
                  <a:tcPr marT="45708" marB="45708"/>
                </a:tc>
                <a:tc>
                  <a:txBody>
                    <a:bodyPr/>
                    <a:lstStyle/>
                    <a:p>
                      <a:pPr algn="ctr"/>
                      <a:r>
                        <a:rPr lang="en-CA" sz="1800" dirty="0" smtClean="0"/>
                        <a:t>PC2</a:t>
                      </a:r>
                      <a:endParaRPr lang="en-US" sz="1800" dirty="0"/>
                    </a:p>
                  </a:txBody>
                  <a:tcPr marT="45708" marB="45708"/>
                </a:tc>
                <a:tc>
                  <a:txBody>
                    <a:bodyPr/>
                    <a:lstStyle/>
                    <a:p>
                      <a:pPr algn="ctr"/>
                      <a:r>
                        <a:rPr lang="en-CA" sz="1800" dirty="0" smtClean="0"/>
                        <a:t>PC3</a:t>
                      </a:r>
                      <a:endParaRPr lang="en-US" sz="1800" dirty="0"/>
                    </a:p>
                  </a:txBody>
                  <a:tcPr marT="45708" marB="45708"/>
                </a:tc>
                <a:tc>
                  <a:txBody>
                    <a:bodyPr/>
                    <a:lstStyle/>
                    <a:p>
                      <a:pPr algn="ctr"/>
                      <a:r>
                        <a:rPr lang="en-CA" sz="1800" dirty="0" smtClean="0"/>
                        <a:t>PC4</a:t>
                      </a:r>
                      <a:endParaRPr lang="en-US" sz="1800" dirty="0"/>
                    </a:p>
                  </a:txBody>
                  <a:tcPr marT="45708" marB="45708"/>
                </a:tc>
                <a:tc>
                  <a:txBody>
                    <a:bodyPr/>
                    <a:lstStyle/>
                    <a:p>
                      <a:pPr algn="ctr"/>
                      <a:r>
                        <a:rPr lang="en-CA" sz="1800" dirty="0" smtClean="0"/>
                        <a:t>…..</a:t>
                      </a:r>
                      <a:endParaRPr lang="en-US" sz="1800" dirty="0"/>
                    </a:p>
                  </a:txBody>
                  <a:tcPr marT="45708" marB="45708"/>
                </a:tc>
              </a:tr>
              <a:tr h="599282">
                <a:tc>
                  <a:txBody>
                    <a:bodyPr/>
                    <a:lstStyle/>
                    <a:p>
                      <a:pPr algn="ctr"/>
                      <a:r>
                        <a:rPr lang="en-CA" sz="1800" dirty="0" smtClean="0"/>
                        <a:t>17.55</a:t>
                      </a:r>
                      <a:endParaRPr lang="en-US" sz="1800" dirty="0"/>
                    </a:p>
                  </a:txBody>
                  <a:tcPr marT="45708" marB="45708"/>
                </a:tc>
                <a:tc>
                  <a:txBody>
                    <a:bodyPr/>
                    <a:lstStyle/>
                    <a:p>
                      <a:pPr algn="ctr"/>
                      <a:r>
                        <a:rPr lang="en-US" sz="1800" dirty="0" smtClean="0"/>
                        <a:t>4.77</a:t>
                      </a:r>
                      <a:endParaRPr lang="en-US" sz="1800" dirty="0"/>
                    </a:p>
                  </a:txBody>
                  <a:tcPr marT="45708" marB="45708"/>
                </a:tc>
                <a:tc>
                  <a:txBody>
                    <a:bodyPr/>
                    <a:lstStyle/>
                    <a:p>
                      <a:pPr algn="ctr"/>
                      <a:r>
                        <a:rPr lang="en-US" sz="1800" dirty="0" smtClean="0"/>
                        <a:t>2.08</a:t>
                      </a:r>
                      <a:endParaRPr lang="en-US" sz="1800" dirty="0"/>
                    </a:p>
                  </a:txBody>
                  <a:tcPr marT="45708" marB="45708"/>
                </a:tc>
                <a:tc>
                  <a:txBody>
                    <a:bodyPr/>
                    <a:lstStyle/>
                    <a:p>
                      <a:pPr algn="ctr"/>
                      <a:r>
                        <a:rPr lang="en-US" sz="1800" dirty="0" smtClean="0"/>
                        <a:t>1.29</a:t>
                      </a:r>
                      <a:endParaRPr lang="en-US" sz="1800" dirty="0"/>
                    </a:p>
                  </a:txBody>
                  <a:tcPr marT="45708" marB="45708"/>
                </a:tc>
                <a:tc>
                  <a:txBody>
                    <a:bodyPr/>
                    <a:lstStyle/>
                    <a:p>
                      <a:pPr algn="ctr"/>
                      <a:r>
                        <a:rPr lang="en-CA" sz="1800" dirty="0" smtClean="0"/>
                        <a:t>….</a:t>
                      </a:r>
                      <a:endParaRPr lang="en-US" sz="1800" dirty="0"/>
                    </a:p>
                  </a:txBody>
                  <a:tcPr marT="45708" marB="45708"/>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fontAlgn="auto" hangingPunct="1">
              <a:spcAft>
                <a:spcPts val="0"/>
              </a:spcAft>
              <a:defRPr/>
            </a:pPr>
            <a:r>
              <a:rPr lang="en-CA" dirty="0">
                <a:solidFill>
                  <a:schemeClr val="tx2">
                    <a:satMod val="130000"/>
                  </a:schemeClr>
                </a:solidFill>
              </a:rPr>
              <a:t>Using PCA to </a:t>
            </a:r>
            <a:r>
              <a:rPr lang="en-CA" dirty="0" smtClean="0">
                <a:solidFill>
                  <a:schemeClr val="tx2">
                    <a:satMod val="130000"/>
                  </a:schemeClr>
                </a:solidFill>
              </a:rPr>
              <a:t>Calculate </a:t>
            </a:r>
            <a:r>
              <a:rPr lang="en-CA" dirty="0" err="1">
                <a:solidFill>
                  <a:schemeClr val="tx2">
                    <a:satMod val="130000"/>
                  </a:schemeClr>
                </a:solidFill>
              </a:rPr>
              <a:t>VaR</a:t>
            </a:r>
            <a:r>
              <a:rPr lang="en-CA" dirty="0">
                <a:solidFill>
                  <a:schemeClr val="tx2">
                    <a:satMod val="130000"/>
                  </a:schemeClr>
                </a:solidFill>
              </a:rPr>
              <a:t> </a:t>
            </a:r>
            <a:r>
              <a:rPr lang="en-CA" sz="2200" dirty="0">
                <a:solidFill>
                  <a:schemeClr val="tx2">
                    <a:satMod val="130000"/>
                  </a:schemeClr>
                </a:solidFill>
              </a:rPr>
              <a:t>(page </a:t>
            </a:r>
            <a:r>
              <a:rPr lang="en-CA" sz="2200" dirty="0" smtClean="0">
                <a:solidFill>
                  <a:schemeClr val="tx2">
                    <a:satMod val="130000"/>
                  </a:schemeClr>
                </a:solidFill>
              </a:rPr>
              <a:t>516)</a:t>
            </a:r>
            <a:endParaRPr lang="en-US" sz="2200" dirty="0">
              <a:solidFill>
                <a:schemeClr val="tx2">
                  <a:satMod val="130000"/>
                </a:schemeClr>
              </a:solidFill>
            </a:endParaRPr>
          </a:p>
        </p:txBody>
      </p:sp>
      <p:sp>
        <p:nvSpPr>
          <p:cNvPr id="54275" name="Rectangle 3"/>
          <p:cNvSpPr>
            <a:spLocks noGrp="1" noChangeArrowheads="1"/>
          </p:cNvSpPr>
          <p:nvPr>
            <p:ph idx="1"/>
          </p:nvPr>
        </p:nvSpPr>
        <p:spPr/>
        <p:txBody>
          <a:bodyPr/>
          <a:lstStyle/>
          <a:p>
            <a:pPr eaLnBrk="1" hangingPunct="1">
              <a:buFont typeface="Wingdings" panose="05000000000000000000" pitchFamily="2" charset="2"/>
              <a:buNone/>
            </a:pPr>
            <a:r>
              <a:rPr lang="en-CA" altLang="en-US" smtClean="0"/>
              <a:t>Example: Sensitivity of portfolio to 1 bp rate move ($m)</a:t>
            </a:r>
          </a:p>
          <a:p>
            <a:pPr eaLnBrk="1" hangingPunct="1">
              <a:buFont typeface="Wingdings" panose="05000000000000000000" pitchFamily="2" charset="2"/>
              <a:buNone/>
            </a:pPr>
            <a:endParaRPr lang="en-CA" altLang="en-US" smtClean="0"/>
          </a:p>
          <a:p>
            <a:pPr eaLnBrk="1" hangingPunct="1">
              <a:buFont typeface="Wingdings" panose="05000000000000000000" pitchFamily="2" charset="2"/>
              <a:buNone/>
            </a:pPr>
            <a:endParaRPr lang="en-CA" altLang="en-US" smtClean="0"/>
          </a:p>
          <a:p>
            <a:pPr eaLnBrk="1" hangingPunct="1">
              <a:buFont typeface="Wingdings" panose="05000000000000000000" pitchFamily="2" charset="2"/>
              <a:buNone/>
            </a:pPr>
            <a:r>
              <a:rPr lang="en-CA" altLang="en-US" smtClean="0"/>
              <a:t>Sensitivity to first factor is from factor loadings:</a:t>
            </a:r>
          </a:p>
          <a:p>
            <a:pPr eaLnBrk="1" hangingPunct="1">
              <a:buFont typeface="Wingdings" panose="05000000000000000000" pitchFamily="2" charset="2"/>
              <a:buNone/>
            </a:pPr>
            <a:r>
              <a:rPr lang="en-CA" altLang="en-US" sz="2400" smtClean="0"/>
              <a:t>10×0.372 + 4×0.392 − 8×0.404 − 7 ×0.394 +2 ×0.376 </a:t>
            </a:r>
          </a:p>
          <a:p>
            <a:pPr eaLnBrk="1" hangingPunct="1">
              <a:buFont typeface="Wingdings" panose="05000000000000000000" pitchFamily="2" charset="2"/>
              <a:buNone/>
            </a:pPr>
            <a:r>
              <a:rPr lang="en-CA" altLang="en-US" sz="2400" smtClean="0"/>
              <a:t>= −0.05</a:t>
            </a:r>
          </a:p>
          <a:p>
            <a:pPr eaLnBrk="1" hangingPunct="1">
              <a:buFont typeface="Wingdings" panose="05000000000000000000" pitchFamily="2" charset="2"/>
              <a:buNone/>
            </a:pPr>
            <a:r>
              <a:rPr lang="en-CA" altLang="en-US" smtClean="0"/>
              <a:t>Similarly sensitivity to second factor = − 3.87</a:t>
            </a:r>
            <a:endParaRPr lang="en-US" altLang="en-US" smtClean="0"/>
          </a:p>
        </p:txBody>
      </p:sp>
      <p:sp>
        <p:nvSpPr>
          <p:cNvPr id="542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42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44883D3-D5A8-46D9-ABA7-B93C4FFF7856}" type="slidenum">
              <a:rPr lang="en-US" altLang="en-US" sz="1400">
                <a:latin typeface="Arial" panose="020B0604020202020204" pitchFamily="34" charset="0"/>
              </a:rPr>
              <a:pPr eaLnBrk="1" hangingPunct="1">
                <a:spcBef>
                  <a:spcPct val="0"/>
                </a:spcBef>
                <a:buFontTx/>
                <a:buNone/>
              </a:pPr>
              <a:t>46</a:t>
            </a:fld>
            <a:endParaRPr lang="en-US" altLang="en-US" sz="1400">
              <a:latin typeface="Arial" panose="020B0604020202020204" pitchFamily="34" charset="0"/>
            </a:endParaRPr>
          </a:p>
        </p:txBody>
      </p:sp>
      <p:graphicFrame>
        <p:nvGraphicFramePr>
          <p:cNvPr id="196632" name="Group 24"/>
          <p:cNvGraphicFramePr>
            <a:graphicFrameLocks noGrp="1"/>
          </p:cNvGraphicFramePr>
          <p:nvPr/>
        </p:nvGraphicFramePr>
        <p:xfrm>
          <a:off x="2362200" y="3124200"/>
          <a:ext cx="4876800" cy="1038225"/>
        </p:xfrm>
        <a:graphic>
          <a:graphicData uri="http://schemas.openxmlformats.org/drawingml/2006/table">
            <a:tbl>
              <a:tblPr/>
              <a:tblGrid>
                <a:gridCol w="975360"/>
                <a:gridCol w="975360"/>
                <a:gridCol w="975360"/>
                <a:gridCol w="975360"/>
                <a:gridCol w="975360"/>
              </a:tblGrid>
              <a:tr h="5191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1 </a:t>
                      </a:r>
                      <a:r>
                        <a:rPr kumimoji="0" lang="en-CA" sz="2800" b="0" i="0" u="none" strike="noStrike" cap="none" normalizeH="0" baseline="0" dirty="0" err="1" smtClean="0">
                          <a:ln>
                            <a:noFill/>
                          </a:ln>
                          <a:solidFill>
                            <a:schemeClr val="tx1"/>
                          </a:solidFill>
                          <a:effectLst/>
                          <a:latin typeface="Arial" charset="0"/>
                        </a:rPr>
                        <a:t>yr</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2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3 yr</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4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5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+10</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+4</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-8</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-7</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+2</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fontAlgn="auto" hangingPunct="1">
              <a:spcAft>
                <a:spcPts val="0"/>
              </a:spcAft>
              <a:defRPr/>
            </a:pPr>
            <a:r>
              <a:rPr lang="en-CA">
                <a:solidFill>
                  <a:schemeClr val="tx2">
                    <a:satMod val="130000"/>
                  </a:schemeClr>
                </a:solidFill>
              </a:rPr>
              <a:t>Using PCA to calculate VaR </a:t>
            </a:r>
            <a:r>
              <a:rPr lang="en-CA" sz="2200">
                <a:solidFill>
                  <a:schemeClr val="tx2">
                    <a:satMod val="130000"/>
                  </a:schemeClr>
                </a:solidFill>
              </a:rPr>
              <a:t>continued</a:t>
            </a:r>
            <a:endParaRPr lang="en-US" sz="2200">
              <a:solidFill>
                <a:schemeClr val="tx2">
                  <a:satMod val="130000"/>
                </a:schemeClr>
              </a:solidFill>
            </a:endParaRPr>
          </a:p>
        </p:txBody>
      </p:sp>
      <p:sp>
        <p:nvSpPr>
          <p:cNvPr id="55299" name="Rectangle 3"/>
          <p:cNvSpPr>
            <a:spLocks noGrp="1" noChangeArrowheads="1"/>
          </p:cNvSpPr>
          <p:nvPr>
            <p:ph idx="1"/>
          </p:nvPr>
        </p:nvSpPr>
        <p:spPr/>
        <p:txBody>
          <a:bodyPr/>
          <a:lstStyle/>
          <a:p>
            <a:pPr eaLnBrk="1" hangingPunct="1">
              <a:lnSpc>
                <a:spcPct val="90000"/>
              </a:lnSpc>
            </a:pPr>
            <a:r>
              <a:rPr lang="en-CA" altLang="en-US" smtClean="0"/>
              <a:t>As an approximation</a:t>
            </a:r>
          </a:p>
          <a:p>
            <a:pPr eaLnBrk="1" hangingPunct="1">
              <a:lnSpc>
                <a:spcPct val="90000"/>
              </a:lnSpc>
            </a:pPr>
            <a:endParaRPr lang="en-CA" altLang="en-US" smtClean="0"/>
          </a:p>
          <a:p>
            <a:pPr eaLnBrk="1" hangingPunct="1">
              <a:lnSpc>
                <a:spcPct val="90000"/>
              </a:lnSpc>
            </a:pPr>
            <a:r>
              <a:rPr lang="en-CA" altLang="en-US" smtClean="0"/>
              <a:t>The factors are independent in a PCA</a:t>
            </a:r>
          </a:p>
          <a:p>
            <a:pPr eaLnBrk="1" hangingPunct="1">
              <a:lnSpc>
                <a:spcPct val="90000"/>
              </a:lnSpc>
            </a:pPr>
            <a:r>
              <a:rPr lang="en-CA" altLang="en-US" smtClean="0"/>
              <a:t>The standard deviation of </a:t>
            </a:r>
            <a:r>
              <a:rPr lang="en-CA" altLang="en-US" smtClean="0">
                <a:latin typeface="Symbol" panose="05050102010706020507" pitchFamily="18" charset="2"/>
              </a:rPr>
              <a:t>D</a:t>
            </a:r>
            <a:r>
              <a:rPr lang="en-CA" altLang="en-US" i="1" smtClean="0">
                <a:latin typeface="Times New Roman" panose="02020603050405020304" pitchFamily="18" charset="0"/>
              </a:rPr>
              <a:t>P</a:t>
            </a:r>
            <a:r>
              <a:rPr lang="en-CA" altLang="en-US" smtClean="0"/>
              <a:t> is </a:t>
            </a:r>
          </a:p>
          <a:p>
            <a:pPr eaLnBrk="1" hangingPunct="1">
              <a:lnSpc>
                <a:spcPct val="90000"/>
              </a:lnSpc>
            </a:pPr>
            <a:endParaRPr lang="en-CA" altLang="en-US" smtClean="0"/>
          </a:p>
          <a:p>
            <a:pPr eaLnBrk="1" hangingPunct="1">
              <a:lnSpc>
                <a:spcPct val="90000"/>
              </a:lnSpc>
            </a:pPr>
            <a:r>
              <a:rPr lang="en-CA" altLang="en-US" smtClean="0"/>
              <a:t>The 1 day 99% VaR is 18.48 × 2.326 = 42.99</a:t>
            </a:r>
            <a:endParaRPr lang="en-US" altLang="en-US" smtClean="0"/>
          </a:p>
        </p:txBody>
      </p:sp>
      <p:sp>
        <p:nvSpPr>
          <p:cNvPr id="553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553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1133158-05A9-494C-AE1E-008C292DE6FB}" type="slidenum">
              <a:rPr lang="en-US" altLang="en-US" sz="1400">
                <a:latin typeface="Arial" panose="020B0604020202020204" pitchFamily="34" charset="0"/>
              </a:rPr>
              <a:pPr eaLnBrk="1" hangingPunct="1">
                <a:spcBef>
                  <a:spcPct val="0"/>
                </a:spcBef>
                <a:buFontTx/>
                <a:buNone/>
              </a:pPr>
              <a:t>47</a:t>
            </a:fld>
            <a:endParaRPr lang="en-US" altLang="en-US" sz="1400">
              <a:latin typeface="Arial" panose="020B0604020202020204" pitchFamily="34" charset="0"/>
            </a:endParaRPr>
          </a:p>
        </p:txBody>
      </p:sp>
      <p:graphicFrame>
        <p:nvGraphicFramePr>
          <p:cNvPr id="55302" name="Object 4"/>
          <p:cNvGraphicFramePr>
            <a:graphicFrameLocks noChangeAspect="1"/>
          </p:cNvGraphicFramePr>
          <p:nvPr/>
        </p:nvGraphicFramePr>
        <p:xfrm>
          <a:off x="3048000" y="2667000"/>
          <a:ext cx="2971800" cy="458788"/>
        </p:xfrm>
        <a:graphic>
          <a:graphicData uri="http://schemas.openxmlformats.org/presentationml/2006/ole">
            <mc:AlternateContent xmlns:mc="http://schemas.openxmlformats.org/markup-compatibility/2006">
              <mc:Choice xmlns:v="urn:schemas-microsoft-com:vml" Requires="v">
                <p:oleObj spid="_x0000_s55304" name="Equation" r:id="rId6" imgW="1396394" imgH="215806" progId="Equation.3">
                  <p:embed/>
                </p:oleObj>
              </mc:Choice>
              <mc:Fallback>
                <p:oleObj name="Equation" r:id="rId6" imgW="1396394" imgH="21580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667000"/>
                        <a:ext cx="2971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5"/>
          <p:cNvGraphicFramePr>
            <a:graphicFrameLocks noChangeAspect="1"/>
          </p:cNvGraphicFramePr>
          <p:nvPr/>
        </p:nvGraphicFramePr>
        <p:xfrm>
          <a:off x="2209800" y="3962400"/>
          <a:ext cx="5153025" cy="546100"/>
        </p:xfrm>
        <a:graphic>
          <a:graphicData uri="http://schemas.openxmlformats.org/presentationml/2006/ole">
            <mc:AlternateContent xmlns:mc="http://schemas.openxmlformats.org/markup-compatibility/2006">
              <mc:Choice xmlns:v="urn:schemas-microsoft-com:vml" Requires="v">
                <p:oleObj spid="_x0000_s55305" name="Equation" r:id="rId8" imgW="2400300" imgH="254000" progId="Equation.3">
                  <p:embed/>
                </p:oleObj>
              </mc:Choice>
              <mc:Fallback>
                <p:oleObj name="Equation" r:id="rId8" imgW="2400300" imgH="254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962400"/>
                        <a:ext cx="51530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46063" y="930275"/>
            <a:ext cx="8212137" cy="1143000"/>
          </a:xfrm>
        </p:spPr>
        <p:txBody>
          <a:bodyPr lIns="92075" tIns="46038" rIns="92075" bIns="46038"/>
          <a:lstStyle/>
          <a:p>
            <a:pPr eaLnBrk="1" fontAlgn="auto" hangingPunct="1">
              <a:spcAft>
                <a:spcPts val="0"/>
              </a:spcAft>
              <a:defRPr/>
            </a:pPr>
            <a:r>
              <a:rPr lang="en-US" sz="4000" dirty="0">
                <a:solidFill>
                  <a:schemeClr val="tx2">
                    <a:satMod val="130000"/>
                  </a:schemeClr>
                </a:solidFill>
              </a:rPr>
              <a:t>Historical </a:t>
            </a:r>
            <a:r>
              <a:rPr lang="en-US" sz="4000" dirty="0" smtClean="0">
                <a:solidFill>
                  <a:schemeClr val="tx2">
                    <a:satMod val="130000"/>
                  </a:schemeClr>
                </a:solidFill>
              </a:rPr>
              <a:t>Simulation to Calculate the One-Day </a:t>
            </a:r>
            <a:r>
              <a:rPr lang="en-US" sz="4000" dirty="0" err="1" smtClean="0">
                <a:solidFill>
                  <a:schemeClr val="tx2">
                    <a:satMod val="130000"/>
                  </a:schemeClr>
                </a:solidFill>
              </a:rPr>
              <a:t>VaR</a:t>
            </a:r>
            <a:endParaRPr lang="en-US" dirty="0">
              <a:solidFill>
                <a:schemeClr val="tx2">
                  <a:satMod val="130000"/>
                </a:schemeClr>
              </a:solidFill>
            </a:endParaRPr>
          </a:p>
        </p:txBody>
      </p:sp>
      <p:sp>
        <p:nvSpPr>
          <p:cNvPr id="11267" name="Rectangle 3"/>
          <p:cNvSpPr>
            <a:spLocks noGrp="1" noChangeArrowheads="1"/>
          </p:cNvSpPr>
          <p:nvPr>
            <p:ph idx="1"/>
          </p:nvPr>
        </p:nvSpPr>
        <p:spPr>
          <a:xfrm>
            <a:off x="685800" y="1828800"/>
            <a:ext cx="7772400" cy="4114800"/>
          </a:xfrm>
        </p:spPr>
        <p:txBody>
          <a:bodyPr lIns="92075" tIns="46038" rIns="92075" bIns="46038"/>
          <a:lstStyle/>
          <a:p>
            <a:pPr eaLnBrk="1" hangingPunct="1">
              <a:lnSpc>
                <a:spcPct val="90000"/>
              </a:lnSpc>
              <a:buFontTx/>
              <a:buNone/>
            </a:pPr>
            <a:endParaRPr lang="en-US" altLang="en-US" smtClean="0"/>
          </a:p>
          <a:p>
            <a:pPr eaLnBrk="1" hangingPunct="1">
              <a:lnSpc>
                <a:spcPct val="90000"/>
              </a:lnSpc>
            </a:pPr>
            <a:r>
              <a:rPr lang="en-US" altLang="en-US" smtClean="0"/>
              <a:t>Create a database of the daily movements in all market variables.</a:t>
            </a:r>
          </a:p>
          <a:p>
            <a:pPr eaLnBrk="1" hangingPunct="1">
              <a:lnSpc>
                <a:spcPct val="90000"/>
              </a:lnSpc>
            </a:pPr>
            <a:r>
              <a:rPr lang="en-US" altLang="en-US" smtClean="0"/>
              <a:t>The first simulation trial assumes that  the percentage changes in all market variables are as on the first day</a:t>
            </a:r>
          </a:p>
          <a:p>
            <a:pPr eaLnBrk="1" hangingPunct="1">
              <a:lnSpc>
                <a:spcPct val="90000"/>
              </a:lnSpc>
            </a:pPr>
            <a:r>
              <a:rPr lang="en-US" altLang="en-US" smtClean="0"/>
              <a:t>The second simulation trial assumes that  the percentage changes in all market variables are as on the second day</a:t>
            </a:r>
          </a:p>
          <a:p>
            <a:pPr eaLnBrk="1" hangingPunct="1">
              <a:lnSpc>
                <a:spcPct val="90000"/>
              </a:lnSpc>
            </a:pPr>
            <a:r>
              <a:rPr lang="en-US" altLang="en-US" smtClean="0"/>
              <a:t>and so on</a:t>
            </a:r>
          </a:p>
        </p:txBody>
      </p:sp>
      <p:sp>
        <p:nvSpPr>
          <p:cNvPr id="112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ACBC421C-16D2-429C-B68C-3E063921A6AE}"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fontAlgn="auto" hangingPunct="1">
              <a:spcAft>
                <a:spcPts val="0"/>
              </a:spcAft>
              <a:defRPr/>
            </a:pPr>
            <a:r>
              <a:rPr lang="en-US">
                <a:solidFill>
                  <a:schemeClr val="tx2">
                    <a:satMod val="130000"/>
                  </a:schemeClr>
                </a:solidFill>
              </a:rPr>
              <a:t>Historical Simulation continued</a:t>
            </a:r>
          </a:p>
        </p:txBody>
      </p:sp>
      <p:sp>
        <p:nvSpPr>
          <p:cNvPr id="12291" name="Rectangle 3"/>
          <p:cNvSpPr>
            <a:spLocks noGrp="1" noChangeArrowheads="1"/>
          </p:cNvSpPr>
          <p:nvPr>
            <p:ph idx="1"/>
          </p:nvPr>
        </p:nvSpPr>
        <p:spPr/>
        <p:txBody>
          <a:bodyPr/>
          <a:lstStyle/>
          <a:p>
            <a:pPr eaLnBrk="1" hangingPunct="1"/>
            <a:r>
              <a:rPr lang="en-US" altLang="en-US" smtClean="0"/>
              <a:t>Suppose we use 501 days of historical data (Day 0 to Day 500)</a:t>
            </a:r>
          </a:p>
          <a:p>
            <a:pPr eaLnBrk="1" hangingPunct="1"/>
            <a:r>
              <a:rPr lang="en-US" altLang="en-US" smtClean="0"/>
              <a:t>Let </a:t>
            </a:r>
            <a:r>
              <a:rPr lang="en-US" altLang="en-US" i="1" smtClean="0">
                <a:latin typeface="Times New Roman" panose="02020603050405020304" pitchFamily="18" charset="0"/>
              </a:rPr>
              <a:t>v</a:t>
            </a:r>
            <a:r>
              <a:rPr lang="en-US" altLang="en-US" i="1" baseline="-25000" smtClean="0">
                <a:latin typeface="Times New Roman" panose="02020603050405020304" pitchFamily="18" charset="0"/>
              </a:rPr>
              <a:t>i</a:t>
            </a:r>
            <a:r>
              <a:rPr lang="en-US" altLang="en-US" i="1" smtClean="0">
                <a:latin typeface="Times New Roman" panose="02020603050405020304" pitchFamily="18" charset="0"/>
              </a:rPr>
              <a:t> </a:t>
            </a:r>
            <a:r>
              <a:rPr lang="en-US" altLang="en-US" smtClean="0"/>
              <a:t>be the value of a variable on day </a:t>
            </a:r>
            <a:r>
              <a:rPr lang="en-US" altLang="en-US" i="1" smtClean="0">
                <a:latin typeface="Times New Roman" panose="02020603050405020304" pitchFamily="18" charset="0"/>
              </a:rPr>
              <a:t>i</a:t>
            </a:r>
          </a:p>
          <a:p>
            <a:pPr eaLnBrk="1" hangingPunct="1"/>
            <a:r>
              <a:rPr lang="en-US" altLang="en-US" smtClean="0"/>
              <a:t>There are 500 simulation trials</a:t>
            </a:r>
          </a:p>
          <a:p>
            <a:pPr eaLnBrk="1" hangingPunct="1"/>
            <a:r>
              <a:rPr lang="en-US" altLang="en-US" smtClean="0"/>
              <a:t>The </a:t>
            </a:r>
            <a:r>
              <a:rPr lang="en-US" altLang="en-US" i="1" smtClean="0">
                <a:latin typeface="Times New Roman" panose="02020603050405020304" pitchFamily="18" charset="0"/>
              </a:rPr>
              <a:t>i</a:t>
            </a:r>
            <a:r>
              <a:rPr lang="en-US" altLang="en-US" smtClean="0"/>
              <a:t>th trial assumes that the value of the market variable tomorrow is  </a:t>
            </a:r>
          </a:p>
        </p:txBody>
      </p:sp>
      <p:sp>
        <p:nvSpPr>
          <p:cNvPr id="122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39C012B-13C4-4527-BCC0-89CC410BBE53}"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graphicFrame>
        <p:nvGraphicFramePr>
          <p:cNvPr id="12294" name="Object 4"/>
          <p:cNvGraphicFramePr>
            <a:graphicFrameLocks noChangeAspect="1"/>
          </p:cNvGraphicFramePr>
          <p:nvPr/>
        </p:nvGraphicFramePr>
        <p:xfrm>
          <a:off x="3228975" y="4892675"/>
          <a:ext cx="1238250" cy="1079500"/>
        </p:xfrm>
        <a:graphic>
          <a:graphicData uri="http://schemas.openxmlformats.org/presentationml/2006/ole">
            <mc:AlternateContent xmlns:mc="http://schemas.openxmlformats.org/markup-compatibility/2006">
              <mc:Choice xmlns:v="urn:schemas-microsoft-com:vml" Requires="v">
                <p:oleObj spid="_x0000_s12295" name="Equation" r:id="rId6" imgW="476244" imgH="409590" progId="Equation.3">
                  <p:embed/>
                </p:oleObj>
              </mc:Choice>
              <mc:Fallback>
                <p:oleObj name="Equation" r:id="rId6" imgW="476244" imgH="40959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975" y="4892675"/>
                        <a:ext cx="1238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219200"/>
            <a:ext cx="8001000" cy="1143000"/>
          </a:xfrm>
        </p:spPr>
        <p:txBody>
          <a:bodyPr/>
          <a:lstStyle/>
          <a:p>
            <a:pPr eaLnBrk="1" hangingPunct="1"/>
            <a:r>
              <a:rPr lang="en-US" altLang="en-US" smtClean="0"/>
              <a:t> </a:t>
            </a:r>
            <a:r>
              <a:rPr lang="en-US" altLang="en-US" sz="3600" smtClean="0"/>
              <a:t>Example : Calculation of  1-day, 99% VaR for a Portfolio on Sept 25, 2008 </a:t>
            </a:r>
            <a:r>
              <a:rPr lang="en-US" altLang="en-US" sz="2000" smtClean="0"/>
              <a:t>(Table 22.1, page 498)</a:t>
            </a:r>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75BE27F-C314-45EB-92B8-8D25702C173C}"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graphicFrame>
        <p:nvGraphicFramePr>
          <p:cNvPr id="5" name="Table 4"/>
          <p:cNvGraphicFramePr>
            <a:graphicFrameLocks noGrp="1"/>
          </p:cNvGraphicFramePr>
          <p:nvPr/>
        </p:nvGraphicFramePr>
        <p:xfrm>
          <a:off x="1371600" y="3276600"/>
          <a:ext cx="6096000" cy="185420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i="1" dirty="0" smtClean="0">
                          <a:latin typeface="+mj-lt"/>
                        </a:rPr>
                        <a:t>Index</a:t>
                      </a:r>
                      <a:endParaRPr lang="en-US" i="1" dirty="0">
                        <a:latin typeface="+mj-lt"/>
                      </a:endParaRPr>
                    </a:p>
                  </a:txBody>
                  <a:tcPr/>
                </a:tc>
                <a:tc>
                  <a:txBody>
                    <a:bodyPr/>
                    <a:lstStyle/>
                    <a:p>
                      <a:pPr algn="ctr"/>
                      <a:r>
                        <a:rPr lang="en-US" i="1" smtClean="0">
                          <a:latin typeface="+mj-lt"/>
                        </a:rPr>
                        <a:t>Value ($000s)</a:t>
                      </a:r>
                      <a:endParaRPr lang="en-US" i="1" dirty="0">
                        <a:latin typeface="+mj-lt"/>
                      </a:endParaRPr>
                    </a:p>
                  </a:txBody>
                  <a:tcPr/>
                </a:tc>
              </a:tr>
              <a:tr h="370840">
                <a:tc>
                  <a:txBody>
                    <a:bodyPr/>
                    <a:lstStyle/>
                    <a:p>
                      <a:r>
                        <a:rPr lang="en-US" dirty="0" smtClean="0"/>
                        <a:t>DJIA</a:t>
                      </a:r>
                      <a:endParaRPr lang="en-US" dirty="0"/>
                    </a:p>
                  </a:txBody>
                  <a:tcPr/>
                </a:tc>
                <a:tc>
                  <a:txBody>
                    <a:bodyPr/>
                    <a:lstStyle/>
                    <a:p>
                      <a:pPr algn="ctr"/>
                      <a:r>
                        <a:rPr lang="en-US" dirty="0" smtClean="0"/>
                        <a:t>4,000</a:t>
                      </a:r>
                      <a:endParaRPr lang="en-US" dirty="0"/>
                    </a:p>
                  </a:txBody>
                  <a:tcPr/>
                </a:tc>
              </a:tr>
              <a:tr h="370840">
                <a:tc>
                  <a:txBody>
                    <a:bodyPr/>
                    <a:lstStyle/>
                    <a:p>
                      <a:r>
                        <a:rPr lang="en-US" dirty="0" smtClean="0"/>
                        <a:t>FTSE 100</a:t>
                      </a:r>
                      <a:endParaRPr lang="en-US" dirty="0"/>
                    </a:p>
                  </a:txBody>
                  <a:tcPr/>
                </a:tc>
                <a:tc>
                  <a:txBody>
                    <a:bodyPr/>
                    <a:lstStyle/>
                    <a:p>
                      <a:pPr algn="ctr"/>
                      <a:r>
                        <a:rPr lang="en-US" dirty="0" smtClean="0"/>
                        <a:t>3,000</a:t>
                      </a:r>
                      <a:endParaRPr lang="en-US" dirty="0"/>
                    </a:p>
                  </a:txBody>
                  <a:tcPr/>
                </a:tc>
              </a:tr>
              <a:tr h="370840">
                <a:tc>
                  <a:txBody>
                    <a:bodyPr/>
                    <a:lstStyle/>
                    <a:p>
                      <a:r>
                        <a:rPr lang="en-US" dirty="0" smtClean="0"/>
                        <a:t>CAC 40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Nikkei 225</a:t>
                      </a:r>
                      <a:endParaRPr lang="en-US" dirty="0"/>
                    </a:p>
                  </a:txBody>
                  <a:tcPr/>
                </a:tc>
                <a:tc>
                  <a:txBody>
                    <a:bodyPr/>
                    <a:lstStyle/>
                    <a:p>
                      <a:pPr algn="ctr"/>
                      <a:r>
                        <a:rPr lang="en-US" dirty="0" smtClean="0"/>
                        <a:t>2,000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Data After Adjusting for Exchange Rates </a:t>
            </a:r>
            <a:r>
              <a:rPr lang="en-US" altLang="en-US" sz="2000" smtClean="0"/>
              <a:t>(Table 22.2, page 498)</a:t>
            </a:r>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0E5F08B-349E-42D9-AB5E-E7E53B24DA2A}"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graphicFrame>
        <p:nvGraphicFramePr>
          <p:cNvPr id="5" name="Table 4"/>
          <p:cNvGraphicFramePr>
            <a:graphicFrameLocks noGrp="1"/>
          </p:cNvGraphicFramePr>
          <p:nvPr/>
        </p:nvGraphicFramePr>
        <p:xfrm>
          <a:off x="1143000" y="2514600"/>
          <a:ext cx="6934200" cy="2967038"/>
        </p:xfrm>
        <a:graphic>
          <a:graphicData uri="http://schemas.openxmlformats.org/drawingml/2006/table">
            <a:tbl>
              <a:tblPr firstRow="1" bandRow="1">
                <a:tableStyleId>{5940675A-B579-460E-94D1-54222C63F5DA}</a:tableStyleId>
              </a:tblPr>
              <a:tblGrid>
                <a:gridCol w="533400"/>
                <a:gridCol w="1600200"/>
                <a:gridCol w="1219200"/>
                <a:gridCol w="1143000"/>
                <a:gridCol w="1143000"/>
                <a:gridCol w="1295400"/>
              </a:tblGrid>
              <a:tr h="370880">
                <a:tc>
                  <a:txBody>
                    <a:bodyPr/>
                    <a:lstStyle/>
                    <a:p>
                      <a:pPr algn="ctr"/>
                      <a:r>
                        <a:rPr lang="en-US" sz="1600" i="1" dirty="0" smtClean="0">
                          <a:latin typeface="+mj-lt"/>
                        </a:rPr>
                        <a:t>Day</a:t>
                      </a:r>
                      <a:endParaRPr lang="en-US" sz="1600" i="1" dirty="0">
                        <a:latin typeface="+mj-lt"/>
                      </a:endParaRPr>
                    </a:p>
                  </a:txBody>
                  <a:tcPr marT="45725" marB="45725"/>
                </a:tc>
                <a:tc>
                  <a:txBody>
                    <a:bodyPr/>
                    <a:lstStyle/>
                    <a:p>
                      <a:pPr algn="ctr"/>
                      <a:r>
                        <a:rPr lang="en-US" sz="1600" i="1" dirty="0" smtClean="0">
                          <a:latin typeface="+mj-lt"/>
                        </a:rPr>
                        <a:t>Date</a:t>
                      </a:r>
                      <a:endParaRPr lang="en-US" sz="1600" i="1" dirty="0">
                        <a:latin typeface="+mj-lt"/>
                      </a:endParaRPr>
                    </a:p>
                  </a:txBody>
                  <a:tcPr marT="45725" marB="45725"/>
                </a:tc>
                <a:tc>
                  <a:txBody>
                    <a:bodyPr/>
                    <a:lstStyle/>
                    <a:p>
                      <a:pPr algn="ctr"/>
                      <a:r>
                        <a:rPr lang="en-US" sz="1600" i="1" dirty="0" smtClean="0">
                          <a:latin typeface="+mj-lt"/>
                        </a:rPr>
                        <a:t>DJIA</a:t>
                      </a:r>
                      <a:endParaRPr lang="en-US" sz="1600" i="1" dirty="0">
                        <a:latin typeface="+mj-lt"/>
                      </a:endParaRPr>
                    </a:p>
                  </a:txBody>
                  <a:tcPr marT="45725" marB="45725"/>
                </a:tc>
                <a:tc>
                  <a:txBody>
                    <a:bodyPr/>
                    <a:lstStyle/>
                    <a:p>
                      <a:pPr algn="ctr"/>
                      <a:r>
                        <a:rPr lang="en-US" sz="1600" i="1" dirty="0" smtClean="0">
                          <a:latin typeface="+mj-lt"/>
                        </a:rPr>
                        <a:t>FTSE 100</a:t>
                      </a:r>
                      <a:endParaRPr lang="en-US" sz="1600" i="1" dirty="0">
                        <a:latin typeface="+mj-lt"/>
                      </a:endParaRPr>
                    </a:p>
                  </a:txBody>
                  <a:tcPr marT="45725" marB="45725"/>
                </a:tc>
                <a:tc>
                  <a:txBody>
                    <a:bodyPr/>
                    <a:lstStyle/>
                    <a:p>
                      <a:pPr algn="ctr"/>
                      <a:r>
                        <a:rPr lang="en-US" sz="1600" i="1" dirty="0" smtClean="0">
                          <a:latin typeface="+mj-lt"/>
                        </a:rPr>
                        <a:t>CAC 40</a:t>
                      </a:r>
                      <a:endParaRPr lang="en-US" sz="1600" i="1" dirty="0">
                        <a:latin typeface="+mj-lt"/>
                      </a:endParaRPr>
                    </a:p>
                  </a:txBody>
                  <a:tcPr marT="45725" marB="45725"/>
                </a:tc>
                <a:tc>
                  <a:txBody>
                    <a:bodyPr/>
                    <a:lstStyle/>
                    <a:p>
                      <a:pPr algn="ctr"/>
                      <a:r>
                        <a:rPr lang="en-US" sz="1600" i="1" dirty="0" smtClean="0">
                          <a:latin typeface="+mj-lt"/>
                        </a:rPr>
                        <a:t>Nikkei 225</a:t>
                      </a:r>
                      <a:endParaRPr lang="en-US" sz="1600" i="1" dirty="0">
                        <a:latin typeface="+mj-lt"/>
                      </a:endParaRPr>
                    </a:p>
                  </a:txBody>
                  <a:tcPr marT="45725" marB="45725"/>
                </a:tc>
              </a:tr>
              <a:tr h="370880">
                <a:tc>
                  <a:txBody>
                    <a:bodyPr/>
                    <a:lstStyle/>
                    <a:p>
                      <a:r>
                        <a:rPr lang="en-US" sz="1600" dirty="0" smtClean="0"/>
                        <a:t>0</a:t>
                      </a:r>
                      <a:endParaRPr lang="en-US" sz="1600" dirty="0"/>
                    </a:p>
                  </a:txBody>
                  <a:tcPr marT="45725" marB="45725"/>
                </a:tc>
                <a:tc>
                  <a:txBody>
                    <a:bodyPr/>
                    <a:lstStyle/>
                    <a:p>
                      <a:r>
                        <a:rPr lang="en-US" sz="1600" dirty="0" smtClean="0"/>
                        <a:t>Aug 7, 2006</a:t>
                      </a:r>
                      <a:endParaRPr lang="en-US" sz="1600" dirty="0"/>
                    </a:p>
                  </a:txBody>
                  <a:tcPr marT="45725" marB="45725"/>
                </a:tc>
                <a:tc>
                  <a:txBody>
                    <a:bodyPr/>
                    <a:lstStyle/>
                    <a:p>
                      <a:r>
                        <a:rPr lang="en-US" sz="1600" dirty="0" smtClean="0"/>
                        <a:t>11,219.38</a:t>
                      </a:r>
                      <a:endParaRPr lang="en-US" sz="1600" dirty="0"/>
                    </a:p>
                  </a:txBody>
                  <a:tcPr marT="45725" marB="45725"/>
                </a:tc>
                <a:tc>
                  <a:txBody>
                    <a:bodyPr/>
                    <a:lstStyle/>
                    <a:p>
                      <a:r>
                        <a:rPr lang="en-US" sz="1600" dirty="0" smtClean="0"/>
                        <a:t>11,131.84</a:t>
                      </a:r>
                      <a:endParaRPr lang="en-US" sz="1600" dirty="0"/>
                    </a:p>
                  </a:txBody>
                  <a:tcPr marT="45725" marB="45725"/>
                </a:tc>
                <a:tc>
                  <a:txBody>
                    <a:bodyPr/>
                    <a:lstStyle/>
                    <a:p>
                      <a:pPr algn="ctr"/>
                      <a:r>
                        <a:rPr lang="en-US" sz="1600" dirty="0" smtClean="0"/>
                        <a:t>6,373.89</a:t>
                      </a:r>
                      <a:endParaRPr lang="en-US" sz="1600" dirty="0"/>
                    </a:p>
                  </a:txBody>
                  <a:tcPr marT="45725" marB="45725"/>
                </a:tc>
                <a:tc>
                  <a:txBody>
                    <a:bodyPr/>
                    <a:lstStyle/>
                    <a:p>
                      <a:pPr algn="ctr"/>
                      <a:r>
                        <a:rPr lang="en-US" sz="1600" dirty="0" smtClean="0"/>
                        <a:t>131.77</a:t>
                      </a:r>
                      <a:endParaRPr lang="en-US" sz="1600" dirty="0"/>
                    </a:p>
                  </a:txBody>
                  <a:tcPr marT="45725" marB="45725"/>
                </a:tc>
              </a:tr>
              <a:tr h="370880">
                <a:tc>
                  <a:txBody>
                    <a:bodyPr/>
                    <a:lstStyle/>
                    <a:p>
                      <a:r>
                        <a:rPr lang="en-US" sz="1600" dirty="0" smtClean="0"/>
                        <a:t>1</a:t>
                      </a:r>
                      <a:endParaRPr lang="en-US" sz="1600" dirty="0"/>
                    </a:p>
                  </a:txBody>
                  <a:tcPr marT="45725" marB="45725"/>
                </a:tc>
                <a:tc>
                  <a:txBody>
                    <a:bodyPr/>
                    <a:lstStyle/>
                    <a:p>
                      <a:r>
                        <a:rPr lang="en-US" sz="1600" dirty="0" smtClean="0"/>
                        <a:t>Aug</a:t>
                      </a:r>
                      <a:r>
                        <a:rPr lang="en-US" sz="1600" baseline="0" dirty="0" smtClean="0"/>
                        <a:t> 8, 2006</a:t>
                      </a:r>
                      <a:endParaRPr lang="en-US" sz="1600" dirty="0"/>
                    </a:p>
                  </a:txBody>
                  <a:tcPr marT="45725" marB="45725"/>
                </a:tc>
                <a:tc>
                  <a:txBody>
                    <a:bodyPr/>
                    <a:lstStyle/>
                    <a:p>
                      <a:r>
                        <a:rPr lang="en-US" sz="1600" dirty="0" smtClean="0"/>
                        <a:t>11,173.59</a:t>
                      </a:r>
                      <a:endParaRPr lang="en-US" sz="1600" dirty="0"/>
                    </a:p>
                  </a:txBody>
                  <a:tcPr marT="45725" marB="45725"/>
                </a:tc>
                <a:tc>
                  <a:txBody>
                    <a:bodyPr/>
                    <a:lstStyle/>
                    <a:p>
                      <a:r>
                        <a:rPr lang="en-US" sz="1600" dirty="0" smtClean="0"/>
                        <a:t>11,096.28</a:t>
                      </a:r>
                      <a:endParaRPr lang="en-US" sz="1600" dirty="0"/>
                    </a:p>
                  </a:txBody>
                  <a:tcPr marT="45725" marB="45725"/>
                </a:tc>
                <a:tc>
                  <a:txBody>
                    <a:bodyPr/>
                    <a:lstStyle/>
                    <a:p>
                      <a:pPr algn="ctr"/>
                      <a:r>
                        <a:rPr lang="en-US" sz="1600" dirty="0" smtClean="0"/>
                        <a:t>6,378.16</a:t>
                      </a:r>
                      <a:endParaRPr lang="en-US" sz="1600" dirty="0"/>
                    </a:p>
                  </a:txBody>
                  <a:tcPr marT="45725" marB="45725"/>
                </a:tc>
                <a:tc>
                  <a:txBody>
                    <a:bodyPr/>
                    <a:lstStyle/>
                    <a:p>
                      <a:pPr algn="ctr"/>
                      <a:r>
                        <a:rPr lang="en-US" sz="1600" dirty="0" smtClean="0"/>
                        <a:t>134.38</a:t>
                      </a:r>
                      <a:endParaRPr lang="en-US" sz="1600" dirty="0"/>
                    </a:p>
                  </a:txBody>
                  <a:tcPr marT="45725" marB="45725"/>
                </a:tc>
              </a:tr>
              <a:tr h="370880">
                <a:tc>
                  <a:txBody>
                    <a:bodyPr/>
                    <a:lstStyle/>
                    <a:p>
                      <a:r>
                        <a:rPr lang="en-US" sz="1600" dirty="0" smtClean="0"/>
                        <a:t>2</a:t>
                      </a:r>
                      <a:endParaRPr lang="en-US" sz="1600" dirty="0"/>
                    </a:p>
                  </a:txBody>
                  <a:tcPr marT="45725" marB="45725"/>
                </a:tc>
                <a:tc>
                  <a:txBody>
                    <a:bodyPr/>
                    <a:lstStyle/>
                    <a:p>
                      <a:r>
                        <a:rPr lang="en-US" sz="1600" dirty="0" smtClean="0"/>
                        <a:t>Aug 9, 2006</a:t>
                      </a:r>
                      <a:endParaRPr lang="en-US" sz="1600" dirty="0"/>
                    </a:p>
                  </a:txBody>
                  <a:tcPr marT="45725" marB="45725"/>
                </a:tc>
                <a:tc>
                  <a:txBody>
                    <a:bodyPr/>
                    <a:lstStyle/>
                    <a:p>
                      <a:r>
                        <a:rPr lang="en-US" sz="1600" dirty="0" smtClean="0"/>
                        <a:t>11,076.18</a:t>
                      </a:r>
                      <a:endParaRPr lang="en-US" sz="1600" dirty="0"/>
                    </a:p>
                  </a:txBody>
                  <a:tcPr marT="45725" marB="45725"/>
                </a:tc>
                <a:tc>
                  <a:txBody>
                    <a:bodyPr/>
                    <a:lstStyle/>
                    <a:p>
                      <a:r>
                        <a:rPr lang="en-US" sz="1600" dirty="0" smtClean="0"/>
                        <a:t>11,185.35</a:t>
                      </a:r>
                      <a:endParaRPr lang="en-US" sz="1600" dirty="0"/>
                    </a:p>
                  </a:txBody>
                  <a:tcPr marT="45725" marB="45725"/>
                </a:tc>
                <a:tc>
                  <a:txBody>
                    <a:bodyPr/>
                    <a:lstStyle/>
                    <a:p>
                      <a:pPr algn="ctr"/>
                      <a:r>
                        <a:rPr lang="en-US" sz="1600" dirty="0" smtClean="0"/>
                        <a:t>6,474.04</a:t>
                      </a:r>
                      <a:endParaRPr lang="en-US" sz="1600" dirty="0"/>
                    </a:p>
                  </a:txBody>
                  <a:tcPr marT="45725" marB="45725"/>
                </a:tc>
                <a:tc>
                  <a:txBody>
                    <a:bodyPr/>
                    <a:lstStyle/>
                    <a:p>
                      <a:pPr algn="ctr"/>
                      <a:r>
                        <a:rPr lang="en-US" sz="1600" dirty="0" smtClean="0"/>
                        <a:t>135.94</a:t>
                      </a:r>
                      <a:endParaRPr lang="en-US" sz="1600" dirty="0"/>
                    </a:p>
                  </a:txBody>
                  <a:tcPr marT="45725" marB="45725"/>
                </a:tc>
              </a:tr>
              <a:tr h="370880">
                <a:tc>
                  <a:txBody>
                    <a:bodyPr/>
                    <a:lstStyle/>
                    <a:p>
                      <a:r>
                        <a:rPr lang="en-US" sz="1600" dirty="0" smtClean="0"/>
                        <a:t>3</a:t>
                      </a:r>
                      <a:endParaRPr lang="en-US" sz="1600" dirty="0"/>
                    </a:p>
                  </a:txBody>
                  <a:tcPr marT="45725" marB="45725"/>
                </a:tc>
                <a:tc>
                  <a:txBody>
                    <a:bodyPr/>
                    <a:lstStyle/>
                    <a:p>
                      <a:r>
                        <a:rPr lang="en-US" sz="1600" dirty="0" smtClean="0"/>
                        <a:t>Aug 10, 2006</a:t>
                      </a:r>
                      <a:endParaRPr lang="en-US" sz="1600" dirty="0"/>
                    </a:p>
                  </a:txBody>
                  <a:tcPr marT="45725" marB="45725"/>
                </a:tc>
                <a:tc>
                  <a:txBody>
                    <a:bodyPr/>
                    <a:lstStyle/>
                    <a:p>
                      <a:r>
                        <a:rPr lang="en-US" sz="1600" dirty="0" smtClean="0"/>
                        <a:t>11,124.37</a:t>
                      </a:r>
                      <a:endParaRPr lang="en-US" sz="1600" dirty="0"/>
                    </a:p>
                  </a:txBody>
                  <a:tcPr marT="45725" marB="45725"/>
                </a:tc>
                <a:tc>
                  <a:txBody>
                    <a:bodyPr/>
                    <a:lstStyle/>
                    <a:p>
                      <a:r>
                        <a:rPr lang="en-US" sz="1600" dirty="0" smtClean="0"/>
                        <a:t>11,016.71</a:t>
                      </a:r>
                      <a:endParaRPr lang="en-US" sz="1600" dirty="0"/>
                    </a:p>
                  </a:txBody>
                  <a:tcPr marT="45725" marB="45725"/>
                </a:tc>
                <a:tc>
                  <a:txBody>
                    <a:bodyPr/>
                    <a:lstStyle/>
                    <a:p>
                      <a:pPr algn="ctr"/>
                      <a:r>
                        <a:rPr lang="en-US" sz="1600" dirty="0" smtClean="0"/>
                        <a:t>6,357.49</a:t>
                      </a:r>
                      <a:endParaRPr lang="en-US" sz="1600" dirty="0"/>
                    </a:p>
                  </a:txBody>
                  <a:tcPr marT="45725" marB="45725"/>
                </a:tc>
                <a:tc>
                  <a:txBody>
                    <a:bodyPr/>
                    <a:lstStyle/>
                    <a:p>
                      <a:pPr algn="ctr"/>
                      <a:r>
                        <a:rPr lang="en-US" sz="1600" dirty="0" smtClean="0"/>
                        <a:t>135.44</a:t>
                      </a:r>
                      <a:endParaRPr lang="en-US" sz="1600" dirty="0"/>
                    </a:p>
                  </a:txBody>
                  <a:tcPr marT="45725" marB="45725"/>
                </a:tc>
              </a:tr>
              <a:tr h="370880">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r>
              <a:tr h="370880">
                <a:tc>
                  <a:txBody>
                    <a:bodyPr/>
                    <a:lstStyle/>
                    <a:p>
                      <a:r>
                        <a:rPr lang="en-US" sz="1600" dirty="0" smtClean="0"/>
                        <a:t>499</a:t>
                      </a:r>
                      <a:endParaRPr lang="en-US" sz="1600" dirty="0"/>
                    </a:p>
                  </a:txBody>
                  <a:tcPr marT="45725" marB="45725"/>
                </a:tc>
                <a:tc>
                  <a:txBody>
                    <a:bodyPr/>
                    <a:lstStyle/>
                    <a:p>
                      <a:r>
                        <a:rPr lang="en-US" sz="1600" dirty="0" smtClean="0"/>
                        <a:t>Sep 24,</a:t>
                      </a:r>
                      <a:r>
                        <a:rPr lang="en-US" sz="1600" baseline="0" dirty="0" smtClean="0"/>
                        <a:t> 2008</a:t>
                      </a:r>
                      <a:endParaRPr lang="en-US" sz="1600" dirty="0"/>
                    </a:p>
                  </a:txBody>
                  <a:tcPr marT="45725" marB="45725"/>
                </a:tc>
                <a:tc>
                  <a:txBody>
                    <a:bodyPr/>
                    <a:lstStyle/>
                    <a:p>
                      <a:r>
                        <a:rPr lang="en-US" sz="1600" dirty="0" smtClean="0"/>
                        <a:t>10,825.17</a:t>
                      </a:r>
                      <a:endParaRPr lang="en-US" sz="1600" dirty="0"/>
                    </a:p>
                  </a:txBody>
                  <a:tcPr marT="45725" marB="45725"/>
                </a:tc>
                <a:tc>
                  <a:txBody>
                    <a:bodyPr/>
                    <a:lstStyle/>
                    <a:p>
                      <a:r>
                        <a:rPr lang="en-US" sz="1600" dirty="0" smtClean="0"/>
                        <a:t>  9,438.58</a:t>
                      </a:r>
                      <a:endParaRPr lang="en-US" sz="1600" dirty="0"/>
                    </a:p>
                  </a:txBody>
                  <a:tcPr marT="45725" marB="45725"/>
                </a:tc>
                <a:tc>
                  <a:txBody>
                    <a:bodyPr/>
                    <a:lstStyle/>
                    <a:p>
                      <a:pPr algn="ctr"/>
                      <a:r>
                        <a:rPr lang="en-US" sz="1600" dirty="0" smtClean="0"/>
                        <a:t>6,033.93</a:t>
                      </a:r>
                      <a:endParaRPr lang="en-US" sz="1600" dirty="0"/>
                    </a:p>
                  </a:txBody>
                  <a:tcPr marT="45725" marB="45725"/>
                </a:tc>
                <a:tc>
                  <a:txBody>
                    <a:bodyPr/>
                    <a:lstStyle/>
                    <a:p>
                      <a:pPr algn="ctr"/>
                      <a:r>
                        <a:rPr lang="en-US" sz="1600" dirty="0" smtClean="0"/>
                        <a:t>114.26</a:t>
                      </a:r>
                      <a:endParaRPr lang="en-US" sz="1600" dirty="0"/>
                    </a:p>
                  </a:txBody>
                  <a:tcPr marT="45725" marB="45725"/>
                </a:tc>
              </a:tr>
              <a:tr h="370880">
                <a:tc>
                  <a:txBody>
                    <a:bodyPr/>
                    <a:lstStyle/>
                    <a:p>
                      <a:r>
                        <a:rPr lang="en-US" sz="1600" dirty="0" smtClean="0"/>
                        <a:t>500</a:t>
                      </a:r>
                      <a:endParaRPr lang="en-US" sz="1600" dirty="0"/>
                    </a:p>
                  </a:txBody>
                  <a:tcPr marT="45725" marB="45725"/>
                </a:tc>
                <a:tc>
                  <a:txBody>
                    <a:bodyPr/>
                    <a:lstStyle/>
                    <a:p>
                      <a:r>
                        <a:rPr lang="en-US" sz="1600" dirty="0" smtClean="0"/>
                        <a:t>Sep 25, 2008</a:t>
                      </a:r>
                      <a:endParaRPr lang="en-US" sz="1600" dirty="0"/>
                    </a:p>
                  </a:txBody>
                  <a:tcPr marT="45725" marB="45725"/>
                </a:tc>
                <a:tc>
                  <a:txBody>
                    <a:bodyPr/>
                    <a:lstStyle/>
                    <a:p>
                      <a:r>
                        <a:rPr lang="en-US" sz="1600" dirty="0" smtClean="0"/>
                        <a:t>11,022.06</a:t>
                      </a:r>
                      <a:endParaRPr lang="en-US" sz="1600" dirty="0"/>
                    </a:p>
                  </a:txBody>
                  <a:tcPr marT="45725" marB="45725"/>
                </a:tc>
                <a:tc>
                  <a:txBody>
                    <a:bodyPr/>
                    <a:lstStyle/>
                    <a:p>
                      <a:r>
                        <a:rPr lang="en-US" sz="1600" dirty="0" smtClean="0"/>
                        <a:t>  9,599.90</a:t>
                      </a:r>
                      <a:endParaRPr lang="en-US" sz="1600" dirty="0"/>
                    </a:p>
                  </a:txBody>
                  <a:tcPr marT="45725" marB="45725"/>
                </a:tc>
                <a:tc>
                  <a:txBody>
                    <a:bodyPr/>
                    <a:lstStyle/>
                    <a:p>
                      <a:pPr algn="ctr"/>
                      <a:r>
                        <a:rPr lang="en-US" sz="1600" dirty="0" smtClean="0"/>
                        <a:t>6,200.40</a:t>
                      </a:r>
                      <a:endParaRPr lang="en-US" sz="1600" dirty="0"/>
                    </a:p>
                  </a:txBody>
                  <a:tcPr marT="45725" marB="45725"/>
                </a:tc>
                <a:tc>
                  <a:txBody>
                    <a:bodyPr/>
                    <a:lstStyle/>
                    <a:p>
                      <a:pPr algn="ctr"/>
                      <a:r>
                        <a:rPr lang="en-US" sz="1600" dirty="0" smtClean="0"/>
                        <a:t>112.82</a:t>
                      </a:r>
                      <a:endParaRPr lang="en-US" sz="1600" dirty="0"/>
                    </a:p>
                  </a:txBody>
                  <a:tcPr marT="45725" marB="457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838200"/>
            <a:ext cx="7772400" cy="1143000"/>
          </a:xfrm>
        </p:spPr>
        <p:txBody>
          <a:bodyPr/>
          <a:lstStyle/>
          <a:p>
            <a:pPr eaLnBrk="1" hangingPunct="1"/>
            <a:r>
              <a:rPr lang="en-US" altLang="en-US" smtClean="0"/>
              <a:t>Scenarios Generated </a:t>
            </a:r>
            <a:r>
              <a:rPr lang="en-US" altLang="en-US" sz="2000" smtClean="0"/>
              <a:t>(Table 22.3, page 499)</a:t>
            </a:r>
          </a:p>
        </p:txBody>
      </p:sp>
      <p:sp>
        <p:nvSpPr>
          <p:cNvPr id="153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400" smtClean="0">
                <a:latin typeface="Arial" panose="020B0604020202020204" pitchFamily="34" charset="0"/>
                <a:cs typeface="Arial" panose="020B0604020202020204" pitchFamily="34" charset="0"/>
              </a:rPr>
              <a:t>Options, Futures, and Other Derivatives,  9th Edition, Copyright © John  C. Hull 2014</a:t>
            </a:r>
            <a:endParaRPr lang="en-US" altLang="en-US" sz="1400" smtClean="0">
              <a:latin typeface="Arial" panose="020B0604020202020204" pitchFamily="34" charset="0"/>
              <a:cs typeface="Arial" panose="020B0604020202020204" pitchFamily="34" charset="0"/>
            </a:endParaRP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8BF8A753-19EB-4D43-ABEE-8C0E58C5B56A}"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graphicFrame>
        <p:nvGraphicFramePr>
          <p:cNvPr id="6" name="Table 5"/>
          <p:cNvGraphicFramePr>
            <a:graphicFrameLocks noGrp="1"/>
          </p:cNvGraphicFramePr>
          <p:nvPr/>
        </p:nvGraphicFramePr>
        <p:xfrm>
          <a:off x="685800" y="2624138"/>
          <a:ext cx="8305800" cy="3276600"/>
        </p:xfrm>
        <a:graphic>
          <a:graphicData uri="http://schemas.openxmlformats.org/drawingml/2006/table">
            <a:tbl>
              <a:tblPr firstRow="1" bandRow="1">
                <a:tableStyleId>{5940675A-B579-460E-94D1-54222C63F5DA}</a:tableStyleId>
              </a:tblPr>
              <a:tblGrid>
                <a:gridCol w="990600"/>
                <a:gridCol w="1219200"/>
                <a:gridCol w="1143000"/>
                <a:gridCol w="1143000"/>
                <a:gridCol w="1295400"/>
                <a:gridCol w="1447800"/>
                <a:gridCol w="1066800"/>
              </a:tblGrid>
              <a:tr h="650134">
                <a:tc>
                  <a:txBody>
                    <a:bodyPr/>
                    <a:lstStyle/>
                    <a:p>
                      <a:pPr algn="ctr"/>
                      <a:r>
                        <a:rPr lang="en-US" sz="1600" i="1" dirty="0" smtClean="0">
                          <a:latin typeface="+mj-lt"/>
                        </a:rPr>
                        <a:t>Scenario</a:t>
                      </a:r>
                      <a:endParaRPr lang="en-US" sz="1600" i="1" dirty="0">
                        <a:latin typeface="+mj-lt"/>
                      </a:endParaRPr>
                    </a:p>
                  </a:txBody>
                  <a:tcPr/>
                </a:tc>
                <a:tc>
                  <a:txBody>
                    <a:bodyPr/>
                    <a:lstStyle/>
                    <a:p>
                      <a:pPr algn="ctr"/>
                      <a:r>
                        <a:rPr lang="en-US" sz="1600" i="1" dirty="0" smtClean="0">
                          <a:latin typeface="+mj-lt"/>
                        </a:rPr>
                        <a:t>DJIA</a:t>
                      </a:r>
                      <a:endParaRPr lang="en-US" sz="1600" i="1" dirty="0">
                        <a:latin typeface="+mj-lt"/>
                      </a:endParaRPr>
                    </a:p>
                  </a:txBody>
                  <a:tcPr/>
                </a:tc>
                <a:tc>
                  <a:txBody>
                    <a:bodyPr/>
                    <a:lstStyle/>
                    <a:p>
                      <a:pPr algn="ctr"/>
                      <a:r>
                        <a:rPr lang="en-US" sz="1600" i="1" dirty="0" smtClean="0">
                          <a:latin typeface="+mj-lt"/>
                        </a:rPr>
                        <a:t>FTSE 100</a:t>
                      </a:r>
                      <a:endParaRPr lang="en-US" sz="1600" i="1" dirty="0">
                        <a:latin typeface="+mj-lt"/>
                      </a:endParaRPr>
                    </a:p>
                  </a:txBody>
                  <a:tcPr/>
                </a:tc>
                <a:tc>
                  <a:txBody>
                    <a:bodyPr/>
                    <a:lstStyle/>
                    <a:p>
                      <a:pPr algn="ctr"/>
                      <a:r>
                        <a:rPr lang="en-US" sz="1600" i="1" dirty="0" smtClean="0">
                          <a:latin typeface="+mj-lt"/>
                        </a:rPr>
                        <a:t>CAC 40</a:t>
                      </a:r>
                      <a:endParaRPr lang="en-US" sz="1600" i="1" dirty="0">
                        <a:latin typeface="+mj-lt"/>
                      </a:endParaRPr>
                    </a:p>
                  </a:txBody>
                  <a:tcPr/>
                </a:tc>
                <a:tc>
                  <a:txBody>
                    <a:bodyPr/>
                    <a:lstStyle/>
                    <a:p>
                      <a:pPr algn="ctr"/>
                      <a:r>
                        <a:rPr lang="en-US" sz="1600" i="1" dirty="0" smtClean="0">
                          <a:latin typeface="+mj-lt"/>
                        </a:rPr>
                        <a:t>Nikkei 225</a:t>
                      </a:r>
                      <a:endParaRPr lang="en-US" sz="1600" i="1" dirty="0">
                        <a:latin typeface="+mj-lt"/>
                      </a:endParaRPr>
                    </a:p>
                  </a:txBody>
                  <a:tcPr/>
                </a:tc>
                <a:tc>
                  <a:txBody>
                    <a:bodyPr/>
                    <a:lstStyle/>
                    <a:p>
                      <a:pPr algn="ctr"/>
                      <a:r>
                        <a:rPr lang="en-US" sz="1600" i="1" dirty="0" smtClean="0">
                          <a:latin typeface="+mj-lt"/>
                        </a:rPr>
                        <a:t>Portfolio</a:t>
                      </a:r>
                      <a:r>
                        <a:rPr lang="en-US" sz="1600" i="1" baseline="0" dirty="0" smtClean="0">
                          <a:latin typeface="+mj-lt"/>
                        </a:rPr>
                        <a:t> </a:t>
                      </a:r>
                    </a:p>
                    <a:p>
                      <a:pPr algn="ctr"/>
                      <a:r>
                        <a:rPr lang="en-US" sz="1600" i="1" baseline="0" dirty="0" smtClean="0">
                          <a:latin typeface="+mj-lt"/>
                        </a:rPr>
                        <a:t>Value ($000s)</a:t>
                      </a:r>
                      <a:endParaRPr lang="en-US" sz="1600" i="1" dirty="0">
                        <a:latin typeface="+mj-lt"/>
                      </a:endParaRPr>
                    </a:p>
                  </a:txBody>
                  <a:tcPr/>
                </a:tc>
                <a:tc>
                  <a:txBody>
                    <a:bodyPr/>
                    <a:lstStyle/>
                    <a:p>
                      <a:pPr algn="ctr"/>
                      <a:r>
                        <a:rPr lang="en-US" sz="1600" i="1" dirty="0" smtClean="0">
                          <a:latin typeface="+mj-lt"/>
                        </a:rPr>
                        <a:t>Loss ($000s)</a:t>
                      </a:r>
                      <a:endParaRPr lang="en-US" sz="1600" i="1" dirty="0">
                        <a:latin typeface="+mj-lt"/>
                      </a:endParaRPr>
                    </a:p>
                  </a:txBody>
                  <a:tcPr/>
                </a:tc>
              </a:tr>
              <a:tr h="416666">
                <a:tc>
                  <a:txBody>
                    <a:bodyPr/>
                    <a:lstStyle/>
                    <a:p>
                      <a:pPr algn="ctr"/>
                      <a:r>
                        <a:rPr lang="en-US" sz="1600" dirty="0" smtClean="0"/>
                        <a:t>1</a:t>
                      </a:r>
                      <a:endParaRPr lang="en-US" sz="1600" dirty="0"/>
                    </a:p>
                  </a:txBody>
                  <a:tcPr/>
                </a:tc>
                <a:tc>
                  <a:txBody>
                    <a:bodyPr/>
                    <a:lstStyle/>
                    <a:p>
                      <a:r>
                        <a:rPr lang="en-US" sz="1600" dirty="0" smtClean="0"/>
                        <a:t>10,977.08</a:t>
                      </a:r>
                      <a:endParaRPr lang="en-US" sz="1600" dirty="0"/>
                    </a:p>
                  </a:txBody>
                  <a:tcPr/>
                </a:tc>
                <a:tc>
                  <a:txBody>
                    <a:bodyPr/>
                    <a:lstStyle/>
                    <a:p>
                      <a:r>
                        <a:rPr lang="en-US" sz="1600" dirty="0" smtClean="0"/>
                        <a:t>9,569.23</a:t>
                      </a:r>
                      <a:endParaRPr lang="en-US" sz="1600" dirty="0"/>
                    </a:p>
                  </a:txBody>
                  <a:tcPr/>
                </a:tc>
                <a:tc>
                  <a:txBody>
                    <a:bodyPr/>
                    <a:lstStyle/>
                    <a:p>
                      <a:r>
                        <a:rPr lang="en-US" sz="1600" dirty="0" smtClean="0"/>
                        <a:t>6,204.55</a:t>
                      </a:r>
                      <a:endParaRPr lang="en-US" sz="1600" dirty="0"/>
                    </a:p>
                  </a:txBody>
                  <a:tcPr/>
                </a:tc>
                <a:tc>
                  <a:txBody>
                    <a:bodyPr/>
                    <a:lstStyle/>
                    <a:p>
                      <a:r>
                        <a:rPr lang="en-US" sz="1600" dirty="0" smtClean="0"/>
                        <a:t>115.05</a:t>
                      </a:r>
                      <a:endParaRPr lang="en-US" sz="1600" dirty="0"/>
                    </a:p>
                  </a:txBody>
                  <a:tcPr/>
                </a:tc>
                <a:tc>
                  <a:txBody>
                    <a:bodyPr/>
                    <a:lstStyle/>
                    <a:p>
                      <a:r>
                        <a:rPr lang="en-US" sz="1600" dirty="0" smtClean="0"/>
                        <a:t>10,014.334</a:t>
                      </a:r>
                      <a:endParaRPr lang="en-US" sz="1600" dirty="0"/>
                    </a:p>
                  </a:txBody>
                  <a:tcPr/>
                </a:tc>
                <a:tc>
                  <a:txBody>
                    <a:bodyPr/>
                    <a:lstStyle/>
                    <a:p>
                      <a:r>
                        <a:rPr lang="en-US" sz="1600" dirty="0" smtClean="0"/>
                        <a:t> −14.334</a:t>
                      </a:r>
                      <a:endParaRPr lang="en-US" sz="1600" dirty="0"/>
                    </a:p>
                  </a:txBody>
                  <a:tcPr/>
                </a:tc>
              </a:tr>
              <a:tr h="457200">
                <a:tc>
                  <a:txBody>
                    <a:bodyPr/>
                    <a:lstStyle/>
                    <a:p>
                      <a:pPr algn="ctr"/>
                      <a:r>
                        <a:rPr lang="en-US" sz="1600" dirty="0" smtClean="0"/>
                        <a:t>2</a:t>
                      </a:r>
                      <a:endParaRPr lang="en-US" sz="1600" dirty="0"/>
                    </a:p>
                  </a:txBody>
                  <a:tcPr/>
                </a:tc>
                <a:tc>
                  <a:txBody>
                    <a:bodyPr/>
                    <a:lstStyle/>
                    <a:p>
                      <a:r>
                        <a:rPr lang="en-US" sz="1600" dirty="0" smtClean="0"/>
                        <a:t>10,925.97</a:t>
                      </a:r>
                      <a:endParaRPr lang="en-US" sz="1600" dirty="0"/>
                    </a:p>
                  </a:txBody>
                  <a:tcPr/>
                </a:tc>
                <a:tc>
                  <a:txBody>
                    <a:bodyPr/>
                    <a:lstStyle/>
                    <a:p>
                      <a:r>
                        <a:rPr lang="en-US" sz="1600" dirty="0" smtClean="0"/>
                        <a:t>9,676.96</a:t>
                      </a:r>
                      <a:endParaRPr lang="en-US" sz="1600" dirty="0"/>
                    </a:p>
                  </a:txBody>
                  <a:tcPr/>
                </a:tc>
                <a:tc>
                  <a:txBody>
                    <a:bodyPr/>
                    <a:lstStyle/>
                    <a:p>
                      <a:r>
                        <a:rPr lang="en-US" sz="1600" dirty="0" smtClean="0"/>
                        <a:t>6,293.60</a:t>
                      </a:r>
                      <a:endParaRPr lang="en-US" sz="1600" dirty="0"/>
                    </a:p>
                  </a:txBody>
                  <a:tcPr/>
                </a:tc>
                <a:tc>
                  <a:txBody>
                    <a:bodyPr/>
                    <a:lstStyle/>
                    <a:p>
                      <a:r>
                        <a:rPr lang="en-US" sz="1600" dirty="0" smtClean="0"/>
                        <a:t>114.13</a:t>
                      </a:r>
                      <a:endParaRPr lang="en-US" sz="1600" dirty="0"/>
                    </a:p>
                  </a:txBody>
                  <a:tcPr/>
                </a:tc>
                <a:tc>
                  <a:txBody>
                    <a:bodyPr/>
                    <a:lstStyle/>
                    <a:p>
                      <a:r>
                        <a:rPr lang="en-US" sz="1600" dirty="0" smtClean="0"/>
                        <a:t>10,027.481</a:t>
                      </a:r>
                      <a:endParaRPr lang="en-US" sz="1600" dirty="0"/>
                    </a:p>
                  </a:txBody>
                  <a:tcPr/>
                </a:tc>
                <a:tc>
                  <a:txBody>
                    <a:bodyPr/>
                    <a:lstStyle/>
                    <a:p>
                      <a:r>
                        <a:rPr lang="en-US" sz="1600" dirty="0" smtClean="0"/>
                        <a:t>  −27.481</a:t>
                      </a:r>
                      <a:endParaRPr lang="en-US" sz="1600" dirty="0"/>
                    </a:p>
                  </a:txBody>
                  <a:tcPr/>
                </a:tc>
              </a:tr>
              <a:tr h="457200">
                <a:tc>
                  <a:txBody>
                    <a:bodyPr/>
                    <a:lstStyle/>
                    <a:p>
                      <a:pPr algn="ctr"/>
                      <a:r>
                        <a:rPr lang="en-US" sz="1600" dirty="0" smtClean="0"/>
                        <a:t>3</a:t>
                      </a:r>
                      <a:endParaRPr lang="en-US" sz="1600" dirty="0"/>
                    </a:p>
                  </a:txBody>
                  <a:tcPr/>
                </a:tc>
                <a:tc>
                  <a:txBody>
                    <a:bodyPr/>
                    <a:lstStyle/>
                    <a:p>
                      <a:r>
                        <a:rPr lang="en-US" sz="1600" dirty="0" smtClean="0"/>
                        <a:t>11,070.01</a:t>
                      </a:r>
                      <a:endParaRPr lang="en-US" sz="1600" dirty="0"/>
                    </a:p>
                  </a:txBody>
                  <a:tcPr/>
                </a:tc>
                <a:tc>
                  <a:txBody>
                    <a:bodyPr/>
                    <a:lstStyle/>
                    <a:p>
                      <a:r>
                        <a:rPr lang="en-US" sz="1600" dirty="0" smtClean="0"/>
                        <a:t>9,455.16</a:t>
                      </a:r>
                      <a:endParaRPr lang="en-US" sz="1600" dirty="0"/>
                    </a:p>
                  </a:txBody>
                  <a:tcPr/>
                </a:tc>
                <a:tc>
                  <a:txBody>
                    <a:bodyPr/>
                    <a:lstStyle/>
                    <a:p>
                      <a:r>
                        <a:rPr lang="en-US" sz="1600" dirty="0" smtClean="0"/>
                        <a:t>6,088.77</a:t>
                      </a:r>
                      <a:endParaRPr lang="en-US" sz="1600" dirty="0"/>
                    </a:p>
                  </a:txBody>
                  <a:tcPr/>
                </a:tc>
                <a:tc>
                  <a:txBody>
                    <a:bodyPr/>
                    <a:lstStyle/>
                    <a:p>
                      <a:r>
                        <a:rPr lang="en-US" sz="1600" dirty="0" smtClean="0"/>
                        <a:t>112.40</a:t>
                      </a:r>
                      <a:endParaRPr lang="en-US" sz="1600" dirty="0"/>
                    </a:p>
                  </a:txBody>
                  <a:tcPr/>
                </a:tc>
                <a:tc>
                  <a:txBody>
                    <a:bodyPr/>
                    <a:lstStyle/>
                    <a:p>
                      <a:r>
                        <a:rPr lang="en-US" sz="1600" dirty="0" smtClean="0"/>
                        <a:t> </a:t>
                      </a:r>
                      <a:r>
                        <a:rPr lang="en-US" sz="1600" baseline="0" dirty="0" smtClean="0"/>
                        <a:t> </a:t>
                      </a:r>
                      <a:r>
                        <a:rPr lang="en-US" sz="1600" dirty="0" smtClean="0"/>
                        <a:t>9,946.736</a:t>
                      </a:r>
                      <a:endParaRPr lang="en-US" sz="1600" dirty="0"/>
                    </a:p>
                  </a:txBody>
                  <a:tcPr/>
                </a:tc>
                <a:tc>
                  <a:txBody>
                    <a:bodyPr/>
                    <a:lstStyle/>
                    <a:p>
                      <a:r>
                        <a:rPr lang="en-US" sz="1600" dirty="0" smtClean="0"/>
                        <a:t>    53.264</a:t>
                      </a:r>
                      <a:endParaRPr lang="en-US" sz="1600" dirty="0"/>
                    </a:p>
                  </a:txBody>
                  <a:tcPr/>
                </a:tc>
              </a:tr>
              <a:tr h="376665">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r>
              <a:tr h="461535">
                <a:tc>
                  <a:txBody>
                    <a:bodyPr/>
                    <a:lstStyle/>
                    <a:p>
                      <a:pPr algn="ctr"/>
                      <a:r>
                        <a:rPr lang="en-US" sz="1600" dirty="0" smtClean="0"/>
                        <a:t>499</a:t>
                      </a:r>
                      <a:endParaRPr lang="en-US" sz="1600" dirty="0"/>
                    </a:p>
                  </a:txBody>
                  <a:tcPr/>
                </a:tc>
                <a:tc>
                  <a:txBody>
                    <a:bodyPr/>
                    <a:lstStyle/>
                    <a:p>
                      <a:r>
                        <a:rPr lang="en-US" sz="1600" dirty="0" smtClean="0"/>
                        <a:t>10,831.43</a:t>
                      </a:r>
                      <a:endParaRPr lang="en-US" sz="1600" dirty="0"/>
                    </a:p>
                  </a:txBody>
                  <a:tcPr/>
                </a:tc>
                <a:tc>
                  <a:txBody>
                    <a:bodyPr/>
                    <a:lstStyle/>
                    <a:p>
                      <a:r>
                        <a:rPr lang="en-US" sz="1600" dirty="0" smtClean="0"/>
                        <a:t>9,383.49</a:t>
                      </a:r>
                      <a:endParaRPr lang="en-US" sz="1600" dirty="0"/>
                    </a:p>
                  </a:txBody>
                  <a:tcPr/>
                </a:tc>
                <a:tc>
                  <a:txBody>
                    <a:bodyPr/>
                    <a:lstStyle/>
                    <a:p>
                      <a:r>
                        <a:rPr lang="en-US" sz="1600" dirty="0" smtClean="0"/>
                        <a:t>6,051.94</a:t>
                      </a:r>
                      <a:endParaRPr lang="en-US" sz="1600" dirty="0"/>
                    </a:p>
                  </a:txBody>
                  <a:tcPr/>
                </a:tc>
                <a:tc>
                  <a:txBody>
                    <a:bodyPr/>
                    <a:lstStyle/>
                    <a:p>
                      <a:r>
                        <a:rPr lang="en-US" sz="1600" dirty="0" smtClean="0"/>
                        <a:t>113.85</a:t>
                      </a:r>
                      <a:endParaRPr lang="en-US" sz="1600" dirty="0"/>
                    </a:p>
                  </a:txBody>
                  <a:tcPr/>
                </a:tc>
                <a:tc>
                  <a:txBody>
                    <a:bodyPr/>
                    <a:lstStyle/>
                    <a:p>
                      <a:r>
                        <a:rPr lang="en-US" sz="1600" dirty="0" smtClean="0"/>
                        <a:t>  9,857.465</a:t>
                      </a:r>
                      <a:endParaRPr lang="en-US" sz="1600" dirty="0"/>
                    </a:p>
                  </a:txBody>
                  <a:tcPr/>
                </a:tc>
                <a:tc>
                  <a:txBody>
                    <a:bodyPr/>
                    <a:lstStyle/>
                    <a:p>
                      <a:r>
                        <a:rPr lang="en-US" sz="1600" dirty="0" smtClean="0"/>
                        <a:t>  142.535</a:t>
                      </a:r>
                      <a:endParaRPr lang="en-US" sz="1600" dirty="0"/>
                    </a:p>
                  </a:txBody>
                  <a:tcPr/>
                </a:tc>
              </a:tr>
              <a:tr h="457200">
                <a:tc>
                  <a:txBody>
                    <a:bodyPr/>
                    <a:lstStyle/>
                    <a:p>
                      <a:pPr algn="ctr"/>
                      <a:r>
                        <a:rPr lang="en-US" sz="1600" dirty="0" smtClean="0"/>
                        <a:t>500</a:t>
                      </a:r>
                      <a:endParaRPr lang="en-US" sz="1600" dirty="0"/>
                    </a:p>
                  </a:txBody>
                  <a:tcPr/>
                </a:tc>
                <a:tc>
                  <a:txBody>
                    <a:bodyPr/>
                    <a:lstStyle/>
                    <a:p>
                      <a:r>
                        <a:rPr lang="en-US" sz="1600" dirty="0" smtClean="0"/>
                        <a:t>11,222.53</a:t>
                      </a:r>
                      <a:endParaRPr lang="en-US" sz="1600" dirty="0"/>
                    </a:p>
                  </a:txBody>
                  <a:tcPr/>
                </a:tc>
                <a:tc>
                  <a:txBody>
                    <a:bodyPr/>
                    <a:lstStyle/>
                    <a:p>
                      <a:r>
                        <a:rPr lang="en-US" sz="1600" dirty="0" smtClean="0"/>
                        <a:t>9,763.97</a:t>
                      </a:r>
                      <a:endParaRPr lang="en-US" sz="1600" dirty="0"/>
                    </a:p>
                  </a:txBody>
                  <a:tcPr/>
                </a:tc>
                <a:tc>
                  <a:txBody>
                    <a:bodyPr/>
                    <a:lstStyle/>
                    <a:p>
                      <a:r>
                        <a:rPr lang="en-US" sz="1600" dirty="0" smtClean="0"/>
                        <a:t>6,371.45</a:t>
                      </a:r>
                      <a:endParaRPr lang="en-US" sz="1600" dirty="0"/>
                    </a:p>
                  </a:txBody>
                  <a:tcPr/>
                </a:tc>
                <a:tc>
                  <a:txBody>
                    <a:bodyPr/>
                    <a:lstStyle/>
                    <a:p>
                      <a:r>
                        <a:rPr lang="en-US" sz="1600" dirty="0" smtClean="0"/>
                        <a:t>111.40</a:t>
                      </a:r>
                      <a:endParaRPr lang="en-US" sz="1600" dirty="0"/>
                    </a:p>
                  </a:txBody>
                  <a:tcPr/>
                </a:tc>
                <a:tc>
                  <a:txBody>
                    <a:bodyPr/>
                    <a:lstStyle/>
                    <a:p>
                      <a:r>
                        <a:rPr lang="en-US" sz="1600" dirty="0" smtClean="0"/>
                        <a:t>10,126.439</a:t>
                      </a:r>
                      <a:endParaRPr lang="en-US" sz="1600" dirty="0"/>
                    </a:p>
                  </a:txBody>
                  <a:tcPr/>
                </a:tc>
                <a:tc>
                  <a:txBody>
                    <a:bodyPr/>
                    <a:lstStyle/>
                    <a:p>
                      <a:r>
                        <a:rPr lang="en-US" sz="1600" dirty="0" smtClean="0"/>
                        <a:t>−126.439</a:t>
                      </a:r>
                      <a:endParaRPr lang="en-US" sz="1600" dirty="0"/>
                    </a:p>
                  </a:txBody>
                  <a:tcPr/>
                </a:tc>
              </a:tr>
            </a:tbl>
          </a:graphicData>
        </a:graphic>
      </p:graphicFrame>
      <p:graphicFrame>
        <p:nvGraphicFramePr>
          <p:cNvPr id="15431" name="Object 1"/>
          <p:cNvGraphicFramePr>
            <a:graphicFrameLocks noChangeAspect="1"/>
          </p:cNvGraphicFramePr>
          <p:nvPr/>
        </p:nvGraphicFramePr>
        <p:xfrm>
          <a:off x="3786188" y="1828800"/>
          <a:ext cx="2462212" cy="495300"/>
        </p:xfrm>
        <a:graphic>
          <a:graphicData uri="http://schemas.openxmlformats.org/presentationml/2006/ole">
            <mc:AlternateContent xmlns:mc="http://schemas.openxmlformats.org/markup-compatibility/2006">
              <mc:Choice xmlns:v="urn:schemas-microsoft-com:vml" Requires="v">
                <p:oleObj spid="_x0000_s15433" name="Equation" r:id="rId6" imgW="2082800" imgH="419100" progId="Equation.3">
                  <p:embed/>
                </p:oleObj>
              </mc:Choice>
              <mc:Fallback>
                <p:oleObj name="Equation" r:id="rId6" imgW="2082800" imgH="4191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8" y="1828800"/>
                        <a:ext cx="24622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5432" name="Straight Arrow Connector 3"/>
          <p:cNvCxnSpPr>
            <a:cxnSpLocks noChangeShapeType="1"/>
          </p:cNvCxnSpPr>
          <p:nvPr/>
        </p:nvCxnSpPr>
        <p:spPr bwMode="auto">
          <a:xfrm flipH="1">
            <a:off x="2743200" y="2133600"/>
            <a:ext cx="990600" cy="1219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HullRMFICh1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HullRMFICh12">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Ch20HullOFOD8thEdition</Template>
  <TotalTime>390</TotalTime>
  <Words>2427</Words>
  <Application>Microsoft Office PowerPoint</Application>
  <PresentationFormat>On-screen Show (4:3)</PresentationFormat>
  <Paragraphs>467</Paragraphs>
  <Slides>47</Slides>
  <Notes>47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Times New Roman</vt:lpstr>
      <vt:lpstr>Tahoma</vt:lpstr>
      <vt:lpstr>Calibri</vt:lpstr>
      <vt:lpstr>Wingdings</vt:lpstr>
      <vt:lpstr>Symbol</vt:lpstr>
      <vt:lpstr>Global</vt:lpstr>
      <vt:lpstr>Microsoft Equation 3.0</vt:lpstr>
      <vt:lpstr>Chapter 22 Value at Risk</vt:lpstr>
      <vt:lpstr>The Question Being Asked in VaR</vt:lpstr>
      <vt:lpstr>VaR vs. Expected Shortfall  </vt:lpstr>
      <vt:lpstr>Advantages of VaR</vt:lpstr>
      <vt:lpstr>Historical Simulation to Calculate the One-Day VaR</vt:lpstr>
      <vt:lpstr>Historical Simulation continued</vt:lpstr>
      <vt:lpstr> Example : Calculation of  1-day, 99% VaR for a Portfolio on Sept 25, 2008 (Table 22.1, page 498)</vt:lpstr>
      <vt:lpstr>Data After Adjusting for Exchange Rates (Table 22.2, page 498)</vt:lpstr>
      <vt:lpstr>Scenarios Generated (Table 22.3, page 499)</vt:lpstr>
      <vt:lpstr>Ranked Losses (Table 22.4, page 500)</vt:lpstr>
      <vt:lpstr>The N-day VaR</vt:lpstr>
      <vt:lpstr>The Model-Building Approach</vt:lpstr>
      <vt:lpstr>Daily Volatilities</vt:lpstr>
      <vt:lpstr>Daily Volatility continued</vt:lpstr>
      <vt:lpstr>Microsoft Example (page 502)</vt:lpstr>
      <vt:lpstr>Microsoft Example continued</vt:lpstr>
      <vt:lpstr>AT&amp;T Example (page 503)</vt:lpstr>
      <vt:lpstr>Portfolio</vt:lpstr>
      <vt:lpstr>S.D. of Portfolio</vt:lpstr>
      <vt:lpstr>VaR for Portfolio</vt:lpstr>
      <vt:lpstr>The Linear Model</vt:lpstr>
      <vt:lpstr>Markowitz Result for Variance of Return on Portfolio</vt:lpstr>
      <vt:lpstr>VaR Result for Variance of Portfolio Value (ai = wiP)</vt:lpstr>
      <vt:lpstr>Covariance Matrix (vari = covii) </vt:lpstr>
      <vt:lpstr>Alternative Expressions for sP2 pages 505-506</vt:lpstr>
      <vt:lpstr>Alternatives for Handling Interest Rates</vt:lpstr>
      <vt:lpstr>When Linear Model Can be Used</vt:lpstr>
      <vt:lpstr>The Linear Model and Options </vt:lpstr>
      <vt:lpstr>Linear Model and Options  continued (page 508)</vt:lpstr>
      <vt:lpstr>Example</vt:lpstr>
      <vt:lpstr>But the distribution of the daily return on an option is not normal   </vt:lpstr>
      <vt:lpstr> Impact of gamma (Figure 22.4, page 509)</vt:lpstr>
      <vt:lpstr>Translation of Asset Price Change to Price Change for Long Call (Figure 22.5, page 510)</vt:lpstr>
      <vt:lpstr>Translation of Asset Price Change to Price Change for Short Call (Figure 22.6, page 510)</vt:lpstr>
      <vt:lpstr>Quadratic Model  </vt:lpstr>
      <vt:lpstr>Quadratic Model continued</vt:lpstr>
      <vt:lpstr>Monte Carlo Simulation (page 511-512)</vt:lpstr>
      <vt:lpstr>Monte Carlo Simulation continued</vt:lpstr>
      <vt:lpstr>Speeding up Calculations with the Partial Simulation Approach</vt:lpstr>
      <vt:lpstr>Comparison of Approaches</vt:lpstr>
      <vt:lpstr> Stress Testing  </vt:lpstr>
      <vt:lpstr> Back-Testing  </vt:lpstr>
      <vt:lpstr>Principal Components Analysis for Swap Rates</vt:lpstr>
      <vt:lpstr>The First Three Principal Components (Figure 22.7, page 515)</vt:lpstr>
      <vt:lpstr>Standard Deviation of Factor Scores (bp)</vt:lpstr>
      <vt:lpstr>Using PCA to Calculate VaR (page 516)</vt:lpstr>
      <vt:lpstr>Using PCA to calculate VaR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at Risk</dc:title>
  <dc:subject>Options, Futures, and Other Derivatives, 9e</dc:subject>
  <dc:creator>John C. Hull</dc:creator>
  <cp:keywords>Chapter 22</cp:keywords>
  <dc:description>Copyright 2014 by John C. Hull. All Rights Reserved. Published 2014</dc:description>
  <cp:lastModifiedBy>John Hull</cp:lastModifiedBy>
  <cp:revision>38</cp:revision>
  <dcterms:created xsi:type="dcterms:W3CDTF">2008-05-30T08:49:59Z</dcterms:created>
  <dcterms:modified xsi:type="dcterms:W3CDTF">2014-09-23T20:52:28Z</dcterms:modified>
</cp:coreProperties>
</file>