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notesMasterIdLst>
    <p:notesMasterId r:id="rId36"/>
  </p:notesMasterIdLst>
  <p:sldIdLst>
    <p:sldId id="256" r:id="rId2"/>
    <p:sldId id="259" r:id="rId3"/>
    <p:sldId id="260" r:id="rId4"/>
    <p:sldId id="261" r:id="rId5"/>
    <p:sldId id="262" r:id="rId6"/>
    <p:sldId id="263" r:id="rId7"/>
    <p:sldId id="286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4" r:id="rId20"/>
    <p:sldId id="285" r:id="rId21"/>
    <p:sldId id="275" r:id="rId22"/>
    <p:sldId id="276" r:id="rId23"/>
    <p:sldId id="277" r:id="rId24"/>
    <p:sldId id="278" r:id="rId25"/>
    <p:sldId id="287" r:id="rId26"/>
    <p:sldId id="279" r:id="rId27"/>
    <p:sldId id="288" r:id="rId28"/>
    <p:sldId id="280" r:id="rId29"/>
    <p:sldId id="281" r:id="rId30"/>
    <p:sldId id="282" r:id="rId31"/>
    <p:sldId id="283" r:id="rId32"/>
    <p:sldId id="289" r:id="rId33"/>
    <p:sldId id="290" r:id="rId34"/>
    <p:sldId id="291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7EC1B7E-E8DC-4F6B-BA46-FB2B3910D4A5}" type="datetimeFigureOut">
              <a:rPr lang="en-US"/>
              <a:pPr>
                <a:defRPr/>
              </a:pPr>
              <a:t>2/4/2014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A431B80-84D2-4C98-9A68-084586E57E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138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BBD6EF-FC54-4A4E-BC39-9F616ECC360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8F343C-4CD5-4A20-A15A-8627795F8A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37B8C0-D5FB-470A-A928-87AC885A1D6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EDECB5-6108-41A2-940A-6616239797D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965A79-D1F8-4117-953E-2B8F8CCE20D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C05622-6EA6-4E5D-B665-654D8D11DE5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065793-E4BF-486F-AAF9-7A3E1427708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B78E92-88E1-4E54-B820-8A3326F92ED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3E4DE4-1960-43A1-A9C6-5576FC6E8D5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624609-63BA-49E9-B86A-DC2E0035522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1B501-19A1-4166-9C9E-E4BC978E9B2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548890-53E2-4560-B190-04A95BAD370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7B97FB-F5E4-4FF7-9388-69F3DFCC8D6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9AA981-7E89-444B-8AE6-66BE8E87FF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43295E-0869-4561-8C7F-1DEF50635C9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B120BF-104B-4BD7-9D6F-33033A5242D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044C14-B9B1-4CE6-B3D0-71289328F5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F31292-2A24-47D3-A6D8-E818AD65FE6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3DF6E4-E077-42E6-A91F-1648A32BA14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7A3CEC-FCC1-4F6E-9356-4ADC89E31FF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1E487F-2DF9-4A5E-9EBB-3BB8673562E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5C9C07-4B81-4CD8-9210-8F97D3C9A9B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4DC493-3A30-49C9-8E16-9AEF241AADA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1B6975-9AA1-4702-AD6C-0595101F51F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3E8B58-5561-4FB4-B169-B61770C95C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7C3456-682C-4917-BA81-1D503456EE2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84AF1-E5C1-4294-BB4C-3BB2EE9385E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BA0BD-CA01-4221-A6AF-2DB47299463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154013-004F-4990-B8B5-C89F5B4C564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8B06C2-10DA-4ABF-B4F1-3C6D0F21AA0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C57213-5109-4AD1-832D-343CF31727F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12868B-6B11-4CE6-94A6-F0FC9021693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27968E-2F91-4504-A8CD-503A6C3299F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B16D12-7041-443A-A290-D49863D8B67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3238"/>
            <a:ext cx="185738" cy="27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6" tIns="46034" rIns="92066" bIns="4603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03A3B4-5332-43DF-A3F7-020380AD12CB}" type="datetime1">
              <a:rPr lang="en-US" smtClean="0"/>
              <a:t>2/4/2014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7400" y="6324600"/>
            <a:ext cx="43434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 C. Hull 2014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01D67-4465-48BE-AC3B-6194743CBF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0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3E9EC-6301-4B81-A17A-A5E2FBCEE672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A37F9-96FE-4DDC-B832-E91EEB4B1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1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8067D-C707-4E4E-9E9A-5756267E0E9D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29B77-6AD1-460F-B2E9-81CB76A1AB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2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33E866-A143-4E09-BC75-489BCDFE095E}" type="datetime1">
              <a:rPr lang="en-US" altLang="en-US" smtClean="0"/>
              <a:t>2/4/2014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825" y="6248400"/>
            <a:ext cx="7561263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altLang="en-US"/>
              <a:t>Options, Futures, and Other Derivatives, 9th Edition, Copyright © John  C. Hull 2014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6FA0F-A325-4C7C-810A-1F56245C9F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893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880168-04E9-4BBE-A4F3-E6A2FE98ED58}" type="datetime1">
              <a:rPr lang="en-US" smtClean="0"/>
              <a:t>2/4/2014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0825" y="6248400"/>
            <a:ext cx="7561263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 C. Hull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1A5FE-D34E-4016-8EA4-36080024D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1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B6844A-C52D-48DF-BE16-FEAE1FF81EA5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 C. Hull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45B6F-B2BF-4F79-809E-44BF492A53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4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C72E4-EE17-4152-BA93-84FBB44F08FF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E538C-184F-4D54-A441-F7D8A6930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9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1AB90-0D24-4C05-BC97-080E77369926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BA978-4AFD-4991-A87D-C6DC1D680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6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91E30-2256-4899-9623-B93FF54EBBE6}" type="datetime1">
              <a:rPr lang="en-US" smtClean="0"/>
              <a:t>2/4/2014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 C. Hull 2014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B0628-24EB-4D36-A99E-B4BCE67899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5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A8C68F-982F-44CE-B9EB-6E21DE200A1E}" type="datetime1">
              <a:rPr lang="en-US" smtClean="0"/>
              <a:t>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 C. Hull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D82F1-5338-48F3-9C8A-70C13FB09B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2C1BC-85BF-480D-9F19-64AA04C5778B}" type="datetime1">
              <a:rPr lang="en-US" smtClean="0"/>
              <a:t>2/4/2014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 C. Hull 2014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E9336-C071-40C2-9F43-EAEB58F77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7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A68F7-9ECF-4518-ABB0-BBBEBBF2D53B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D9FD5-D002-401C-90EF-874EE9BC2E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3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1C5D6-3C73-411F-AC4C-85D149BCE24D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3A4E8-5253-48F6-BDC9-F1C5444D47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2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56DA3C76-D7A6-41B7-B098-DCA1060AD271}" type="datetime1">
              <a:rPr lang="en-US" smtClean="0"/>
              <a:t>2/4/2014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246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 C. Hull 2014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C825EBA-767A-4AB9-A8D2-5802B51514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27" r:id="rId3"/>
    <p:sldLayoutId id="2147483828" r:id="rId4"/>
    <p:sldLayoutId id="2147483829" r:id="rId5"/>
    <p:sldLayoutId id="2147483837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8" r:id="rId12"/>
    <p:sldLayoutId id="2147483839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7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jpe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133600"/>
            <a:ext cx="6934200" cy="2362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Chapter 23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Estimating Volatilities and Correlations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5BA846-7C43-4856-BD01-FA8DD60567A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GARCH (1,1) </a:t>
            </a:r>
            <a:r>
              <a:rPr lang="en-US" sz="2200">
                <a:solidFill>
                  <a:schemeClr val="tx2">
                    <a:satMod val="130000"/>
                  </a:schemeClr>
                </a:solidFill>
              </a:rPr>
              <a:t>continued</a:t>
            </a: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Setting </a:t>
            </a:r>
            <a:r>
              <a:rPr lang="en-US" altLang="en-US" smtClean="0">
                <a:latin typeface="Symbol" pitchFamily="18" charset="2"/>
                <a:cs typeface="Arial" charset="0"/>
              </a:rPr>
              <a:t>w = g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smtClean="0">
                <a:latin typeface="Arial" charset="0"/>
                <a:cs typeface="Arial" charset="0"/>
              </a:rPr>
              <a:t> the GARCH (1,1) model is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and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6D7DA78-E2FB-4043-8A45-17218992161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6390" name="Object 4"/>
          <p:cNvGraphicFramePr>
            <a:graphicFrameLocks/>
          </p:cNvGraphicFramePr>
          <p:nvPr/>
        </p:nvGraphicFramePr>
        <p:xfrm>
          <a:off x="2438400" y="4038600"/>
          <a:ext cx="20716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6" imgW="857332" imgH="409489" progId="Equation.3">
                  <p:embed/>
                </p:oleObj>
              </mc:Choice>
              <mc:Fallback>
                <p:oleObj name="Equation" r:id="rId6" imgW="857332" imgH="409489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38600"/>
                        <a:ext cx="207168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5"/>
          <p:cNvGraphicFramePr>
            <a:graphicFrameLocks noChangeAspect="1"/>
          </p:cNvGraphicFramePr>
          <p:nvPr/>
        </p:nvGraphicFramePr>
        <p:xfrm>
          <a:off x="1676400" y="2819400"/>
          <a:ext cx="49180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8" imgW="1409631" imgH="228634" progId="Equation.3">
                  <p:embed/>
                </p:oleObj>
              </mc:Choice>
              <mc:Fallback>
                <p:oleObj name="Equation" r:id="rId8" imgW="1409631" imgH="22863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819400"/>
                        <a:ext cx="491807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Example</a:t>
            </a:r>
            <a:r>
              <a:rPr lang="en-CA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CA" sz="2200" dirty="0">
                <a:solidFill>
                  <a:schemeClr val="tx2">
                    <a:satMod val="130000"/>
                  </a:schemeClr>
                </a:solidFill>
              </a:rPr>
              <a:t>(Example </a:t>
            </a:r>
            <a:r>
              <a:rPr lang="en-CA" sz="2200" dirty="0" smtClean="0">
                <a:solidFill>
                  <a:schemeClr val="tx2">
                    <a:satMod val="130000"/>
                  </a:schemeClr>
                </a:solidFill>
              </a:rPr>
              <a:t>23.2</a:t>
            </a:r>
            <a:r>
              <a:rPr lang="en-CA" sz="2200" dirty="0">
                <a:solidFill>
                  <a:schemeClr val="tx2">
                    <a:satMod val="130000"/>
                  </a:schemeClr>
                </a:solidFill>
              </a:rPr>
              <a:t>, page </a:t>
            </a:r>
            <a:r>
              <a:rPr lang="en-CA" sz="2200" dirty="0" smtClean="0">
                <a:solidFill>
                  <a:schemeClr val="tx2">
                    <a:satMod val="130000"/>
                  </a:schemeClr>
                </a:solidFill>
              </a:rPr>
              <a:t>525)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Suppose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long-run variance rate is 0.0002 so that the long-run volatility per day is 1.4%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E1508F2-CA15-4A77-90C2-40E6DB47CF8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7414" name="Object 4"/>
          <p:cNvGraphicFramePr>
            <a:graphicFrameLocks/>
          </p:cNvGraphicFramePr>
          <p:nvPr/>
        </p:nvGraphicFramePr>
        <p:xfrm>
          <a:off x="1219200" y="2819400"/>
          <a:ext cx="6019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6" imgW="2190840" imgH="219186" progId="Equation.2">
                  <p:embed/>
                </p:oleObj>
              </mc:Choice>
              <mc:Fallback>
                <p:oleObj name="Equation" r:id="rId6" imgW="2190840" imgH="219186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19400"/>
                        <a:ext cx="6019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Example </a:t>
            </a:r>
            <a:r>
              <a:rPr lang="en-US" sz="2200">
                <a:solidFill>
                  <a:schemeClr val="tx2">
                    <a:satMod val="130000"/>
                  </a:schemeClr>
                </a:solidFill>
              </a:rPr>
              <a:t>continued</a:t>
            </a: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Suppose that the current estimate of the volatility is 1.6% per day and the most recent percentage change in the market variable is 1%.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new variance rate is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 new volatility is 1.53% per day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BEF9BF5-BC13-469F-B133-7F4113D09A3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8438" name="Object 4"/>
          <p:cNvGraphicFramePr>
            <a:graphicFrameLocks/>
          </p:cNvGraphicFramePr>
          <p:nvPr/>
        </p:nvGraphicFramePr>
        <p:xfrm>
          <a:off x="1371600" y="4495800"/>
          <a:ext cx="69357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6" imgW="3467121" imgH="142795" progId="Equation.2">
                  <p:embed/>
                </p:oleObj>
              </mc:Choice>
              <mc:Fallback>
                <p:oleObj name="Equation" r:id="rId6" imgW="3467121" imgH="142795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693578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GARCH (p,q)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19C2818-9359-4884-924E-F19AA9BF694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9462" name="Object 4"/>
          <p:cNvGraphicFramePr>
            <a:graphicFrameLocks/>
          </p:cNvGraphicFramePr>
          <p:nvPr/>
        </p:nvGraphicFramePr>
        <p:xfrm>
          <a:off x="2187575" y="2530475"/>
          <a:ext cx="5376863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6" imgW="1819401" imgH="447550" progId="Equation.3">
                  <p:embed/>
                </p:oleObj>
              </mc:Choice>
              <mc:Fallback>
                <p:oleObj name="Equation" r:id="rId6" imgW="1819401" imgH="44755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2530475"/>
                        <a:ext cx="5376863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Maximum Likelihood Methods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057400"/>
            <a:ext cx="7391400" cy="4191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 maximum likelihood methods we choose parameters that maximize the likelihood of the observations occurring</a:t>
            </a: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8ACEF22-44D8-4435-A203-9E0F517DD17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Example 1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We observe that a certain event happens one time in ten trials. What is our estimate of the proportion of the time,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mtClean="0">
                <a:latin typeface="Arial" charset="0"/>
                <a:cs typeface="Arial" charset="0"/>
              </a:rPr>
              <a:t>, that it happens?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The probability of the event happening on one particular trial and not on the others is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We maximize this to obtain a maximum likelihood estimate. Result: 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p </a:t>
            </a:r>
            <a:r>
              <a:rPr lang="en-US" altLang="en-US" i="1" smtClean="0">
                <a:latin typeface="Arial" charset="0"/>
                <a:cs typeface="Arial" charset="0"/>
              </a:rPr>
              <a:t>= </a:t>
            </a:r>
            <a:r>
              <a:rPr lang="en-US" altLang="en-US" smtClean="0">
                <a:latin typeface="Arial" charset="0"/>
                <a:cs typeface="Arial" charset="0"/>
              </a:rPr>
              <a:t>0.1 (as expected)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A0160BD-5769-4C15-B222-AC87CDB4625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1510" name="Object 4"/>
          <p:cNvGraphicFramePr>
            <a:graphicFrameLocks/>
          </p:cNvGraphicFramePr>
          <p:nvPr/>
        </p:nvGraphicFramePr>
        <p:xfrm>
          <a:off x="3581400" y="4038600"/>
          <a:ext cx="15843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6" imgW="571465" imgH="219186" progId="Equation.3">
                  <p:embed/>
                </p:oleObj>
              </mc:Choice>
              <mc:Fallback>
                <p:oleObj name="Equation" r:id="rId6" imgW="571465" imgH="219186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038600"/>
                        <a:ext cx="15843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144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Example 2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147888"/>
            <a:ext cx="79248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</a:t>
            </a:r>
            <a:r>
              <a:rPr lang="en-US" altLang="en-US" sz="2200" smtClean="0">
                <a:latin typeface="Arial" charset="0"/>
                <a:cs typeface="Arial" charset="0"/>
              </a:rPr>
              <a:t>Estimate the variance of observations from a normal distribution with mean zero</a:t>
            </a: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EBBCEE7-5A7A-4281-97BF-ABD59DDC8AE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2534" name="Object 4"/>
          <p:cNvGraphicFramePr>
            <a:graphicFrameLocks noChangeAspect="1"/>
          </p:cNvGraphicFramePr>
          <p:nvPr/>
        </p:nvGraphicFramePr>
        <p:xfrm>
          <a:off x="990600" y="3048000"/>
          <a:ext cx="6781800" cy="311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6" imgW="3429059" imgH="1581271" progId="Equation.3">
                  <p:embed/>
                </p:oleObj>
              </mc:Choice>
              <mc:Fallback>
                <p:oleObj name="Equation" r:id="rId6" imgW="3429059" imgH="158127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48000"/>
                        <a:ext cx="6781800" cy="311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Application to GARCH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We choose parameters that maximize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9E1E4A8-C7DB-4A4B-A1CF-DB908A29B33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3558" name="Object 4"/>
          <p:cNvGraphicFramePr>
            <a:graphicFrameLocks/>
          </p:cNvGraphicFramePr>
          <p:nvPr/>
        </p:nvGraphicFramePr>
        <p:xfrm>
          <a:off x="1143000" y="2667000"/>
          <a:ext cx="3346450" cy="302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6" imgW="1362122" imgH="1352637" progId="Equation.3">
                  <p:embed/>
                </p:oleObj>
              </mc:Choice>
              <mc:Fallback>
                <p:oleObj name="Equation" r:id="rId6" imgW="1362122" imgH="1352637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667000"/>
                        <a:ext cx="3346450" cy="302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14400"/>
            <a:ext cx="7467600" cy="1066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S&amp;P 500 Excel Application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2057400"/>
            <a:ext cx="6934200" cy="4073525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Start with trial values of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w</a:t>
            </a:r>
            <a:r>
              <a:rPr lang="en-US" altLang="en-US" sz="2400" smtClean="0">
                <a:latin typeface="Arial" charset="0"/>
                <a:cs typeface="Arial" charset="0"/>
              </a:rPr>
              <a:t>,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a</a:t>
            </a:r>
            <a:r>
              <a:rPr lang="en-US" altLang="en-US" sz="2400" smtClean="0">
                <a:latin typeface="Arial" charset="0"/>
                <a:cs typeface="Arial" charset="0"/>
              </a:rPr>
              <a:t>, and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b</a:t>
            </a:r>
            <a:r>
              <a:rPr lang="en-US" altLang="en-US" sz="2400" smtClean="0">
                <a:latin typeface="Arial" charset="0"/>
                <a:cs typeface="Arial" charset="0"/>
              </a:rPr>
              <a:t> 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Update variances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Calculate</a:t>
            </a:r>
          </a:p>
          <a:p>
            <a:pPr eaLnBrk="1" hangingPunct="1"/>
            <a:endParaRPr lang="en-US" altLang="en-US" sz="240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Use solver to search for values of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w</a:t>
            </a:r>
            <a:r>
              <a:rPr lang="en-US" altLang="en-US" sz="2400" smtClean="0">
                <a:latin typeface="Arial" charset="0"/>
                <a:cs typeface="Arial" charset="0"/>
              </a:rPr>
              <a:t>,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a</a:t>
            </a:r>
            <a:r>
              <a:rPr lang="en-US" altLang="en-US" sz="2400" smtClean="0">
                <a:latin typeface="Arial" charset="0"/>
                <a:cs typeface="Arial" charset="0"/>
              </a:rPr>
              <a:t>, and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b</a:t>
            </a:r>
            <a:r>
              <a:rPr lang="en-US" altLang="en-US" sz="2400" smtClean="0">
                <a:latin typeface="Arial" charset="0"/>
                <a:cs typeface="Arial" charset="0"/>
              </a:rPr>
              <a:t> that maximize this objective function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For efficient operation of Solver: set up spreadsheet so that three numbers that are the same order of magnitude are being searched for</a:t>
            </a:r>
          </a:p>
        </p:txBody>
      </p:sp>
      <p:graphicFrame>
        <p:nvGraphicFramePr>
          <p:cNvPr id="24580" name="Object 4"/>
          <p:cNvGraphicFramePr>
            <a:graphicFrameLocks/>
          </p:cNvGraphicFramePr>
          <p:nvPr>
            <p:ph sz="half" idx="2"/>
          </p:nvPr>
        </p:nvGraphicFramePr>
        <p:xfrm>
          <a:off x="3124200" y="3200400"/>
          <a:ext cx="16494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4" imgW="1095420" imgH="476163" progId="Equation.3">
                  <p:embed/>
                </p:oleObj>
              </mc:Choice>
              <mc:Fallback>
                <p:oleObj name="Equation" r:id="rId4" imgW="1095420" imgH="476163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200400"/>
                        <a:ext cx="164941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45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24594D5-C0D8-4CAC-B776-F6A64F2E2A1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S&amp;P 500 Excel Application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(Table 23.1)</a:t>
            </a:r>
            <a:endParaRPr lang="en-US" dirty="0"/>
          </a:p>
        </p:txBody>
      </p:sp>
      <p:sp>
        <p:nvSpPr>
          <p:cNvPr id="2560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F7D7E4E-9E0E-41EB-AD4B-61BB4032D7C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2667000"/>
          <a:ext cx="7620000" cy="296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685800"/>
                <a:gridCol w="990600"/>
                <a:gridCol w="1447800"/>
                <a:gridCol w="1295400"/>
                <a:gridCol w="1676400"/>
              </a:tblGrid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CA" sz="1600" i="1" dirty="0" smtClean="0">
                          <a:latin typeface="+mj-lt"/>
                        </a:rPr>
                        <a:t>Date</a:t>
                      </a:r>
                      <a:endParaRPr lang="en-US" sz="1600" i="1" dirty="0">
                        <a:latin typeface="+mj-lt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i="1" dirty="0" smtClean="0">
                          <a:latin typeface="+mj-lt"/>
                        </a:rPr>
                        <a:t>Day </a:t>
                      </a:r>
                      <a:endParaRPr lang="en-US" sz="1600" i="1" dirty="0">
                        <a:latin typeface="+mj-lt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i="1" dirty="0" smtClean="0">
                          <a:latin typeface="+mj-lt"/>
                        </a:rPr>
                        <a:t>S</a:t>
                      </a:r>
                      <a:r>
                        <a:rPr lang="en-CA" sz="1600" i="1" baseline="-25000" dirty="0" smtClean="0">
                          <a:latin typeface="+mj-lt"/>
                        </a:rPr>
                        <a:t>i</a:t>
                      </a:r>
                      <a:endParaRPr lang="en-US" sz="1600" i="1" dirty="0">
                        <a:latin typeface="+mj-lt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CA" sz="1600" i="1" dirty="0" err="1" smtClean="0">
                          <a:latin typeface="+mj-lt"/>
                        </a:rPr>
                        <a:t>u</a:t>
                      </a:r>
                      <a:r>
                        <a:rPr lang="en-CA" sz="1600" i="1" baseline="-25000" dirty="0" err="1" smtClean="0">
                          <a:latin typeface="+mj-lt"/>
                        </a:rPr>
                        <a:t>i</a:t>
                      </a:r>
                      <a:r>
                        <a:rPr lang="en-CA" sz="1600" i="1" baseline="0" dirty="0" smtClean="0">
                          <a:latin typeface="+mj-lt"/>
                        </a:rPr>
                        <a:t>=(S</a:t>
                      </a:r>
                      <a:r>
                        <a:rPr lang="en-CA" sz="1600" i="1" baseline="-25000" dirty="0" smtClean="0">
                          <a:latin typeface="+mj-lt"/>
                        </a:rPr>
                        <a:t>i</a:t>
                      </a:r>
                      <a:r>
                        <a:rPr lang="en-US" sz="1600" dirty="0" smtClean="0">
                          <a:latin typeface="+mj-lt"/>
                        </a:rPr>
                        <a:t>−</a:t>
                      </a:r>
                      <a:r>
                        <a:rPr lang="en-US" sz="1600" i="1" dirty="0" smtClean="0">
                          <a:latin typeface="+mj-lt"/>
                        </a:rPr>
                        <a:t>S</a:t>
                      </a:r>
                      <a:r>
                        <a:rPr lang="en-US" sz="1600" i="1" baseline="-25000" dirty="0" smtClean="0">
                          <a:latin typeface="+mj-lt"/>
                        </a:rPr>
                        <a:t>i</a:t>
                      </a:r>
                      <a:r>
                        <a:rPr lang="en-US" sz="1600" baseline="-25000" dirty="0" smtClean="0">
                          <a:latin typeface="+mj-lt"/>
                        </a:rPr>
                        <a:t>-1</a:t>
                      </a:r>
                      <a:r>
                        <a:rPr lang="en-US" sz="1600" dirty="0" smtClean="0">
                          <a:latin typeface="+mj-lt"/>
                        </a:rPr>
                        <a:t>)/</a:t>
                      </a:r>
                      <a:r>
                        <a:rPr lang="en-US" sz="1600" i="1" dirty="0" smtClean="0">
                          <a:latin typeface="+mj-lt"/>
                        </a:rPr>
                        <a:t>S</a:t>
                      </a:r>
                      <a:r>
                        <a:rPr lang="en-US" sz="1600" i="1" baseline="-25000" dirty="0" smtClean="0">
                          <a:latin typeface="+mj-lt"/>
                        </a:rPr>
                        <a:t>i</a:t>
                      </a:r>
                      <a:r>
                        <a:rPr lang="en-US" sz="1600" baseline="-25000" dirty="0" smtClean="0">
                          <a:latin typeface="+mj-lt"/>
                        </a:rPr>
                        <a:t>-1</a:t>
                      </a:r>
                      <a:endParaRPr lang="en-US" sz="1600" i="1" dirty="0">
                        <a:latin typeface="+mj-lt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i="1" dirty="0" smtClean="0">
                          <a:latin typeface="+mj-lt"/>
                        </a:rPr>
                        <a:t>v</a:t>
                      </a:r>
                      <a:r>
                        <a:rPr lang="en-CA" sz="1600" i="1" baseline="-25000" dirty="0" smtClean="0">
                          <a:latin typeface="+mj-lt"/>
                        </a:rPr>
                        <a:t>i</a:t>
                      </a:r>
                      <a:r>
                        <a:rPr lang="en-CA" sz="1600" dirty="0" smtClean="0"/>
                        <a:t> =</a:t>
                      </a:r>
                      <a:r>
                        <a:rPr lang="en-CA" sz="1600" dirty="0" smtClean="0">
                          <a:latin typeface="Symbol" pitchFamily="18" charset="2"/>
                        </a:rPr>
                        <a:t>s</a:t>
                      </a:r>
                      <a:r>
                        <a:rPr lang="en-CA" sz="1600" i="1" baseline="-25000" dirty="0" smtClean="0">
                          <a:latin typeface="+mj-lt"/>
                        </a:rPr>
                        <a:t>i</a:t>
                      </a:r>
                      <a:r>
                        <a:rPr lang="en-CA" sz="1600" baseline="30000" dirty="0" smtClean="0"/>
                        <a:t>2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−</a:t>
                      </a:r>
                      <a:r>
                        <a:rPr lang="en-CA" sz="1600" dirty="0" err="1" smtClean="0"/>
                        <a:t>ln</a:t>
                      </a:r>
                      <a:r>
                        <a:rPr lang="en-CA" sz="1600" dirty="0" smtClean="0"/>
                        <a:t>(</a:t>
                      </a:r>
                      <a:r>
                        <a:rPr lang="en-CA" sz="1600" i="1" dirty="0" smtClean="0">
                          <a:latin typeface="+mj-lt"/>
                        </a:rPr>
                        <a:t>v</a:t>
                      </a:r>
                      <a:r>
                        <a:rPr lang="en-CA" sz="1600" i="1" baseline="-25000" dirty="0" smtClean="0">
                          <a:latin typeface="+mj-lt"/>
                        </a:rPr>
                        <a:t>i </a:t>
                      </a:r>
                      <a:r>
                        <a:rPr lang="en-CA" sz="1600" baseline="0" dirty="0" smtClean="0"/>
                        <a:t>)</a:t>
                      </a:r>
                      <a:r>
                        <a:rPr lang="en-CA" sz="1600" baseline="-25000" dirty="0" smtClean="0"/>
                        <a:t> </a:t>
                      </a:r>
                      <a:r>
                        <a:rPr lang="en-CA" sz="1600" dirty="0" smtClean="0"/>
                        <a:t>−</a:t>
                      </a:r>
                      <a:r>
                        <a:rPr lang="en-CA" sz="1600" i="1" dirty="0" smtClean="0">
                          <a:latin typeface="+mj-lt"/>
                        </a:rPr>
                        <a:t>u</a:t>
                      </a:r>
                      <a:r>
                        <a:rPr lang="en-CA" sz="1600" i="1" baseline="-25000" dirty="0" smtClean="0">
                          <a:latin typeface="+mj-lt"/>
                        </a:rPr>
                        <a:t>i</a:t>
                      </a:r>
                      <a:r>
                        <a:rPr lang="en-CA" sz="1600" baseline="30000" dirty="0" smtClean="0"/>
                        <a:t>2</a:t>
                      </a:r>
                      <a:r>
                        <a:rPr lang="en-CA" sz="1600" dirty="0" smtClean="0"/>
                        <a:t> /</a:t>
                      </a:r>
                      <a:r>
                        <a:rPr lang="en-CA" sz="1600" i="1" dirty="0" smtClean="0">
                          <a:latin typeface="+mj-lt"/>
                        </a:rPr>
                        <a:t>v</a:t>
                      </a:r>
                      <a:r>
                        <a:rPr lang="en-CA" sz="1600" i="1" baseline="-25000" dirty="0" smtClean="0">
                          <a:latin typeface="+mj-lt"/>
                        </a:rPr>
                        <a:t>i</a:t>
                      </a:r>
                      <a:endParaRPr lang="en-US" sz="1600" i="1" dirty="0">
                        <a:latin typeface="+mj-lt"/>
                      </a:endParaRPr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18-Jul-2005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1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1221.13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19-Jul-2005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2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1229.35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  0.006731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20-Jul-2005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3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1235.20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  0.004759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0.00004531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 9.5022</a:t>
                      </a:r>
                      <a:endParaRPr lang="en-US" sz="16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21-Jul-2005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4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1227.04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−0.006606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0.00004447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 9.0393</a:t>
                      </a:r>
                      <a:endParaRPr lang="en-US" sz="16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…….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…..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…….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………..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………….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…………</a:t>
                      </a:r>
                      <a:endParaRPr lang="en-US" sz="16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13-Aug-2010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1279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1079.25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−0.004024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0.00016327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 8.6209</a:t>
                      </a:r>
                      <a:endParaRPr lang="en-US" sz="16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Total</a:t>
                      </a:r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10,228.2349</a:t>
                      </a:r>
                      <a:endParaRPr lang="en-US" sz="1600" dirty="0"/>
                    </a:p>
                  </a:txBody>
                  <a:tcPr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38200"/>
            <a:ext cx="8229600" cy="762000"/>
          </a:xfrm>
        </p:spPr>
        <p:txBody>
          <a:bodyPr lIns="92075" tIns="46038" rIns="92075" bIns="46038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130000"/>
                  </a:schemeClr>
                </a:solidFill>
              </a:rPr>
              <a:t>Standard Approach to Estimating Volatility</a:t>
            </a:r>
            <a:r>
              <a:rPr lang="en-CA" sz="3200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CA" sz="2000" dirty="0">
                <a:solidFill>
                  <a:schemeClr val="tx2">
                    <a:satMod val="130000"/>
                  </a:schemeClr>
                </a:solidFill>
              </a:rPr>
              <a:t>(page </a:t>
            </a:r>
            <a:r>
              <a:rPr lang="en-CA" sz="2000" dirty="0" smtClean="0">
                <a:solidFill>
                  <a:schemeClr val="tx2">
                    <a:satMod val="130000"/>
                  </a:schemeClr>
                </a:solidFill>
              </a:rPr>
              <a:t>521)</a:t>
            </a:r>
            <a:endParaRPr lang="en-US" sz="2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077200" cy="4419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Define </a:t>
            </a:r>
            <a:r>
              <a:rPr lang="en-US" altLang="en-US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mtClean="0">
                <a:latin typeface="Arial" charset="0"/>
                <a:cs typeface="Arial" charset="0"/>
              </a:rPr>
              <a:t> as the volatility per day between day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i="1" smtClean="0">
                <a:latin typeface="Arial" charset="0"/>
                <a:cs typeface="Arial" charset="0"/>
              </a:rPr>
              <a:t>-</a:t>
            </a:r>
            <a:r>
              <a:rPr lang="en-US" altLang="en-US" smtClean="0">
                <a:latin typeface="Arial" charset="0"/>
                <a:cs typeface="Arial" charset="0"/>
              </a:rPr>
              <a:t>1 and day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i="1" smtClean="0">
                <a:latin typeface="Arial" charset="0"/>
                <a:cs typeface="Arial" charset="0"/>
              </a:rPr>
              <a:t>, </a:t>
            </a:r>
            <a:r>
              <a:rPr lang="en-US" altLang="en-US" smtClean="0">
                <a:latin typeface="Arial" charset="0"/>
                <a:cs typeface="Arial" charset="0"/>
              </a:rPr>
              <a:t>as estimated at end of day</a:t>
            </a:r>
            <a:r>
              <a:rPr lang="en-US" altLang="en-US" i="1" smtClean="0">
                <a:latin typeface="Arial" charset="0"/>
                <a:cs typeface="Arial" charset="0"/>
              </a:rPr>
              <a:t>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i="1" smtClean="0">
                <a:latin typeface="Arial" charset="0"/>
                <a:cs typeface="Arial" charset="0"/>
              </a:rPr>
              <a:t>-</a:t>
            </a:r>
            <a:r>
              <a:rPr lang="en-US" altLang="en-US" smtClean="0">
                <a:latin typeface="Arial" charset="0"/>
                <a:cs typeface="Arial" charset="0"/>
              </a:rPr>
              <a:t>1</a:t>
            </a:r>
            <a:endParaRPr lang="en-US" altLang="en-US" i="1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Define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mtClean="0">
                <a:latin typeface="Arial" charset="0"/>
                <a:cs typeface="Arial" charset="0"/>
              </a:rPr>
              <a:t> as the value of market variable at end of day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i</a:t>
            </a:r>
            <a:endParaRPr lang="en-US" altLang="en-US" i="1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Define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u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i="1" smtClean="0">
                <a:latin typeface="Arial" charset="0"/>
                <a:cs typeface="Arial" charset="0"/>
              </a:rPr>
              <a:t>= 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altLang="en-US" smtClean="0">
                <a:latin typeface="Arial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/S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i-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smtClean="0">
                <a:latin typeface="Arial" charset="0"/>
                <a:cs typeface="Arial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9781503-24D2-468A-8160-4D227F165F7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8198" name="Object 4"/>
          <p:cNvGraphicFramePr>
            <a:graphicFrameLocks/>
          </p:cNvGraphicFramePr>
          <p:nvPr/>
        </p:nvGraphicFramePr>
        <p:xfrm>
          <a:off x="2819400" y="4343400"/>
          <a:ext cx="30670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6" imgW="1562148" imgH="876204" progId="Equation.2">
                  <p:embed/>
                </p:oleObj>
              </mc:Choice>
              <mc:Fallback>
                <p:oleObj name="Equation" r:id="rId6" imgW="1562148" imgH="876204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343400"/>
                        <a:ext cx="306705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The Results </a:t>
            </a:r>
            <a:r>
              <a:rPr lang="en-CA" altLang="en-US" sz="2000" smtClean="0"/>
              <a:t>(Figure 23.2,  page 530) </a:t>
            </a:r>
            <a:endParaRPr lang="en-US" altLang="en-US" sz="2000" smtClean="0"/>
          </a:p>
        </p:txBody>
      </p:sp>
      <p:sp>
        <p:nvSpPr>
          <p:cNvPr id="2662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2059C59-6C17-43D1-8209-1AB83C45D16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Arial" charset="0"/>
            </a:endParaRPr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63775"/>
            <a:ext cx="5486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Variance Targeting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One way of implementing GARCH(1,1) that increases stability is by using variance targeting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We set the long-run average volatility equal to the sample variance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Only two other parameters then have to be estimated</a:t>
            </a: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EAD5841-777F-495E-ACAD-E4138A533D0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How Good is the Model?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127250"/>
            <a:ext cx="7467600" cy="400367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Ljung-Box statistic tests for autocorrelation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We compare the autocorrelation of the</a:t>
            </a:r>
            <a:endParaRPr lang="en-US" altLang="en-US" baseline="-2500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i="1" smtClean="0">
                <a:latin typeface="Times New Roman" pitchFamily="18" charset="0"/>
                <a:cs typeface="Arial" charset="0"/>
              </a:rPr>
              <a:t>	u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i="1" baseline="30000" smtClean="0">
                <a:latin typeface="Arial" charset="0"/>
                <a:cs typeface="Arial" charset="0"/>
              </a:rPr>
              <a:t>2</a:t>
            </a:r>
            <a:r>
              <a:rPr lang="en-US" altLang="en-US" smtClean="0">
                <a:latin typeface="Arial" charset="0"/>
                <a:cs typeface="Arial" charset="0"/>
              </a:rPr>
              <a:t> with the autocorrelation of the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u</a:t>
            </a:r>
            <a:r>
              <a:rPr lang="en-US" altLang="en-US" i="1" baseline="-25000" smtClean="0">
                <a:latin typeface="Arial" charset="0"/>
                <a:cs typeface="Arial" charset="0"/>
              </a:rPr>
              <a:t>i</a:t>
            </a:r>
            <a:r>
              <a:rPr lang="en-US" altLang="en-US" baseline="30000" smtClean="0">
                <a:latin typeface="Arial" charset="0"/>
                <a:cs typeface="Arial" charset="0"/>
              </a:rPr>
              <a:t>2</a:t>
            </a:r>
            <a:r>
              <a:rPr lang="en-US" altLang="en-US" smtClean="0">
                <a:latin typeface="Arial" charset="0"/>
                <a:cs typeface="Arial" charset="0"/>
              </a:rPr>
              <a:t>/</a:t>
            </a:r>
            <a:r>
              <a:rPr lang="en-US" altLang="en-US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2</a:t>
            </a:r>
            <a:endParaRPr lang="en-US" altLang="en-US" i="1" baseline="-2500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6B84176-F328-407A-8FBA-9100300188F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66800"/>
            <a:ext cx="7924800" cy="762000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Forecasting Future Volatility 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600" dirty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equation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23.13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, page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532)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A few lines of algebra shows that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 variance rate for an option expiring on day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m</a:t>
            </a:r>
            <a:r>
              <a:rPr lang="en-US" altLang="en-US" smtClean="0">
                <a:latin typeface="Arial" charset="0"/>
                <a:cs typeface="Arial" charset="0"/>
              </a:rPr>
              <a:t> is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0F3739-B9F8-44CB-81AB-312CB0660CF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9702" name="Object 4"/>
          <p:cNvGraphicFramePr>
            <a:graphicFrameLocks/>
          </p:cNvGraphicFramePr>
          <p:nvPr/>
        </p:nvGraphicFramePr>
        <p:xfrm>
          <a:off x="2133600" y="3200400"/>
          <a:ext cx="523398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Equation" r:id="rId6" imgW="1971648" imgH="228634" progId="Equation.3">
                  <p:embed/>
                </p:oleObj>
              </mc:Choice>
              <mc:Fallback>
                <p:oleObj name="Equation" r:id="rId6" imgW="1971648" imgH="228634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5233988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5"/>
          <p:cNvGraphicFramePr>
            <a:graphicFrameLocks/>
          </p:cNvGraphicFramePr>
          <p:nvPr/>
        </p:nvGraphicFramePr>
        <p:xfrm>
          <a:off x="3352800" y="4800600"/>
          <a:ext cx="20399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Equation" r:id="rId8" imgW="819271" imgH="419207" progId="Equation.3">
                  <p:embed/>
                </p:oleObj>
              </mc:Choice>
              <mc:Fallback>
                <p:oleObj name="Equation" r:id="rId8" imgW="819271" imgH="419207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800600"/>
                        <a:ext cx="20399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Forecasting Future Volatility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continued (equation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23.14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, page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534)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30723" name="Object 4"/>
          <p:cNvGraphicFramePr>
            <a:graphicFrameLocks noChangeAspect="1"/>
          </p:cNvGraphicFramePr>
          <p:nvPr>
            <p:ph idx="1"/>
          </p:nvPr>
        </p:nvGraphicFramePr>
        <p:xfrm>
          <a:off x="1143000" y="2362200"/>
          <a:ext cx="6526213" cy="30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Equation" r:id="rId4" imgW="3302000" imgH="1524000" progId="Equation.3">
                  <p:embed/>
                </p:oleObj>
              </mc:Choice>
              <mc:Fallback>
                <p:oleObj name="Equation" r:id="rId4" imgW="3302000" imgH="152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362200"/>
                        <a:ext cx="6526213" cy="301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91A4AA1-B9BE-446D-B8C2-B59CA2F1791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S&amp;P Example</a:t>
            </a:r>
            <a:endParaRPr lang="en-US" alt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685800" y="2147888"/>
            <a:ext cx="8153400" cy="4114800"/>
          </a:xfrm>
        </p:spPr>
        <p:txBody>
          <a:bodyPr/>
          <a:lstStyle/>
          <a:p>
            <a:pPr eaLnBrk="1" hangingPunct="1"/>
            <a:r>
              <a:rPr lang="en-CA" altLang="en-US" smtClean="0">
                <a:latin typeface="Symbol" pitchFamily="18" charset="2"/>
                <a:cs typeface="Arial" charset="0"/>
              </a:rPr>
              <a:t>w </a:t>
            </a:r>
            <a:r>
              <a:rPr lang="en-CA" altLang="en-US" smtClean="0">
                <a:latin typeface="Arial" charset="0"/>
                <a:cs typeface="Arial" charset="0"/>
              </a:rPr>
              <a:t>= 0.0000013465, </a:t>
            </a:r>
            <a:r>
              <a:rPr lang="en-CA" altLang="en-US" smtClean="0">
                <a:latin typeface="Symbol" pitchFamily="18" charset="2"/>
                <a:cs typeface="Arial" charset="0"/>
              </a:rPr>
              <a:t>a </a:t>
            </a:r>
            <a:r>
              <a:rPr lang="en-CA" altLang="en-US" smtClean="0">
                <a:latin typeface="Arial" charset="0"/>
                <a:cs typeface="Arial" charset="0"/>
              </a:rPr>
              <a:t>= 0.083394, </a:t>
            </a:r>
            <a:r>
              <a:rPr lang="en-CA" altLang="en-US" smtClean="0">
                <a:latin typeface="Symbol" pitchFamily="18" charset="2"/>
                <a:cs typeface="Arial" charset="0"/>
              </a:rPr>
              <a:t>b </a:t>
            </a:r>
            <a:r>
              <a:rPr lang="en-CA" altLang="en-US" smtClean="0">
                <a:latin typeface="Arial" charset="0"/>
                <a:cs typeface="Arial" charset="0"/>
              </a:rPr>
              <a:t>= 0.910116</a:t>
            </a:r>
          </a:p>
          <a:p>
            <a:pPr eaLnBrk="1" hangingPunct="1"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A812E21-C995-4126-A523-1C32C051ED1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1750" name="Object 2"/>
          <p:cNvGraphicFramePr>
            <a:graphicFrameLocks noChangeAspect="1"/>
          </p:cNvGraphicFramePr>
          <p:nvPr/>
        </p:nvGraphicFramePr>
        <p:xfrm>
          <a:off x="2289175" y="2819400"/>
          <a:ext cx="470058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Equation" r:id="rId6" imgW="2413000" imgH="368300" progId="Equation.3">
                  <p:embed/>
                </p:oleObj>
              </mc:Choice>
              <mc:Fallback>
                <p:oleObj name="Equation" r:id="rId6" imgW="2413000" imgH="368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2819400"/>
                        <a:ext cx="4700588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47800" y="4114800"/>
          <a:ext cx="6324601" cy="127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1577"/>
                <a:gridCol w="809223"/>
                <a:gridCol w="914400"/>
                <a:gridCol w="948744"/>
                <a:gridCol w="890789"/>
                <a:gridCol w="979868"/>
              </a:tblGrid>
              <a:tr h="639763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Option Life (days)</a:t>
                      </a:r>
                      <a:endParaRPr lang="en-US" sz="18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10</a:t>
                      </a:r>
                      <a:endParaRPr lang="en-US" sz="18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30</a:t>
                      </a:r>
                      <a:endParaRPr lang="en-US" sz="18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50</a:t>
                      </a:r>
                      <a:endParaRPr lang="en-US" sz="18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100</a:t>
                      </a:r>
                      <a:endParaRPr lang="en-US" sz="18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500</a:t>
                      </a:r>
                      <a:endParaRPr lang="en-US" sz="1800" dirty="0"/>
                    </a:p>
                  </a:txBody>
                  <a:tcPr marT="45678" marB="45678"/>
                </a:tc>
              </a:tr>
              <a:tr h="639763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Volatility (% per annum)</a:t>
                      </a:r>
                      <a:endParaRPr lang="en-US" sz="18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27.36</a:t>
                      </a:r>
                      <a:endParaRPr lang="en-US" sz="18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27.10</a:t>
                      </a:r>
                      <a:endParaRPr lang="en-US" sz="18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26.87</a:t>
                      </a:r>
                      <a:endParaRPr lang="en-US" sz="18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26.35</a:t>
                      </a:r>
                      <a:endParaRPr lang="en-US" sz="1800" dirty="0"/>
                    </a:p>
                  </a:txBody>
                  <a:tcPr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24.32</a:t>
                      </a:r>
                      <a:endParaRPr lang="en-US" sz="1800" dirty="0"/>
                    </a:p>
                  </a:txBody>
                  <a:tcPr marT="45678" marB="45678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239000" cy="1295400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Volatility Term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Structures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2286000"/>
            <a:ext cx="7923213" cy="4225925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GARCH (1,1) suggests that, when calculating </a:t>
            </a:r>
            <a:r>
              <a:rPr lang="en-US" sz="2400" dirty="0" err="1" smtClean="0">
                <a:latin typeface="Arial" charset="0"/>
                <a:cs typeface="Arial" charset="0"/>
              </a:rPr>
              <a:t>vega</a:t>
            </a:r>
            <a:r>
              <a:rPr lang="en-US" sz="2400" dirty="0" smtClean="0">
                <a:latin typeface="Arial" charset="0"/>
                <a:cs typeface="Arial" charset="0"/>
              </a:rPr>
              <a:t>, we should shift the long maturity volatilities less than the short maturity volatilities</a:t>
            </a:r>
          </a:p>
          <a:p>
            <a:pPr eaLnBrk="1" hangingPunct="1">
              <a:defRPr/>
            </a:pPr>
            <a:r>
              <a:rPr lang="en-CA" sz="2400" dirty="0" smtClean="0">
                <a:latin typeface="Arial" charset="0"/>
                <a:cs typeface="Arial" charset="0"/>
              </a:rPr>
              <a:t>When instantaneous volatility changes by </a:t>
            </a:r>
            <a:r>
              <a:rPr lang="en-CA" sz="2400" dirty="0" smtClean="0">
                <a:latin typeface="Symbol" pitchFamily="18" charset="2"/>
                <a:cs typeface="Arial" charset="0"/>
              </a:rPr>
              <a:t>Ds</a:t>
            </a:r>
            <a:r>
              <a:rPr lang="en-CA" sz="2400" dirty="0" smtClean="0">
                <a:latin typeface="Arial" charset="0"/>
                <a:cs typeface="Arial" charset="0"/>
              </a:rPr>
              <a:t>(0), volatility for </a:t>
            </a:r>
            <a:r>
              <a:rPr lang="en-CA" sz="2400" i="1" dirty="0" smtClean="0">
                <a:latin typeface="+mj-lt"/>
                <a:cs typeface="Arial" charset="0"/>
              </a:rPr>
              <a:t>T</a:t>
            </a:r>
            <a:r>
              <a:rPr lang="en-CA" sz="2400" dirty="0" smtClean="0">
                <a:latin typeface="Arial" charset="0"/>
                <a:cs typeface="Arial" charset="0"/>
              </a:rPr>
              <a:t>-day option changes by 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3277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277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DBC84D2-26F9-4C98-95ED-57E512E609A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2774" name="Object 29"/>
          <p:cNvGraphicFramePr>
            <a:graphicFrameLocks noChangeAspect="1"/>
          </p:cNvGraphicFramePr>
          <p:nvPr/>
        </p:nvGraphicFramePr>
        <p:xfrm>
          <a:off x="2819400" y="4343400"/>
          <a:ext cx="2563813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Equation" r:id="rId6" imgW="1193800" imgH="431800" progId="Equation.3">
                  <p:embed/>
                </p:oleObj>
              </mc:Choice>
              <mc:Fallback>
                <p:oleObj name="Equation" r:id="rId6" imgW="1193800" imgH="4318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343400"/>
                        <a:ext cx="2563813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dirty="0" smtClean="0"/>
              <a:t>Results for S&amp;P 500 </a:t>
            </a:r>
            <a:r>
              <a:rPr lang="en-US" sz="2400" dirty="0" smtClean="0">
                <a:solidFill>
                  <a:schemeClr val="tx2">
                    <a:satMod val="130000"/>
                  </a:schemeClr>
                </a:solidFill>
              </a:rPr>
              <a:t>(Table 23.4)</a:t>
            </a:r>
            <a:endParaRPr lang="en-US" altLang="en-US" sz="2400" dirty="0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When instantaneous volatility changes by 1%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C9FD851-CFF4-4B57-8C3C-9BDF2CFA4C5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6" name="Group 70"/>
          <p:cNvGraphicFramePr>
            <a:graphicFrameLocks/>
          </p:cNvGraphicFramePr>
          <p:nvPr/>
        </p:nvGraphicFramePr>
        <p:xfrm>
          <a:off x="1295400" y="3200400"/>
          <a:ext cx="7010401" cy="1662209"/>
        </p:xfrm>
        <a:graphic>
          <a:graphicData uri="http://schemas.openxmlformats.org/drawingml/2006/table">
            <a:tbl>
              <a:tblPr/>
              <a:tblGrid>
                <a:gridCol w="2127552"/>
                <a:gridCol w="998527"/>
                <a:gridCol w="865097"/>
                <a:gridCol w="1063043"/>
                <a:gridCol w="1130491"/>
                <a:gridCol w="825691"/>
              </a:tblGrid>
              <a:tr h="823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Option Life (days)</a:t>
                      </a:r>
                    </a:p>
                  </a:txBody>
                  <a:tcPr marL="92075" marR="92075" marT="46018" marB="46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2075" marR="92075" marT="46018" marB="46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L="92075" marR="92075" marT="46018" marB="46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L="92075" marR="92075" marT="46018" marB="46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L="92075" marR="92075" marT="46018" marB="46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</a:t>
                      </a:r>
                    </a:p>
                  </a:txBody>
                  <a:tcPr marL="92075" marR="92075" marT="46018" marB="46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Volatility increase (%) </a:t>
                      </a:r>
                    </a:p>
                  </a:txBody>
                  <a:tcPr marL="92075" marR="92075" marT="46018" marB="46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0.97</a:t>
                      </a:r>
                    </a:p>
                  </a:txBody>
                  <a:tcPr marL="92075" marR="92075" marT="46018" marB="46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0.92</a:t>
                      </a:r>
                    </a:p>
                  </a:txBody>
                  <a:tcPr marL="92075" marR="92075" marT="46018" marB="46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0.87</a:t>
                      </a:r>
                    </a:p>
                  </a:txBody>
                  <a:tcPr marL="92075" marR="92075" marT="46018" marB="46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0.77</a:t>
                      </a:r>
                    </a:p>
                  </a:txBody>
                  <a:tcPr marL="92075" marR="92075" marT="46018" marB="46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0.33</a:t>
                      </a:r>
                    </a:p>
                  </a:txBody>
                  <a:tcPr marL="92075" marR="92075" marT="46018" marB="46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Correlations and 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Covariances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(page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535-537)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286000"/>
            <a:ext cx="7620000" cy="38100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Define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=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−X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i-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/X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i-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smtClean="0">
                <a:latin typeface="Arial" charset="0"/>
                <a:cs typeface="Arial" charset="0"/>
              </a:rPr>
              <a:t> and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y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=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Y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−Y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i-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/Y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i-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1</a:t>
            </a:r>
            <a:endParaRPr lang="en-US" altLang="en-US" i="1" baseline="-25000" smtClean="0">
              <a:latin typeface="Times New Roman" pitchFamily="18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Also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x,n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:</a:t>
            </a:r>
            <a:r>
              <a:rPr lang="en-US" altLang="en-US" smtClean="0">
                <a:latin typeface="Arial" charset="0"/>
                <a:cs typeface="Arial" charset="0"/>
              </a:rPr>
              <a:t> daily vol of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mtClean="0">
                <a:latin typeface="Arial" charset="0"/>
                <a:cs typeface="Arial" charset="0"/>
              </a:rPr>
              <a:t> calculated on day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n−</a:t>
            </a:r>
            <a:r>
              <a:rPr lang="en-US" altLang="en-US" smtClean="0">
                <a:latin typeface="Arial" charset="0"/>
                <a:cs typeface="Arial" charset="0"/>
              </a:rPr>
              <a:t>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y,n</a:t>
            </a:r>
            <a:r>
              <a:rPr lang="en-US" altLang="en-US" smtClean="0">
                <a:latin typeface="Arial" charset="0"/>
                <a:cs typeface="Arial" charset="0"/>
              </a:rPr>
              <a:t>: daily vol of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Y</a:t>
            </a:r>
            <a:r>
              <a:rPr lang="en-US" altLang="en-US" smtClean="0">
                <a:latin typeface="Arial" charset="0"/>
                <a:cs typeface="Arial" charset="0"/>
              </a:rPr>
              <a:t> calculated on day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n−</a:t>
            </a:r>
            <a:r>
              <a:rPr lang="en-US" altLang="en-US" smtClean="0">
                <a:latin typeface="Arial" charset="0"/>
                <a:cs typeface="Arial" charset="0"/>
              </a:rPr>
              <a:t>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cov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mtClean="0">
                <a:latin typeface="Arial" charset="0"/>
                <a:cs typeface="Arial" charset="0"/>
              </a:rPr>
              <a:t>: covariance calculated on day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n−</a:t>
            </a:r>
            <a:r>
              <a:rPr lang="en-US" altLang="en-US" smtClean="0">
                <a:latin typeface="Arial" charset="0"/>
                <a:cs typeface="Arial" charset="0"/>
              </a:rPr>
              <a:t>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The correlation is cov</a:t>
            </a:r>
            <a:r>
              <a:rPr lang="en-US" altLang="en-US" i="1" baseline="-25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mtClean="0">
                <a:latin typeface="Arial" charset="0"/>
                <a:cs typeface="Arial" charset="0"/>
              </a:rPr>
              <a:t>/(</a:t>
            </a:r>
            <a:r>
              <a:rPr lang="en-US" altLang="en-US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x,n </a:t>
            </a:r>
            <a:r>
              <a:rPr lang="en-US" altLang="en-US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y,n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</a:t>
            </a:r>
            <a:endParaRPr lang="en-US" altLang="en-US" i="1" baseline="-2500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ADF27A7-0CBF-48FC-97FC-0B3DC7FF51B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Updating Correlations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We can use similar models to those for volatilities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Under EWMA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	cov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smtClean="0">
                <a:latin typeface="Arial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= </a:t>
            </a:r>
            <a:r>
              <a:rPr lang="en-US" altLang="en-US" smtClean="0">
                <a:latin typeface="Symbol" pitchFamily="18" charset="2"/>
                <a:cs typeface="Arial" charset="0"/>
              </a:rPr>
              <a:t>l </a:t>
            </a:r>
            <a:r>
              <a:rPr lang="en-US" altLang="en-US" smtClean="0">
                <a:latin typeface="Arial" charset="0"/>
                <a:cs typeface="Arial" charset="0"/>
              </a:rPr>
              <a:t>cov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smtClean="0">
                <a:latin typeface="Arial" charset="0"/>
                <a:cs typeface="Arial" charset="0"/>
              </a:rPr>
              <a:t>-1</a:t>
            </a:r>
            <a:r>
              <a:rPr lang="en-US" altLang="en-US" smtClean="0">
                <a:latin typeface="Arial" charset="0"/>
                <a:cs typeface="Arial" charset="0"/>
              </a:rPr>
              <a:t>+(1-</a:t>
            </a:r>
            <a:r>
              <a:rPr lang="en-US" altLang="en-US" smtClean="0">
                <a:latin typeface="Symbol" pitchFamily="18" charset="2"/>
                <a:cs typeface="Arial" charset="0"/>
              </a:rPr>
              <a:t>l</a:t>
            </a:r>
            <a:r>
              <a:rPr lang="en-US" altLang="en-US" smtClean="0">
                <a:latin typeface="Arial" charset="0"/>
                <a:cs typeface="Arial" charset="0"/>
              </a:rPr>
              <a:t>)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n-</a:t>
            </a:r>
            <a:r>
              <a:rPr lang="en-US" altLang="en-US" baseline="-25000" smtClean="0">
                <a:latin typeface="Arial" charset="0"/>
                <a:cs typeface="Arial" charset="0"/>
              </a:rPr>
              <a:t>1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y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smtClean="0">
                <a:latin typeface="Arial" charset="0"/>
                <a:cs typeface="Arial" charset="0"/>
              </a:rPr>
              <a:t>-1</a:t>
            </a:r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A02422C-AB9A-44F5-80B8-C9A38A60E0E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7467600" cy="990600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Simplifications Usually Made</a:t>
            </a:r>
            <a:r>
              <a:rPr lang="en-CA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in Risk Management </a:t>
            </a:r>
            <a:r>
              <a:rPr lang="en-CA" sz="2200" dirty="0" smtClean="0">
                <a:solidFill>
                  <a:schemeClr val="tx2">
                    <a:satMod val="130000"/>
                  </a:schemeClr>
                </a:solidFill>
              </a:rPr>
              <a:t>(page 522)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362200"/>
            <a:ext cx="7772400" cy="4114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Set</a:t>
            </a:r>
            <a:r>
              <a:rPr lang="en-US" altLang="en-US" i="1" smtClean="0">
                <a:latin typeface="Arial" charset="0"/>
                <a:cs typeface="Arial" charset="0"/>
              </a:rPr>
              <a:t>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u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mtClean="0">
                <a:latin typeface="Arial" charset="0"/>
                <a:cs typeface="Arial" charset="0"/>
              </a:rPr>
              <a:t> =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−S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i-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/S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i-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1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Assume that the mean value of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u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mtClean="0">
                <a:latin typeface="Arial" charset="0"/>
                <a:cs typeface="Arial" charset="0"/>
              </a:rPr>
              <a:t> is zero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Replace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m−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smtClean="0">
                <a:latin typeface="Arial" charset="0"/>
                <a:cs typeface="Arial" charset="0"/>
              </a:rPr>
              <a:t> by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m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This gives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4A958B7-2AA9-450B-98D0-26A1B7F45A7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9222" name="Object 4"/>
          <p:cNvGraphicFramePr>
            <a:graphicFrameLocks/>
          </p:cNvGraphicFramePr>
          <p:nvPr/>
        </p:nvGraphicFramePr>
        <p:xfrm>
          <a:off x="2971800" y="4114800"/>
          <a:ext cx="27209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6" imgW="1028745" imgH="380876" progId="Equation.2">
                  <p:embed/>
                </p:oleObj>
              </mc:Choice>
              <mc:Fallback>
                <p:oleObj name="Equation" r:id="rId6" imgW="1028745" imgH="380876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14800"/>
                        <a:ext cx="272097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Positive Finite Definite Condition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A variance-covariance matrix, </a:t>
            </a:r>
            <a:r>
              <a:rPr lang="en-US" altLang="en-US" b="1" smtClean="0">
                <a:latin typeface="Symbol" pitchFamily="18" charset="2"/>
                <a:cs typeface="Arial" charset="0"/>
              </a:rPr>
              <a:t>W</a:t>
            </a:r>
            <a:r>
              <a:rPr lang="en-US" altLang="en-US" smtClean="0">
                <a:latin typeface="Symbol" pitchFamily="18" charset="2"/>
                <a:cs typeface="Arial" charset="0"/>
              </a:rPr>
              <a:t>, </a:t>
            </a:r>
            <a:r>
              <a:rPr lang="en-US" altLang="en-US" smtClean="0">
                <a:latin typeface="Arial" charset="0"/>
                <a:cs typeface="Arial" charset="0"/>
              </a:rPr>
              <a:t>is internally consistent if the positive semi-definite condition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for all vectors </a:t>
            </a:r>
            <a:r>
              <a:rPr lang="en-US" altLang="en-US" b="1" smtClean="0">
                <a:latin typeface="Arial" charset="0"/>
                <a:cs typeface="Arial" charset="0"/>
              </a:rPr>
              <a:t>w</a:t>
            </a:r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11227B2-99F3-4BC1-BDC4-4A1E090B34C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6870" name="Object 4"/>
          <p:cNvGraphicFramePr>
            <a:graphicFrameLocks/>
          </p:cNvGraphicFramePr>
          <p:nvPr/>
        </p:nvGraphicFramePr>
        <p:xfrm>
          <a:off x="2819400" y="3505200"/>
          <a:ext cx="29813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Equation" r:id="rId6" imgW="685920" imgH="180855" progId="Equation.2">
                  <p:embed/>
                </p:oleObj>
              </mc:Choice>
              <mc:Fallback>
                <p:oleObj name="Equation" r:id="rId6" imgW="685920" imgH="180855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05200"/>
                        <a:ext cx="29813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Example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 variance-covariance matrix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is not internally consistent</a:t>
            </a: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43468EF-4841-43E6-B2C3-CB0AFDF7129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7894" name="Object 4"/>
          <p:cNvGraphicFramePr>
            <a:graphicFrameLocks/>
          </p:cNvGraphicFramePr>
          <p:nvPr/>
        </p:nvGraphicFramePr>
        <p:xfrm>
          <a:off x="3200400" y="2743200"/>
          <a:ext cx="2133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Equation" r:id="rId6" imgW="990683" imgH="714244" progId="Equation.2">
                  <p:embed/>
                </p:oleObj>
              </mc:Choice>
              <mc:Fallback>
                <p:oleObj name="Equation" r:id="rId6" imgW="990683" imgH="714244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743200"/>
                        <a:ext cx="21336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8135938" cy="1143000"/>
          </a:xfrm>
        </p:spPr>
        <p:txBody>
          <a:bodyPr/>
          <a:lstStyle/>
          <a:p>
            <a:pPr eaLnBrk="1" hangingPunct="1"/>
            <a:r>
              <a:rPr lang="en-CA" altLang="en-US" sz="3200" smtClean="0"/>
              <a:t>Volatilities and Correlations for Four-Index on Sept 25, 2008 with Equal Weights</a:t>
            </a:r>
            <a:endParaRPr lang="en-US" altLang="en-US" sz="3200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85800" y="2590800"/>
          <a:ext cx="7772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480"/>
                <a:gridCol w="1554480"/>
                <a:gridCol w="1554480"/>
                <a:gridCol w="1554480"/>
                <a:gridCol w="15544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DJIA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FTSE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CAC 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Nikkei 225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DJIA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FTSE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  0.489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CAC 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   0.496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0.918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Nikkei 225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−0.062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0.201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0.211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95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89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120C28F-963D-4B89-AB89-5A687775779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5029200"/>
          <a:ext cx="7772400" cy="1011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508760"/>
                <a:gridCol w="1554480"/>
                <a:gridCol w="1554480"/>
                <a:gridCol w="1554480"/>
              </a:tblGrid>
              <a:tr h="370957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DJIA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FTSE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CAC 40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Nikkei 225</a:t>
                      </a:r>
                      <a:endParaRPr lang="en-US" sz="1800" dirty="0"/>
                    </a:p>
                  </a:txBody>
                  <a:tcPr marT="45734" marB="45734"/>
                </a:tc>
              </a:tr>
              <a:tr h="640281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Vol. </a:t>
                      </a:r>
                      <a:r>
                        <a:rPr lang="en-CA" sz="1800" baseline="0" dirty="0" smtClean="0"/>
                        <a:t> per day (%)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1.11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1.42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1.40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1.38</a:t>
                      </a:r>
                      <a:endParaRPr lang="en-US" sz="1800" dirty="0"/>
                    </a:p>
                  </a:txBody>
                  <a:tcPr marT="45734" marB="45734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246063" y="930275"/>
            <a:ext cx="8212137" cy="1143000"/>
          </a:xfrm>
        </p:spPr>
        <p:txBody>
          <a:bodyPr/>
          <a:lstStyle/>
          <a:p>
            <a:pPr eaLnBrk="1" hangingPunct="1"/>
            <a:r>
              <a:rPr lang="en-CA" altLang="en-US" sz="3200" smtClean="0"/>
              <a:t>Volatilities and Correlations for Four-Index on Sept 25, 2008 for EWMA and </a:t>
            </a:r>
            <a:r>
              <a:rPr lang="en-CA" altLang="en-US" sz="3200" smtClean="0">
                <a:latin typeface="Symbol" pitchFamily="18" charset="2"/>
              </a:rPr>
              <a:t>l</a:t>
            </a:r>
            <a:r>
              <a:rPr lang="en-CA" altLang="en-US" sz="3200" smtClean="0"/>
              <a:t>=0.94</a:t>
            </a:r>
            <a:endParaRPr lang="en-US" altLang="en-US" sz="3200" smtClean="0"/>
          </a:p>
        </p:txBody>
      </p:sp>
      <p:sp>
        <p:nvSpPr>
          <p:cNvPr id="3993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147CE44-21B2-4FB0-8081-14FA156FCD7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/>
        </p:nvGraphicFramePr>
        <p:xfrm>
          <a:off x="685800" y="2590800"/>
          <a:ext cx="7772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480"/>
                <a:gridCol w="1554480"/>
                <a:gridCol w="1554480"/>
                <a:gridCol w="1554480"/>
                <a:gridCol w="15544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DJIA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FTSE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CAC 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Nikkei 225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DJIA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FTSE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  0.611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CAC 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   0.629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0.971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Nikkei 225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−0.113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0.409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0.342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5029200"/>
          <a:ext cx="7772400" cy="1011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508760"/>
                <a:gridCol w="1554480"/>
                <a:gridCol w="1554480"/>
                <a:gridCol w="1554480"/>
              </a:tblGrid>
              <a:tr h="370957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DJIA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FTSE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CAC 40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Nikkei 225</a:t>
                      </a:r>
                      <a:endParaRPr lang="en-US" sz="1800" dirty="0"/>
                    </a:p>
                  </a:txBody>
                  <a:tcPr marT="45734" marB="45734"/>
                </a:tc>
              </a:tr>
              <a:tr h="640281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Vol. </a:t>
                      </a:r>
                      <a:r>
                        <a:rPr lang="en-CA" sz="1800" baseline="0" dirty="0" smtClean="0"/>
                        <a:t> per day (%)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2.19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3.21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3.09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1.59</a:t>
                      </a:r>
                      <a:endParaRPr lang="en-US" sz="1800" dirty="0"/>
                    </a:p>
                  </a:txBody>
                  <a:tcPr marT="45734" marB="45734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One-Day 99% VaR Estimates</a:t>
            </a:r>
            <a:endParaRPr lang="en-US" altLang="en-US" smtClean="0"/>
          </a:p>
        </p:txBody>
      </p:sp>
      <p:sp>
        <p:nvSpPr>
          <p:cNvPr id="4096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4DC0CC1-6A76-45E5-9AF6-44B940B3216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2743200"/>
          <a:ext cx="678180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4307"/>
                <a:gridCol w="2797493"/>
              </a:tblGrid>
              <a:tr h="558800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Historical Simulation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$253,385</a:t>
                      </a:r>
                      <a:endParaRPr lang="en-US" sz="2000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Model Building Equal Weights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$217,757</a:t>
                      </a:r>
                      <a:endParaRPr lang="en-US" sz="2000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Model Building EWMA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$471,025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Weighting Scheme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147888"/>
            <a:ext cx="7315200" cy="3795712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Instead of assigning equal weights to the observations we can set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F496385-0115-4203-911F-2C5CDF3BBC0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0246" name="Object 4"/>
          <p:cNvGraphicFramePr>
            <a:graphicFrameLocks/>
          </p:cNvGraphicFramePr>
          <p:nvPr/>
        </p:nvGraphicFramePr>
        <p:xfrm>
          <a:off x="4510088" y="3322638"/>
          <a:ext cx="104775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6" imgW="114201" imgH="203024" progId="Equation.2">
                  <p:embed/>
                </p:oleObj>
              </mc:Choice>
              <mc:Fallback>
                <p:oleObj name="Equation" r:id="rId6" imgW="114201" imgH="203024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088" y="3322638"/>
                        <a:ext cx="104775" cy="19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5"/>
          <p:cNvGraphicFramePr>
            <a:graphicFrameLocks/>
          </p:cNvGraphicFramePr>
          <p:nvPr/>
        </p:nvGraphicFramePr>
        <p:xfrm>
          <a:off x="1371600" y="3429000"/>
          <a:ext cx="27432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8" imgW="1019297" imgH="971491" progId="Equation.2">
                  <p:embed/>
                </p:oleObj>
              </mc:Choice>
              <mc:Fallback>
                <p:oleObj name="Equation" r:id="rId8" imgW="1019297" imgH="971491" progId="Equation.2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429000"/>
                        <a:ext cx="27432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ARCH(m) Model</a:t>
            </a:r>
            <a:r>
              <a:rPr lang="en-CA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CA" sz="2200" dirty="0">
                <a:solidFill>
                  <a:schemeClr val="tx2">
                    <a:satMod val="130000"/>
                  </a:schemeClr>
                </a:solidFill>
              </a:rPr>
              <a:t>(page </a:t>
            </a:r>
            <a:r>
              <a:rPr lang="en-CA" sz="2200" dirty="0" smtClean="0">
                <a:solidFill>
                  <a:schemeClr val="tx2">
                    <a:satMod val="130000"/>
                  </a:schemeClr>
                </a:solidFill>
              </a:rPr>
              <a:t>523)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>
            <a:normAutofit/>
          </a:bodyPr>
          <a:lstStyle/>
          <a:p>
            <a:pPr marL="57150" indent="2540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/>
              <a:t>In </a:t>
            </a:r>
            <a:r>
              <a:rPr lang="en-US" dirty="0"/>
              <a:t>an ARCH(m) model we also assign </a:t>
            </a:r>
            <a:r>
              <a:rPr lang="en-US" dirty="0" smtClean="0"/>
              <a:t>some weight </a:t>
            </a:r>
            <a:r>
              <a:rPr lang="en-US" dirty="0"/>
              <a:t>to the long-run variance rate, </a:t>
            </a:r>
            <a:r>
              <a:rPr lang="en-US" i="1" dirty="0">
                <a:latin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</a:rPr>
              <a:t>L</a:t>
            </a:r>
            <a:r>
              <a:rPr lang="en-US" dirty="0"/>
              <a:t>: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BFEAC4F-F610-47A6-88A6-D19E488DCCD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1270" name="Object 4"/>
          <p:cNvGraphicFramePr>
            <a:graphicFrameLocks/>
          </p:cNvGraphicFramePr>
          <p:nvPr/>
        </p:nvGraphicFramePr>
        <p:xfrm>
          <a:off x="990600" y="3124200"/>
          <a:ext cx="3962400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6" imgW="1362122" imgH="952596" progId="Equation.3">
                  <p:embed/>
                </p:oleObj>
              </mc:Choice>
              <mc:Fallback>
                <p:oleObj name="Equation" r:id="rId6" imgW="1362122" imgH="952596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24200"/>
                        <a:ext cx="3962400" cy="233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EWMA Model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 an exponentially weighted moving average model, the weights assigned to the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u</a:t>
            </a:r>
            <a:r>
              <a:rPr lang="en-US" altLang="en-US" baseline="30000" smtClean="0">
                <a:latin typeface="Arial" charset="0"/>
                <a:cs typeface="Arial" charset="0"/>
              </a:rPr>
              <a:t>2</a:t>
            </a:r>
            <a:r>
              <a:rPr lang="en-US" altLang="en-US" smtClean="0">
                <a:latin typeface="Arial" charset="0"/>
                <a:cs typeface="Arial" charset="0"/>
              </a:rPr>
              <a:t> decline exponentially as we move back through time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This leads to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41C444F-9AC2-4471-8C7C-ADC41FFD415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2294" name="Object 4"/>
          <p:cNvGraphicFramePr>
            <a:graphicFrameLocks/>
          </p:cNvGraphicFramePr>
          <p:nvPr/>
        </p:nvGraphicFramePr>
        <p:xfrm>
          <a:off x="2286000" y="4038600"/>
          <a:ext cx="48323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6" imgW="1400183" imgH="228634" progId="Equation.3">
                  <p:embed/>
                </p:oleObj>
              </mc:Choice>
              <mc:Fallback>
                <p:oleObj name="Equation" r:id="rId6" imgW="1400183" imgH="228634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038600"/>
                        <a:ext cx="483235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To Show that Weights Decline Exponentially</a:t>
            </a:r>
            <a:endParaRPr lang="en-US" altLang="en-US" smtClean="0"/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408398B-05D1-40B7-BA7B-2B2E560B48D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3317" name="Object 2"/>
          <p:cNvGraphicFramePr>
            <a:graphicFrameLocks noChangeAspect="1"/>
          </p:cNvGraphicFramePr>
          <p:nvPr/>
        </p:nvGraphicFramePr>
        <p:xfrm>
          <a:off x="762000" y="2327275"/>
          <a:ext cx="7424738" cy="349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6" imgW="3683000" imgH="1701800" progId="Equation.3">
                  <p:embed/>
                </p:oleObj>
              </mc:Choice>
              <mc:Fallback>
                <p:oleObj name="Equation" r:id="rId6" imgW="3683000" imgH="170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27275"/>
                        <a:ext cx="7424738" cy="349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Attractions of EWMA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Relatively little data needs to be stored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We need only remember the current estimate of the variance rate and the most recent observation on the market variable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Tracks volatility changes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0.94 is a popular choice for </a:t>
            </a:r>
            <a:r>
              <a:rPr lang="en-US" altLang="en-US" smtClean="0">
                <a:latin typeface="Symbol" pitchFamily="18" charset="2"/>
                <a:cs typeface="Arial" charset="0"/>
              </a:rPr>
              <a:t>l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8AAF1FE-A0E7-40A4-BD8F-908FA72F8D5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GARCH (1,1)</a:t>
            </a:r>
            <a:r>
              <a:rPr lang="en-CA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CA" sz="2200" dirty="0">
                <a:solidFill>
                  <a:schemeClr val="tx2">
                    <a:satMod val="130000"/>
                  </a:schemeClr>
                </a:solidFill>
              </a:rPr>
              <a:t>page </a:t>
            </a:r>
            <a:r>
              <a:rPr lang="en-CA" sz="2200" dirty="0" smtClean="0">
                <a:solidFill>
                  <a:schemeClr val="tx2">
                    <a:satMod val="130000"/>
                  </a:schemeClr>
                </a:solidFill>
              </a:rPr>
              <a:t>525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In GARCH (1,1) we assign some weight to the long-run average variance rate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Since weights must sum to 1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smtClean="0">
                <a:latin typeface="Symbol" pitchFamily="18" charset="2"/>
                <a:cs typeface="Arial" charset="0"/>
              </a:rPr>
              <a:t>g + a + b =1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altLang="en-US" smtClean="0">
              <a:latin typeface="Symbol" pitchFamily="18" charset="2"/>
              <a:cs typeface="Arial" charset="0"/>
            </a:endParaRP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1AF5A87-C3DC-4756-8CC3-35D0B911C37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5366" name="Object 4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6" imgW="114151" imgH="215619" progId="Equation.3">
                  <p:embed/>
                </p:oleObj>
              </mc:Choice>
              <mc:Fallback>
                <p:oleObj name="Equation" r:id="rId6" imgW="114151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5"/>
          <p:cNvGraphicFramePr>
            <a:graphicFrameLocks noChangeAspect="1"/>
          </p:cNvGraphicFramePr>
          <p:nvPr/>
        </p:nvGraphicFramePr>
        <p:xfrm>
          <a:off x="1828800" y="3200400"/>
          <a:ext cx="51816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8" imgW="1486024" imgH="228634" progId="Equation.3">
                  <p:embed/>
                </p:oleObj>
              </mc:Choice>
              <mc:Fallback>
                <p:oleObj name="Equation" r:id="rId8" imgW="1486024" imgH="22863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00400"/>
                        <a:ext cx="51816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Ch20HullOFOD8thEdition</Template>
  <TotalTime>290</TotalTime>
  <Words>1551</Words>
  <Application>Microsoft Office PowerPoint</Application>
  <PresentationFormat>On-screen Show (4:3)</PresentationFormat>
  <Paragraphs>345</Paragraphs>
  <Slides>34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Times New Roman</vt:lpstr>
      <vt:lpstr>Tahoma</vt:lpstr>
      <vt:lpstr>Calibri</vt:lpstr>
      <vt:lpstr>Symbol</vt:lpstr>
      <vt:lpstr>Wingdings</vt:lpstr>
      <vt:lpstr>Global</vt:lpstr>
      <vt:lpstr>Equation</vt:lpstr>
      <vt:lpstr>Microsoft Equation 3.0</vt:lpstr>
      <vt:lpstr>Microsoft Equation 2.0</vt:lpstr>
      <vt:lpstr>Chapter 23 Estimating Volatilities and Correlations</vt:lpstr>
      <vt:lpstr>Standard Approach to Estimating Volatility (page 521)</vt:lpstr>
      <vt:lpstr>Simplifications Usually Made in Risk Management (page 522)</vt:lpstr>
      <vt:lpstr>Weighting Scheme</vt:lpstr>
      <vt:lpstr>ARCH(m) Model (page 523)</vt:lpstr>
      <vt:lpstr>EWMA Model </vt:lpstr>
      <vt:lpstr>To Show that Weights Decline Exponentially</vt:lpstr>
      <vt:lpstr>Attractions of EWMA</vt:lpstr>
      <vt:lpstr>GARCH (1,1) page 525</vt:lpstr>
      <vt:lpstr>GARCH (1,1) continued</vt:lpstr>
      <vt:lpstr>Example (Example 23.2, page 525)</vt:lpstr>
      <vt:lpstr>Example continued</vt:lpstr>
      <vt:lpstr>GARCH (p,q)</vt:lpstr>
      <vt:lpstr>Maximum Likelihood Methods</vt:lpstr>
      <vt:lpstr>Example 1</vt:lpstr>
      <vt:lpstr>Example 2</vt:lpstr>
      <vt:lpstr>Application to GARCH</vt:lpstr>
      <vt:lpstr>S&amp;P 500 Excel Application</vt:lpstr>
      <vt:lpstr>S&amp;P 500 Excel Application (Table 23.1)</vt:lpstr>
      <vt:lpstr>The Results (Figure 23.2,  page 530) </vt:lpstr>
      <vt:lpstr>Variance Targeting</vt:lpstr>
      <vt:lpstr>How Good is the Model?</vt:lpstr>
      <vt:lpstr>Forecasting Future Volatility  (equation 23.13, page 532)</vt:lpstr>
      <vt:lpstr>Forecasting Future Volatility continued (equation 23.14, page 534)</vt:lpstr>
      <vt:lpstr>S&amp;P Example</vt:lpstr>
      <vt:lpstr>Volatility Term Structures</vt:lpstr>
      <vt:lpstr>Results for S&amp;P 500 (Table 23.4)</vt:lpstr>
      <vt:lpstr>Correlations and Covariances (page 535-537)</vt:lpstr>
      <vt:lpstr>Updating Correlations</vt:lpstr>
      <vt:lpstr>Positive Finite Definite Condition </vt:lpstr>
      <vt:lpstr>Example</vt:lpstr>
      <vt:lpstr>Volatilities and Correlations for Four-Index on Sept 25, 2008 with Equal Weights</vt:lpstr>
      <vt:lpstr>Volatilities and Correlations for Four-Index on Sept 25, 2008 for EWMA and l=0.94</vt:lpstr>
      <vt:lpstr>One-Day 99% VaR Estimates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Volatilities and Correlations</dc:title>
  <dc:subject>Options, Futures, and Other Derivatives, 9e</dc:subject>
  <dc:creator>John C. Hull</dc:creator>
  <cp:keywords>Chapter 23</cp:keywords>
  <dc:description>Copyright 2014 by John C. Hull. All Rights Reserved. Published 2014</dc:description>
  <cp:lastModifiedBy>Hull</cp:lastModifiedBy>
  <cp:revision>28</cp:revision>
  <dcterms:created xsi:type="dcterms:W3CDTF">2008-05-30T08:49:59Z</dcterms:created>
  <dcterms:modified xsi:type="dcterms:W3CDTF">2014-02-04T22:30:57Z</dcterms:modified>
</cp:coreProperties>
</file>