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57"/>
  </p:notesMasterIdLst>
  <p:sldIdLst>
    <p:sldId id="256" r:id="rId2"/>
    <p:sldId id="259" r:id="rId3"/>
    <p:sldId id="267" r:id="rId4"/>
    <p:sldId id="260" r:id="rId5"/>
    <p:sldId id="261" r:id="rId6"/>
    <p:sldId id="262" r:id="rId7"/>
    <p:sldId id="263" r:id="rId8"/>
    <p:sldId id="264" r:id="rId9"/>
    <p:sldId id="303" r:id="rId10"/>
    <p:sldId id="265" r:id="rId11"/>
    <p:sldId id="306" r:id="rId12"/>
    <p:sldId id="324" r:id="rId13"/>
    <p:sldId id="325" r:id="rId14"/>
    <p:sldId id="269" r:id="rId15"/>
    <p:sldId id="272" r:id="rId16"/>
    <p:sldId id="273" r:id="rId17"/>
    <p:sldId id="307" r:id="rId18"/>
    <p:sldId id="308" r:id="rId19"/>
    <p:sldId id="309" r:id="rId20"/>
    <p:sldId id="310" r:id="rId21"/>
    <p:sldId id="311" r:id="rId22"/>
    <p:sldId id="278" r:id="rId23"/>
    <p:sldId id="279" r:id="rId24"/>
    <p:sldId id="280" r:id="rId25"/>
    <p:sldId id="281" r:id="rId26"/>
    <p:sldId id="282" r:id="rId27"/>
    <p:sldId id="284" r:id="rId28"/>
    <p:sldId id="326" r:id="rId29"/>
    <p:sldId id="328" r:id="rId30"/>
    <p:sldId id="345" r:id="rId31"/>
    <p:sldId id="346" r:id="rId32"/>
    <p:sldId id="349" r:id="rId33"/>
    <p:sldId id="331" r:id="rId34"/>
    <p:sldId id="332" r:id="rId35"/>
    <p:sldId id="334" r:id="rId36"/>
    <p:sldId id="338" r:id="rId37"/>
    <p:sldId id="339" r:id="rId38"/>
    <p:sldId id="287" r:id="rId39"/>
    <p:sldId id="347" r:id="rId40"/>
    <p:sldId id="343" r:id="rId41"/>
    <p:sldId id="344" r:id="rId42"/>
    <p:sldId id="348" r:id="rId43"/>
    <p:sldId id="288" r:id="rId44"/>
    <p:sldId id="289" r:id="rId45"/>
    <p:sldId id="292" r:id="rId46"/>
    <p:sldId id="350" r:id="rId47"/>
    <p:sldId id="293" r:id="rId48"/>
    <p:sldId id="296" r:id="rId49"/>
    <p:sldId id="297" r:id="rId50"/>
    <p:sldId id="298" r:id="rId51"/>
    <p:sldId id="299" r:id="rId52"/>
    <p:sldId id="300" r:id="rId53"/>
    <p:sldId id="301" r:id="rId54"/>
    <p:sldId id="323" r:id="rId55"/>
    <p:sldId id="302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0" autoAdjust="0"/>
    <p:restoredTop sz="84547" autoAdjust="0"/>
  </p:normalViewPr>
  <p:slideViewPr>
    <p:cSldViewPr>
      <p:cViewPr varScale="1">
        <p:scale>
          <a:sx n="95" d="100"/>
          <a:sy n="95" d="100"/>
        </p:scale>
        <p:origin x="-22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C331352-09B5-4757-AE94-7961A294C1B8}" type="datetimeFigureOut">
              <a:rPr lang="en-US"/>
              <a:pPr>
                <a:defRPr/>
              </a:pPr>
              <a:t>2/4/2014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6EE8887-8404-4969-814A-18E5302441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8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0E3082-9FD0-48C8-B4C1-BEB9484A87D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CD4869-D56D-49E8-8640-C1A76A0C59FF}" type="slidenum">
              <a:rPr lang="en-US" smtClean="0"/>
              <a:pPr>
                <a:defRPr/>
              </a:pPr>
              <a:t>18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7388"/>
            <a:ext cx="4567237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379" tIns="45190" rIns="90379" bIns="45190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97C392-6C70-478E-953B-D2366A2F18D5}" type="slidenum">
              <a:rPr lang="en-US" smtClean="0"/>
              <a:pPr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7C54DC-BA22-4762-A892-1BE8549D88E2}" type="slidenum">
              <a:rPr lang="en-US" smtClean="0"/>
              <a:pPr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5681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CB7DD4A4-75D8-46B1-ADD5-E98E01CA8A55}" type="slidenum">
              <a:rPr lang="en-US" altLang="en-US" smtClean="0">
                <a:latin typeface="Times New Roman" pitchFamily="18" charset="0"/>
              </a:rPr>
              <a:pPr>
                <a:defRPr/>
              </a:pPr>
              <a:t>28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5681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B2F3C4B9-5C2C-4B39-BDE9-F90A27529A87}" type="slidenum">
              <a:rPr lang="en-US" altLang="en-US" smtClean="0">
                <a:latin typeface="Times New Roman" pitchFamily="18" charset="0"/>
              </a:rPr>
              <a:pPr>
                <a:defRPr/>
              </a:pPr>
              <a:t>29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53811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75381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75381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75381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75381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7538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7538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7538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7538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398680CC-91DD-49D6-A7B6-62636FE0D303}" type="slidenum">
              <a:rPr lang="en-US" altLang="en-US" smtClean="0">
                <a:latin typeface="Times New Roman" pitchFamily="18" charset="0"/>
              </a:rPr>
              <a:pPr>
                <a:defRPr/>
              </a:pPr>
              <a:t>33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5681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22CBE86C-2DA4-4BFE-8208-DDADD9E332B9}" type="slidenum">
              <a:rPr lang="en-US" altLang="en-US" smtClean="0">
                <a:latin typeface="Times New Roman" pitchFamily="18" charset="0"/>
              </a:rPr>
              <a:pPr>
                <a:defRPr/>
              </a:pPr>
              <a:t>34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5681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30BB01F7-A7DB-4658-AAF8-49EEDC7D9E56}" type="slidenum">
              <a:rPr lang="en-US" altLang="en-US" smtClean="0">
                <a:latin typeface="Times New Roman" pitchFamily="18" charset="0"/>
              </a:rPr>
              <a:pPr>
                <a:defRPr/>
              </a:pPr>
              <a:t>35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53811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75381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75381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75381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75381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7538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7538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7538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7538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1E3CAAA6-C844-47C0-B155-F7745A250F63}" type="slidenum">
              <a:rPr lang="en-US" altLang="en-US" smtClean="0">
                <a:latin typeface="Times New Roman" pitchFamily="18" charset="0"/>
              </a:rPr>
              <a:pPr>
                <a:defRPr/>
              </a:pPr>
              <a:t>36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5681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35A4D27B-F7F1-4D3F-B6A8-BEA76A865404}" type="slidenum">
              <a:rPr lang="en-US" altLang="en-US" smtClean="0">
                <a:latin typeface="Times New Roman" pitchFamily="18" charset="0"/>
              </a:rPr>
              <a:pPr>
                <a:defRPr/>
              </a:pPr>
              <a:t>37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5681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F593BD7E-23F5-4637-B688-72CEEEECF941}" type="slidenum">
              <a:rPr lang="en-US" altLang="en-US" smtClean="0">
                <a:latin typeface="Times New Roman" pitchFamily="18" charset="0"/>
              </a:rPr>
              <a:pPr>
                <a:defRPr/>
              </a:pPr>
              <a:t>40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5681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75681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7568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6E333F96-55F8-46B5-BF08-17639D2847F3}" type="slidenum">
              <a:rPr lang="en-US" altLang="en-US" smtClean="0">
                <a:latin typeface="Times New Roman" pitchFamily="18" charset="0"/>
              </a:rPr>
              <a:pPr>
                <a:defRPr/>
              </a:pPr>
              <a:t>41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96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96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96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96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DA91426-CBC5-449E-AFBF-861D7DB7549A}" type="slidenum">
              <a:rPr lang="en-US" altLang="en-US" smtClean="0"/>
              <a:pPr eaLnBrk="1" hangingPunct="1">
                <a:defRPr/>
              </a:pPr>
              <a:t>46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DC2F27-0E6D-451A-B099-8D869D18600B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7763" y="687388"/>
            <a:ext cx="4567237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731" tIns="45365" rIns="90731" bIns="4536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740" tIns="45370" rIns="90740" bIns="4537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5721A1-587A-4D46-9DD5-87263FB7DE5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5760 w 4848"/>
                  <a:gd name="T1" fmla="*/ 1032 h 432"/>
                  <a:gd name="T2" fmla="*/ 0 w 4848"/>
                  <a:gd name="T3" fmla="*/ 1032 h 432"/>
                  <a:gd name="T4" fmla="*/ 0 w 4848"/>
                  <a:gd name="T5" fmla="*/ 0 h 432"/>
                  <a:gd name="T6" fmla="*/ 5760 w 4848"/>
                  <a:gd name="T7" fmla="*/ 0 h 432"/>
                  <a:gd name="T8" fmla="*/ 5760 w 4848"/>
                  <a:gd name="T9" fmla="*/ 10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6 w 15"/>
                    <a:gd name="T1" fmla="*/ 10 h 23"/>
                    <a:gd name="T2" fmla="*/ 17 w 15"/>
                    <a:gd name="T3" fmla="*/ 4 h 23"/>
                    <a:gd name="T4" fmla="*/ 15 w 15"/>
                    <a:gd name="T5" fmla="*/ 15 h 23"/>
                    <a:gd name="T6" fmla="*/ 6 w 15"/>
                    <a:gd name="T7" fmla="*/ 10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1 h 23"/>
                    <a:gd name="T2" fmla="*/ 12 w 20"/>
                    <a:gd name="T3" fmla="*/ 3 h 23"/>
                    <a:gd name="T4" fmla="*/ 7 w 20"/>
                    <a:gd name="T5" fmla="*/ 17 h 23"/>
                    <a:gd name="T6" fmla="*/ 3 w 20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7 w 30"/>
                    <a:gd name="T1" fmla="*/ 27 h 42"/>
                    <a:gd name="T2" fmla="*/ 8 w 30"/>
                    <a:gd name="T3" fmla="*/ 17 h 42"/>
                    <a:gd name="T4" fmla="*/ 0 w 30"/>
                    <a:gd name="T5" fmla="*/ 7 h 42"/>
                    <a:gd name="T6" fmla="*/ 17 w 30"/>
                    <a:gd name="T7" fmla="*/ 2 h 42"/>
                    <a:gd name="T8" fmla="*/ 31 w 30"/>
                    <a:gd name="T9" fmla="*/ 19 h 42"/>
                    <a:gd name="T10" fmla="*/ 29 w 30"/>
                    <a:gd name="T11" fmla="*/ 25 h 42"/>
                    <a:gd name="T12" fmla="*/ 17 w 30"/>
                    <a:gd name="T13" fmla="*/ 27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2 h 16"/>
                    <a:gd name="T2" fmla="*/ 3 w 25"/>
                    <a:gd name="T3" fmla="*/ 6 h 16"/>
                    <a:gd name="T4" fmla="*/ 15 w 25"/>
                    <a:gd name="T5" fmla="*/ 0 h 16"/>
                    <a:gd name="T6" fmla="*/ 15 w 25"/>
                    <a:gd name="T7" fmla="*/ 12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0 h 46"/>
                    <a:gd name="T2" fmla="*/ 30 w 65"/>
                    <a:gd name="T3" fmla="*/ 3 h 46"/>
                    <a:gd name="T4" fmla="*/ 42 w 65"/>
                    <a:gd name="T5" fmla="*/ 0 h 46"/>
                    <a:gd name="T6" fmla="*/ 58 w 65"/>
                    <a:gd name="T7" fmla="*/ 10 h 46"/>
                    <a:gd name="T8" fmla="*/ 32 w 65"/>
                    <a:gd name="T9" fmla="*/ 22 h 46"/>
                    <a:gd name="T10" fmla="*/ 12 w 65"/>
                    <a:gd name="T11" fmla="*/ 39 h 46"/>
                    <a:gd name="T12" fmla="*/ 8 w 65"/>
                    <a:gd name="T13" fmla="*/ 17 h 46"/>
                    <a:gd name="T14" fmla="*/ 12 w 65"/>
                    <a:gd name="T15" fmla="*/ 12 h 46"/>
                    <a:gd name="T16" fmla="*/ 14 w 65"/>
                    <a:gd name="T17" fmla="*/ 20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26 h 47"/>
                    <a:gd name="T2" fmla="*/ 18 w 69"/>
                    <a:gd name="T3" fmla="*/ 21 h 47"/>
                    <a:gd name="T4" fmla="*/ 51 w 69"/>
                    <a:gd name="T5" fmla="*/ 1 h 47"/>
                    <a:gd name="T6" fmla="*/ 63 w 69"/>
                    <a:gd name="T7" fmla="*/ 2 h 47"/>
                    <a:gd name="T8" fmla="*/ 49 w 69"/>
                    <a:gd name="T9" fmla="*/ 16 h 47"/>
                    <a:gd name="T10" fmla="*/ 28 w 69"/>
                    <a:gd name="T11" fmla="*/ 27 h 47"/>
                    <a:gd name="T12" fmla="*/ 22 w 69"/>
                    <a:gd name="T13" fmla="*/ 39 h 47"/>
                    <a:gd name="T14" fmla="*/ 16 w 69"/>
                    <a:gd name="T15" fmla="*/ 37 h 47"/>
                    <a:gd name="T16" fmla="*/ 12 w 69"/>
                    <a:gd name="T17" fmla="*/ 32 h 47"/>
                    <a:gd name="T18" fmla="*/ 0 w 69"/>
                    <a:gd name="T19" fmla="*/ 29 h 47"/>
                    <a:gd name="T20" fmla="*/ 0 w 69"/>
                    <a:gd name="T21" fmla="*/ 26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3 h 277"/>
                    <a:gd name="T2" fmla="*/ 36 w 355"/>
                    <a:gd name="T3" fmla="*/ 15 h 277"/>
                    <a:gd name="T4" fmla="*/ 46 w 355"/>
                    <a:gd name="T5" fmla="*/ 25 h 277"/>
                    <a:gd name="T6" fmla="*/ 76 w 355"/>
                    <a:gd name="T7" fmla="*/ 43 h 277"/>
                    <a:gd name="T8" fmla="*/ 92 w 355"/>
                    <a:gd name="T9" fmla="*/ 54 h 277"/>
                    <a:gd name="T10" fmla="*/ 122 w 355"/>
                    <a:gd name="T11" fmla="*/ 81 h 277"/>
                    <a:gd name="T12" fmla="*/ 136 w 355"/>
                    <a:gd name="T13" fmla="*/ 105 h 277"/>
                    <a:gd name="T14" fmla="*/ 148 w 355"/>
                    <a:gd name="T15" fmla="*/ 109 h 277"/>
                    <a:gd name="T16" fmla="*/ 154 w 355"/>
                    <a:gd name="T17" fmla="*/ 123 h 277"/>
                    <a:gd name="T18" fmla="*/ 176 w 355"/>
                    <a:gd name="T19" fmla="*/ 125 h 277"/>
                    <a:gd name="T20" fmla="*/ 170 w 355"/>
                    <a:gd name="T21" fmla="*/ 161 h 277"/>
                    <a:gd name="T22" fmla="*/ 179 w 355"/>
                    <a:gd name="T23" fmla="*/ 184 h 277"/>
                    <a:gd name="T24" fmla="*/ 197 w 355"/>
                    <a:gd name="T25" fmla="*/ 191 h 277"/>
                    <a:gd name="T26" fmla="*/ 215 w 355"/>
                    <a:gd name="T27" fmla="*/ 193 h 277"/>
                    <a:gd name="T28" fmla="*/ 235 w 355"/>
                    <a:gd name="T29" fmla="*/ 199 h 277"/>
                    <a:gd name="T30" fmla="*/ 253 w 355"/>
                    <a:gd name="T31" fmla="*/ 194 h 277"/>
                    <a:gd name="T32" fmla="*/ 271 w 355"/>
                    <a:gd name="T33" fmla="*/ 204 h 277"/>
                    <a:gd name="T34" fmla="*/ 295 w 355"/>
                    <a:gd name="T35" fmla="*/ 211 h 277"/>
                    <a:gd name="T36" fmla="*/ 313 w 355"/>
                    <a:gd name="T37" fmla="*/ 217 h 277"/>
                    <a:gd name="T38" fmla="*/ 351 w 355"/>
                    <a:gd name="T39" fmla="*/ 219 h 277"/>
                    <a:gd name="T40" fmla="*/ 341 w 355"/>
                    <a:gd name="T41" fmla="*/ 226 h 277"/>
                    <a:gd name="T42" fmla="*/ 321 w 355"/>
                    <a:gd name="T43" fmla="*/ 224 h 277"/>
                    <a:gd name="T44" fmla="*/ 299 w 355"/>
                    <a:gd name="T45" fmla="*/ 222 h 277"/>
                    <a:gd name="T46" fmla="*/ 287 w 355"/>
                    <a:gd name="T47" fmla="*/ 219 h 277"/>
                    <a:gd name="T48" fmla="*/ 251 w 355"/>
                    <a:gd name="T49" fmla="*/ 217 h 277"/>
                    <a:gd name="T50" fmla="*/ 233 w 355"/>
                    <a:gd name="T51" fmla="*/ 214 h 277"/>
                    <a:gd name="T52" fmla="*/ 172 w 355"/>
                    <a:gd name="T53" fmla="*/ 199 h 277"/>
                    <a:gd name="T54" fmla="*/ 160 w 355"/>
                    <a:gd name="T55" fmla="*/ 178 h 277"/>
                    <a:gd name="T56" fmla="*/ 126 w 355"/>
                    <a:gd name="T57" fmla="*/ 165 h 277"/>
                    <a:gd name="T58" fmla="*/ 108 w 355"/>
                    <a:gd name="T59" fmla="*/ 153 h 277"/>
                    <a:gd name="T60" fmla="*/ 94 w 355"/>
                    <a:gd name="T61" fmla="*/ 130 h 277"/>
                    <a:gd name="T62" fmla="*/ 68 w 355"/>
                    <a:gd name="T63" fmla="*/ 89 h 277"/>
                    <a:gd name="T64" fmla="*/ 64 w 355"/>
                    <a:gd name="T65" fmla="*/ 84 h 277"/>
                    <a:gd name="T66" fmla="*/ 58 w 355"/>
                    <a:gd name="T67" fmla="*/ 82 h 277"/>
                    <a:gd name="T68" fmla="*/ 54 w 355"/>
                    <a:gd name="T69" fmla="*/ 72 h 277"/>
                    <a:gd name="T70" fmla="*/ 38 w 355"/>
                    <a:gd name="T71" fmla="*/ 48 h 277"/>
                    <a:gd name="T72" fmla="*/ 20 w 355"/>
                    <a:gd name="T73" fmla="*/ 33 h 277"/>
                    <a:gd name="T74" fmla="*/ 4 w 355"/>
                    <a:gd name="T75" fmla="*/ 18 h 277"/>
                    <a:gd name="T76" fmla="*/ 10 w 355"/>
                    <a:gd name="T77" fmla="*/ 2 h 277"/>
                    <a:gd name="T78" fmla="*/ 10 w 355"/>
                    <a:gd name="T79" fmla="*/ 3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54 h 206"/>
                    <a:gd name="T2" fmla="*/ 66 w 156"/>
                    <a:gd name="T3" fmla="*/ 47 h 206"/>
                    <a:gd name="T4" fmla="*/ 68 w 156"/>
                    <a:gd name="T5" fmla="*/ 42 h 206"/>
                    <a:gd name="T6" fmla="*/ 81 w 156"/>
                    <a:gd name="T7" fmla="*/ 36 h 206"/>
                    <a:gd name="T8" fmla="*/ 107 w 156"/>
                    <a:gd name="T9" fmla="*/ 18 h 206"/>
                    <a:gd name="T10" fmla="*/ 113 w 156"/>
                    <a:gd name="T11" fmla="*/ 3 h 206"/>
                    <a:gd name="T12" fmla="*/ 125 w 156"/>
                    <a:gd name="T13" fmla="*/ 0 h 206"/>
                    <a:gd name="T14" fmla="*/ 151 w 156"/>
                    <a:gd name="T15" fmla="*/ 23 h 206"/>
                    <a:gd name="T16" fmla="*/ 147 w 156"/>
                    <a:gd name="T17" fmla="*/ 36 h 206"/>
                    <a:gd name="T18" fmla="*/ 127 w 156"/>
                    <a:gd name="T19" fmla="*/ 52 h 206"/>
                    <a:gd name="T20" fmla="*/ 133 w 156"/>
                    <a:gd name="T21" fmla="*/ 76 h 206"/>
                    <a:gd name="T22" fmla="*/ 143 w 156"/>
                    <a:gd name="T23" fmla="*/ 89 h 206"/>
                    <a:gd name="T24" fmla="*/ 147 w 156"/>
                    <a:gd name="T25" fmla="*/ 104 h 206"/>
                    <a:gd name="T26" fmla="*/ 129 w 156"/>
                    <a:gd name="T27" fmla="*/ 104 h 206"/>
                    <a:gd name="T28" fmla="*/ 117 w 156"/>
                    <a:gd name="T29" fmla="*/ 118 h 206"/>
                    <a:gd name="T30" fmla="*/ 105 w 156"/>
                    <a:gd name="T31" fmla="*/ 126 h 206"/>
                    <a:gd name="T32" fmla="*/ 101 w 156"/>
                    <a:gd name="T33" fmla="*/ 161 h 206"/>
                    <a:gd name="T34" fmla="*/ 89 w 156"/>
                    <a:gd name="T35" fmla="*/ 164 h 206"/>
                    <a:gd name="T36" fmla="*/ 83 w 156"/>
                    <a:gd name="T37" fmla="*/ 167 h 206"/>
                    <a:gd name="T38" fmla="*/ 76 w 156"/>
                    <a:gd name="T39" fmla="*/ 164 h 206"/>
                    <a:gd name="T40" fmla="*/ 72 w 156"/>
                    <a:gd name="T41" fmla="*/ 154 h 206"/>
                    <a:gd name="T42" fmla="*/ 60 w 156"/>
                    <a:gd name="T43" fmla="*/ 151 h 206"/>
                    <a:gd name="T44" fmla="*/ 42 w 156"/>
                    <a:gd name="T45" fmla="*/ 157 h 206"/>
                    <a:gd name="T46" fmla="*/ 28 w 156"/>
                    <a:gd name="T47" fmla="*/ 151 h 206"/>
                    <a:gd name="T48" fmla="*/ 10 w 156"/>
                    <a:gd name="T49" fmla="*/ 120 h 206"/>
                    <a:gd name="T50" fmla="*/ 4 w 156"/>
                    <a:gd name="T51" fmla="*/ 105 h 206"/>
                    <a:gd name="T52" fmla="*/ 0 w 156"/>
                    <a:gd name="T53" fmla="*/ 96 h 206"/>
                    <a:gd name="T54" fmla="*/ 20 w 156"/>
                    <a:gd name="T55" fmla="*/ 78 h 206"/>
                    <a:gd name="T56" fmla="*/ 32 w 156"/>
                    <a:gd name="T57" fmla="*/ 84 h 206"/>
                    <a:gd name="T58" fmla="*/ 34 w 156"/>
                    <a:gd name="T59" fmla="*/ 65 h 206"/>
                    <a:gd name="T60" fmla="*/ 52 w 156"/>
                    <a:gd name="T61" fmla="*/ 57 h 206"/>
                    <a:gd name="T62" fmla="*/ 54 w 156"/>
                    <a:gd name="T63" fmla="*/ 54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27 h 38"/>
                    <a:gd name="T2" fmla="*/ 18 w 109"/>
                    <a:gd name="T3" fmla="*/ 8 h 38"/>
                    <a:gd name="T4" fmla="*/ 46 w 109"/>
                    <a:gd name="T5" fmla="*/ 17 h 38"/>
                    <a:gd name="T6" fmla="*/ 73 w 109"/>
                    <a:gd name="T7" fmla="*/ 12 h 38"/>
                    <a:gd name="T8" fmla="*/ 91 w 109"/>
                    <a:gd name="T9" fmla="*/ 0 h 38"/>
                    <a:gd name="T10" fmla="*/ 77 w 109"/>
                    <a:gd name="T11" fmla="*/ 22 h 38"/>
                    <a:gd name="T12" fmla="*/ 61 w 109"/>
                    <a:gd name="T13" fmla="*/ 32 h 38"/>
                    <a:gd name="T14" fmla="*/ 42 w 109"/>
                    <a:gd name="T15" fmla="*/ 27 h 38"/>
                    <a:gd name="T16" fmla="*/ 14 w 109"/>
                    <a:gd name="T17" fmla="*/ 25 h 38"/>
                    <a:gd name="T18" fmla="*/ 4 w 109"/>
                    <a:gd name="T19" fmla="*/ 27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5 h 104"/>
                    <a:gd name="T2" fmla="*/ 18 w 76"/>
                    <a:gd name="T3" fmla="*/ 0 h 104"/>
                    <a:gd name="T4" fmla="*/ 34 w 76"/>
                    <a:gd name="T5" fmla="*/ 15 h 104"/>
                    <a:gd name="T6" fmla="*/ 61 w 76"/>
                    <a:gd name="T7" fmla="*/ 3 h 104"/>
                    <a:gd name="T8" fmla="*/ 45 w 76"/>
                    <a:gd name="T9" fmla="*/ 27 h 104"/>
                    <a:gd name="T10" fmla="*/ 53 w 76"/>
                    <a:gd name="T11" fmla="*/ 39 h 104"/>
                    <a:gd name="T12" fmla="*/ 57 w 76"/>
                    <a:gd name="T13" fmla="*/ 48 h 104"/>
                    <a:gd name="T14" fmla="*/ 45 w 76"/>
                    <a:gd name="T15" fmla="*/ 60 h 104"/>
                    <a:gd name="T16" fmla="*/ 34 w 76"/>
                    <a:gd name="T17" fmla="*/ 48 h 104"/>
                    <a:gd name="T18" fmla="*/ 22 w 76"/>
                    <a:gd name="T19" fmla="*/ 39 h 104"/>
                    <a:gd name="T20" fmla="*/ 28 w 76"/>
                    <a:gd name="T21" fmla="*/ 55 h 104"/>
                    <a:gd name="T22" fmla="*/ 30 w 76"/>
                    <a:gd name="T23" fmla="*/ 60 h 104"/>
                    <a:gd name="T24" fmla="*/ 20 w 76"/>
                    <a:gd name="T25" fmla="*/ 84 h 104"/>
                    <a:gd name="T26" fmla="*/ 12 w 76"/>
                    <a:gd name="T27" fmla="*/ 82 h 104"/>
                    <a:gd name="T28" fmla="*/ 8 w 76"/>
                    <a:gd name="T29" fmla="*/ 73 h 104"/>
                    <a:gd name="T30" fmla="*/ 0 w 76"/>
                    <a:gd name="T31" fmla="*/ 44 h 104"/>
                    <a:gd name="T32" fmla="*/ 2 w 76"/>
                    <a:gd name="T33" fmla="*/ 24 h 104"/>
                    <a:gd name="T34" fmla="*/ 8 w 76"/>
                    <a:gd name="T35" fmla="*/ 15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2 h 61"/>
                    <a:gd name="T2" fmla="*/ 13 w 37"/>
                    <a:gd name="T3" fmla="*/ 0 h 61"/>
                    <a:gd name="T4" fmla="*/ 15 w 37"/>
                    <a:gd name="T5" fmla="*/ 22 h 61"/>
                    <a:gd name="T6" fmla="*/ 37 w 37"/>
                    <a:gd name="T7" fmla="*/ 31 h 61"/>
                    <a:gd name="T8" fmla="*/ 19 w 37"/>
                    <a:gd name="T9" fmla="*/ 35 h 61"/>
                    <a:gd name="T10" fmla="*/ 5 w 37"/>
                    <a:gd name="T11" fmla="*/ 47 h 61"/>
                    <a:gd name="T12" fmla="*/ 1 w 37"/>
                    <a:gd name="T13" fmla="*/ 27 h 61"/>
                    <a:gd name="T14" fmla="*/ 3 w 37"/>
                    <a:gd name="T15" fmla="*/ 22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8 w 49"/>
                    <a:gd name="T3" fmla="*/ 0 h 29"/>
                    <a:gd name="T4" fmla="*/ 47 w 49"/>
                    <a:gd name="T5" fmla="*/ 13 h 29"/>
                    <a:gd name="T6" fmla="*/ 34 w 49"/>
                    <a:gd name="T7" fmla="*/ 12 h 29"/>
                    <a:gd name="T8" fmla="*/ 3 w 49"/>
                    <a:gd name="T9" fmla="*/ 13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3 h 48"/>
                    <a:gd name="T2" fmla="*/ 15 w 61"/>
                    <a:gd name="T3" fmla="*/ 23 h 48"/>
                    <a:gd name="T4" fmla="*/ 3 w 61"/>
                    <a:gd name="T5" fmla="*/ 19 h 48"/>
                    <a:gd name="T6" fmla="*/ 13 w 61"/>
                    <a:gd name="T7" fmla="*/ 7 h 48"/>
                    <a:gd name="T8" fmla="*/ 25 w 61"/>
                    <a:gd name="T9" fmla="*/ 0 h 48"/>
                    <a:gd name="T10" fmla="*/ 49 w 61"/>
                    <a:gd name="T11" fmla="*/ 9 h 48"/>
                    <a:gd name="T12" fmla="*/ 53 w 61"/>
                    <a:gd name="T13" fmla="*/ 18 h 48"/>
                    <a:gd name="T14" fmla="*/ 61 w 61"/>
                    <a:gd name="T15" fmla="*/ 28 h 48"/>
                    <a:gd name="T16" fmla="*/ 41 w 61"/>
                    <a:gd name="T17" fmla="*/ 33 h 48"/>
                    <a:gd name="T18" fmla="*/ 23 w 61"/>
                    <a:gd name="T19" fmla="*/ 39 h 48"/>
                    <a:gd name="T20" fmla="*/ 21 w 61"/>
                    <a:gd name="T21" fmla="*/ 33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3 h 182"/>
                    <a:gd name="T2" fmla="*/ 36 w 286"/>
                    <a:gd name="T3" fmla="*/ 11 h 182"/>
                    <a:gd name="T4" fmla="*/ 26 w 286"/>
                    <a:gd name="T5" fmla="*/ 25 h 182"/>
                    <a:gd name="T6" fmla="*/ 0 w 286"/>
                    <a:gd name="T7" fmla="*/ 20 h 182"/>
                    <a:gd name="T8" fmla="*/ 10 w 286"/>
                    <a:gd name="T9" fmla="*/ 34 h 182"/>
                    <a:gd name="T10" fmla="*/ 16 w 286"/>
                    <a:gd name="T11" fmla="*/ 51 h 182"/>
                    <a:gd name="T12" fmla="*/ 24 w 286"/>
                    <a:gd name="T13" fmla="*/ 39 h 182"/>
                    <a:gd name="T14" fmla="*/ 30 w 286"/>
                    <a:gd name="T15" fmla="*/ 36 h 182"/>
                    <a:gd name="T16" fmla="*/ 48 w 286"/>
                    <a:gd name="T17" fmla="*/ 46 h 182"/>
                    <a:gd name="T18" fmla="*/ 70 w 286"/>
                    <a:gd name="T19" fmla="*/ 51 h 182"/>
                    <a:gd name="T20" fmla="*/ 88 w 286"/>
                    <a:gd name="T21" fmla="*/ 59 h 182"/>
                    <a:gd name="T22" fmla="*/ 106 w 286"/>
                    <a:gd name="T23" fmla="*/ 84 h 182"/>
                    <a:gd name="T24" fmla="*/ 104 w 286"/>
                    <a:gd name="T25" fmla="*/ 100 h 182"/>
                    <a:gd name="T26" fmla="*/ 98 w 286"/>
                    <a:gd name="T27" fmla="*/ 110 h 182"/>
                    <a:gd name="T28" fmla="*/ 122 w 286"/>
                    <a:gd name="T29" fmla="*/ 105 h 182"/>
                    <a:gd name="T30" fmla="*/ 140 w 286"/>
                    <a:gd name="T31" fmla="*/ 115 h 182"/>
                    <a:gd name="T32" fmla="*/ 168 w 286"/>
                    <a:gd name="T33" fmla="*/ 121 h 182"/>
                    <a:gd name="T34" fmla="*/ 174 w 286"/>
                    <a:gd name="T35" fmla="*/ 120 h 182"/>
                    <a:gd name="T36" fmla="*/ 168 w 286"/>
                    <a:gd name="T37" fmla="*/ 110 h 182"/>
                    <a:gd name="T38" fmla="*/ 178 w 286"/>
                    <a:gd name="T39" fmla="*/ 111 h 182"/>
                    <a:gd name="T40" fmla="*/ 186 w 286"/>
                    <a:gd name="T41" fmla="*/ 97 h 182"/>
                    <a:gd name="T42" fmla="*/ 202 w 286"/>
                    <a:gd name="T43" fmla="*/ 100 h 182"/>
                    <a:gd name="T44" fmla="*/ 214 w 286"/>
                    <a:gd name="T45" fmla="*/ 106 h 182"/>
                    <a:gd name="T46" fmla="*/ 244 w 286"/>
                    <a:gd name="T47" fmla="*/ 138 h 182"/>
                    <a:gd name="T48" fmla="*/ 262 w 286"/>
                    <a:gd name="T49" fmla="*/ 146 h 182"/>
                    <a:gd name="T50" fmla="*/ 284 w 286"/>
                    <a:gd name="T51" fmla="*/ 139 h 182"/>
                    <a:gd name="T52" fmla="*/ 268 w 286"/>
                    <a:gd name="T53" fmla="*/ 131 h 182"/>
                    <a:gd name="T54" fmla="*/ 256 w 286"/>
                    <a:gd name="T55" fmla="*/ 113 h 182"/>
                    <a:gd name="T56" fmla="*/ 250 w 286"/>
                    <a:gd name="T57" fmla="*/ 108 h 182"/>
                    <a:gd name="T58" fmla="*/ 248 w 286"/>
                    <a:gd name="T59" fmla="*/ 100 h 182"/>
                    <a:gd name="T60" fmla="*/ 236 w 286"/>
                    <a:gd name="T61" fmla="*/ 95 h 182"/>
                    <a:gd name="T62" fmla="*/ 240 w 286"/>
                    <a:gd name="T63" fmla="*/ 79 h 182"/>
                    <a:gd name="T64" fmla="*/ 220 w 286"/>
                    <a:gd name="T65" fmla="*/ 70 h 182"/>
                    <a:gd name="T66" fmla="*/ 210 w 286"/>
                    <a:gd name="T67" fmla="*/ 57 h 182"/>
                    <a:gd name="T68" fmla="*/ 190 w 286"/>
                    <a:gd name="T69" fmla="*/ 44 h 182"/>
                    <a:gd name="T70" fmla="*/ 168 w 286"/>
                    <a:gd name="T71" fmla="*/ 31 h 182"/>
                    <a:gd name="T72" fmla="*/ 156 w 286"/>
                    <a:gd name="T73" fmla="*/ 28 h 182"/>
                    <a:gd name="T74" fmla="*/ 120 w 286"/>
                    <a:gd name="T75" fmla="*/ 13 h 182"/>
                    <a:gd name="T76" fmla="*/ 102 w 286"/>
                    <a:gd name="T77" fmla="*/ 3 h 182"/>
                    <a:gd name="T78" fmla="*/ 96 w 286"/>
                    <a:gd name="T79" fmla="*/ 0 h 182"/>
                    <a:gd name="T80" fmla="*/ 70 w 286"/>
                    <a:gd name="T81" fmla="*/ 8 h 182"/>
                    <a:gd name="T82" fmla="*/ 56 w 286"/>
                    <a:gd name="T83" fmla="*/ 26 h 182"/>
                    <a:gd name="T84" fmla="*/ 46 w 286"/>
                    <a:gd name="T85" fmla="*/ 23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48 h 78"/>
                    <a:gd name="T2" fmla="*/ 27 w 78"/>
                    <a:gd name="T3" fmla="*/ 49 h 78"/>
                    <a:gd name="T4" fmla="*/ 45 w 78"/>
                    <a:gd name="T5" fmla="*/ 39 h 78"/>
                    <a:gd name="T6" fmla="*/ 57 w 78"/>
                    <a:gd name="T7" fmla="*/ 25 h 78"/>
                    <a:gd name="T8" fmla="*/ 43 w 78"/>
                    <a:gd name="T9" fmla="*/ 11 h 78"/>
                    <a:gd name="T10" fmla="*/ 43 w 78"/>
                    <a:gd name="T11" fmla="*/ 3 h 78"/>
                    <a:gd name="T12" fmla="*/ 71 w 78"/>
                    <a:gd name="T13" fmla="*/ 21 h 78"/>
                    <a:gd name="T14" fmla="*/ 67 w 78"/>
                    <a:gd name="T15" fmla="*/ 44 h 78"/>
                    <a:gd name="T16" fmla="*/ 33 w 78"/>
                    <a:gd name="T17" fmla="*/ 64 h 78"/>
                    <a:gd name="T18" fmla="*/ 9 w 78"/>
                    <a:gd name="T19" fmla="*/ 54 h 78"/>
                    <a:gd name="T20" fmla="*/ 3 w 78"/>
                    <a:gd name="T21" fmla="*/ 51 h 78"/>
                    <a:gd name="T22" fmla="*/ 1 w 78"/>
                    <a:gd name="T23" fmla="*/ 4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3 h 18"/>
                    <a:gd name="T2" fmla="*/ 3 w 17"/>
                    <a:gd name="T3" fmla="*/ 11 h 18"/>
                    <a:gd name="T4" fmla="*/ 3 w 17"/>
                    <a:gd name="T5" fmla="*/ 3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2 h 22"/>
                    <a:gd name="T2" fmla="*/ 14 w 26"/>
                    <a:gd name="T3" fmla="*/ 0 h 22"/>
                    <a:gd name="T4" fmla="*/ 14 w 26"/>
                    <a:gd name="T5" fmla="*/ 19 h 22"/>
                    <a:gd name="T6" fmla="*/ 8 w 26"/>
                    <a:gd name="T7" fmla="*/ 12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0 h 15"/>
                    <a:gd name="T2" fmla="*/ 16 w 20"/>
                    <a:gd name="T3" fmla="*/ 2 h 15"/>
                    <a:gd name="T4" fmla="*/ 9 w 20"/>
                    <a:gd name="T5" fmla="*/ 10 h 15"/>
                    <a:gd name="T6" fmla="*/ 7 w 20"/>
                    <a:gd name="T7" fmla="*/ 10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0 h 15"/>
                    <a:gd name="T2" fmla="*/ 14 w 20"/>
                    <a:gd name="T3" fmla="*/ 2 h 15"/>
                    <a:gd name="T4" fmla="*/ 14 w 20"/>
                    <a:gd name="T5" fmla="*/ 11 h 15"/>
                    <a:gd name="T6" fmla="*/ 7 w 20"/>
                    <a:gd name="T7" fmla="*/ 10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41 h 80"/>
                    <a:gd name="T2" fmla="*/ 14 w 80"/>
                    <a:gd name="T3" fmla="*/ 20 h 80"/>
                    <a:gd name="T4" fmla="*/ 26 w 80"/>
                    <a:gd name="T5" fmla="*/ 17 h 80"/>
                    <a:gd name="T6" fmla="*/ 48 w 80"/>
                    <a:gd name="T7" fmla="*/ 15 h 80"/>
                    <a:gd name="T8" fmla="*/ 58 w 80"/>
                    <a:gd name="T9" fmla="*/ 0 h 80"/>
                    <a:gd name="T10" fmla="*/ 80 w 80"/>
                    <a:gd name="T11" fmla="*/ 33 h 80"/>
                    <a:gd name="T12" fmla="*/ 70 w 80"/>
                    <a:gd name="T13" fmla="*/ 46 h 80"/>
                    <a:gd name="T14" fmla="*/ 54 w 80"/>
                    <a:gd name="T15" fmla="*/ 51 h 80"/>
                    <a:gd name="T16" fmla="*/ 48 w 80"/>
                    <a:gd name="T17" fmla="*/ 66 h 80"/>
                    <a:gd name="T18" fmla="*/ 32 w 80"/>
                    <a:gd name="T19" fmla="*/ 56 h 80"/>
                    <a:gd name="T20" fmla="*/ 38 w 80"/>
                    <a:gd name="T21" fmla="*/ 43 h 80"/>
                    <a:gd name="T22" fmla="*/ 30 w 80"/>
                    <a:gd name="T23" fmla="*/ 23 h 80"/>
                    <a:gd name="T24" fmla="*/ 20 w 80"/>
                    <a:gd name="T25" fmla="*/ 40 h 80"/>
                    <a:gd name="T26" fmla="*/ 8 w 80"/>
                    <a:gd name="T27" fmla="*/ 46 h 80"/>
                    <a:gd name="T28" fmla="*/ 0 w 80"/>
                    <a:gd name="T29" fmla="*/ 41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78 h 174"/>
                    <a:gd name="T2" fmla="*/ 26 w 94"/>
                    <a:gd name="T3" fmla="*/ 104 h 174"/>
                    <a:gd name="T4" fmla="*/ 32 w 94"/>
                    <a:gd name="T5" fmla="*/ 88 h 174"/>
                    <a:gd name="T6" fmla="*/ 52 w 94"/>
                    <a:gd name="T7" fmla="*/ 82 h 174"/>
                    <a:gd name="T8" fmla="*/ 46 w 94"/>
                    <a:gd name="T9" fmla="*/ 101 h 174"/>
                    <a:gd name="T10" fmla="*/ 66 w 94"/>
                    <a:gd name="T11" fmla="*/ 103 h 174"/>
                    <a:gd name="T12" fmla="*/ 76 w 94"/>
                    <a:gd name="T13" fmla="*/ 116 h 174"/>
                    <a:gd name="T14" fmla="*/ 58 w 94"/>
                    <a:gd name="T15" fmla="*/ 121 h 174"/>
                    <a:gd name="T16" fmla="*/ 74 w 94"/>
                    <a:gd name="T17" fmla="*/ 142 h 174"/>
                    <a:gd name="T18" fmla="*/ 84 w 94"/>
                    <a:gd name="T19" fmla="*/ 126 h 174"/>
                    <a:gd name="T20" fmla="*/ 82 w 94"/>
                    <a:gd name="T21" fmla="*/ 91 h 174"/>
                    <a:gd name="T22" fmla="*/ 60 w 94"/>
                    <a:gd name="T23" fmla="*/ 87 h 174"/>
                    <a:gd name="T24" fmla="*/ 50 w 94"/>
                    <a:gd name="T25" fmla="*/ 67 h 174"/>
                    <a:gd name="T26" fmla="*/ 34 w 94"/>
                    <a:gd name="T27" fmla="*/ 67 h 174"/>
                    <a:gd name="T28" fmla="*/ 30 w 94"/>
                    <a:gd name="T29" fmla="*/ 57 h 174"/>
                    <a:gd name="T30" fmla="*/ 42 w 94"/>
                    <a:gd name="T31" fmla="*/ 34 h 174"/>
                    <a:gd name="T32" fmla="*/ 30 w 94"/>
                    <a:gd name="T33" fmla="*/ 0 h 174"/>
                    <a:gd name="T34" fmla="*/ 18 w 94"/>
                    <a:gd name="T35" fmla="*/ 18 h 174"/>
                    <a:gd name="T36" fmla="*/ 4 w 94"/>
                    <a:gd name="T37" fmla="*/ 38 h 174"/>
                    <a:gd name="T38" fmla="*/ 14 w 94"/>
                    <a:gd name="T39" fmla="*/ 62 h 174"/>
                    <a:gd name="T40" fmla="*/ 14 w 94"/>
                    <a:gd name="T41" fmla="*/ 78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0 h 50"/>
                    <a:gd name="T2" fmla="*/ 12 w 32"/>
                    <a:gd name="T3" fmla="*/ 0 h 50"/>
                    <a:gd name="T4" fmla="*/ 20 w 32"/>
                    <a:gd name="T5" fmla="*/ 13 h 50"/>
                    <a:gd name="T6" fmla="*/ 22 w 32"/>
                    <a:gd name="T7" fmla="*/ 20 h 50"/>
                    <a:gd name="T8" fmla="*/ 28 w 32"/>
                    <a:gd name="T9" fmla="*/ 21 h 50"/>
                    <a:gd name="T10" fmla="*/ 32 w 32"/>
                    <a:gd name="T11" fmla="*/ 31 h 50"/>
                    <a:gd name="T12" fmla="*/ 18 w 32"/>
                    <a:gd name="T13" fmla="*/ 41 h 50"/>
                    <a:gd name="T14" fmla="*/ 6 w 32"/>
                    <a:gd name="T15" fmla="*/ 20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36 h 50"/>
                    <a:gd name="T2" fmla="*/ 23 w 43"/>
                    <a:gd name="T3" fmla="*/ 16 h 50"/>
                    <a:gd name="T4" fmla="*/ 38 w 43"/>
                    <a:gd name="T5" fmla="*/ 0 h 50"/>
                    <a:gd name="T6" fmla="*/ 25 w 43"/>
                    <a:gd name="T7" fmla="*/ 23 h 50"/>
                    <a:gd name="T8" fmla="*/ 2 w 43"/>
                    <a:gd name="T9" fmla="*/ 41 h 50"/>
                    <a:gd name="T10" fmla="*/ 0 w 43"/>
                    <a:gd name="T11" fmla="*/ 36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31 w 471"/>
                    <a:gd name="T1" fmla="*/ 436 h 281"/>
                    <a:gd name="T2" fmla="*/ 36 w 471"/>
                    <a:gd name="T3" fmla="*/ 390 h 281"/>
                    <a:gd name="T4" fmla="*/ 33 w 471"/>
                    <a:gd name="T5" fmla="*/ 382 h 281"/>
                    <a:gd name="T6" fmla="*/ 24 w 471"/>
                    <a:gd name="T7" fmla="*/ 340 h 281"/>
                    <a:gd name="T8" fmla="*/ 6 w 471"/>
                    <a:gd name="T9" fmla="*/ 335 h 281"/>
                    <a:gd name="T10" fmla="*/ 0 w 471"/>
                    <a:gd name="T11" fmla="*/ 298 h 281"/>
                    <a:gd name="T12" fmla="*/ 18 w 471"/>
                    <a:gd name="T13" fmla="*/ 281 h 281"/>
                    <a:gd name="T14" fmla="*/ 9 w 471"/>
                    <a:gd name="T15" fmla="*/ 257 h 281"/>
                    <a:gd name="T16" fmla="*/ 3 w 471"/>
                    <a:gd name="T17" fmla="*/ 249 h 281"/>
                    <a:gd name="T18" fmla="*/ 42 w 471"/>
                    <a:gd name="T19" fmla="*/ 187 h 281"/>
                    <a:gd name="T20" fmla="*/ 65 w 471"/>
                    <a:gd name="T21" fmla="*/ 150 h 281"/>
                    <a:gd name="T22" fmla="*/ 63 w 471"/>
                    <a:gd name="T23" fmla="*/ 109 h 281"/>
                    <a:gd name="T24" fmla="*/ 36 w 471"/>
                    <a:gd name="T25" fmla="*/ 67 h 281"/>
                    <a:gd name="T26" fmla="*/ 30 w 471"/>
                    <a:gd name="T27" fmla="*/ 50 h 281"/>
                    <a:gd name="T28" fmla="*/ 39 w 471"/>
                    <a:gd name="T29" fmla="*/ 56 h 281"/>
                    <a:gd name="T30" fmla="*/ 71 w 471"/>
                    <a:gd name="T31" fmla="*/ 55 h 281"/>
                    <a:gd name="T32" fmla="*/ 95 w 471"/>
                    <a:gd name="T33" fmla="*/ 17 h 281"/>
                    <a:gd name="T34" fmla="*/ 122 w 471"/>
                    <a:gd name="T35" fmla="*/ 0 h 281"/>
                    <a:gd name="T36" fmla="*/ 131 w 471"/>
                    <a:gd name="T37" fmla="*/ 3 h 281"/>
                    <a:gd name="T38" fmla="*/ 137 w 471"/>
                    <a:gd name="T39" fmla="*/ 14 h 281"/>
                    <a:gd name="T40" fmla="*/ 146 w 471"/>
                    <a:gd name="T41" fmla="*/ 8 h 281"/>
                    <a:gd name="T42" fmla="*/ 164 w 471"/>
                    <a:gd name="T43" fmla="*/ 12 h 281"/>
                    <a:gd name="T44" fmla="*/ 173 w 471"/>
                    <a:gd name="T45" fmla="*/ 14 h 281"/>
                    <a:gd name="T46" fmla="*/ 210 w 471"/>
                    <a:gd name="T47" fmla="*/ 22 h 281"/>
                    <a:gd name="T48" fmla="*/ 231 w 471"/>
                    <a:gd name="T49" fmla="*/ 37 h 281"/>
                    <a:gd name="T50" fmla="*/ 249 w 471"/>
                    <a:gd name="T51" fmla="*/ 26 h 281"/>
                    <a:gd name="T52" fmla="*/ 257 w 471"/>
                    <a:gd name="T53" fmla="*/ 22 h 281"/>
                    <a:gd name="T54" fmla="*/ 290 w 471"/>
                    <a:gd name="T55" fmla="*/ 22 h 281"/>
                    <a:gd name="T56" fmla="*/ 314 w 471"/>
                    <a:gd name="T57" fmla="*/ 50 h 281"/>
                    <a:gd name="T58" fmla="*/ 344 w 471"/>
                    <a:gd name="T59" fmla="*/ 92 h 281"/>
                    <a:gd name="T60" fmla="*/ 365 w 471"/>
                    <a:gd name="T61" fmla="*/ 109 h 281"/>
                    <a:gd name="T62" fmla="*/ 382 w 471"/>
                    <a:gd name="T63" fmla="*/ 106 h 281"/>
                    <a:gd name="T64" fmla="*/ 402 w 471"/>
                    <a:gd name="T65" fmla="*/ 101 h 281"/>
                    <a:gd name="T66" fmla="*/ 432 w 471"/>
                    <a:gd name="T67" fmla="*/ 111 h 281"/>
                    <a:gd name="T68" fmla="*/ 446 w 471"/>
                    <a:gd name="T69" fmla="*/ 126 h 281"/>
                    <a:gd name="T70" fmla="*/ 458 w 471"/>
                    <a:gd name="T71" fmla="*/ 140 h 281"/>
                    <a:gd name="T72" fmla="*/ 473 w 471"/>
                    <a:gd name="T73" fmla="*/ 173 h 281"/>
                    <a:gd name="T74" fmla="*/ 479 w 471"/>
                    <a:gd name="T75" fmla="*/ 187 h 281"/>
                    <a:gd name="T76" fmla="*/ 482 w 471"/>
                    <a:gd name="T77" fmla="*/ 195 h 281"/>
                    <a:gd name="T78" fmla="*/ 461 w 471"/>
                    <a:gd name="T79" fmla="*/ 221 h 281"/>
                    <a:gd name="T80" fmla="*/ 479 w 471"/>
                    <a:gd name="T81" fmla="*/ 220 h 281"/>
                    <a:gd name="T82" fmla="*/ 509 w 471"/>
                    <a:gd name="T83" fmla="*/ 242 h 281"/>
                    <a:gd name="T84" fmla="*/ 542 w 471"/>
                    <a:gd name="T85" fmla="*/ 245 h 281"/>
                    <a:gd name="T86" fmla="*/ 566 w 471"/>
                    <a:gd name="T87" fmla="*/ 262 h 281"/>
                    <a:gd name="T88" fmla="*/ 569 w 471"/>
                    <a:gd name="T89" fmla="*/ 268 h 281"/>
                    <a:gd name="T90" fmla="*/ 569 w 471"/>
                    <a:gd name="T91" fmla="*/ 274 h 281"/>
                    <a:gd name="T92" fmla="*/ 586 w 471"/>
                    <a:gd name="T93" fmla="*/ 268 h 281"/>
                    <a:gd name="T94" fmla="*/ 595 w 471"/>
                    <a:gd name="T95" fmla="*/ 267 h 281"/>
                    <a:gd name="T96" fmla="*/ 653 w 471"/>
                    <a:gd name="T97" fmla="*/ 288 h 281"/>
                    <a:gd name="T98" fmla="*/ 665 w 471"/>
                    <a:gd name="T99" fmla="*/ 310 h 281"/>
                    <a:gd name="T100" fmla="*/ 692 w 471"/>
                    <a:gd name="T101" fmla="*/ 313 h 281"/>
                    <a:gd name="T102" fmla="*/ 701 w 471"/>
                    <a:gd name="T103" fmla="*/ 335 h 281"/>
                    <a:gd name="T104" fmla="*/ 671 w 471"/>
                    <a:gd name="T105" fmla="*/ 402 h 281"/>
                    <a:gd name="T106" fmla="*/ 647 w 471"/>
                    <a:gd name="T107" fmla="*/ 438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5 h 844"/>
                    <a:gd name="T2" fmla="*/ 502 w 984"/>
                    <a:gd name="T3" fmla="*/ 28 h 844"/>
                    <a:gd name="T4" fmla="*/ 550 w 984"/>
                    <a:gd name="T5" fmla="*/ 31 h 844"/>
                    <a:gd name="T6" fmla="*/ 578 w 984"/>
                    <a:gd name="T7" fmla="*/ 107 h 844"/>
                    <a:gd name="T8" fmla="*/ 586 w 984"/>
                    <a:gd name="T9" fmla="*/ 74 h 844"/>
                    <a:gd name="T10" fmla="*/ 606 w 984"/>
                    <a:gd name="T11" fmla="*/ 57 h 844"/>
                    <a:gd name="T12" fmla="*/ 642 w 984"/>
                    <a:gd name="T13" fmla="*/ 103 h 844"/>
                    <a:gd name="T14" fmla="*/ 682 w 984"/>
                    <a:gd name="T15" fmla="*/ 80 h 844"/>
                    <a:gd name="T16" fmla="*/ 706 w 984"/>
                    <a:gd name="T17" fmla="*/ 71 h 844"/>
                    <a:gd name="T18" fmla="*/ 762 w 984"/>
                    <a:gd name="T19" fmla="*/ 2 h 844"/>
                    <a:gd name="T20" fmla="*/ 798 w 984"/>
                    <a:gd name="T21" fmla="*/ 57 h 844"/>
                    <a:gd name="T22" fmla="*/ 798 w 984"/>
                    <a:gd name="T23" fmla="*/ 107 h 844"/>
                    <a:gd name="T24" fmla="*/ 790 w 984"/>
                    <a:gd name="T25" fmla="*/ 130 h 844"/>
                    <a:gd name="T26" fmla="*/ 766 w 984"/>
                    <a:gd name="T27" fmla="*/ 133 h 844"/>
                    <a:gd name="T28" fmla="*/ 762 w 984"/>
                    <a:gd name="T29" fmla="*/ 153 h 844"/>
                    <a:gd name="T30" fmla="*/ 802 w 984"/>
                    <a:gd name="T31" fmla="*/ 185 h 844"/>
                    <a:gd name="T32" fmla="*/ 786 w 984"/>
                    <a:gd name="T33" fmla="*/ 264 h 844"/>
                    <a:gd name="T34" fmla="*/ 830 w 984"/>
                    <a:gd name="T35" fmla="*/ 339 h 844"/>
                    <a:gd name="T36" fmla="*/ 854 w 984"/>
                    <a:gd name="T37" fmla="*/ 369 h 844"/>
                    <a:gd name="T38" fmla="*/ 830 w 984"/>
                    <a:gd name="T39" fmla="*/ 369 h 844"/>
                    <a:gd name="T40" fmla="*/ 746 w 984"/>
                    <a:gd name="T41" fmla="*/ 310 h 844"/>
                    <a:gd name="T42" fmla="*/ 678 w 984"/>
                    <a:gd name="T43" fmla="*/ 330 h 844"/>
                    <a:gd name="T44" fmla="*/ 590 w 984"/>
                    <a:gd name="T45" fmla="*/ 362 h 844"/>
                    <a:gd name="T46" fmla="*/ 642 w 984"/>
                    <a:gd name="T47" fmla="*/ 474 h 844"/>
                    <a:gd name="T48" fmla="*/ 710 w 984"/>
                    <a:gd name="T49" fmla="*/ 500 h 844"/>
                    <a:gd name="T50" fmla="*/ 738 w 984"/>
                    <a:gd name="T51" fmla="*/ 451 h 844"/>
                    <a:gd name="T52" fmla="*/ 774 w 984"/>
                    <a:gd name="T53" fmla="*/ 467 h 844"/>
                    <a:gd name="T54" fmla="*/ 766 w 984"/>
                    <a:gd name="T55" fmla="*/ 517 h 844"/>
                    <a:gd name="T56" fmla="*/ 802 w 984"/>
                    <a:gd name="T57" fmla="*/ 549 h 844"/>
                    <a:gd name="T58" fmla="*/ 838 w 984"/>
                    <a:gd name="T59" fmla="*/ 539 h 844"/>
                    <a:gd name="T60" fmla="*/ 922 w 984"/>
                    <a:gd name="T61" fmla="*/ 661 h 844"/>
                    <a:gd name="T62" fmla="*/ 942 w 984"/>
                    <a:gd name="T63" fmla="*/ 677 h 844"/>
                    <a:gd name="T64" fmla="*/ 874 w 984"/>
                    <a:gd name="T65" fmla="*/ 664 h 844"/>
                    <a:gd name="T66" fmla="*/ 830 w 984"/>
                    <a:gd name="T67" fmla="*/ 621 h 844"/>
                    <a:gd name="T68" fmla="*/ 778 w 984"/>
                    <a:gd name="T69" fmla="*/ 582 h 844"/>
                    <a:gd name="T70" fmla="*/ 702 w 984"/>
                    <a:gd name="T71" fmla="*/ 543 h 844"/>
                    <a:gd name="T72" fmla="*/ 614 w 984"/>
                    <a:gd name="T73" fmla="*/ 530 h 844"/>
                    <a:gd name="T74" fmla="*/ 506 w 984"/>
                    <a:gd name="T75" fmla="*/ 487 h 844"/>
                    <a:gd name="T76" fmla="*/ 462 w 984"/>
                    <a:gd name="T77" fmla="*/ 415 h 844"/>
                    <a:gd name="T78" fmla="*/ 430 w 984"/>
                    <a:gd name="T79" fmla="*/ 379 h 844"/>
                    <a:gd name="T80" fmla="*/ 382 w 984"/>
                    <a:gd name="T81" fmla="*/ 353 h 844"/>
                    <a:gd name="T82" fmla="*/ 342 w 984"/>
                    <a:gd name="T83" fmla="*/ 303 h 844"/>
                    <a:gd name="T84" fmla="*/ 354 w 984"/>
                    <a:gd name="T85" fmla="*/ 339 h 844"/>
                    <a:gd name="T86" fmla="*/ 418 w 984"/>
                    <a:gd name="T87" fmla="*/ 405 h 844"/>
                    <a:gd name="T88" fmla="*/ 422 w 984"/>
                    <a:gd name="T89" fmla="*/ 431 h 844"/>
                    <a:gd name="T90" fmla="*/ 394 w 984"/>
                    <a:gd name="T91" fmla="*/ 408 h 844"/>
                    <a:gd name="T92" fmla="*/ 354 w 984"/>
                    <a:gd name="T93" fmla="*/ 382 h 844"/>
                    <a:gd name="T94" fmla="*/ 314 w 984"/>
                    <a:gd name="T95" fmla="*/ 330 h 844"/>
                    <a:gd name="T96" fmla="*/ 266 w 984"/>
                    <a:gd name="T97" fmla="*/ 284 h 844"/>
                    <a:gd name="T98" fmla="*/ 210 w 984"/>
                    <a:gd name="T99" fmla="*/ 257 h 844"/>
                    <a:gd name="T100" fmla="*/ 154 w 984"/>
                    <a:gd name="T101" fmla="*/ 195 h 844"/>
                    <a:gd name="T102" fmla="*/ 66 w 984"/>
                    <a:gd name="T103" fmla="*/ 54 h 844"/>
                    <a:gd name="T104" fmla="*/ 34 w 984"/>
                    <a:gd name="T105" fmla="*/ 31 h 844"/>
                    <a:gd name="T106" fmla="*/ 46 w 984"/>
                    <a:gd name="T107" fmla="*/ 18 h 844"/>
                    <a:gd name="T108" fmla="*/ 102 w 984"/>
                    <a:gd name="T109" fmla="*/ 57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3 h 48"/>
                    <a:gd name="T2" fmla="*/ 10 w 36"/>
                    <a:gd name="T3" fmla="*/ 39 h 48"/>
                    <a:gd name="T4" fmla="*/ 6 w 36"/>
                    <a:gd name="T5" fmla="*/ 23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4 h 37"/>
                    <a:gd name="T2" fmla="*/ 13 w 36"/>
                    <a:gd name="T3" fmla="*/ 1 h 37"/>
                    <a:gd name="T4" fmla="*/ 38 w 36"/>
                    <a:gd name="T5" fmla="*/ 13 h 37"/>
                    <a:gd name="T6" fmla="*/ 8 w 36"/>
                    <a:gd name="T7" fmla="*/ 13 h 37"/>
                    <a:gd name="T8" fmla="*/ 0 w 36"/>
                    <a:gd name="T9" fmla="*/ 4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1 h 96"/>
                    <a:gd name="T2" fmla="*/ 28 w 170"/>
                    <a:gd name="T3" fmla="*/ 21 h 96"/>
                    <a:gd name="T4" fmla="*/ 56 w 170"/>
                    <a:gd name="T5" fmla="*/ 18 h 96"/>
                    <a:gd name="T6" fmla="*/ 80 w 170"/>
                    <a:gd name="T7" fmla="*/ 8 h 96"/>
                    <a:gd name="T8" fmla="*/ 64 w 170"/>
                    <a:gd name="T9" fmla="*/ 21 h 96"/>
                    <a:gd name="T10" fmla="*/ 125 w 170"/>
                    <a:gd name="T11" fmla="*/ 41 h 96"/>
                    <a:gd name="T12" fmla="*/ 161 w 170"/>
                    <a:gd name="T13" fmla="*/ 55 h 96"/>
                    <a:gd name="T14" fmla="*/ 117 w 170"/>
                    <a:gd name="T15" fmla="*/ 65 h 96"/>
                    <a:gd name="T16" fmla="*/ 89 w 170"/>
                    <a:gd name="T17" fmla="*/ 48 h 96"/>
                    <a:gd name="T18" fmla="*/ 76 w 170"/>
                    <a:gd name="T19" fmla="*/ 45 h 96"/>
                    <a:gd name="T20" fmla="*/ 24 w 170"/>
                    <a:gd name="T21" fmla="*/ 35 h 96"/>
                    <a:gd name="T22" fmla="*/ 0 w 170"/>
                    <a:gd name="T23" fmla="*/ 41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3 h 44"/>
                    <a:gd name="T4" fmla="*/ 88 w 138"/>
                    <a:gd name="T5" fmla="*/ 20 h 44"/>
                    <a:gd name="T6" fmla="*/ 112 w 138"/>
                    <a:gd name="T7" fmla="*/ 17 h 44"/>
                    <a:gd name="T8" fmla="*/ 108 w 138"/>
                    <a:gd name="T9" fmla="*/ 37 h 44"/>
                    <a:gd name="T10" fmla="*/ 64 w 138"/>
                    <a:gd name="T11" fmla="*/ 34 h 44"/>
                    <a:gd name="T12" fmla="*/ 0 w 138"/>
                    <a:gd name="T13" fmla="*/ 30 h 44"/>
                    <a:gd name="T14" fmla="*/ 28 w 138"/>
                    <a:gd name="T15" fmla="*/ 17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0 h 42"/>
                    <a:gd name="T2" fmla="*/ 36 w 57"/>
                    <a:gd name="T3" fmla="*/ 11 h 42"/>
                    <a:gd name="T4" fmla="*/ 17 w 57"/>
                    <a:gd name="T5" fmla="*/ 20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8 w 39"/>
                    <a:gd name="T1" fmla="*/ 27 h 52"/>
                    <a:gd name="T2" fmla="*/ 18 w 39"/>
                    <a:gd name="T3" fmla="*/ 0 h 52"/>
                    <a:gd name="T4" fmla="*/ 18 w 39"/>
                    <a:gd name="T5" fmla="*/ 27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7 h 80"/>
                    <a:gd name="T2" fmla="*/ 20 w 44"/>
                    <a:gd name="T3" fmla="*/ 27 h 80"/>
                    <a:gd name="T4" fmla="*/ 25 w 44"/>
                    <a:gd name="T5" fmla="*/ 40 h 80"/>
                    <a:gd name="T6" fmla="*/ 37 w 44"/>
                    <a:gd name="T7" fmla="*/ 44 h 80"/>
                    <a:gd name="T8" fmla="*/ 25 w 44"/>
                    <a:gd name="T9" fmla="*/ 60 h 80"/>
                    <a:gd name="T10" fmla="*/ 0 w 44"/>
                    <a:gd name="T11" fmla="*/ 17 h 80"/>
                    <a:gd name="T12" fmla="*/ 4 w 44"/>
                    <a:gd name="T13" fmla="*/ 7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327 w 323"/>
                    <a:gd name="T1" fmla="*/ 2 h 64"/>
                    <a:gd name="T2" fmla="*/ 343 w 323"/>
                    <a:gd name="T3" fmla="*/ 13 h 64"/>
                    <a:gd name="T4" fmla="*/ 349 w 323"/>
                    <a:gd name="T5" fmla="*/ 0 h 64"/>
                    <a:gd name="T6" fmla="*/ 394 w 323"/>
                    <a:gd name="T7" fmla="*/ 0 h 64"/>
                    <a:gd name="T8" fmla="*/ 427 w 323"/>
                    <a:gd name="T9" fmla="*/ 27 h 64"/>
                    <a:gd name="T10" fmla="*/ 474 w 323"/>
                    <a:gd name="T11" fmla="*/ 16 h 64"/>
                    <a:gd name="T12" fmla="*/ 467 w 323"/>
                    <a:gd name="T13" fmla="*/ 45 h 64"/>
                    <a:gd name="T14" fmla="*/ 443 w 323"/>
                    <a:gd name="T15" fmla="*/ 72 h 64"/>
                    <a:gd name="T16" fmla="*/ 438 w 323"/>
                    <a:gd name="T17" fmla="*/ 45 h 64"/>
                    <a:gd name="T18" fmla="*/ 427 w 323"/>
                    <a:gd name="T19" fmla="*/ 48 h 64"/>
                    <a:gd name="T20" fmla="*/ 415 w 323"/>
                    <a:gd name="T21" fmla="*/ 45 h 64"/>
                    <a:gd name="T22" fmla="*/ 391 w 323"/>
                    <a:gd name="T23" fmla="*/ 33 h 64"/>
                    <a:gd name="T24" fmla="*/ 339 w 323"/>
                    <a:gd name="T25" fmla="*/ 59 h 64"/>
                    <a:gd name="T26" fmla="*/ 299 w 323"/>
                    <a:gd name="T27" fmla="*/ 69 h 64"/>
                    <a:gd name="T28" fmla="*/ 315 w 323"/>
                    <a:gd name="T29" fmla="*/ 89 h 64"/>
                    <a:gd name="T30" fmla="*/ 279 w 323"/>
                    <a:gd name="T31" fmla="*/ 98 h 64"/>
                    <a:gd name="T32" fmla="*/ 251 w 323"/>
                    <a:gd name="T33" fmla="*/ 95 h 64"/>
                    <a:gd name="T34" fmla="*/ 263 w 323"/>
                    <a:gd name="T35" fmla="*/ 89 h 64"/>
                    <a:gd name="T36" fmla="*/ 254 w 323"/>
                    <a:gd name="T37" fmla="*/ 63 h 64"/>
                    <a:gd name="T38" fmla="*/ 251 w 323"/>
                    <a:gd name="T39" fmla="*/ 48 h 64"/>
                    <a:gd name="T40" fmla="*/ 235 w 323"/>
                    <a:gd name="T41" fmla="*/ 36 h 64"/>
                    <a:gd name="T42" fmla="*/ 211 w 323"/>
                    <a:gd name="T43" fmla="*/ 42 h 64"/>
                    <a:gd name="T44" fmla="*/ 199 w 323"/>
                    <a:gd name="T45" fmla="*/ 42 h 64"/>
                    <a:gd name="T46" fmla="*/ 183 w 323"/>
                    <a:gd name="T47" fmla="*/ 39 h 64"/>
                    <a:gd name="T48" fmla="*/ 123 w 323"/>
                    <a:gd name="T49" fmla="*/ 3 h 64"/>
                    <a:gd name="T50" fmla="*/ 88 w 323"/>
                    <a:gd name="T51" fmla="*/ 22 h 64"/>
                    <a:gd name="T52" fmla="*/ 1 w 323"/>
                    <a:gd name="T53" fmla="*/ 0 h 64"/>
                    <a:gd name="T54" fmla="*/ 327 w 323"/>
                    <a:gd name="T55" fmla="*/ 2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56 w 300"/>
                    <a:gd name="T1" fmla="*/ 49 h 31"/>
                    <a:gd name="T2" fmla="*/ 45 w 300"/>
                    <a:gd name="T3" fmla="*/ 2 h 31"/>
                    <a:gd name="T4" fmla="*/ 424 w 300"/>
                    <a:gd name="T5" fmla="*/ 0 h 31"/>
                    <a:gd name="T6" fmla="*/ 440 w 300"/>
                    <a:gd name="T7" fmla="*/ 22 h 31"/>
                    <a:gd name="T8" fmla="*/ 392 w 300"/>
                    <a:gd name="T9" fmla="*/ 25 h 31"/>
                    <a:gd name="T10" fmla="*/ 156 w 300"/>
                    <a:gd name="T11" fmla="*/ 49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2 h 29"/>
                    <a:gd name="T2" fmla="*/ 12 w 41"/>
                    <a:gd name="T3" fmla="*/ 25 h 29"/>
                    <a:gd name="T4" fmla="*/ 0 w 41"/>
                    <a:gd name="T5" fmla="*/ 22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171 w 436"/>
                    <a:gd name="T1" fmla="*/ 2 h 152"/>
                    <a:gd name="T2" fmla="*/ 1022 w 436"/>
                    <a:gd name="T3" fmla="*/ 0 h 152"/>
                    <a:gd name="T4" fmla="*/ 975 w 436"/>
                    <a:gd name="T5" fmla="*/ 132 h 152"/>
                    <a:gd name="T6" fmla="*/ 931 w 436"/>
                    <a:gd name="T7" fmla="*/ 166 h 152"/>
                    <a:gd name="T8" fmla="*/ 919 w 436"/>
                    <a:gd name="T9" fmla="*/ 171 h 152"/>
                    <a:gd name="T10" fmla="*/ 879 w 436"/>
                    <a:gd name="T11" fmla="*/ 179 h 152"/>
                    <a:gd name="T12" fmla="*/ 846 w 436"/>
                    <a:gd name="T13" fmla="*/ 215 h 152"/>
                    <a:gd name="T14" fmla="*/ 849 w 436"/>
                    <a:gd name="T15" fmla="*/ 242 h 152"/>
                    <a:gd name="T16" fmla="*/ 853 w 436"/>
                    <a:gd name="T17" fmla="*/ 262 h 152"/>
                    <a:gd name="T18" fmla="*/ 858 w 436"/>
                    <a:gd name="T19" fmla="*/ 277 h 152"/>
                    <a:gd name="T20" fmla="*/ 849 w 436"/>
                    <a:gd name="T21" fmla="*/ 299 h 152"/>
                    <a:gd name="T22" fmla="*/ 823 w 436"/>
                    <a:gd name="T23" fmla="*/ 294 h 152"/>
                    <a:gd name="T24" fmla="*/ 802 w 436"/>
                    <a:gd name="T25" fmla="*/ 316 h 152"/>
                    <a:gd name="T26" fmla="*/ 813 w 436"/>
                    <a:gd name="T27" fmla="*/ 257 h 152"/>
                    <a:gd name="T28" fmla="*/ 792 w 436"/>
                    <a:gd name="T29" fmla="*/ 245 h 152"/>
                    <a:gd name="T30" fmla="*/ 806 w 436"/>
                    <a:gd name="T31" fmla="*/ 228 h 152"/>
                    <a:gd name="T32" fmla="*/ 802 w 436"/>
                    <a:gd name="T33" fmla="*/ 218 h 152"/>
                    <a:gd name="T34" fmla="*/ 750 w 436"/>
                    <a:gd name="T35" fmla="*/ 230 h 152"/>
                    <a:gd name="T36" fmla="*/ 743 w 436"/>
                    <a:gd name="T37" fmla="*/ 208 h 152"/>
                    <a:gd name="T38" fmla="*/ 696 w 436"/>
                    <a:gd name="T39" fmla="*/ 230 h 152"/>
                    <a:gd name="T40" fmla="*/ 750 w 436"/>
                    <a:gd name="T41" fmla="*/ 252 h 152"/>
                    <a:gd name="T42" fmla="*/ 715 w 436"/>
                    <a:gd name="T43" fmla="*/ 286 h 152"/>
                    <a:gd name="T44" fmla="*/ 729 w 436"/>
                    <a:gd name="T45" fmla="*/ 308 h 152"/>
                    <a:gd name="T46" fmla="*/ 738 w 436"/>
                    <a:gd name="T47" fmla="*/ 338 h 152"/>
                    <a:gd name="T48" fmla="*/ 724 w 436"/>
                    <a:gd name="T49" fmla="*/ 340 h 152"/>
                    <a:gd name="T50" fmla="*/ 736 w 436"/>
                    <a:gd name="T51" fmla="*/ 352 h 152"/>
                    <a:gd name="T52" fmla="*/ 720 w 436"/>
                    <a:gd name="T53" fmla="*/ 372 h 152"/>
                    <a:gd name="T54" fmla="*/ 0 w 436"/>
                    <a:gd name="T55" fmla="*/ 365 h 152"/>
                    <a:gd name="T56" fmla="*/ 171 w 436"/>
                    <a:gd name="T57" fmla="*/ 2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27 h 165"/>
                    <a:gd name="T2" fmla="*/ 15 w 47"/>
                    <a:gd name="T3" fmla="*/ 88 h 165"/>
                    <a:gd name="T4" fmla="*/ 17 w 47"/>
                    <a:gd name="T5" fmla="*/ 55 h 165"/>
                    <a:gd name="T6" fmla="*/ 11 w 47"/>
                    <a:gd name="T7" fmla="*/ 32 h 165"/>
                    <a:gd name="T8" fmla="*/ 17 w 47"/>
                    <a:gd name="T9" fmla="*/ 10 h 165"/>
                    <a:gd name="T10" fmla="*/ 21 w 47"/>
                    <a:gd name="T11" fmla="*/ 0 h 165"/>
                    <a:gd name="T12" fmla="*/ 31 w 47"/>
                    <a:gd name="T13" fmla="*/ 24 h 165"/>
                    <a:gd name="T14" fmla="*/ 47 w 47"/>
                    <a:gd name="T15" fmla="*/ 80 h 165"/>
                    <a:gd name="T16" fmla="*/ 31 w 47"/>
                    <a:gd name="T17" fmla="*/ 88 h 165"/>
                    <a:gd name="T18" fmla="*/ 23 w 47"/>
                    <a:gd name="T19" fmla="*/ 102 h 165"/>
                    <a:gd name="T20" fmla="*/ 21 w 47"/>
                    <a:gd name="T21" fmla="*/ 107 h 165"/>
                    <a:gd name="T22" fmla="*/ 27 w 47"/>
                    <a:gd name="T23" fmla="*/ 109 h 165"/>
                    <a:gd name="T24" fmla="*/ 31 w 47"/>
                    <a:gd name="T25" fmla="*/ 119 h 165"/>
                    <a:gd name="T26" fmla="*/ 13 w 47"/>
                    <a:gd name="T27" fmla="*/ 120 h 165"/>
                    <a:gd name="T28" fmla="*/ 7 w 47"/>
                    <a:gd name="T29" fmla="*/ 130 h 165"/>
                    <a:gd name="T30" fmla="*/ 3 w 47"/>
                    <a:gd name="T31" fmla="*/ 125 h 165"/>
                    <a:gd name="T32" fmla="*/ 5 w 47"/>
                    <a:gd name="T33" fmla="*/ 127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50 h 103"/>
                    <a:gd name="T2" fmla="*/ 30 w 138"/>
                    <a:gd name="T3" fmla="*/ 35 h 103"/>
                    <a:gd name="T4" fmla="*/ 50 w 138"/>
                    <a:gd name="T5" fmla="*/ 27 h 103"/>
                    <a:gd name="T6" fmla="*/ 54 w 138"/>
                    <a:gd name="T7" fmla="*/ 37 h 103"/>
                    <a:gd name="T8" fmla="*/ 66 w 138"/>
                    <a:gd name="T9" fmla="*/ 40 h 103"/>
                    <a:gd name="T10" fmla="*/ 80 w 138"/>
                    <a:gd name="T11" fmla="*/ 45 h 103"/>
                    <a:gd name="T12" fmla="*/ 116 w 138"/>
                    <a:gd name="T13" fmla="*/ 27 h 103"/>
                    <a:gd name="T14" fmla="*/ 130 w 138"/>
                    <a:gd name="T15" fmla="*/ 14 h 103"/>
                    <a:gd name="T16" fmla="*/ 138 w 138"/>
                    <a:gd name="T17" fmla="*/ 9 h 103"/>
                    <a:gd name="T18" fmla="*/ 106 w 138"/>
                    <a:gd name="T19" fmla="*/ 40 h 103"/>
                    <a:gd name="T20" fmla="*/ 84 w 138"/>
                    <a:gd name="T21" fmla="*/ 55 h 103"/>
                    <a:gd name="T22" fmla="*/ 66 w 138"/>
                    <a:gd name="T23" fmla="*/ 66 h 103"/>
                    <a:gd name="T24" fmla="*/ 48 w 138"/>
                    <a:gd name="T25" fmla="*/ 84 h 103"/>
                    <a:gd name="T26" fmla="*/ 26 w 138"/>
                    <a:gd name="T27" fmla="*/ 73 h 103"/>
                    <a:gd name="T28" fmla="*/ 20 w 138"/>
                    <a:gd name="T29" fmla="*/ 71 h 103"/>
                    <a:gd name="T30" fmla="*/ 22 w 138"/>
                    <a:gd name="T31" fmla="*/ 79 h 103"/>
                    <a:gd name="T32" fmla="*/ 0 w 138"/>
                    <a:gd name="T33" fmla="*/ 79 h 103"/>
                    <a:gd name="T34" fmla="*/ 10 w 138"/>
                    <a:gd name="T35" fmla="*/ 64 h 103"/>
                    <a:gd name="T36" fmla="*/ 26 w 138"/>
                    <a:gd name="T37" fmla="*/ 50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7 w 188"/>
                    <a:gd name="T1" fmla="*/ 20 h 214"/>
                    <a:gd name="T2" fmla="*/ 159 w 188"/>
                    <a:gd name="T3" fmla="*/ 5 h 214"/>
                    <a:gd name="T4" fmla="*/ 169 w 188"/>
                    <a:gd name="T5" fmla="*/ 0 h 214"/>
                    <a:gd name="T6" fmla="*/ 181 w 188"/>
                    <a:gd name="T7" fmla="*/ 20 h 214"/>
                    <a:gd name="T8" fmla="*/ 187 w 188"/>
                    <a:gd name="T9" fmla="*/ 35 h 214"/>
                    <a:gd name="T10" fmla="*/ 177 w 188"/>
                    <a:gd name="T11" fmla="*/ 48 h 214"/>
                    <a:gd name="T12" fmla="*/ 169 w 188"/>
                    <a:gd name="T13" fmla="*/ 63 h 214"/>
                    <a:gd name="T14" fmla="*/ 161 w 188"/>
                    <a:gd name="T15" fmla="*/ 104 h 214"/>
                    <a:gd name="T16" fmla="*/ 143 w 188"/>
                    <a:gd name="T17" fmla="*/ 112 h 214"/>
                    <a:gd name="T18" fmla="*/ 119 w 188"/>
                    <a:gd name="T19" fmla="*/ 113 h 214"/>
                    <a:gd name="T20" fmla="*/ 111 w 188"/>
                    <a:gd name="T21" fmla="*/ 102 h 214"/>
                    <a:gd name="T22" fmla="*/ 101 w 188"/>
                    <a:gd name="T23" fmla="*/ 120 h 214"/>
                    <a:gd name="T24" fmla="*/ 90 w 188"/>
                    <a:gd name="T25" fmla="*/ 123 h 214"/>
                    <a:gd name="T26" fmla="*/ 80 w 188"/>
                    <a:gd name="T27" fmla="*/ 109 h 214"/>
                    <a:gd name="T28" fmla="*/ 58 w 188"/>
                    <a:gd name="T29" fmla="*/ 118 h 214"/>
                    <a:gd name="T30" fmla="*/ 76 w 188"/>
                    <a:gd name="T31" fmla="*/ 117 h 214"/>
                    <a:gd name="T32" fmla="*/ 78 w 188"/>
                    <a:gd name="T33" fmla="*/ 132 h 214"/>
                    <a:gd name="T34" fmla="*/ 58 w 188"/>
                    <a:gd name="T35" fmla="*/ 137 h 214"/>
                    <a:gd name="T36" fmla="*/ 34 w 188"/>
                    <a:gd name="T37" fmla="*/ 137 h 214"/>
                    <a:gd name="T38" fmla="*/ 36 w 188"/>
                    <a:gd name="T39" fmla="*/ 127 h 214"/>
                    <a:gd name="T40" fmla="*/ 46 w 188"/>
                    <a:gd name="T41" fmla="*/ 118 h 214"/>
                    <a:gd name="T42" fmla="*/ 34 w 188"/>
                    <a:gd name="T43" fmla="*/ 122 h 214"/>
                    <a:gd name="T44" fmla="*/ 26 w 188"/>
                    <a:gd name="T45" fmla="*/ 137 h 214"/>
                    <a:gd name="T46" fmla="*/ 30 w 188"/>
                    <a:gd name="T47" fmla="*/ 156 h 214"/>
                    <a:gd name="T48" fmla="*/ 14 w 188"/>
                    <a:gd name="T49" fmla="*/ 164 h 214"/>
                    <a:gd name="T50" fmla="*/ 0 w 188"/>
                    <a:gd name="T51" fmla="*/ 176 h 214"/>
                    <a:gd name="T52" fmla="*/ 8 w 188"/>
                    <a:gd name="T53" fmla="*/ 155 h 214"/>
                    <a:gd name="T54" fmla="*/ 0 w 188"/>
                    <a:gd name="T55" fmla="*/ 135 h 214"/>
                    <a:gd name="T56" fmla="*/ 14 w 188"/>
                    <a:gd name="T57" fmla="*/ 125 h 214"/>
                    <a:gd name="T58" fmla="*/ 32 w 188"/>
                    <a:gd name="T59" fmla="*/ 110 h 214"/>
                    <a:gd name="T60" fmla="*/ 44 w 188"/>
                    <a:gd name="T61" fmla="*/ 97 h 214"/>
                    <a:gd name="T62" fmla="*/ 72 w 188"/>
                    <a:gd name="T63" fmla="*/ 95 h 214"/>
                    <a:gd name="T64" fmla="*/ 84 w 188"/>
                    <a:gd name="T65" fmla="*/ 92 h 214"/>
                    <a:gd name="T66" fmla="*/ 113 w 188"/>
                    <a:gd name="T67" fmla="*/ 64 h 214"/>
                    <a:gd name="T68" fmla="*/ 119 w 188"/>
                    <a:gd name="T69" fmla="*/ 76 h 214"/>
                    <a:gd name="T70" fmla="*/ 131 w 188"/>
                    <a:gd name="T71" fmla="*/ 63 h 214"/>
                    <a:gd name="T72" fmla="*/ 149 w 188"/>
                    <a:gd name="T73" fmla="*/ 44 h 214"/>
                    <a:gd name="T74" fmla="*/ 153 w 188"/>
                    <a:gd name="T75" fmla="*/ 35 h 214"/>
                    <a:gd name="T76" fmla="*/ 147 w 188"/>
                    <a:gd name="T77" fmla="*/ 31 h 214"/>
                    <a:gd name="T78" fmla="*/ 151 w 188"/>
                    <a:gd name="T79" fmla="*/ 26 h 214"/>
                    <a:gd name="T80" fmla="*/ 157 w 188"/>
                    <a:gd name="T81" fmla="*/ 20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7 h 13"/>
                    <a:gd name="T2" fmla="*/ 4 w 13"/>
                    <a:gd name="T3" fmla="*/ 10 h 13"/>
                    <a:gd name="T4" fmla="*/ 0 w 13"/>
                    <a:gd name="T5" fmla="*/ 7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3 w 812"/>
                    <a:gd name="T1" fmla="*/ 21 h 564"/>
                    <a:gd name="T2" fmla="*/ 779 w 812"/>
                    <a:gd name="T3" fmla="*/ 64 h 564"/>
                    <a:gd name="T4" fmla="*/ 749 w 812"/>
                    <a:gd name="T5" fmla="*/ 100 h 564"/>
                    <a:gd name="T6" fmla="*/ 723 w 812"/>
                    <a:gd name="T7" fmla="*/ 116 h 564"/>
                    <a:gd name="T8" fmla="*/ 635 w 812"/>
                    <a:gd name="T9" fmla="*/ 147 h 564"/>
                    <a:gd name="T10" fmla="*/ 633 w 812"/>
                    <a:gd name="T11" fmla="*/ 172 h 564"/>
                    <a:gd name="T12" fmla="*/ 605 w 812"/>
                    <a:gd name="T13" fmla="*/ 188 h 564"/>
                    <a:gd name="T14" fmla="*/ 621 w 812"/>
                    <a:gd name="T15" fmla="*/ 146 h 564"/>
                    <a:gd name="T16" fmla="*/ 577 w 812"/>
                    <a:gd name="T17" fmla="*/ 154 h 564"/>
                    <a:gd name="T18" fmla="*/ 557 w 812"/>
                    <a:gd name="T19" fmla="*/ 179 h 564"/>
                    <a:gd name="T20" fmla="*/ 597 w 812"/>
                    <a:gd name="T21" fmla="*/ 229 h 564"/>
                    <a:gd name="T22" fmla="*/ 595 w 812"/>
                    <a:gd name="T23" fmla="*/ 301 h 564"/>
                    <a:gd name="T24" fmla="*/ 543 w 812"/>
                    <a:gd name="T25" fmla="*/ 333 h 564"/>
                    <a:gd name="T26" fmla="*/ 523 w 812"/>
                    <a:gd name="T27" fmla="*/ 316 h 564"/>
                    <a:gd name="T28" fmla="*/ 483 w 812"/>
                    <a:gd name="T29" fmla="*/ 285 h 564"/>
                    <a:gd name="T30" fmla="*/ 463 w 812"/>
                    <a:gd name="T31" fmla="*/ 285 h 564"/>
                    <a:gd name="T32" fmla="*/ 451 w 812"/>
                    <a:gd name="T33" fmla="*/ 323 h 564"/>
                    <a:gd name="T34" fmla="*/ 501 w 812"/>
                    <a:gd name="T35" fmla="*/ 380 h 564"/>
                    <a:gd name="T36" fmla="*/ 511 w 812"/>
                    <a:gd name="T37" fmla="*/ 429 h 564"/>
                    <a:gd name="T38" fmla="*/ 527 w 812"/>
                    <a:gd name="T39" fmla="*/ 459 h 564"/>
                    <a:gd name="T40" fmla="*/ 493 w 812"/>
                    <a:gd name="T41" fmla="*/ 446 h 564"/>
                    <a:gd name="T42" fmla="*/ 471 w 812"/>
                    <a:gd name="T43" fmla="*/ 424 h 564"/>
                    <a:gd name="T44" fmla="*/ 423 w 812"/>
                    <a:gd name="T45" fmla="*/ 347 h 564"/>
                    <a:gd name="T46" fmla="*/ 427 w 812"/>
                    <a:gd name="T47" fmla="*/ 254 h 564"/>
                    <a:gd name="T48" fmla="*/ 423 w 812"/>
                    <a:gd name="T49" fmla="*/ 220 h 564"/>
                    <a:gd name="T50" fmla="*/ 413 w 812"/>
                    <a:gd name="T51" fmla="*/ 226 h 564"/>
                    <a:gd name="T52" fmla="*/ 386 w 812"/>
                    <a:gd name="T53" fmla="*/ 218 h 564"/>
                    <a:gd name="T54" fmla="*/ 360 w 812"/>
                    <a:gd name="T55" fmla="*/ 139 h 564"/>
                    <a:gd name="T56" fmla="*/ 330 w 812"/>
                    <a:gd name="T57" fmla="*/ 136 h 564"/>
                    <a:gd name="T58" fmla="*/ 288 w 812"/>
                    <a:gd name="T59" fmla="*/ 141 h 564"/>
                    <a:gd name="T60" fmla="*/ 242 w 812"/>
                    <a:gd name="T61" fmla="*/ 190 h 564"/>
                    <a:gd name="T62" fmla="*/ 196 w 812"/>
                    <a:gd name="T63" fmla="*/ 220 h 564"/>
                    <a:gd name="T64" fmla="*/ 184 w 812"/>
                    <a:gd name="T65" fmla="*/ 224 h 564"/>
                    <a:gd name="T66" fmla="*/ 160 w 812"/>
                    <a:gd name="T67" fmla="*/ 269 h 564"/>
                    <a:gd name="T68" fmla="*/ 152 w 812"/>
                    <a:gd name="T69" fmla="*/ 290 h 564"/>
                    <a:gd name="T70" fmla="*/ 128 w 812"/>
                    <a:gd name="T71" fmla="*/ 331 h 564"/>
                    <a:gd name="T72" fmla="*/ 94 w 812"/>
                    <a:gd name="T73" fmla="*/ 321 h 564"/>
                    <a:gd name="T74" fmla="*/ 66 w 812"/>
                    <a:gd name="T75" fmla="*/ 211 h 564"/>
                    <a:gd name="T76" fmla="*/ 72 w 812"/>
                    <a:gd name="T77" fmla="*/ 128 h 564"/>
                    <a:gd name="T78" fmla="*/ 44 w 812"/>
                    <a:gd name="T79" fmla="*/ 147 h 564"/>
                    <a:gd name="T80" fmla="*/ 20 w 812"/>
                    <a:gd name="T81" fmla="*/ 123 h 564"/>
                    <a:gd name="T82" fmla="*/ 24 w 812"/>
                    <a:gd name="T83" fmla="*/ 113 h 564"/>
                    <a:gd name="T84" fmla="*/ 0 w 812"/>
                    <a:gd name="T85" fmla="*/ 75 h 564"/>
                    <a:gd name="T86" fmla="*/ 799 w 812"/>
                    <a:gd name="T87" fmla="*/ 5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9 h 85"/>
                    <a:gd name="T2" fmla="*/ 18 w 43"/>
                    <a:gd name="T3" fmla="*/ 3 h 85"/>
                    <a:gd name="T4" fmla="*/ 39 w 43"/>
                    <a:gd name="T5" fmla="*/ 28 h 85"/>
                    <a:gd name="T6" fmla="*/ 20 w 43"/>
                    <a:gd name="T7" fmla="*/ 71 h 85"/>
                    <a:gd name="T8" fmla="*/ 1 w 43"/>
                    <a:gd name="T9" fmla="*/ 58 h 85"/>
                    <a:gd name="T10" fmla="*/ 7 w 43"/>
                    <a:gd name="T11" fmla="*/ 9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2 w 44"/>
                    <a:gd name="T1" fmla="*/ 22 h 74"/>
                    <a:gd name="T2" fmla="*/ 28 w 44"/>
                    <a:gd name="T3" fmla="*/ 2 h 74"/>
                    <a:gd name="T4" fmla="*/ 41 w 44"/>
                    <a:gd name="T5" fmla="*/ 3 h 74"/>
                    <a:gd name="T6" fmla="*/ 37 w 44"/>
                    <a:gd name="T7" fmla="*/ 21 h 74"/>
                    <a:gd name="T8" fmla="*/ 12 w 44"/>
                    <a:gd name="T9" fmla="*/ 59 h 74"/>
                    <a:gd name="T10" fmla="*/ 7 w 44"/>
                    <a:gd name="T11" fmla="*/ 48 h 74"/>
                    <a:gd name="T12" fmla="*/ 3 w 44"/>
                    <a:gd name="T13" fmla="*/ 29 h 74"/>
                    <a:gd name="T14" fmla="*/ 12 w 44"/>
                    <a:gd name="T15" fmla="*/ 22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3 h 30"/>
                    <a:gd name="T2" fmla="*/ 5 w 20"/>
                    <a:gd name="T3" fmla="*/ 24 h 30"/>
                    <a:gd name="T4" fmla="*/ 7 w 20"/>
                    <a:gd name="T5" fmla="*/ 13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716 w 682"/>
                    <a:gd name="T1" fmla="*/ 721 h 557"/>
                    <a:gd name="T2" fmla="*/ 723 w 682"/>
                    <a:gd name="T3" fmla="*/ 701 h 557"/>
                    <a:gd name="T4" fmla="*/ 744 w 682"/>
                    <a:gd name="T5" fmla="*/ 642 h 557"/>
                    <a:gd name="T6" fmla="*/ 460 w 682"/>
                    <a:gd name="T7" fmla="*/ 446 h 557"/>
                    <a:gd name="T8" fmla="*/ 420 w 682"/>
                    <a:gd name="T9" fmla="*/ 538 h 557"/>
                    <a:gd name="T10" fmla="*/ 451 w 682"/>
                    <a:gd name="T11" fmla="*/ 864 h 557"/>
                    <a:gd name="T12" fmla="*/ 420 w 682"/>
                    <a:gd name="T13" fmla="*/ 768 h 557"/>
                    <a:gd name="T14" fmla="*/ 360 w 682"/>
                    <a:gd name="T15" fmla="*/ 683 h 557"/>
                    <a:gd name="T16" fmla="*/ 365 w 682"/>
                    <a:gd name="T17" fmla="*/ 642 h 557"/>
                    <a:gd name="T18" fmla="*/ 368 w 682"/>
                    <a:gd name="T19" fmla="*/ 613 h 557"/>
                    <a:gd name="T20" fmla="*/ 327 w 682"/>
                    <a:gd name="T21" fmla="*/ 583 h 557"/>
                    <a:gd name="T22" fmla="*/ 289 w 682"/>
                    <a:gd name="T23" fmla="*/ 538 h 557"/>
                    <a:gd name="T24" fmla="*/ 220 w 682"/>
                    <a:gd name="T25" fmla="*/ 550 h 557"/>
                    <a:gd name="T26" fmla="*/ 188 w 682"/>
                    <a:gd name="T27" fmla="*/ 567 h 557"/>
                    <a:gd name="T28" fmla="*/ 116 w 682"/>
                    <a:gd name="T29" fmla="*/ 567 h 557"/>
                    <a:gd name="T30" fmla="*/ 33 w 682"/>
                    <a:gd name="T31" fmla="*/ 485 h 557"/>
                    <a:gd name="T32" fmla="*/ 16 w 682"/>
                    <a:gd name="T33" fmla="*/ 459 h 557"/>
                    <a:gd name="T34" fmla="*/ 0 w 682"/>
                    <a:gd name="T35" fmla="*/ 410 h 557"/>
                    <a:gd name="T36" fmla="*/ 36 w 682"/>
                    <a:gd name="T37" fmla="*/ 331 h 557"/>
                    <a:gd name="T38" fmla="*/ 48 w 682"/>
                    <a:gd name="T39" fmla="*/ 281 h 557"/>
                    <a:gd name="T40" fmla="*/ 76 w 682"/>
                    <a:gd name="T41" fmla="*/ 222 h 557"/>
                    <a:gd name="T42" fmla="*/ 121 w 682"/>
                    <a:gd name="T43" fmla="*/ 180 h 557"/>
                    <a:gd name="T44" fmla="*/ 249 w 682"/>
                    <a:gd name="T45" fmla="*/ 104 h 557"/>
                    <a:gd name="T46" fmla="*/ 327 w 682"/>
                    <a:gd name="T47" fmla="*/ 47 h 557"/>
                    <a:gd name="T48" fmla="*/ 384 w 682"/>
                    <a:gd name="T49" fmla="*/ 9 h 557"/>
                    <a:gd name="T50" fmla="*/ 540 w 682"/>
                    <a:gd name="T51" fmla="*/ 3 h 557"/>
                    <a:gd name="T52" fmla="*/ 592 w 682"/>
                    <a:gd name="T53" fmla="*/ 0 h 557"/>
                    <a:gd name="T54" fmla="*/ 571 w 682"/>
                    <a:gd name="T55" fmla="*/ 53 h 557"/>
                    <a:gd name="T56" fmla="*/ 659 w 682"/>
                    <a:gd name="T57" fmla="*/ 131 h 557"/>
                    <a:gd name="T58" fmla="*/ 740 w 682"/>
                    <a:gd name="T59" fmla="*/ 115 h 557"/>
                    <a:gd name="T60" fmla="*/ 787 w 682"/>
                    <a:gd name="T61" fmla="*/ 127 h 557"/>
                    <a:gd name="T62" fmla="*/ 832 w 682"/>
                    <a:gd name="T63" fmla="*/ 151 h 557"/>
                    <a:gd name="T64" fmla="*/ 851 w 682"/>
                    <a:gd name="T65" fmla="*/ 292 h 557"/>
                    <a:gd name="T66" fmla="*/ 851 w 682"/>
                    <a:gd name="T67" fmla="*/ 373 h 557"/>
                    <a:gd name="T68" fmla="*/ 891 w 682"/>
                    <a:gd name="T69" fmla="*/ 440 h 557"/>
                    <a:gd name="T70" fmla="*/ 960 w 682"/>
                    <a:gd name="T71" fmla="*/ 466 h 557"/>
                    <a:gd name="T72" fmla="*/ 1012 w 682"/>
                    <a:gd name="T73" fmla="*/ 459 h 557"/>
                    <a:gd name="T74" fmla="*/ 988 w 682"/>
                    <a:gd name="T75" fmla="*/ 529 h 557"/>
                    <a:gd name="T76" fmla="*/ 891 w 682"/>
                    <a:gd name="T77" fmla="*/ 633 h 557"/>
                    <a:gd name="T78" fmla="*/ 816 w 682"/>
                    <a:gd name="T79" fmla="*/ 754 h 557"/>
                    <a:gd name="T80" fmla="*/ 827 w 682"/>
                    <a:gd name="T81" fmla="*/ 790 h 557"/>
                    <a:gd name="T82" fmla="*/ 647 w 682"/>
                    <a:gd name="T83" fmla="*/ 864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361 w 257"/>
                    <a:gd name="T1" fmla="*/ 540 h 347"/>
                    <a:gd name="T2" fmla="*/ 346 w 257"/>
                    <a:gd name="T3" fmla="*/ 468 h 347"/>
                    <a:gd name="T4" fmla="*/ 323 w 257"/>
                    <a:gd name="T5" fmla="*/ 448 h 347"/>
                    <a:gd name="T6" fmla="*/ 320 w 257"/>
                    <a:gd name="T7" fmla="*/ 419 h 347"/>
                    <a:gd name="T8" fmla="*/ 311 w 257"/>
                    <a:gd name="T9" fmla="*/ 395 h 347"/>
                    <a:gd name="T10" fmla="*/ 311 w 257"/>
                    <a:gd name="T11" fmla="*/ 356 h 347"/>
                    <a:gd name="T12" fmla="*/ 308 w 257"/>
                    <a:gd name="T13" fmla="*/ 333 h 347"/>
                    <a:gd name="T14" fmla="*/ 339 w 257"/>
                    <a:gd name="T15" fmla="*/ 314 h 347"/>
                    <a:gd name="T16" fmla="*/ 382 w 257"/>
                    <a:gd name="T17" fmla="*/ 307 h 347"/>
                    <a:gd name="T18" fmla="*/ 382 w 257"/>
                    <a:gd name="T19" fmla="*/ 212 h 347"/>
                    <a:gd name="T20" fmla="*/ 80 w 257"/>
                    <a:gd name="T21" fmla="*/ 149 h 347"/>
                    <a:gd name="T22" fmla="*/ 48 w 257"/>
                    <a:gd name="T23" fmla="*/ 153 h 347"/>
                    <a:gd name="T24" fmla="*/ 24 w 257"/>
                    <a:gd name="T25" fmla="*/ 159 h 347"/>
                    <a:gd name="T26" fmla="*/ 0 w 257"/>
                    <a:gd name="T27" fmla="*/ 232 h 347"/>
                    <a:gd name="T28" fmla="*/ 138 w 257"/>
                    <a:gd name="T29" fmla="*/ 538 h 347"/>
                    <a:gd name="T30" fmla="*/ 361 w 257"/>
                    <a:gd name="T31" fmla="*/ 540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6 w 19"/>
                    <a:gd name="T1" fmla="*/ 20 h 37"/>
                    <a:gd name="T2" fmla="*/ 16 w 19"/>
                    <a:gd name="T3" fmla="*/ 16 h 37"/>
                    <a:gd name="T4" fmla="*/ 6 w 19"/>
                    <a:gd name="T5" fmla="*/ 20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1 w 22"/>
                    <a:gd name="T1" fmla="*/ 10 h 20"/>
                    <a:gd name="T2" fmla="*/ 15 w 22"/>
                    <a:gd name="T3" fmla="*/ 0 h 20"/>
                    <a:gd name="T4" fmla="*/ 19 w 22"/>
                    <a:gd name="T5" fmla="*/ 10 h 20"/>
                    <a:gd name="T6" fmla="*/ 8 w 22"/>
                    <a:gd name="T7" fmla="*/ 17 h 20"/>
                    <a:gd name="T8" fmla="*/ 11 w 22"/>
                    <a:gd name="T9" fmla="*/ 10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4 h 30"/>
                    <a:gd name="T2" fmla="*/ 33 w 57"/>
                    <a:gd name="T3" fmla="*/ 5 h 30"/>
                    <a:gd name="T4" fmla="*/ 37 w 57"/>
                    <a:gd name="T5" fmla="*/ 24 h 30"/>
                    <a:gd name="T6" fmla="*/ 24 w 57"/>
                    <a:gd name="T7" fmla="*/ 14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2 w 693"/>
                    <a:gd name="T1" fmla="*/ 379 h 696"/>
                    <a:gd name="T2" fmla="*/ 392 w 693"/>
                    <a:gd name="T3" fmla="*/ 370 h 696"/>
                    <a:gd name="T4" fmla="*/ 324 w 693"/>
                    <a:gd name="T5" fmla="*/ 337 h 696"/>
                    <a:gd name="T6" fmla="*/ 264 w 693"/>
                    <a:gd name="T7" fmla="*/ 327 h 696"/>
                    <a:gd name="T8" fmla="*/ 236 w 693"/>
                    <a:gd name="T9" fmla="*/ 340 h 696"/>
                    <a:gd name="T10" fmla="*/ 260 w 693"/>
                    <a:gd name="T11" fmla="*/ 350 h 696"/>
                    <a:gd name="T12" fmla="*/ 292 w 693"/>
                    <a:gd name="T13" fmla="*/ 383 h 696"/>
                    <a:gd name="T14" fmla="*/ 320 w 693"/>
                    <a:gd name="T15" fmla="*/ 389 h 696"/>
                    <a:gd name="T16" fmla="*/ 332 w 693"/>
                    <a:gd name="T17" fmla="*/ 438 h 696"/>
                    <a:gd name="T18" fmla="*/ 312 w 693"/>
                    <a:gd name="T19" fmla="*/ 451 h 696"/>
                    <a:gd name="T20" fmla="*/ 260 w 693"/>
                    <a:gd name="T21" fmla="*/ 504 h 696"/>
                    <a:gd name="T22" fmla="*/ 224 w 693"/>
                    <a:gd name="T23" fmla="*/ 513 h 696"/>
                    <a:gd name="T24" fmla="*/ 97 w 693"/>
                    <a:gd name="T25" fmla="*/ 569 h 696"/>
                    <a:gd name="T26" fmla="*/ 77 w 693"/>
                    <a:gd name="T27" fmla="*/ 504 h 696"/>
                    <a:gd name="T28" fmla="*/ 45 w 693"/>
                    <a:gd name="T29" fmla="*/ 428 h 696"/>
                    <a:gd name="T30" fmla="*/ 33 w 693"/>
                    <a:gd name="T31" fmla="*/ 366 h 696"/>
                    <a:gd name="T32" fmla="*/ 53 w 693"/>
                    <a:gd name="T33" fmla="*/ 281 h 696"/>
                    <a:gd name="T34" fmla="*/ 17 w 693"/>
                    <a:gd name="T35" fmla="*/ 320 h 696"/>
                    <a:gd name="T36" fmla="*/ 81 w 693"/>
                    <a:gd name="T37" fmla="*/ 229 h 696"/>
                    <a:gd name="T38" fmla="*/ 113 w 693"/>
                    <a:gd name="T39" fmla="*/ 167 h 696"/>
                    <a:gd name="T40" fmla="*/ 37 w 693"/>
                    <a:gd name="T41" fmla="*/ 167 h 696"/>
                    <a:gd name="T42" fmla="*/ 1 w 693"/>
                    <a:gd name="T43" fmla="*/ 160 h 696"/>
                    <a:gd name="T44" fmla="*/ 25 w 693"/>
                    <a:gd name="T45" fmla="*/ 114 h 696"/>
                    <a:gd name="T46" fmla="*/ 97 w 693"/>
                    <a:gd name="T47" fmla="*/ 92 h 696"/>
                    <a:gd name="T48" fmla="*/ 220 w 693"/>
                    <a:gd name="T49" fmla="*/ 101 h 696"/>
                    <a:gd name="T50" fmla="*/ 228 w 693"/>
                    <a:gd name="T51" fmla="*/ 52 h 696"/>
                    <a:gd name="T52" fmla="*/ 260 w 693"/>
                    <a:gd name="T53" fmla="*/ 0 h 696"/>
                    <a:gd name="T54" fmla="*/ 356 w 693"/>
                    <a:gd name="T55" fmla="*/ 36 h 696"/>
                    <a:gd name="T56" fmla="*/ 328 w 693"/>
                    <a:gd name="T57" fmla="*/ 72 h 696"/>
                    <a:gd name="T58" fmla="*/ 300 w 693"/>
                    <a:gd name="T59" fmla="*/ 144 h 696"/>
                    <a:gd name="T60" fmla="*/ 360 w 693"/>
                    <a:gd name="T61" fmla="*/ 157 h 696"/>
                    <a:gd name="T62" fmla="*/ 372 w 693"/>
                    <a:gd name="T63" fmla="*/ 111 h 696"/>
                    <a:gd name="T64" fmla="*/ 416 w 693"/>
                    <a:gd name="T65" fmla="*/ 75 h 696"/>
                    <a:gd name="T66" fmla="*/ 496 w 693"/>
                    <a:gd name="T67" fmla="*/ 72 h 696"/>
                    <a:gd name="T68" fmla="*/ 527 w 693"/>
                    <a:gd name="T69" fmla="*/ 43 h 696"/>
                    <a:gd name="T70" fmla="*/ 539 w 693"/>
                    <a:gd name="T71" fmla="*/ 376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1228 w 931"/>
                    <a:gd name="T1" fmla="*/ 0 h 149"/>
                    <a:gd name="T2" fmla="*/ 213 w 931"/>
                    <a:gd name="T3" fmla="*/ 45 h 149"/>
                    <a:gd name="T4" fmla="*/ 135 w 931"/>
                    <a:gd name="T5" fmla="*/ 65 h 149"/>
                    <a:gd name="T6" fmla="*/ 92 w 931"/>
                    <a:gd name="T7" fmla="*/ 65 h 149"/>
                    <a:gd name="T8" fmla="*/ 33 w 931"/>
                    <a:gd name="T9" fmla="*/ 120 h 149"/>
                    <a:gd name="T10" fmla="*/ 0 w 931"/>
                    <a:gd name="T11" fmla="*/ 163 h 149"/>
                    <a:gd name="T12" fmla="*/ 88 w 931"/>
                    <a:gd name="T13" fmla="*/ 179 h 149"/>
                    <a:gd name="T14" fmla="*/ 144 w 931"/>
                    <a:gd name="T15" fmla="*/ 149 h 149"/>
                    <a:gd name="T16" fmla="*/ 161 w 931"/>
                    <a:gd name="T17" fmla="*/ 131 h 149"/>
                    <a:gd name="T18" fmla="*/ 249 w 931"/>
                    <a:gd name="T19" fmla="*/ 81 h 149"/>
                    <a:gd name="T20" fmla="*/ 320 w 931"/>
                    <a:gd name="T21" fmla="*/ 72 h 149"/>
                    <a:gd name="T22" fmla="*/ 353 w 931"/>
                    <a:gd name="T23" fmla="*/ 146 h 149"/>
                    <a:gd name="T24" fmla="*/ 280 w 931"/>
                    <a:gd name="T25" fmla="*/ 170 h 149"/>
                    <a:gd name="T26" fmla="*/ 344 w 931"/>
                    <a:gd name="T27" fmla="*/ 176 h 149"/>
                    <a:gd name="T28" fmla="*/ 372 w 931"/>
                    <a:gd name="T29" fmla="*/ 140 h 149"/>
                    <a:gd name="T30" fmla="*/ 396 w 931"/>
                    <a:gd name="T31" fmla="*/ 143 h 149"/>
                    <a:gd name="T32" fmla="*/ 377 w 931"/>
                    <a:gd name="T33" fmla="*/ 84 h 149"/>
                    <a:gd name="T34" fmla="*/ 396 w 931"/>
                    <a:gd name="T35" fmla="*/ 69 h 149"/>
                    <a:gd name="T36" fmla="*/ 412 w 931"/>
                    <a:gd name="T37" fmla="*/ 137 h 149"/>
                    <a:gd name="T38" fmla="*/ 396 w 931"/>
                    <a:gd name="T39" fmla="*/ 176 h 149"/>
                    <a:gd name="T40" fmla="*/ 441 w 931"/>
                    <a:gd name="T41" fmla="*/ 202 h 149"/>
                    <a:gd name="T42" fmla="*/ 445 w 931"/>
                    <a:gd name="T43" fmla="*/ 143 h 149"/>
                    <a:gd name="T44" fmla="*/ 493 w 931"/>
                    <a:gd name="T45" fmla="*/ 160 h 149"/>
                    <a:gd name="T46" fmla="*/ 569 w 931"/>
                    <a:gd name="T47" fmla="*/ 114 h 149"/>
                    <a:gd name="T48" fmla="*/ 609 w 931"/>
                    <a:gd name="T49" fmla="*/ 78 h 149"/>
                    <a:gd name="T50" fmla="*/ 654 w 931"/>
                    <a:gd name="T51" fmla="*/ 87 h 149"/>
                    <a:gd name="T52" fmla="*/ 677 w 931"/>
                    <a:gd name="T53" fmla="*/ 78 h 149"/>
                    <a:gd name="T54" fmla="*/ 642 w 931"/>
                    <a:gd name="T55" fmla="*/ 69 h 149"/>
                    <a:gd name="T56" fmla="*/ 706 w 931"/>
                    <a:gd name="T57" fmla="*/ 54 h 149"/>
                    <a:gd name="T58" fmla="*/ 810 w 931"/>
                    <a:gd name="T59" fmla="*/ 84 h 149"/>
                    <a:gd name="T60" fmla="*/ 865 w 931"/>
                    <a:gd name="T61" fmla="*/ 65 h 149"/>
                    <a:gd name="T62" fmla="*/ 869 w 931"/>
                    <a:gd name="T63" fmla="*/ 98 h 149"/>
                    <a:gd name="T64" fmla="*/ 846 w 931"/>
                    <a:gd name="T65" fmla="*/ 157 h 149"/>
                    <a:gd name="T66" fmla="*/ 910 w 931"/>
                    <a:gd name="T67" fmla="*/ 137 h 149"/>
                    <a:gd name="T68" fmla="*/ 929 w 931"/>
                    <a:gd name="T69" fmla="*/ 125 h 149"/>
                    <a:gd name="T70" fmla="*/ 965 w 931"/>
                    <a:gd name="T71" fmla="*/ 95 h 149"/>
                    <a:gd name="T72" fmla="*/ 1182 w 931"/>
                    <a:gd name="T73" fmla="*/ 131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3 h 30"/>
                    <a:gd name="T2" fmla="*/ 30 w 31"/>
                    <a:gd name="T3" fmla="*/ 0 h 30"/>
                    <a:gd name="T4" fmla="*/ 18 w 31"/>
                    <a:gd name="T5" fmla="*/ 20 h 30"/>
                    <a:gd name="T6" fmla="*/ 3 w 31"/>
                    <a:gd name="T7" fmla="*/ 23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27 h 32"/>
                    <a:gd name="T2" fmla="*/ 23 w 44"/>
                    <a:gd name="T3" fmla="*/ 0 h 32"/>
                    <a:gd name="T4" fmla="*/ 39 w 44"/>
                    <a:gd name="T5" fmla="*/ 3 h 32"/>
                    <a:gd name="T6" fmla="*/ 6 w 44"/>
                    <a:gd name="T7" fmla="*/ 27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4 h 18"/>
                    <a:gd name="T2" fmla="*/ 25 w 76"/>
                    <a:gd name="T3" fmla="*/ 2 h 18"/>
                    <a:gd name="T4" fmla="*/ 37 w 76"/>
                    <a:gd name="T5" fmla="*/ 1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18 h 44"/>
                    <a:gd name="T2" fmla="*/ 12 w 42"/>
                    <a:gd name="T3" fmla="*/ 8 h 44"/>
                    <a:gd name="T4" fmla="*/ 0 w 42"/>
                    <a:gd name="T5" fmla="*/ 18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18 h 30"/>
                    <a:gd name="T2" fmla="*/ 33 w 31"/>
                    <a:gd name="T3" fmla="*/ 8 h 30"/>
                    <a:gd name="T4" fmla="*/ 7 w 31"/>
                    <a:gd name="T5" fmla="*/ 18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0F4B7DD-5856-4C0D-9D23-DA3AF09B60AB}" type="datetime1">
              <a:rPr lang="en-US" smtClean="0"/>
              <a:t>2/4/2014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7400" y="6324600"/>
            <a:ext cx="43434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 9th Edition, Copyright © John  C. Hull 2014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4720E-4155-4C1A-99BC-CE2840D76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9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942AC-2C53-4919-BB26-661A56FC7A0E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 9th Edition, Copyright © John 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840BC-AA4F-4761-8859-6F428BEAB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6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E6E01-907E-47D4-9902-C9D037694F8D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 9th Edition, Copyright © John 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A846E-C2B0-4989-82D7-31AE83D8CF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82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14E200-CDA5-43FD-8EE2-623490F8FEB0}" type="datetime1">
              <a:rPr lang="en-US" altLang="en-US" smtClean="0"/>
              <a:t>2/4/2014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0825" y="6248400"/>
            <a:ext cx="7561263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 altLang="en-US"/>
              <a:t>Options, Futures, and Other Derivatives,  9th Edition, Copyright © John  C. Hull 2014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73D19-22C0-49AC-908B-0FC5457E0A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71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DF5DBA-4F2E-4F0F-8D25-878D02036CD9}" type="datetime1">
              <a:rPr lang="en-US" altLang="en-US" smtClean="0"/>
              <a:t>2/4/2014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0825" y="6248400"/>
            <a:ext cx="7561263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 altLang="en-US"/>
              <a:t>Options, Futures, and Other Derivatives,  9th Edition, Copyright © John  C. Hull 2014</a:t>
            </a:r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E1672-EF49-4434-B8DC-B22E7471D8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146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085959E-B1C4-4A51-9AB4-F9875BB8024E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 9th Edition, Copyright © John  C. Hull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C1F2C-40CE-4CA2-84EF-3CB293668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3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2774E-309A-4BE4-BD82-A83462D5FED2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 9th Edition, Copyright © John 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D0DF0-65AE-4003-B807-8F145A89E4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45C8C-DBB0-427B-AF9C-2EDCE721FE4E}" type="datetime1">
              <a:rPr lang="en-US" smtClean="0"/>
              <a:t>2/4/2014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 9th Edition, Copyright © John 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45C1C-BE77-4DA3-B427-952363AF6C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EB636-7038-4AE8-9A2B-DFF779A1645D}" type="datetime1">
              <a:rPr lang="en-US" smtClean="0"/>
              <a:t>2/4/2014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 9th Edition, Copyright © John  C. Hull 2014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B8DB4-1A2D-400D-9D7A-7E1BE27116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6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911BCF-D647-4C2C-97D0-83FB585367C4}" type="datetime1">
              <a:rPr lang="en-US" smtClean="0"/>
              <a:t>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 9th Edition, Copyright © John  C. Hull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4BD63-8C1C-4350-8B3C-A4809D562C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2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0C9D0-9EC5-40FF-B71D-FEB77057241A}" type="datetime1">
              <a:rPr lang="en-US" smtClean="0"/>
              <a:t>2/4/2014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 9th Edition, Copyright © John  C. Hull 2014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EB070-45B5-4577-917D-B9639F927C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8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F6DCE-44C4-4DFD-81D7-737E43E1700F}" type="datetime1">
              <a:rPr lang="en-US" smtClean="0"/>
              <a:t>2/4/2014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 9th Edition, Copyright © John 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30EAF-C19B-4F2B-9419-B1B71A5A0C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29F9C-5FB4-4AFF-AAE7-6985D3EFE175}" type="datetime1">
              <a:rPr lang="en-US" smtClean="0"/>
              <a:t>2/4/2014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 9th Edition, Copyright © John 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76C94-3C4E-4FA8-AC20-44B04C354F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2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3ABF093D-401C-41EC-A9E5-782DE820E5D6}" type="datetime1">
              <a:rPr lang="en-US" smtClean="0"/>
              <a:t>2/4/2014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246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CA"/>
              <a:t>Options, Futures, and Other Derivatives,  9th Edition, Copyright © John  C. Hull 2014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43B1691-7730-4F25-98DD-AA304D70DC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2 w 15"/>
                      <a:gd name="T1" fmla="*/ 4 h 23"/>
                      <a:gd name="T2" fmla="*/ 7 w 15"/>
                      <a:gd name="T3" fmla="*/ 2 h 23"/>
                      <a:gd name="T4" fmla="*/ 6 w 15"/>
                      <a:gd name="T5" fmla="*/ 6 h 23"/>
                      <a:gd name="T6" fmla="*/ 2 w 15"/>
                      <a:gd name="T7" fmla="*/ 4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1 w 20"/>
                      <a:gd name="T1" fmla="*/ 5 h 23"/>
                      <a:gd name="T2" fmla="*/ 5 w 20"/>
                      <a:gd name="T3" fmla="*/ 1 h 23"/>
                      <a:gd name="T4" fmla="*/ 3 w 20"/>
                      <a:gd name="T5" fmla="*/ 7 h 23"/>
                      <a:gd name="T6" fmla="*/ 1 w 20"/>
                      <a:gd name="T7" fmla="*/ 5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7 w 30"/>
                      <a:gd name="T1" fmla="*/ 11 h 42"/>
                      <a:gd name="T2" fmla="*/ 3 w 30"/>
                      <a:gd name="T3" fmla="*/ 7 h 42"/>
                      <a:gd name="T4" fmla="*/ 0 w 30"/>
                      <a:gd name="T5" fmla="*/ 3 h 42"/>
                      <a:gd name="T6" fmla="*/ 7 w 30"/>
                      <a:gd name="T7" fmla="*/ 1 h 42"/>
                      <a:gd name="T8" fmla="*/ 13 w 30"/>
                      <a:gd name="T9" fmla="*/ 8 h 42"/>
                      <a:gd name="T10" fmla="*/ 12 w 30"/>
                      <a:gd name="T11" fmla="*/ 10 h 42"/>
                      <a:gd name="T12" fmla="*/ 7 w 30"/>
                      <a:gd name="T13" fmla="*/ 11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7 w 25"/>
                      <a:gd name="T1" fmla="*/ 5 h 16"/>
                      <a:gd name="T2" fmla="*/ 1 w 25"/>
                      <a:gd name="T3" fmla="*/ 3 h 16"/>
                      <a:gd name="T4" fmla="*/ 7 w 25"/>
                      <a:gd name="T5" fmla="*/ 0 h 16"/>
                      <a:gd name="T6" fmla="*/ 7 w 25"/>
                      <a:gd name="T7" fmla="*/ 5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6 w 65"/>
                      <a:gd name="T1" fmla="*/ 8 h 46"/>
                      <a:gd name="T2" fmla="*/ 13 w 65"/>
                      <a:gd name="T3" fmla="*/ 1 h 46"/>
                      <a:gd name="T4" fmla="*/ 18 w 65"/>
                      <a:gd name="T5" fmla="*/ 0 h 46"/>
                      <a:gd name="T6" fmla="*/ 25 w 65"/>
                      <a:gd name="T7" fmla="*/ 4 h 46"/>
                      <a:gd name="T8" fmla="*/ 14 w 65"/>
                      <a:gd name="T9" fmla="*/ 9 h 46"/>
                      <a:gd name="T10" fmla="*/ 5 w 65"/>
                      <a:gd name="T11" fmla="*/ 16 h 46"/>
                      <a:gd name="T12" fmla="*/ 3 w 65"/>
                      <a:gd name="T13" fmla="*/ 7 h 46"/>
                      <a:gd name="T14" fmla="*/ 5 w 65"/>
                      <a:gd name="T15" fmla="*/ 5 h 46"/>
                      <a:gd name="T16" fmla="*/ 6 w 65"/>
                      <a:gd name="T17" fmla="*/ 8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11 h 47"/>
                      <a:gd name="T2" fmla="*/ 8 w 69"/>
                      <a:gd name="T3" fmla="*/ 9 h 47"/>
                      <a:gd name="T4" fmla="*/ 22 w 69"/>
                      <a:gd name="T5" fmla="*/ 0 h 47"/>
                      <a:gd name="T6" fmla="*/ 27 w 69"/>
                      <a:gd name="T7" fmla="*/ 1 h 47"/>
                      <a:gd name="T8" fmla="*/ 21 w 69"/>
                      <a:gd name="T9" fmla="*/ 6 h 47"/>
                      <a:gd name="T10" fmla="*/ 12 w 69"/>
                      <a:gd name="T11" fmla="*/ 11 h 47"/>
                      <a:gd name="T12" fmla="*/ 9 w 69"/>
                      <a:gd name="T13" fmla="*/ 16 h 47"/>
                      <a:gd name="T14" fmla="*/ 7 w 69"/>
                      <a:gd name="T15" fmla="*/ 15 h 47"/>
                      <a:gd name="T16" fmla="*/ 5 w 69"/>
                      <a:gd name="T17" fmla="*/ 13 h 47"/>
                      <a:gd name="T18" fmla="*/ 0 w 69"/>
                      <a:gd name="T19" fmla="*/ 12 h 47"/>
                      <a:gd name="T20" fmla="*/ 0 w 69"/>
                      <a:gd name="T21" fmla="*/ 1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4 w 355"/>
                      <a:gd name="T1" fmla="*/ 1 h 277"/>
                      <a:gd name="T2" fmla="*/ 15 w 355"/>
                      <a:gd name="T3" fmla="*/ 6 h 277"/>
                      <a:gd name="T4" fmla="*/ 20 w 355"/>
                      <a:gd name="T5" fmla="*/ 10 h 277"/>
                      <a:gd name="T6" fmla="*/ 32 w 355"/>
                      <a:gd name="T7" fmla="*/ 17 h 277"/>
                      <a:gd name="T8" fmla="*/ 39 w 355"/>
                      <a:gd name="T9" fmla="*/ 22 h 277"/>
                      <a:gd name="T10" fmla="*/ 52 w 355"/>
                      <a:gd name="T11" fmla="*/ 33 h 277"/>
                      <a:gd name="T12" fmla="*/ 58 w 355"/>
                      <a:gd name="T13" fmla="*/ 43 h 277"/>
                      <a:gd name="T14" fmla="*/ 63 w 355"/>
                      <a:gd name="T15" fmla="*/ 44 h 277"/>
                      <a:gd name="T16" fmla="*/ 66 w 355"/>
                      <a:gd name="T17" fmla="*/ 50 h 277"/>
                      <a:gd name="T18" fmla="*/ 75 w 355"/>
                      <a:gd name="T19" fmla="*/ 51 h 277"/>
                      <a:gd name="T20" fmla="*/ 72 w 355"/>
                      <a:gd name="T21" fmla="*/ 66 h 277"/>
                      <a:gd name="T22" fmla="*/ 77 w 355"/>
                      <a:gd name="T23" fmla="*/ 75 h 277"/>
                      <a:gd name="T24" fmla="*/ 84 w 355"/>
                      <a:gd name="T25" fmla="*/ 78 h 277"/>
                      <a:gd name="T26" fmla="*/ 92 w 355"/>
                      <a:gd name="T27" fmla="*/ 79 h 277"/>
                      <a:gd name="T28" fmla="*/ 100 w 355"/>
                      <a:gd name="T29" fmla="*/ 81 h 277"/>
                      <a:gd name="T30" fmla="*/ 108 w 355"/>
                      <a:gd name="T31" fmla="*/ 79 h 277"/>
                      <a:gd name="T32" fmla="*/ 116 w 355"/>
                      <a:gd name="T33" fmla="*/ 83 h 277"/>
                      <a:gd name="T34" fmla="*/ 126 w 355"/>
                      <a:gd name="T35" fmla="*/ 86 h 277"/>
                      <a:gd name="T36" fmla="*/ 134 w 355"/>
                      <a:gd name="T37" fmla="*/ 89 h 277"/>
                      <a:gd name="T38" fmla="*/ 150 w 355"/>
                      <a:gd name="T39" fmla="*/ 89 h 277"/>
                      <a:gd name="T40" fmla="*/ 145 w 355"/>
                      <a:gd name="T41" fmla="*/ 92 h 277"/>
                      <a:gd name="T42" fmla="*/ 137 w 355"/>
                      <a:gd name="T43" fmla="*/ 91 h 277"/>
                      <a:gd name="T44" fmla="*/ 128 w 355"/>
                      <a:gd name="T45" fmla="*/ 91 h 277"/>
                      <a:gd name="T46" fmla="*/ 123 w 355"/>
                      <a:gd name="T47" fmla="*/ 89 h 277"/>
                      <a:gd name="T48" fmla="*/ 107 w 355"/>
                      <a:gd name="T49" fmla="*/ 89 h 277"/>
                      <a:gd name="T50" fmla="*/ 100 w 355"/>
                      <a:gd name="T51" fmla="*/ 87 h 277"/>
                      <a:gd name="T52" fmla="*/ 73 w 355"/>
                      <a:gd name="T53" fmla="*/ 81 h 277"/>
                      <a:gd name="T54" fmla="*/ 68 w 355"/>
                      <a:gd name="T55" fmla="*/ 73 h 277"/>
                      <a:gd name="T56" fmla="*/ 54 w 355"/>
                      <a:gd name="T57" fmla="*/ 67 h 277"/>
                      <a:gd name="T58" fmla="*/ 46 w 355"/>
                      <a:gd name="T59" fmla="*/ 62 h 277"/>
                      <a:gd name="T60" fmla="*/ 40 w 355"/>
                      <a:gd name="T61" fmla="*/ 53 h 277"/>
                      <a:gd name="T62" fmla="*/ 29 w 355"/>
                      <a:gd name="T63" fmla="*/ 36 h 277"/>
                      <a:gd name="T64" fmla="*/ 27 w 355"/>
                      <a:gd name="T65" fmla="*/ 34 h 277"/>
                      <a:gd name="T66" fmla="*/ 25 w 355"/>
                      <a:gd name="T67" fmla="*/ 34 h 277"/>
                      <a:gd name="T68" fmla="*/ 23 w 355"/>
                      <a:gd name="T69" fmla="*/ 30 h 277"/>
                      <a:gd name="T70" fmla="*/ 16 w 355"/>
                      <a:gd name="T71" fmla="*/ 19 h 277"/>
                      <a:gd name="T72" fmla="*/ 9 w 355"/>
                      <a:gd name="T73" fmla="*/ 13 h 277"/>
                      <a:gd name="T74" fmla="*/ 2 w 355"/>
                      <a:gd name="T75" fmla="*/ 7 h 277"/>
                      <a:gd name="T76" fmla="*/ 4 w 355"/>
                      <a:gd name="T77" fmla="*/ 1 h 277"/>
                      <a:gd name="T78" fmla="*/ 4 w 355"/>
                      <a:gd name="T79" fmla="*/ 1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23 w 156"/>
                      <a:gd name="T1" fmla="*/ 22 h 206"/>
                      <a:gd name="T2" fmla="*/ 28 w 156"/>
                      <a:gd name="T3" fmla="*/ 19 h 206"/>
                      <a:gd name="T4" fmla="*/ 29 w 156"/>
                      <a:gd name="T5" fmla="*/ 17 h 206"/>
                      <a:gd name="T6" fmla="*/ 34 w 156"/>
                      <a:gd name="T7" fmla="*/ 15 h 206"/>
                      <a:gd name="T8" fmla="*/ 46 w 156"/>
                      <a:gd name="T9" fmla="*/ 7 h 206"/>
                      <a:gd name="T10" fmla="*/ 48 w 156"/>
                      <a:gd name="T11" fmla="*/ 1 h 206"/>
                      <a:gd name="T12" fmla="*/ 53 w 156"/>
                      <a:gd name="T13" fmla="*/ 0 h 206"/>
                      <a:gd name="T14" fmla="*/ 64 w 156"/>
                      <a:gd name="T15" fmla="*/ 9 h 206"/>
                      <a:gd name="T16" fmla="*/ 63 w 156"/>
                      <a:gd name="T17" fmla="*/ 15 h 206"/>
                      <a:gd name="T18" fmla="*/ 54 w 156"/>
                      <a:gd name="T19" fmla="*/ 21 h 206"/>
                      <a:gd name="T20" fmla="*/ 57 w 156"/>
                      <a:gd name="T21" fmla="*/ 31 h 206"/>
                      <a:gd name="T22" fmla="*/ 61 w 156"/>
                      <a:gd name="T23" fmla="*/ 36 h 206"/>
                      <a:gd name="T24" fmla="*/ 63 w 156"/>
                      <a:gd name="T25" fmla="*/ 42 h 206"/>
                      <a:gd name="T26" fmla="*/ 55 w 156"/>
                      <a:gd name="T27" fmla="*/ 42 h 206"/>
                      <a:gd name="T28" fmla="*/ 50 w 156"/>
                      <a:gd name="T29" fmla="*/ 48 h 206"/>
                      <a:gd name="T30" fmla="*/ 45 w 156"/>
                      <a:gd name="T31" fmla="*/ 51 h 206"/>
                      <a:gd name="T32" fmla="*/ 43 w 156"/>
                      <a:gd name="T33" fmla="*/ 65 h 206"/>
                      <a:gd name="T34" fmla="*/ 38 w 156"/>
                      <a:gd name="T35" fmla="*/ 67 h 206"/>
                      <a:gd name="T36" fmla="*/ 35 w 156"/>
                      <a:gd name="T37" fmla="*/ 68 h 206"/>
                      <a:gd name="T38" fmla="*/ 33 w 156"/>
                      <a:gd name="T39" fmla="*/ 67 h 206"/>
                      <a:gd name="T40" fmla="*/ 31 w 156"/>
                      <a:gd name="T41" fmla="*/ 63 h 206"/>
                      <a:gd name="T42" fmla="*/ 26 w 156"/>
                      <a:gd name="T43" fmla="*/ 61 h 206"/>
                      <a:gd name="T44" fmla="*/ 18 w 156"/>
                      <a:gd name="T45" fmla="*/ 64 h 206"/>
                      <a:gd name="T46" fmla="*/ 12 w 156"/>
                      <a:gd name="T47" fmla="*/ 61 h 206"/>
                      <a:gd name="T48" fmla="*/ 4 w 156"/>
                      <a:gd name="T49" fmla="*/ 49 h 206"/>
                      <a:gd name="T50" fmla="*/ 2 w 156"/>
                      <a:gd name="T51" fmla="*/ 43 h 206"/>
                      <a:gd name="T52" fmla="*/ 0 w 156"/>
                      <a:gd name="T53" fmla="*/ 39 h 206"/>
                      <a:gd name="T54" fmla="*/ 9 w 156"/>
                      <a:gd name="T55" fmla="*/ 32 h 206"/>
                      <a:gd name="T56" fmla="*/ 14 w 156"/>
                      <a:gd name="T57" fmla="*/ 34 h 206"/>
                      <a:gd name="T58" fmla="*/ 15 w 156"/>
                      <a:gd name="T59" fmla="*/ 26 h 206"/>
                      <a:gd name="T60" fmla="*/ 22 w 156"/>
                      <a:gd name="T61" fmla="*/ 23 h 206"/>
                      <a:gd name="T62" fmla="*/ 23 w 156"/>
                      <a:gd name="T63" fmla="*/ 22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2 w 109"/>
                      <a:gd name="T1" fmla="*/ 11 h 38"/>
                      <a:gd name="T2" fmla="*/ 8 w 109"/>
                      <a:gd name="T3" fmla="*/ 3 h 38"/>
                      <a:gd name="T4" fmla="*/ 20 w 109"/>
                      <a:gd name="T5" fmla="*/ 7 h 38"/>
                      <a:gd name="T6" fmla="*/ 31 w 109"/>
                      <a:gd name="T7" fmla="*/ 5 h 38"/>
                      <a:gd name="T8" fmla="*/ 39 w 109"/>
                      <a:gd name="T9" fmla="*/ 0 h 38"/>
                      <a:gd name="T10" fmla="*/ 33 w 109"/>
                      <a:gd name="T11" fmla="*/ 9 h 38"/>
                      <a:gd name="T12" fmla="*/ 26 w 109"/>
                      <a:gd name="T13" fmla="*/ 13 h 38"/>
                      <a:gd name="T14" fmla="*/ 18 w 109"/>
                      <a:gd name="T15" fmla="*/ 11 h 38"/>
                      <a:gd name="T16" fmla="*/ 6 w 109"/>
                      <a:gd name="T17" fmla="*/ 10 h 38"/>
                      <a:gd name="T18" fmla="*/ 2 w 109"/>
                      <a:gd name="T19" fmla="*/ 11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3 w 76"/>
                      <a:gd name="T1" fmla="*/ 6 h 104"/>
                      <a:gd name="T2" fmla="*/ 8 w 76"/>
                      <a:gd name="T3" fmla="*/ 0 h 104"/>
                      <a:gd name="T4" fmla="*/ 14 w 76"/>
                      <a:gd name="T5" fmla="*/ 6 h 104"/>
                      <a:gd name="T6" fmla="*/ 26 w 76"/>
                      <a:gd name="T7" fmla="*/ 1 h 104"/>
                      <a:gd name="T8" fmla="*/ 19 w 76"/>
                      <a:gd name="T9" fmla="*/ 11 h 104"/>
                      <a:gd name="T10" fmla="*/ 23 w 76"/>
                      <a:gd name="T11" fmla="*/ 16 h 104"/>
                      <a:gd name="T12" fmla="*/ 24 w 76"/>
                      <a:gd name="T13" fmla="*/ 20 h 104"/>
                      <a:gd name="T14" fmla="*/ 19 w 76"/>
                      <a:gd name="T15" fmla="*/ 24 h 104"/>
                      <a:gd name="T16" fmla="*/ 14 w 76"/>
                      <a:gd name="T17" fmla="*/ 20 h 104"/>
                      <a:gd name="T18" fmla="*/ 9 w 76"/>
                      <a:gd name="T19" fmla="*/ 16 h 104"/>
                      <a:gd name="T20" fmla="*/ 12 w 76"/>
                      <a:gd name="T21" fmla="*/ 22 h 104"/>
                      <a:gd name="T22" fmla="*/ 13 w 76"/>
                      <a:gd name="T23" fmla="*/ 24 h 104"/>
                      <a:gd name="T24" fmla="*/ 8 w 76"/>
                      <a:gd name="T25" fmla="*/ 34 h 104"/>
                      <a:gd name="T26" fmla="*/ 5 w 76"/>
                      <a:gd name="T27" fmla="*/ 33 h 104"/>
                      <a:gd name="T28" fmla="*/ 3 w 76"/>
                      <a:gd name="T29" fmla="*/ 29 h 104"/>
                      <a:gd name="T30" fmla="*/ 0 w 76"/>
                      <a:gd name="T31" fmla="*/ 18 h 104"/>
                      <a:gd name="T32" fmla="*/ 1 w 76"/>
                      <a:gd name="T33" fmla="*/ 10 h 104"/>
                      <a:gd name="T34" fmla="*/ 3 w 76"/>
                      <a:gd name="T35" fmla="*/ 6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1 w 37"/>
                      <a:gd name="T1" fmla="*/ 9 h 61"/>
                      <a:gd name="T2" fmla="*/ 6 w 37"/>
                      <a:gd name="T3" fmla="*/ 0 h 61"/>
                      <a:gd name="T4" fmla="*/ 6 w 37"/>
                      <a:gd name="T5" fmla="*/ 9 h 61"/>
                      <a:gd name="T6" fmla="*/ 16 w 37"/>
                      <a:gd name="T7" fmla="*/ 12 h 61"/>
                      <a:gd name="T8" fmla="*/ 8 w 37"/>
                      <a:gd name="T9" fmla="*/ 14 h 61"/>
                      <a:gd name="T10" fmla="*/ 2 w 37"/>
                      <a:gd name="T11" fmla="*/ 19 h 61"/>
                      <a:gd name="T12" fmla="*/ 0 w 37"/>
                      <a:gd name="T13" fmla="*/ 11 h 61"/>
                      <a:gd name="T14" fmla="*/ 1 w 37"/>
                      <a:gd name="T15" fmla="*/ 9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3 w 49"/>
                      <a:gd name="T1" fmla="*/ 0 h 29"/>
                      <a:gd name="T2" fmla="*/ 12 w 49"/>
                      <a:gd name="T3" fmla="*/ 0 h 29"/>
                      <a:gd name="T4" fmla="*/ 20 w 49"/>
                      <a:gd name="T5" fmla="*/ 6 h 29"/>
                      <a:gd name="T6" fmla="*/ 14 w 49"/>
                      <a:gd name="T7" fmla="*/ 5 h 29"/>
                      <a:gd name="T8" fmla="*/ 1 w 49"/>
                      <a:gd name="T9" fmla="*/ 6 h 29"/>
                      <a:gd name="T10" fmla="*/ 3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9 w 61"/>
                      <a:gd name="T1" fmla="*/ 13 h 48"/>
                      <a:gd name="T2" fmla="*/ 6 w 61"/>
                      <a:gd name="T3" fmla="*/ 9 h 48"/>
                      <a:gd name="T4" fmla="*/ 1 w 61"/>
                      <a:gd name="T5" fmla="*/ 8 h 48"/>
                      <a:gd name="T6" fmla="*/ 6 w 61"/>
                      <a:gd name="T7" fmla="*/ 3 h 48"/>
                      <a:gd name="T8" fmla="*/ 11 w 61"/>
                      <a:gd name="T9" fmla="*/ 0 h 48"/>
                      <a:gd name="T10" fmla="*/ 21 w 61"/>
                      <a:gd name="T11" fmla="*/ 4 h 48"/>
                      <a:gd name="T12" fmla="*/ 23 w 61"/>
                      <a:gd name="T13" fmla="*/ 7 h 48"/>
                      <a:gd name="T14" fmla="*/ 26 w 61"/>
                      <a:gd name="T15" fmla="*/ 11 h 48"/>
                      <a:gd name="T16" fmla="*/ 17 w 61"/>
                      <a:gd name="T17" fmla="*/ 13 h 48"/>
                      <a:gd name="T18" fmla="*/ 10 w 61"/>
                      <a:gd name="T19" fmla="*/ 16 h 48"/>
                      <a:gd name="T20" fmla="*/ 9 w 61"/>
                      <a:gd name="T21" fmla="*/ 13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20 w 286"/>
                      <a:gd name="T1" fmla="*/ 9 h 182"/>
                      <a:gd name="T2" fmla="*/ 15 w 286"/>
                      <a:gd name="T3" fmla="*/ 5 h 182"/>
                      <a:gd name="T4" fmla="*/ 11 w 286"/>
                      <a:gd name="T5" fmla="*/ 10 h 182"/>
                      <a:gd name="T6" fmla="*/ 0 w 286"/>
                      <a:gd name="T7" fmla="*/ 8 h 182"/>
                      <a:gd name="T8" fmla="*/ 4 w 286"/>
                      <a:gd name="T9" fmla="*/ 14 h 182"/>
                      <a:gd name="T10" fmla="*/ 7 w 286"/>
                      <a:gd name="T11" fmla="*/ 21 h 182"/>
                      <a:gd name="T12" fmla="*/ 10 w 286"/>
                      <a:gd name="T13" fmla="*/ 16 h 182"/>
                      <a:gd name="T14" fmla="*/ 13 w 286"/>
                      <a:gd name="T15" fmla="*/ 15 h 182"/>
                      <a:gd name="T16" fmla="*/ 20 w 286"/>
                      <a:gd name="T17" fmla="*/ 19 h 182"/>
                      <a:gd name="T18" fmla="*/ 30 w 286"/>
                      <a:gd name="T19" fmla="*/ 21 h 182"/>
                      <a:gd name="T20" fmla="*/ 38 w 286"/>
                      <a:gd name="T21" fmla="*/ 24 h 182"/>
                      <a:gd name="T22" fmla="*/ 45 w 286"/>
                      <a:gd name="T23" fmla="*/ 34 h 182"/>
                      <a:gd name="T24" fmla="*/ 44 w 286"/>
                      <a:gd name="T25" fmla="*/ 41 h 182"/>
                      <a:gd name="T26" fmla="*/ 42 w 286"/>
                      <a:gd name="T27" fmla="*/ 45 h 182"/>
                      <a:gd name="T28" fmla="*/ 52 w 286"/>
                      <a:gd name="T29" fmla="*/ 43 h 182"/>
                      <a:gd name="T30" fmla="*/ 60 w 286"/>
                      <a:gd name="T31" fmla="*/ 47 h 182"/>
                      <a:gd name="T32" fmla="*/ 72 w 286"/>
                      <a:gd name="T33" fmla="*/ 50 h 182"/>
                      <a:gd name="T34" fmla="*/ 74 w 286"/>
                      <a:gd name="T35" fmla="*/ 49 h 182"/>
                      <a:gd name="T36" fmla="*/ 72 w 286"/>
                      <a:gd name="T37" fmla="*/ 45 h 182"/>
                      <a:gd name="T38" fmla="*/ 76 w 286"/>
                      <a:gd name="T39" fmla="*/ 46 h 182"/>
                      <a:gd name="T40" fmla="*/ 79 w 286"/>
                      <a:gd name="T41" fmla="*/ 40 h 182"/>
                      <a:gd name="T42" fmla="*/ 86 w 286"/>
                      <a:gd name="T43" fmla="*/ 41 h 182"/>
                      <a:gd name="T44" fmla="*/ 91 w 286"/>
                      <a:gd name="T45" fmla="*/ 44 h 182"/>
                      <a:gd name="T46" fmla="*/ 104 w 286"/>
                      <a:gd name="T47" fmla="*/ 56 h 182"/>
                      <a:gd name="T48" fmla="*/ 112 w 286"/>
                      <a:gd name="T49" fmla="*/ 60 h 182"/>
                      <a:gd name="T50" fmla="*/ 121 w 286"/>
                      <a:gd name="T51" fmla="*/ 57 h 182"/>
                      <a:gd name="T52" fmla="*/ 114 w 286"/>
                      <a:gd name="T53" fmla="*/ 54 h 182"/>
                      <a:gd name="T54" fmla="*/ 109 w 286"/>
                      <a:gd name="T55" fmla="*/ 46 h 182"/>
                      <a:gd name="T56" fmla="*/ 107 w 286"/>
                      <a:gd name="T57" fmla="*/ 44 h 182"/>
                      <a:gd name="T58" fmla="*/ 106 w 286"/>
                      <a:gd name="T59" fmla="*/ 41 h 182"/>
                      <a:gd name="T60" fmla="*/ 101 w 286"/>
                      <a:gd name="T61" fmla="*/ 39 h 182"/>
                      <a:gd name="T62" fmla="*/ 102 w 286"/>
                      <a:gd name="T63" fmla="*/ 32 h 182"/>
                      <a:gd name="T64" fmla="*/ 94 w 286"/>
                      <a:gd name="T65" fmla="*/ 29 h 182"/>
                      <a:gd name="T66" fmla="*/ 90 w 286"/>
                      <a:gd name="T67" fmla="*/ 23 h 182"/>
                      <a:gd name="T68" fmla="*/ 81 w 286"/>
                      <a:gd name="T69" fmla="*/ 18 h 182"/>
                      <a:gd name="T70" fmla="*/ 72 w 286"/>
                      <a:gd name="T71" fmla="*/ 13 h 182"/>
                      <a:gd name="T72" fmla="*/ 67 w 286"/>
                      <a:gd name="T73" fmla="*/ 11 h 182"/>
                      <a:gd name="T74" fmla="*/ 51 w 286"/>
                      <a:gd name="T75" fmla="*/ 5 h 182"/>
                      <a:gd name="T76" fmla="*/ 44 w 286"/>
                      <a:gd name="T77" fmla="*/ 1 h 182"/>
                      <a:gd name="T78" fmla="*/ 41 w 286"/>
                      <a:gd name="T79" fmla="*/ 0 h 182"/>
                      <a:gd name="T80" fmla="*/ 30 w 286"/>
                      <a:gd name="T81" fmla="*/ 3 h 182"/>
                      <a:gd name="T82" fmla="*/ 24 w 286"/>
                      <a:gd name="T83" fmla="*/ 11 h 182"/>
                      <a:gd name="T84" fmla="*/ 20 w 286"/>
                      <a:gd name="T85" fmla="*/ 9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19 h 78"/>
                      <a:gd name="T2" fmla="*/ 11 w 78"/>
                      <a:gd name="T3" fmla="*/ 20 h 78"/>
                      <a:gd name="T4" fmla="*/ 19 w 78"/>
                      <a:gd name="T5" fmla="*/ 16 h 78"/>
                      <a:gd name="T6" fmla="*/ 24 w 78"/>
                      <a:gd name="T7" fmla="*/ 10 h 78"/>
                      <a:gd name="T8" fmla="*/ 18 w 78"/>
                      <a:gd name="T9" fmla="*/ 5 h 78"/>
                      <a:gd name="T10" fmla="*/ 18 w 78"/>
                      <a:gd name="T11" fmla="*/ 1 h 78"/>
                      <a:gd name="T12" fmla="*/ 30 w 78"/>
                      <a:gd name="T13" fmla="*/ 9 h 78"/>
                      <a:gd name="T14" fmla="*/ 28 w 78"/>
                      <a:gd name="T15" fmla="*/ 18 h 78"/>
                      <a:gd name="T16" fmla="*/ 14 w 78"/>
                      <a:gd name="T17" fmla="*/ 26 h 78"/>
                      <a:gd name="T18" fmla="*/ 4 w 78"/>
                      <a:gd name="T19" fmla="*/ 22 h 78"/>
                      <a:gd name="T20" fmla="*/ 1 w 78"/>
                      <a:gd name="T21" fmla="*/ 21 h 78"/>
                      <a:gd name="T22" fmla="*/ 0 w 78"/>
                      <a:gd name="T23" fmla="*/ 19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1 w 17"/>
                      <a:gd name="T1" fmla="*/ 1 h 18"/>
                      <a:gd name="T2" fmla="*/ 1 w 17"/>
                      <a:gd name="T3" fmla="*/ 5 h 18"/>
                      <a:gd name="T4" fmla="*/ 1 w 17"/>
                      <a:gd name="T5" fmla="*/ 1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3 w 26"/>
                      <a:gd name="T1" fmla="*/ 5 h 22"/>
                      <a:gd name="T2" fmla="*/ 6 w 26"/>
                      <a:gd name="T3" fmla="*/ 0 h 22"/>
                      <a:gd name="T4" fmla="*/ 6 w 26"/>
                      <a:gd name="T5" fmla="*/ 8 h 22"/>
                      <a:gd name="T6" fmla="*/ 3 w 26"/>
                      <a:gd name="T7" fmla="*/ 5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3 w 20"/>
                      <a:gd name="T1" fmla="*/ 4 h 15"/>
                      <a:gd name="T2" fmla="*/ 7 w 20"/>
                      <a:gd name="T3" fmla="*/ 1 h 15"/>
                      <a:gd name="T4" fmla="*/ 4 w 20"/>
                      <a:gd name="T5" fmla="*/ 4 h 15"/>
                      <a:gd name="T6" fmla="*/ 3 w 20"/>
                      <a:gd name="T7" fmla="*/ 4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3 w 20"/>
                      <a:gd name="T1" fmla="*/ 4 h 15"/>
                      <a:gd name="T2" fmla="*/ 6 w 20"/>
                      <a:gd name="T3" fmla="*/ 1 h 15"/>
                      <a:gd name="T4" fmla="*/ 6 w 20"/>
                      <a:gd name="T5" fmla="*/ 5 h 15"/>
                      <a:gd name="T6" fmla="*/ 3 w 20"/>
                      <a:gd name="T7" fmla="*/ 4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17 h 80"/>
                      <a:gd name="T2" fmla="*/ 6 w 80"/>
                      <a:gd name="T3" fmla="*/ 8 h 80"/>
                      <a:gd name="T4" fmla="*/ 11 w 80"/>
                      <a:gd name="T5" fmla="*/ 7 h 80"/>
                      <a:gd name="T6" fmla="*/ 20 w 80"/>
                      <a:gd name="T7" fmla="*/ 6 h 80"/>
                      <a:gd name="T8" fmla="*/ 25 w 80"/>
                      <a:gd name="T9" fmla="*/ 0 h 80"/>
                      <a:gd name="T10" fmla="*/ 34 w 80"/>
                      <a:gd name="T11" fmla="*/ 14 h 80"/>
                      <a:gd name="T12" fmla="*/ 30 w 80"/>
                      <a:gd name="T13" fmla="*/ 19 h 80"/>
                      <a:gd name="T14" fmla="*/ 23 w 80"/>
                      <a:gd name="T15" fmla="*/ 21 h 80"/>
                      <a:gd name="T16" fmla="*/ 20 w 80"/>
                      <a:gd name="T17" fmla="*/ 27 h 80"/>
                      <a:gd name="T18" fmla="*/ 14 w 80"/>
                      <a:gd name="T19" fmla="*/ 23 h 80"/>
                      <a:gd name="T20" fmla="*/ 16 w 80"/>
                      <a:gd name="T21" fmla="*/ 18 h 80"/>
                      <a:gd name="T22" fmla="*/ 13 w 80"/>
                      <a:gd name="T23" fmla="*/ 9 h 80"/>
                      <a:gd name="T24" fmla="*/ 9 w 80"/>
                      <a:gd name="T25" fmla="*/ 16 h 80"/>
                      <a:gd name="T26" fmla="*/ 3 w 80"/>
                      <a:gd name="T27" fmla="*/ 19 h 80"/>
                      <a:gd name="T28" fmla="*/ 0 w 80"/>
                      <a:gd name="T29" fmla="*/ 17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6 w 94"/>
                      <a:gd name="T1" fmla="*/ 32 h 174"/>
                      <a:gd name="T2" fmla="*/ 11 w 94"/>
                      <a:gd name="T3" fmla="*/ 43 h 174"/>
                      <a:gd name="T4" fmla="*/ 14 w 94"/>
                      <a:gd name="T5" fmla="*/ 36 h 174"/>
                      <a:gd name="T6" fmla="*/ 22 w 94"/>
                      <a:gd name="T7" fmla="*/ 33 h 174"/>
                      <a:gd name="T8" fmla="*/ 20 w 94"/>
                      <a:gd name="T9" fmla="*/ 41 h 174"/>
                      <a:gd name="T10" fmla="*/ 28 w 94"/>
                      <a:gd name="T11" fmla="*/ 42 h 174"/>
                      <a:gd name="T12" fmla="*/ 32 w 94"/>
                      <a:gd name="T13" fmla="*/ 47 h 174"/>
                      <a:gd name="T14" fmla="*/ 25 w 94"/>
                      <a:gd name="T15" fmla="*/ 49 h 174"/>
                      <a:gd name="T16" fmla="*/ 31 w 94"/>
                      <a:gd name="T17" fmla="*/ 58 h 174"/>
                      <a:gd name="T18" fmla="*/ 36 w 94"/>
                      <a:gd name="T19" fmla="*/ 51 h 174"/>
                      <a:gd name="T20" fmla="*/ 35 w 94"/>
                      <a:gd name="T21" fmla="*/ 37 h 174"/>
                      <a:gd name="T22" fmla="*/ 26 w 94"/>
                      <a:gd name="T23" fmla="*/ 35 h 174"/>
                      <a:gd name="T24" fmla="*/ 21 w 94"/>
                      <a:gd name="T25" fmla="*/ 27 h 174"/>
                      <a:gd name="T26" fmla="*/ 14 w 94"/>
                      <a:gd name="T27" fmla="*/ 27 h 174"/>
                      <a:gd name="T28" fmla="*/ 13 w 94"/>
                      <a:gd name="T29" fmla="*/ 23 h 174"/>
                      <a:gd name="T30" fmla="*/ 18 w 94"/>
                      <a:gd name="T31" fmla="*/ 14 h 174"/>
                      <a:gd name="T32" fmla="*/ 13 w 94"/>
                      <a:gd name="T33" fmla="*/ 0 h 174"/>
                      <a:gd name="T34" fmla="*/ 8 w 94"/>
                      <a:gd name="T35" fmla="*/ 7 h 174"/>
                      <a:gd name="T36" fmla="*/ 2 w 94"/>
                      <a:gd name="T37" fmla="*/ 15 h 174"/>
                      <a:gd name="T38" fmla="*/ 6 w 94"/>
                      <a:gd name="T39" fmla="*/ 25 h 174"/>
                      <a:gd name="T40" fmla="*/ 6 w 94"/>
                      <a:gd name="T41" fmla="*/ 32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3 w 32"/>
                      <a:gd name="T1" fmla="*/ 8 h 50"/>
                      <a:gd name="T2" fmla="*/ 5 w 32"/>
                      <a:gd name="T3" fmla="*/ 0 h 50"/>
                      <a:gd name="T4" fmla="*/ 9 w 32"/>
                      <a:gd name="T5" fmla="*/ 5 h 50"/>
                      <a:gd name="T6" fmla="*/ 10 w 32"/>
                      <a:gd name="T7" fmla="*/ 8 h 50"/>
                      <a:gd name="T8" fmla="*/ 12 w 32"/>
                      <a:gd name="T9" fmla="*/ 9 h 50"/>
                      <a:gd name="T10" fmla="*/ 14 w 32"/>
                      <a:gd name="T11" fmla="*/ 13 h 50"/>
                      <a:gd name="T12" fmla="*/ 8 w 32"/>
                      <a:gd name="T13" fmla="*/ 17 h 50"/>
                      <a:gd name="T14" fmla="*/ 3 w 32"/>
                      <a:gd name="T15" fmla="*/ 8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15 h 50"/>
                      <a:gd name="T2" fmla="*/ 10 w 43"/>
                      <a:gd name="T3" fmla="*/ 7 h 50"/>
                      <a:gd name="T4" fmla="*/ 16 w 43"/>
                      <a:gd name="T5" fmla="*/ 0 h 50"/>
                      <a:gd name="T6" fmla="*/ 11 w 43"/>
                      <a:gd name="T7" fmla="*/ 10 h 50"/>
                      <a:gd name="T8" fmla="*/ 1 w 43"/>
                      <a:gd name="T9" fmla="*/ 17 h 50"/>
                      <a:gd name="T10" fmla="*/ 0 w 43"/>
                      <a:gd name="T11" fmla="*/ 15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13 w 471"/>
                      <a:gd name="T1" fmla="*/ 178 h 281"/>
                      <a:gd name="T2" fmla="*/ 15 w 471"/>
                      <a:gd name="T3" fmla="*/ 159 h 281"/>
                      <a:gd name="T4" fmla="*/ 14 w 471"/>
                      <a:gd name="T5" fmla="*/ 156 h 281"/>
                      <a:gd name="T6" fmla="*/ 10 w 471"/>
                      <a:gd name="T7" fmla="*/ 139 h 281"/>
                      <a:gd name="T8" fmla="*/ 3 w 471"/>
                      <a:gd name="T9" fmla="*/ 137 h 281"/>
                      <a:gd name="T10" fmla="*/ 0 w 471"/>
                      <a:gd name="T11" fmla="*/ 122 h 281"/>
                      <a:gd name="T12" fmla="*/ 8 w 471"/>
                      <a:gd name="T13" fmla="*/ 115 h 281"/>
                      <a:gd name="T14" fmla="*/ 4 w 471"/>
                      <a:gd name="T15" fmla="*/ 105 h 281"/>
                      <a:gd name="T16" fmla="*/ 1 w 471"/>
                      <a:gd name="T17" fmla="*/ 102 h 281"/>
                      <a:gd name="T18" fmla="*/ 18 w 471"/>
                      <a:gd name="T19" fmla="*/ 76 h 281"/>
                      <a:gd name="T20" fmla="*/ 28 w 471"/>
                      <a:gd name="T21" fmla="*/ 61 h 281"/>
                      <a:gd name="T22" fmla="*/ 27 w 471"/>
                      <a:gd name="T23" fmla="*/ 45 h 281"/>
                      <a:gd name="T24" fmla="*/ 15 w 471"/>
                      <a:gd name="T25" fmla="*/ 27 h 281"/>
                      <a:gd name="T26" fmla="*/ 13 w 471"/>
                      <a:gd name="T27" fmla="*/ 20 h 281"/>
                      <a:gd name="T28" fmla="*/ 17 w 471"/>
                      <a:gd name="T29" fmla="*/ 23 h 281"/>
                      <a:gd name="T30" fmla="*/ 30 w 471"/>
                      <a:gd name="T31" fmla="*/ 22 h 281"/>
                      <a:gd name="T32" fmla="*/ 41 w 471"/>
                      <a:gd name="T33" fmla="*/ 7 h 281"/>
                      <a:gd name="T34" fmla="*/ 52 w 471"/>
                      <a:gd name="T35" fmla="*/ 0 h 281"/>
                      <a:gd name="T36" fmla="*/ 56 w 471"/>
                      <a:gd name="T37" fmla="*/ 1 h 281"/>
                      <a:gd name="T38" fmla="*/ 58 w 471"/>
                      <a:gd name="T39" fmla="*/ 6 h 281"/>
                      <a:gd name="T40" fmla="*/ 62 w 471"/>
                      <a:gd name="T41" fmla="*/ 3 h 281"/>
                      <a:gd name="T42" fmla="*/ 70 w 471"/>
                      <a:gd name="T43" fmla="*/ 5 h 281"/>
                      <a:gd name="T44" fmla="*/ 74 w 471"/>
                      <a:gd name="T45" fmla="*/ 6 h 281"/>
                      <a:gd name="T46" fmla="*/ 90 w 471"/>
                      <a:gd name="T47" fmla="*/ 9 h 281"/>
                      <a:gd name="T48" fmla="*/ 98 w 471"/>
                      <a:gd name="T49" fmla="*/ 15 h 281"/>
                      <a:gd name="T50" fmla="*/ 106 w 471"/>
                      <a:gd name="T51" fmla="*/ 11 h 281"/>
                      <a:gd name="T52" fmla="*/ 110 w 471"/>
                      <a:gd name="T53" fmla="*/ 9 h 281"/>
                      <a:gd name="T54" fmla="*/ 124 w 471"/>
                      <a:gd name="T55" fmla="*/ 9 h 281"/>
                      <a:gd name="T56" fmla="*/ 134 w 471"/>
                      <a:gd name="T57" fmla="*/ 20 h 281"/>
                      <a:gd name="T58" fmla="*/ 147 w 471"/>
                      <a:gd name="T59" fmla="*/ 38 h 281"/>
                      <a:gd name="T60" fmla="*/ 156 w 471"/>
                      <a:gd name="T61" fmla="*/ 45 h 281"/>
                      <a:gd name="T62" fmla="*/ 163 w 471"/>
                      <a:gd name="T63" fmla="*/ 43 h 281"/>
                      <a:gd name="T64" fmla="*/ 171 w 471"/>
                      <a:gd name="T65" fmla="*/ 41 h 281"/>
                      <a:gd name="T66" fmla="*/ 184 w 471"/>
                      <a:gd name="T67" fmla="*/ 45 h 281"/>
                      <a:gd name="T68" fmla="*/ 190 w 471"/>
                      <a:gd name="T69" fmla="*/ 52 h 281"/>
                      <a:gd name="T70" fmla="*/ 196 w 471"/>
                      <a:gd name="T71" fmla="*/ 57 h 281"/>
                      <a:gd name="T72" fmla="*/ 202 w 471"/>
                      <a:gd name="T73" fmla="*/ 71 h 281"/>
                      <a:gd name="T74" fmla="*/ 204 w 471"/>
                      <a:gd name="T75" fmla="*/ 76 h 281"/>
                      <a:gd name="T76" fmla="*/ 206 w 471"/>
                      <a:gd name="T77" fmla="*/ 80 h 281"/>
                      <a:gd name="T78" fmla="*/ 197 w 471"/>
                      <a:gd name="T79" fmla="*/ 90 h 281"/>
                      <a:gd name="T80" fmla="*/ 204 w 471"/>
                      <a:gd name="T81" fmla="*/ 90 h 281"/>
                      <a:gd name="T82" fmla="*/ 217 w 471"/>
                      <a:gd name="T83" fmla="*/ 99 h 281"/>
                      <a:gd name="T84" fmla="*/ 231 w 471"/>
                      <a:gd name="T85" fmla="*/ 100 h 281"/>
                      <a:gd name="T86" fmla="*/ 241 w 471"/>
                      <a:gd name="T87" fmla="*/ 107 h 281"/>
                      <a:gd name="T88" fmla="*/ 243 w 471"/>
                      <a:gd name="T89" fmla="*/ 110 h 281"/>
                      <a:gd name="T90" fmla="*/ 243 w 471"/>
                      <a:gd name="T91" fmla="*/ 112 h 281"/>
                      <a:gd name="T92" fmla="*/ 250 w 471"/>
                      <a:gd name="T93" fmla="*/ 110 h 281"/>
                      <a:gd name="T94" fmla="*/ 254 w 471"/>
                      <a:gd name="T95" fmla="*/ 109 h 281"/>
                      <a:gd name="T96" fmla="*/ 279 w 471"/>
                      <a:gd name="T97" fmla="*/ 118 h 281"/>
                      <a:gd name="T98" fmla="*/ 284 w 471"/>
                      <a:gd name="T99" fmla="*/ 127 h 281"/>
                      <a:gd name="T100" fmla="*/ 295 w 471"/>
                      <a:gd name="T101" fmla="*/ 128 h 281"/>
                      <a:gd name="T102" fmla="*/ 299 w 471"/>
                      <a:gd name="T103" fmla="*/ 137 h 281"/>
                      <a:gd name="T104" fmla="*/ 286 w 471"/>
                      <a:gd name="T105" fmla="*/ 164 h 281"/>
                      <a:gd name="T106" fmla="*/ 276 w 471"/>
                      <a:gd name="T107" fmla="*/ 179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173 w 984"/>
                      <a:gd name="T1" fmla="*/ 2 h 844"/>
                      <a:gd name="T2" fmla="*/ 214 w 984"/>
                      <a:gd name="T3" fmla="*/ 11 h 844"/>
                      <a:gd name="T4" fmla="*/ 235 w 984"/>
                      <a:gd name="T5" fmla="*/ 13 h 844"/>
                      <a:gd name="T6" fmla="*/ 247 w 984"/>
                      <a:gd name="T7" fmla="*/ 44 h 844"/>
                      <a:gd name="T8" fmla="*/ 250 w 984"/>
                      <a:gd name="T9" fmla="*/ 30 h 844"/>
                      <a:gd name="T10" fmla="*/ 259 w 984"/>
                      <a:gd name="T11" fmla="*/ 23 h 844"/>
                      <a:gd name="T12" fmla="*/ 274 w 984"/>
                      <a:gd name="T13" fmla="*/ 42 h 844"/>
                      <a:gd name="T14" fmla="*/ 291 w 984"/>
                      <a:gd name="T15" fmla="*/ 33 h 844"/>
                      <a:gd name="T16" fmla="*/ 301 w 984"/>
                      <a:gd name="T17" fmla="*/ 29 h 844"/>
                      <a:gd name="T18" fmla="*/ 325 w 984"/>
                      <a:gd name="T19" fmla="*/ 1 h 844"/>
                      <a:gd name="T20" fmla="*/ 341 w 984"/>
                      <a:gd name="T21" fmla="*/ 23 h 844"/>
                      <a:gd name="T22" fmla="*/ 341 w 984"/>
                      <a:gd name="T23" fmla="*/ 44 h 844"/>
                      <a:gd name="T24" fmla="*/ 337 w 984"/>
                      <a:gd name="T25" fmla="*/ 53 h 844"/>
                      <a:gd name="T26" fmla="*/ 327 w 984"/>
                      <a:gd name="T27" fmla="*/ 54 h 844"/>
                      <a:gd name="T28" fmla="*/ 325 w 984"/>
                      <a:gd name="T29" fmla="*/ 62 h 844"/>
                      <a:gd name="T30" fmla="*/ 342 w 984"/>
                      <a:gd name="T31" fmla="*/ 76 h 844"/>
                      <a:gd name="T32" fmla="*/ 335 w 984"/>
                      <a:gd name="T33" fmla="*/ 108 h 844"/>
                      <a:gd name="T34" fmla="*/ 354 w 984"/>
                      <a:gd name="T35" fmla="*/ 139 h 844"/>
                      <a:gd name="T36" fmla="*/ 365 w 984"/>
                      <a:gd name="T37" fmla="*/ 151 h 844"/>
                      <a:gd name="T38" fmla="*/ 354 w 984"/>
                      <a:gd name="T39" fmla="*/ 151 h 844"/>
                      <a:gd name="T40" fmla="*/ 318 w 984"/>
                      <a:gd name="T41" fmla="*/ 127 h 844"/>
                      <a:gd name="T42" fmla="*/ 289 w 984"/>
                      <a:gd name="T43" fmla="*/ 135 h 844"/>
                      <a:gd name="T44" fmla="*/ 252 w 984"/>
                      <a:gd name="T45" fmla="*/ 148 h 844"/>
                      <a:gd name="T46" fmla="*/ 274 w 984"/>
                      <a:gd name="T47" fmla="*/ 194 h 844"/>
                      <a:gd name="T48" fmla="*/ 303 w 984"/>
                      <a:gd name="T49" fmla="*/ 205 h 844"/>
                      <a:gd name="T50" fmla="*/ 315 w 984"/>
                      <a:gd name="T51" fmla="*/ 184 h 844"/>
                      <a:gd name="T52" fmla="*/ 330 w 984"/>
                      <a:gd name="T53" fmla="*/ 191 h 844"/>
                      <a:gd name="T54" fmla="*/ 327 w 984"/>
                      <a:gd name="T55" fmla="*/ 211 h 844"/>
                      <a:gd name="T56" fmla="*/ 342 w 984"/>
                      <a:gd name="T57" fmla="*/ 225 h 844"/>
                      <a:gd name="T58" fmla="*/ 358 w 984"/>
                      <a:gd name="T59" fmla="*/ 221 h 844"/>
                      <a:gd name="T60" fmla="*/ 394 w 984"/>
                      <a:gd name="T61" fmla="*/ 270 h 844"/>
                      <a:gd name="T62" fmla="*/ 402 w 984"/>
                      <a:gd name="T63" fmla="*/ 277 h 844"/>
                      <a:gd name="T64" fmla="*/ 373 w 984"/>
                      <a:gd name="T65" fmla="*/ 272 h 844"/>
                      <a:gd name="T66" fmla="*/ 354 w 984"/>
                      <a:gd name="T67" fmla="*/ 254 h 844"/>
                      <a:gd name="T68" fmla="*/ 332 w 984"/>
                      <a:gd name="T69" fmla="*/ 238 h 844"/>
                      <a:gd name="T70" fmla="*/ 300 w 984"/>
                      <a:gd name="T71" fmla="*/ 222 h 844"/>
                      <a:gd name="T72" fmla="*/ 262 w 984"/>
                      <a:gd name="T73" fmla="*/ 217 h 844"/>
                      <a:gd name="T74" fmla="*/ 216 w 984"/>
                      <a:gd name="T75" fmla="*/ 199 h 844"/>
                      <a:gd name="T76" fmla="*/ 197 w 984"/>
                      <a:gd name="T77" fmla="*/ 170 h 844"/>
                      <a:gd name="T78" fmla="*/ 184 w 984"/>
                      <a:gd name="T79" fmla="*/ 155 h 844"/>
                      <a:gd name="T80" fmla="*/ 163 w 984"/>
                      <a:gd name="T81" fmla="*/ 144 h 844"/>
                      <a:gd name="T82" fmla="*/ 146 w 984"/>
                      <a:gd name="T83" fmla="*/ 124 h 844"/>
                      <a:gd name="T84" fmla="*/ 151 w 984"/>
                      <a:gd name="T85" fmla="*/ 139 h 844"/>
                      <a:gd name="T86" fmla="*/ 178 w 984"/>
                      <a:gd name="T87" fmla="*/ 166 h 844"/>
                      <a:gd name="T88" fmla="*/ 180 w 984"/>
                      <a:gd name="T89" fmla="*/ 176 h 844"/>
                      <a:gd name="T90" fmla="*/ 168 w 984"/>
                      <a:gd name="T91" fmla="*/ 167 h 844"/>
                      <a:gd name="T92" fmla="*/ 151 w 984"/>
                      <a:gd name="T93" fmla="*/ 156 h 844"/>
                      <a:gd name="T94" fmla="*/ 134 w 984"/>
                      <a:gd name="T95" fmla="*/ 135 h 844"/>
                      <a:gd name="T96" fmla="*/ 114 w 984"/>
                      <a:gd name="T97" fmla="*/ 116 h 844"/>
                      <a:gd name="T98" fmla="*/ 90 w 984"/>
                      <a:gd name="T99" fmla="*/ 105 h 844"/>
                      <a:gd name="T100" fmla="*/ 66 w 984"/>
                      <a:gd name="T101" fmla="*/ 80 h 844"/>
                      <a:gd name="T102" fmla="*/ 28 w 984"/>
                      <a:gd name="T103" fmla="*/ 22 h 844"/>
                      <a:gd name="T104" fmla="*/ 15 w 984"/>
                      <a:gd name="T105" fmla="*/ 13 h 844"/>
                      <a:gd name="T106" fmla="*/ 20 w 984"/>
                      <a:gd name="T107" fmla="*/ 7 h 844"/>
                      <a:gd name="T108" fmla="*/ 44 w 984"/>
                      <a:gd name="T109" fmla="*/ 23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3 w 36"/>
                      <a:gd name="T1" fmla="*/ 9 h 48"/>
                      <a:gd name="T2" fmla="*/ 4 w 36"/>
                      <a:gd name="T3" fmla="*/ 16 h 48"/>
                      <a:gd name="T4" fmla="*/ 3 w 36"/>
                      <a:gd name="T5" fmla="*/ 9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2 h 37"/>
                      <a:gd name="T2" fmla="*/ 5 w 36"/>
                      <a:gd name="T3" fmla="*/ 0 h 37"/>
                      <a:gd name="T4" fmla="*/ 16 w 36"/>
                      <a:gd name="T5" fmla="*/ 6 h 37"/>
                      <a:gd name="T6" fmla="*/ 4 w 36"/>
                      <a:gd name="T7" fmla="*/ 6 h 37"/>
                      <a:gd name="T8" fmla="*/ 0 w 36"/>
                      <a:gd name="T9" fmla="*/ 2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17 h 96"/>
                      <a:gd name="T2" fmla="*/ 12 w 170"/>
                      <a:gd name="T3" fmla="*/ 9 h 96"/>
                      <a:gd name="T4" fmla="*/ 24 w 170"/>
                      <a:gd name="T5" fmla="*/ 7 h 96"/>
                      <a:gd name="T6" fmla="*/ 34 w 170"/>
                      <a:gd name="T7" fmla="*/ 3 h 96"/>
                      <a:gd name="T8" fmla="*/ 27 w 170"/>
                      <a:gd name="T9" fmla="*/ 9 h 96"/>
                      <a:gd name="T10" fmla="*/ 53 w 170"/>
                      <a:gd name="T11" fmla="*/ 17 h 96"/>
                      <a:gd name="T12" fmla="*/ 69 w 170"/>
                      <a:gd name="T13" fmla="*/ 22 h 96"/>
                      <a:gd name="T14" fmla="*/ 50 w 170"/>
                      <a:gd name="T15" fmla="*/ 26 h 96"/>
                      <a:gd name="T16" fmla="*/ 38 w 170"/>
                      <a:gd name="T17" fmla="*/ 20 h 96"/>
                      <a:gd name="T18" fmla="*/ 33 w 170"/>
                      <a:gd name="T19" fmla="*/ 18 h 96"/>
                      <a:gd name="T20" fmla="*/ 10 w 170"/>
                      <a:gd name="T21" fmla="*/ 14 h 96"/>
                      <a:gd name="T22" fmla="*/ 0 w 170"/>
                      <a:gd name="T23" fmla="*/ 17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22 w 138"/>
                      <a:gd name="T3" fmla="*/ 1 h 44"/>
                      <a:gd name="T4" fmla="*/ 38 w 138"/>
                      <a:gd name="T5" fmla="*/ 8 h 44"/>
                      <a:gd name="T6" fmla="*/ 48 w 138"/>
                      <a:gd name="T7" fmla="*/ 7 h 44"/>
                      <a:gd name="T8" fmla="*/ 46 w 138"/>
                      <a:gd name="T9" fmla="*/ 15 h 44"/>
                      <a:gd name="T10" fmla="*/ 27 w 138"/>
                      <a:gd name="T11" fmla="*/ 14 h 44"/>
                      <a:gd name="T12" fmla="*/ 0 w 138"/>
                      <a:gd name="T13" fmla="*/ 12 h 44"/>
                      <a:gd name="T14" fmla="*/ 12 w 138"/>
                      <a:gd name="T15" fmla="*/ 7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7 w 57"/>
                      <a:gd name="T1" fmla="*/ 8 h 42"/>
                      <a:gd name="T2" fmla="*/ 16 w 57"/>
                      <a:gd name="T3" fmla="*/ 4 h 42"/>
                      <a:gd name="T4" fmla="*/ 7 w 57"/>
                      <a:gd name="T5" fmla="*/ 8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8 w 39"/>
                      <a:gd name="T1" fmla="*/ 11 h 52"/>
                      <a:gd name="T2" fmla="*/ 8 w 39"/>
                      <a:gd name="T3" fmla="*/ 0 h 52"/>
                      <a:gd name="T4" fmla="*/ 8 w 39"/>
                      <a:gd name="T5" fmla="*/ 11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2 w 44"/>
                      <a:gd name="T1" fmla="*/ 3 h 80"/>
                      <a:gd name="T2" fmla="*/ 9 w 44"/>
                      <a:gd name="T3" fmla="*/ 11 h 80"/>
                      <a:gd name="T4" fmla="*/ 10 w 44"/>
                      <a:gd name="T5" fmla="*/ 17 h 80"/>
                      <a:gd name="T6" fmla="*/ 16 w 44"/>
                      <a:gd name="T7" fmla="*/ 18 h 80"/>
                      <a:gd name="T8" fmla="*/ 10 w 44"/>
                      <a:gd name="T9" fmla="*/ 25 h 80"/>
                      <a:gd name="T10" fmla="*/ 0 w 44"/>
                      <a:gd name="T11" fmla="*/ 7 h 80"/>
                      <a:gd name="T12" fmla="*/ 2 w 44"/>
                      <a:gd name="T13" fmla="*/ 3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140 w 323"/>
                      <a:gd name="T1" fmla="*/ 1 h 64"/>
                      <a:gd name="T2" fmla="*/ 147 w 323"/>
                      <a:gd name="T3" fmla="*/ 5 h 64"/>
                      <a:gd name="T4" fmla="*/ 149 w 323"/>
                      <a:gd name="T5" fmla="*/ 0 h 64"/>
                      <a:gd name="T6" fmla="*/ 168 w 323"/>
                      <a:gd name="T7" fmla="*/ 0 h 64"/>
                      <a:gd name="T8" fmla="*/ 182 w 323"/>
                      <a:gd name="T9" fmla="*/ 11 h 64"/>
                      <a:gd name="T10" fmla="*/ 202 w 323"/>
                      <a:gd name="T11" fmla="*/ 6 h 64"/>
                      <a:gd name="T12" fmla="*/ 199 w 323"/>
                      <a:gd name="T13" fmla="*/ 19 h 64"/>
                      <a:gd name="T14" fmla="*/ 189 w 323"/>
                      <a:gd name="T15" fmla="*/ 29 h 64"/>
                      <a:gd name="T16" fmla="*/ 187 w 323"/>
                      <a:gd name="T17" fmla="*/ 19 h 64"/>
                      <a:gd name="T18" fmla="*/ 182 w 323"/>
                      <a:gd name="T19" fmla="*/ 20 h 64"/>
                      <a:gd name="T20" fmla="*/ 177 w 323"/>
                      <a:gd name="T21" fmla="*/ 19 h 64"/>
                      <a:gd name="T22" fmla="*/ 167 w 323"/>
                      <a:gd name="T23" fmla="*/ 13 h 64"/>
                      <a:gd name="T24" fmla="*/ 145 w 323"/>
                      <a:gd name="T25" fmla="*/ 24 h 64"/>
                      <a:gd name="T26" fmla="*/ 128 w 323"/>
                      <a:gd name="T27" fmla="*/ 28 h 64"/>
                      <a:gd name="T28" fmla="*/ 135 w 323"/>
                      <a:gd name="T29" fmla="*/ 37 h 64"/>
                      <a:gd name="T30" fmla="*/ 119 w 323"/>
                      <a:gd name="T31" fmla="*/ 40 h 64"/>
                      <a:gd name="T32" fmla="*/ 107 w 323"/>
                      <a:gd name="T33" fmla="*/ 39 h 64"/>
                      <a:gd name="T34" fmla="*/ 112 w 323"/>
                      <a:gd name="T35" fmla="*/ 37 h 64"/>
                      <a:gd name="T36" fmla="*/ 109 w 323"/>
                      <a:gd name="T37" fmla="*/ 26 h 64"/>
                      <a:gd name="T38" fmla="*/ 107 w 323"/>
                      <a:gd name="T39" fmla="*/ 20 h 64"/>
                      <a:gd name="T40" fmla="*/ 100 w 323"/>
                      <a:gd name="T41" fmla="*/ 15 h 64"/>
                      <a:gd name="T42" fmla="*/ 90 w 323"/>
                      <a:gd name="T43" fmla="*/ 17 h 64"/>
                      <a:gd name="T44" fmla="*/ 85 w 323"/>
                      <a:gd name="T45" fmla="*/ 17 h 64"/>
                      <a:gd name="T46" fmla="*/ 78 w 323"/>
                      <a:gd name="T47" fmla="*/ 16 h 64"/>
                      <a:gd name="T48" fmla="*/ 53 w 323"/>
                      <a:gd name="T49" fmla="*/ 1 h 64"/>
                      <a:gd name="T50" fmla="*/ 37 w 323"/>
                      <a:gd name="T51" fmla="*/ 9 h 64"/>
                      <a:gd name="T52" fmla="*/ 1 w 323"/>
                      <a:gd name="T53" fmla="*/ 0 h 64"/>
                      <a:gd name="T54" fmla="*/ 14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67 w 300"/>
                      <a:gd name="T1" fmla="*/ 20 h 31"/>
                      <a:gd name="T2" fmla="*/ 19 w 300"/>
                      <a:gd name="T3" fmla="*/ 1 h 31"/>
                      <a:gd name="T4" fmla="*/ 181 w 300"/>
                      <a:gd name="T5" fmla="*/ 0 h 31"/>
                      <a:gd name="T6" fmla="*/ 187 w 300"/>
                      <a:gd name="T7" fmla="*/ 9 h 31"/>
                      <a:gd name="T8" fmla="*/ 167 w 300"/>
                      <a:gd name="T9" fmla="*/ 10 h 31"/>
                      <a:gd name="T10" fmla="*/ 67 w 300"/>
                      <a:gd name="T11" fmla="*/ 20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9 h 29"/>
                      <a:gd name="T2" fmla="*/ 5 w 41"/>
                      <a:gd name="T3" fmla="*/ 10 h 29"/>
                      <a:gd name="T4" fmla="*/ 0 w 41"/>
                      <a:gd name="T5" fmla="*/ 9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2 w 47"/>
                      <a:gd name="T1" fmla="*/ 52 h 165"/>
                      <a:gd name="T2" fmla="*/ 6 w 47"/>
                      <a:gd name="T3" fmla="*/ 36 h 165"/>
                      <a:gd name="T4" fmla="*/ 7 w 47"/>
                      <a:gd name="T5" fmla="*/ 23 h 165"/>
                      <a:gd name="T6" fmla="*/ 5 w 47"/>
                      <a:gd name="T7" fmla="*/ 13 h 165"/>
                      <a:gd name="T8" fmla="*/ 7 w 47"/>
                      <a:gd name="T9" fmla="*/ 4 h 165"/>
                      <a:gd name="T10" fmla="*/ 9 w 47"/>
                      <a:gd name="T11" fmla="*/ 0 h 165"/>
                      <a:gd name="T12" fmla="*/ 13 w 47"/>
                      <a:gd name="T13" fmla="*/ 10 h 165"/>
                      <a:gd name="T14" fmla="*/ 20 w 47"/>
                      <a:gd name="T15" fmla="*/ 33 h 165"/>
                      <a:gd name="T16" fmla="*/ 13 w 47"/>
                      <a:gd name="T17" fmla="*/ 36 h 165"/>
                      <a:gd name="T18" fmla="*/ 10 w 47"/>
                      <a:gd name="T19" fmla="*/ 42 h 165"/>
                      <a:gd name="T20" fmla="*/ 9 w 47"/>
                      <a:gd name="T21" fmla="*/ 44 h 165"/>
                      <a:gd name="T22" fmla="*/ 11 w 47"/>
                      <a:gd name="T23" fmla="*/ 45 h 165"/>
                      <a:gd name="T24" fmla="*/ 13 w 47"/>
                      <a:gd name="T25" fmla="*/ 49 h 165"/>
                      <a:gd name="T26" fmla="*/ 6 w 47"/>
                      <a:gd name="T27" fmla="*/ 49 h 165"/>
                      <a:gd name="T28" fmla="*/ 3 w 47"/>
                      <a:gd name="T29" fmla="*/ 53 h 165"/>
                      <a:gd name="T30" fmla="*/ 1 w 47"/>
                      <a:gd name="T31" fmla="*/ 51 h 165"/>
                      <a:gd name="T32" fmla="*/ 2 w 47"/>
                      <a:gd name="T33" fmla="*/ 52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11 w 138"/>
                      <a:gd name="T1" fmla="*/ 20 h 103"/>
                      <a:gd name="T2" fmla="*/ 13 w 138"/>
                      <a:gd name="T3" fmla="*/ 14 h 103"/>
                      <a:gd name="T4" fmla="*/ 21 w 138"/>
                      <a:gd name="T5" fmla="*/ 11 h 103"/>
                      <a:gd name="T6" fmla="*/ 23 w 138"/>
                      <a:gd name="T7" fmla="*/ 15 h 103"/>
                      <a:gd name="T8" fmla="*/ 28 w 138"/>
                      <a:gd name="T9" fmla="*/ 16 h 103"/>
                      <a:gd name="T10" fmla="*/ 34 w 138"/>
                      <a:gd name="T11" fmla="*/ 18 h 103"/>
                      <a:gd name="T12" fmla="*/ 50 w 138"/>
                      <a:gd name="T13" fmla="*/ 11 h 103"/>
                      <a:gd name="T14" fmla="*/ 56 w 138"/>
                      <a:gd name="T15" fmla="*/ 6 h 103"/>
                      <a:gd name="T16" fmla="*/ 59 w 138"/>
                      <a:gd name="T17" fmla="*/ 4 h 103"/>
                      <a:gd name="T18" fmla="*/ 45 w 138"/>
                      <a:gd name="T19" fmla="*/ 16 h 103"/>
                      <a:gd name="T20" fmla="*/ 36 w 138"/>
                      <a:gd name="T21" fmla="*/ 22 h 103"/>
                      <a:gd name="T22" fmla="*/ 28 w 138"/>
                      <a:gd name="T23" fmla="*/ 27 h 103"/>
                      <a:gd name="T24" fmla="*/ 21 w 138"/>
                      <a:gd name="T25" fmla="*/ 34 h 103"/>
                      <a:gd name="T26" fmla="*/ 11 w 138"/>
                      <a:gd name="T27" fmla="*/ 29 h 103"/>
                      <a:gd name="T28" fmla="*/ 9 w 138"/>
                      <a:gd name="T29" fmla="*/ 29 h 103"/>
                      <a:gd name="T30" fmla="*/ 9 w 138"/>
                      <a:gd name="T31" fmla="*/ 32 h 103"/>
                      <a:gd name="T32" fmla="*/ 0 w 138"/>
                      <a:gd name="T33" fmla="*/ 32 h 103"/>
                      <a:gd name="T34" fmla="*/ 4 w 138"/>
                      <a:gd name="T35" fmla="*/ 26 h 103"/>
                      <a:gd name="T36" fmla="*/ 11 w 138"/>
                      <a:gd name="T37" fmla="*/ 20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67 w 188"/>
                      <a:gd name="T1" fmla="*/ 8 h 214"/>
                      <a:gd name="T2" fmla="*/ 68 w 188"/>
                      <a:gd name="T3" fmla="*/ 2 h 214"/>
                      <a:gd name="T4" fmla="*/ 72 w 188"/>
                      <a:gd name="T5" fmla="*/ 0 h 214"/>
                      <a:gd name="T6" fmla="*/ 77 w 188"/>
                      <a:gd name="T7" fmla="*/ 8 h 214"/>
                      <a:gd name="T8" fmla="*/ 80 w 188"/>
                      <a:gd name="T9" fmla="*/ 14 h 214"/>
                      <a:gd name="T10" fmla="*/ 76 w 188"/>
                      <a:gd name="T11" fmla="*/ 20 h 214"/>
                      <a:gd name="T12" fmla="*/ 72 w 188"/>
                      <a:gd name="T13" fmla="*/ 26 h 214"/>
                      <a:gd name="T14" fmla="*/ 69 w 188"/>
                      <a:gd name="T15" fmla="*/ 42 h 214"/>
                      <a:gd name="T16" fmla="*/ 61 w 188"/>
                      <a:gd name="T17" fmla="*/ 46 h 214"/>
                      <a:gd name="T18" fmla="*/ 51 w 188"/>
                      <a:gd name="T19" fmla="*/ 46 h 214"/>
                      <a:gd name="T20" fmla="*/ 48 w 188"/>
                      <a:gd name="T21" fmla="*/ 42 h 214"/>
                      <a:gd name="T22" fmla="*/ 43 w 188"/>
                      <a:gd name="T23" fmla="*/ 49 h 214"/>
                      <a:gd name="T24" fmla="*/ 38 w 188"/>
                      <a:gd name="T25" fmla="*/ 50 h 214"/>
                      <a:gd name="T26" fmla="*/ 34 w 188"/>
                      <a:gd name="T27" fmla="*/ 44 h 214"/>
                      <a:gd name="T28" fmla="*/ 25 w 188"/>
                      <a:gd name="T29" fmla="*/ 48 h 214"/>
                      <a:gd name="T30" fmla="*/ 32 w 188"/>
                      <a:gd name="T31" fmla="*/ 48 h 214"/>
                      <a:gd name="T32" fmla="*/ 33 w 188"/>
                      <a:gd name="T33" fmla="*/ 54 h 214"/>
                      <a:gd name="T34" fmla="*/ 25 w 188"/>
                      <a:gd name="T35" fmla="*/ 56 h 214"/>
                      <a:gd name="T36" fmla="*/ 14 w 188"/>
                      <a:gd name="T37" fmla="*/ 56 h 214"/>
                      <a:gd name="T38" fmla="*/ 15 w 188"/>
                      <a:gd name="T39" fmla="*/ 52 h 214"/>
                      <a:gd name="T40" fmla="*/ 20 w 188"/>
                      <a:gd name="T41" fmla="*/ 48 h 214"/>
                      <a:gd name="T42" fmla="*/ 14 w 188"/>
                      <a:gd name="T43" fmla="*/ 50 h 214"/>
                      <a:gd name="T44" fmla="*/ 11 w 188"/>
                      <a:gd name="T45" fmla="*/ 56 h 214"/>
                      <a:gd name="T46" fmla="*/ 13 w 188"/>
                      <a:gd name="T47" fmla="*/ 64 h 214"/>
                      <a:gd name="T48" fmla="*/ 6 w 188"/>
                      <a:gd name="T49" fmla="*/ 67 h 214"/>
                      <a:gd name="T50" fmla="*/ 0 w 188"/>
                      <a:gd name="T51" fmla="*/ 72 h 214"/>
                      <a:gd name="T52" fmla="*/ 3 w 188"/>
                      <a:gd name="T53" fmla="*/ 63 h 214"/>
                      <a:gd name="T54" fmla="*/ 0 w 188"/>
                      <a:gd name="T55" fmla="*/ 55 h 214"/>
                      <a:gd name="T56" fmla="*/ 6 w 188"/>
                      <a:gd name="T57" fmla="*/ 51 h 214"/>
                      <a:gd name="T58" fmla="*/ 14 w 188"/>
                      <a:gd name="T59" fmla="*/ 45 h 214"/>
                      <a:gd name="T60" fmla="*/ 19 w 188"/>
                      <a:gd name="T61" fmla="*/ 40 h 214"/>
                      <a:gd name="T62" fmla="*/ 31 w 188"/>
                      <a:gd name="T63" fmla="*/ 39 h 214"/>
                      <a:gd name="T64" fmla="*/ 36 w 188"/>
                      <a:gd name="T65" fmla="*/ 38 h 214"/>
                      <a:gd name="T66" fmla="*/ 49 w 188"/>
                      <a:gd name="T67" fmla="*/ 26 h 214"/>
                      <a:gd name="T68" fmla="*/ 51 w 188"/>
                      <a:gd name="T69" fmla="*/ 31 h 214"/>
                      <a:gd name="T70" fmla="*/ 56 w 188"/>
                      <a:gd name="T71" fmla="*/ 26 h 214"/>
                      <a:gd name="T72" fmla="*/ 64 w 188"/>
                      <a:gd name="T73" fmla="*/ 18 h 214"/>
                      <a:gd name="T74" fmla="*/ 66 w 188"/>
                      <a:gd name="T75" fmla="*/ 14 h 214"/>
                      <a:gd name="T76" fmla="*/ 63 w 188"/>
                      <a:gd name="T77" fmla="*/ 13 h 214"/>
                      <a:gd name="T78" fmla="*/ 65 w 188"/>
                      <a:gd name="T79" fmla="*/ 11 h 214"/>
                      <a:gd name="T80" fmla="*/ 67 w 188"/>
                      <a:gd name="T81" fmla="*/ 8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3 h 13"/>
                      <a:gd name="T2" fmla="*/ 2 w 13"/>
                      <a:gd name="T3" fmla="*/ 4 h 13"/>
                      <a:gd name="T4" fmla="*/ 0 w 13"/>
                      <a:gd name="T5" fmla="*/ 3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347 w 812"/>
                      <a:gd name="T1" fmla="*/ 9 h 564"/>
                      <a:gd name="T2" fmla="*/ 332 w 812"/>
                      <a:gd name="T3" fmla="*/ 26 h 564"/>
                      <a:gd name="T4" fmla="*/ 320 w 812"/>
                      <a:gd name="T5" fmla="*/ 41 h 564"/>
                      <a:gd name="T6" fmla="*/ 309 w 812"/>
                      <a:gd name="T7" fmla="*/ 48 h 564"/>
                      <a:gd name="T8" fmla="*/ 271 w 812"/>
                      <a:gd name="T9" fmla="*/ 60 h 564"/>
                      <a:gd name="T10" fmla="*/ 270 w 812"/>
                      <a:gd name="T11" fmla="*/ 70 h 564"/>
                      <a:gd name="T12" fmla="*/ 258 w 812"/>
                      <a:gd name="T13" fmla="*/ 77 h 564"/>
                      <a:gd name="T14" fmla="*/ 265 w 812"/>
                      <a:gd name="T15" fmla="*/ 60 h 564"/>
                      <a:gd name="T16" fmla="*/ 246 w 812"/>
                      <a:gd name="T17" fmla="*/ 63 h 564"/>
                      <a:gd name="T18" fmla="*/ 238 w 812"/>
                      <a:gd name="T19" fmla="*/ 73 h 564"/>
                      <a:gd name="T20" fmla="*/ 255 w 812"/>
                      <a:gd name="T21" fmla="*/ 94 h 564"/>
                      <a:gd name="T22" fmla="*/ 254 w 812"/>
                      <a:gd name="T23" fmla="*/ 123 h 564"/>
                      <a:gd name="T24" fmla="*/ 232 w 812"/>
                      <a:gd name="T25" fmla="*/ 136 h 564"/>
                      <a:gd name="T26" fmla="*/ 223 w 812"/>
                      <a:gd name="T27" fmla="*/ 129 h 564"/>
                      <a:gd name="T28" fmla="*/ 206 w 812"/>
                      <a:gd name="T29" fmla="*/ 117 h 564"/>
                      <a:gd name="T30" fmla="*/ 197 w 812"/>
                      <a:gd name="T31" fmla="*/ 117 h 564"/>
                      <a:gd name="T32" fmla="*/ 192 w 812"/>
                      <a:gd name="T33" fmla="*/ 132 h 564"/>
                      <a:gd name="T34" fmla="*/ 214 w 812"/>
                      <a:gd name="T35" fmla="*/ 155 h 564"/>
                      <a:gd name="T36" fmla="*/ 218 w 812"/>
                      <a:gd name="T37" fmla="*/ 176 h 564"/>
                      <a:gd name="T38" fmla="*/ 225 w 812"/>
                      <a:gd name="T39" fmla="*/ 188 h 564"/>
                      <a:gd name="T40" fmla="*/ 210 w 812"/>
                      <a:gd name="T41" fmla="*/ 182 h 564"/>
                      <a:gd name="T42" fmla="*/ 201 w 812"/>
                      <a:gd name="T43" fmla="*/ 174 h 564"/>
                      <a:gd name="T44" fmla="*/ 180 w 812"/>
                      <a:gd name="T45" fmla="*/ 142 h 564"/>
                      <a:gd name="T46" fmla="*/ 182 w 812"/>
                      <a:gd name="T47" fmla="*/ 104 h 564"/>
                      <a:gd name="T48" fmla="*/ 180 w 812"/>
                      <a:gd name="T49" fmla="*/ 90 h 564"/>
                      <a:gd name="T50" fmla="*/ 176 w 812"/>
                      <a:gd name="T51" fmla="*/ 92 h 564"/>
                      <a:gd name="T52" fmla="*/ 165 w 812"/>
                      <a:gd name="T53" fmla="*/ 89 h 564"/>
                      <a:gd name="T54" fmla="*/ 154 w 812"/>
                      <a:gd name="T55" fmla="*/ 57 h 564"/>
                      <a:gd name="T56" fmla="*/ 141 w 812"/>
                      <a:gd name="T57" fmla="*/ 56 h 564"/>
                      <a:gd name="T58" fmla="*/ 123 w 812"/>
                      <a:gd name="T59" fmla="*/ 58 h 564"/>
                      <a:gd name="T60" fmla="*/ 103 w 812"/>
                      <a:gd name="T61" fmla="*/ 78 h 564"/>
                      <a:gd name="T62" fmla="*/ 84 w 812"/>
                      <a:gd name="T63" fmla="*/ 90 h 564"/>
                      <a:gd name="T64" fmla="*/ 79 w 812"/>
                      <a:gd name="T65" fmla="*/ 92 h 564"/>
                      <a:gd name="T66" fmla="*/ 68 w 812"/>
                      <a:gd name="T67" fmla="*/ 110 h 564"/>
                      <a:gd name="T68" fmla="*/ 65 w 812"/>
                      <a:gd name="T69" fmla="*/ 119 h 564"/>
                      <a:gd name="T70" fmla="*/ 55 w 812"/>
                      <a:gd name="T71" fmla="*/ 135 h 564"/>
                      <a:gd name="T72" fmla="*/ 40 w 812"/>
                      <a:gd name="T73" fmla="*/ 131 h 564"/>
                      <a:gd name="T74" fmla="*/ 28 w 812"/>
                      <a:gd name="T75" fmla="*/ 86 h 564"/>
                      <a:gd name="T76" fmla="*/ 31 w 812"/>
                      <a:gd name="T77" fmla="*/ 52 h 564"/>
                      <a:gd name="T78" fmla="*/ 19 w 812"/>
                      <a:gd name="T79" fmla="*/ 60 h 564"/>
                      <a:gd name="T80" fmla="*/ 9 w 812"/>
                      <a:gd name="T81" fmla="*/ 50 h 564"/>
                      <a:gd name="T82" fmla="*/ 10 w 812"/>
                      <a:gd name="T83" fmla="*/ 46 h 564"/>
                      <a:gd name="T84" fmla="*/ 0 w 812"/>
                      <a:gd name="T85" fmla="*/ 31 h 564"/>
                      <a:gd name="T86" fmla="*/ 341 w 812"/>
                      <a:gd name="T87" fmla="*/ 2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3 w 43"/>
                      <a:gd name="T1" fmla="*/ 4 h 85"/>
                      <a:gd name="T2" fmla="*/ 8 w 43"/>
                      <a:gd name="T3" fmla="*/ 1 h 85"/>
                      <a:gd name="T4" fmla="*/ 16 w 43"/>
                      <a:gd name="T5" fmla="*/ 11 h 85"/>
                      <a:gd name="T6" fmla="*/ 8 w 43"/>
                      <a:gd name="T7" fmla="*/ 29 h 85"/>
                      <a:gd name="T8" fmla="*/ 0 w 43"/>
                      <a:gd name="T9" fmla="*/ 24 h 85"/>
                      <a:gd name="T10" fmla="*/ 3 w 43"/>
                      <a:gd name="T11" fmla="*/ 4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5 w 44"/>
                      <a:gd name="T1" fmla="*/ 9 h 74"/>
                      <a:gd name="T2" fmla="*/ 12 w 44"/>
                      <a:gd name="T3" fmla="*/ 1 h 74"/>
                      <a:gd name="T4" fmla="*/ 18 w 44"/>
                      <a:gd name="T5" fmla="*/ 1 h 74"/>
                      <a:gd name="T6" fmla="*/ 16 w 44"/>
                      <a:gd name="T7" fmla="*/ 8 h 74"/>
                      <a:gd name="T8" fmla="*/ 5 w 44"/>
                      <a:gd name="T9" fmla="*/ 24 h 74"/>
                      <a:gd name="T10" fmla="*/ 3 w 44"/>
                      <a:gd name="T11" fmla="*/ 19 h 74"/>
                      <a:gd name="T12" fmla="*/ 1 w 44"/>
                      <a:gd name="T13" fmla="*/ 12 h 74"/>
                      <a:gd name="T14" fmla="*/ 5 w 44"/>
                      <a:gd name="T15" fmla="*/ 9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3 w 20"/>
                      <a:gd name="T1" fmla="*/ 5 h 30"/>
                      <a:gd name="T2" fmla="*/ 2 w 20"/>
                      <a:gd name="T3" fmla="*/ 10 h 30"/>
                      <a:gd name="T4" fmla="*/ 3 w 20"/>
                      <a:gd name="T5" fmla="*/ 5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305 w 682"/>
                      <a:gd name="T1" fmla="*/ 295 h 557"/>
                      <a:gd name="T2" fmla="*/ 309 w 682"/>
                      <a:gd name="T3" fmla="*/ 287 h 557"/>
                      <a:gd name="T4" fmla="*/ 317 w 682"/>
                      <a:gd name="T5" fmla="*/ 262 h 557"/>
                      <a:gd name="T6" fmla="*/ 196 w 682"/>
                      <a:gd name="T7" fmla="*/ 182 h 557"/>
                      <a:gd name="T8" fmla="*/ 179 w 682"/>
                      <a:gd name="T9" fmla="*/ 220 h 557"/>
                      <a:gd name="T10" fmla="*/ 192 w 682"/>
                      <a:gd name="T11" fmla="*/ 353 h 557"/>
                      <a:gd name="T12" fmla="*/ 179 w 682"/>
                      <a:gd name="T13" fmla="*/ 314 h 557"/>
                      <a:gd name="T14" fmla="*/ 154 w 682"/>
                      <a:gd name="T15" fmla="*/ 279 h 557"/>
                      <a:gd name="T16" fmla="*/ 156 w 682"/>
                      <a:gd name="T17" fmla="*/ 262 h 557"/>
                      <a:gd name="T18" fmla="*/ 157 w 682"/>
                      <a:gd name="T19" fmla="*/ 250 h 557"/>
                      <a:gd name="T20" fmla="*/ 140 w 682"/>
                      <a:gd name="T21" fmla="*/ 238 h 557"/>
                      <a:gd name="T22" fmla="*/ 123 w 682"/>
                      <a:gd name="T23" fmla="*/ 220 h 557"/>
                      <a:gd name="T24" fmla="*/ 94 w 682"/>
                      <a:gd name="T25" fmla="*/ 225 h 557"/>
                      <a:gd name="T26" fmla="*/ 80 w 682"/>
                      <a:gd name="T27" fmla="*/ 232 h 557"/>
                      <a:gd name="T28" fmla="*/ 50 w 682"/>
                      <a:gd name="T29" fmla="*/ 232 h 557"/>
                      <a:gd name="T30" fmla="*/ 14 w 682"/>
                      <a:gd name="T31" fmla="*/ 198 h 557"/>
                      <a:gd name="T32" fmla="*/ 7 w 682"/>
                      <a:gd name="T33" fmla="*/ 187 h 557"/>
                      <a:gd name="T34" fmla="*/ 0 w 682"/>
                      <a:gd name="T35" fmla="*/ 168 h 557"/>
                      <a:gd name="T36" fmla="*/ 15 w 682"/>
                      <a:gd name="T37" fmla="*/ 135 h 557"/>
                      <a:gd name="T38" fmla="*/ 20 w 682"/>
                      <a:gd name="T39" fmla="*/ 115 h 557"/>
                      <a:gd name="T40" fmla="*/ 32 w 682"/>
                      <a:gd name="T41" fmla="*/ 91 h 557"/>
                      <a:gd name="T42" fmla="*/ 51 w 682"/>
                      <a:gd name="T43" fmla="*/ 74 h 557"/>
                      <a:gd name="T44" fmla="*/ 106 w 682"/>
                      <a:gd name="T45" fmla="*/ 43 h 557"/>
                      <a:gd name="T46" fmla="*/ 140 w 682"/>
                      <a:gd name="T47" fmla="*/ 19 h 557"/>
                      <a:gd name="T48" fmla="*/ 164 w 682"/>
                      <a:gd name="T49" fmla="*/ 4 h 557"/>
                      <a:gd name="T50" fmla="*/ 230 w 682"/>
                      <a:gd name="T51" fmla="*/ 1 h 557"/>
                      <a:gd name="T52" fmla="*/ 253 w 682"/>
                      <a:gd name="T53" fmla="*/ 0 h 557"/>
                      <a:gd name="T54" fmla="*/ 244 w 682"/>
                      <a:gd name="T55" fmla="*/ 22 h 557"/>
                      <a:gd name="T56" fmla="*/ 281 w 682"/>
                      <a:gd name="T57" fmla="*/ 53 h 557"/>
                      <a:gd name="T58" fmla="*/ 316 w 682"/>
                      <a:gd name="T59" fmla="*/ 47 h 557"/>
                      <a:gd name="T60" fmla="*/ 336 w 682"/>
                      <a:gd name="T61" fmla="*/ 52 h 557"/>
                      <a:gd name="T62" fmla="*/ 355 w 682"/>
                      <a:gd name="T63" fmla="*/ 62 h 557"/>
                      <a:gd name="T64" fmla="*/ 363 w 682"/>
                      <a:gd name="T65" fmla="*/ 119 h 557"/>
                      <a:gd name="T66" fmla="*/ 363 w 682"/>
                      <a:gd name="T67" fmla="*/ 153 h 557"/>
                      <a:gd name="T68" fmla="*/ 380 w 682"/>
                      <a:gd name="T69" fmla="*/ 180 h 557"/>
                      <a:gd name="T70" fmla="*/ 410 w 682"/>
                      <a:gd name="T71" fmla="*/ 191 h 557"/>
                      <a:gd name="T72" fmla="*/ 432 w 682"/>
                      <a:gd name="T73" fmla="*/ 187 h 557"/>
                      <a:gd name="T74" fmla="*/ 422 w 682"/>
                      <a:gd name="T75" fmla="*/ 216 h 557"/>
                      <a:gd name="T76" fmla="*/ 380 w 682"/>
                      <a:gd name="T77" fmla="*/ 259 h 557"/>
                      <a:gd name="T78" fmla="*/ 348 w 682"/>
                      <a:gd name="T79" fmla="*/ 308 h 557"/>
                      <a:gd name="T80" fmla="*/ 353 w 682"/>
                      <a:gd name="T81" fmla="*/ 323 h 557"/>
                      <a:gd name="T82" fmla="*/ 276 w 682"/>
                      <a:gd name="T83" fmla="*/ 353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154 w 257"/>
                      <a:gd name="T1" fmla="*/ 221 h 347"/>
                      <a:gd name="T2" fmla="*/ 148 w 257"/>
                      <a:gd name="T3" fmla="*/ 192 h 347"/>
                      <a:gd name="T4" fmla="*/ 138 w 257"/>
                      <a:gd name="T5" fmla="*/ 183 h 347"/>
                      <a:gd name="T6" fmla="*/ 136 w 257"/>
                      <a:gd name="T7" fmla="*/ 171 h 347"/>
                      <a:gd name="T8" fmla="*/ 133 w 257"/>
                      <a:gd name="T9" fmla="*/ 162 h 347"/>
                      <a:gd name="T10" fmla="*/ 133 w 257"/>
                      <a:gd name="T11" fmla="*/ 146 h 347"/>
                      <a:gd name="T12" fmla="*/ 131 w 257"/>
                      <a:gd name="T13" fmla="*/ 136 h 347"/>
                      <a:gd name="T14" fmla="*/ 145 w 257"/>
                      <a:gd name="T15" fmla="*/ 129 h 347"/>
                      <a:gd name="T16" fmla="*/ 163 w 257"/>
                      <a:gd name="T17" fmla="*/ 125 h 347"/>
                      <a:gd name="T18" fmla="*/ 163 w 257"/>
                      <a:gd name="T19" fmla="*/ 87 h 347"/>
                      <a:gd name="T20" fmla="*/ 34 w 257"/>
                      <a:gd name="T21" fmla="*/ 61 h 347"/>
                      <a:gd name="T22" fmla="*/ 20 w 257"/>
                      <a:gd name="T23" fmla="*/ 62 h 347"/>
                      <a:gd name="T24" fmla="*/ 10 w 257"/>
                      <a:gd name="T25" fmla="*/ 65 h 347"/>
                      <a:gd name="T26" fmla="*/ 0 w 257"/>
                      <a:gd name="T27" fmla="*/ 95 h 347"/>
                      <a:gd name="T28" fmla="*/ 59 w 257"/>
                      <a:gd name="T29" fmla="*/ 220 h 347"/>
                      <a:gd name="T30" fmla="*/ 154 w 257"/>
                      <a:gd name="T31" fmla="*/ 221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3 w 19"/>
                      <a:gd name="T1" fmla="*/ 8 h 37"/>
                      <a:gd name="T2" fmla="*/ 7 w 19"/>
                      <a:gd name="T3" fmla="*/ 7 h 37"/>
                      <a:gd name="T4" fmla="*/ 3 w 19"/>
                      <a:gd name="T5" fmla="*/ 8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5 w 22"/>
                      <a:gd name="T1" fmla="*/ 4 h 20"/>
                      <a:gd name="T2" fmla="*/ 7 w 22"/>
                      <a:gd name="T3" fmla="*/ 0 h 20"/>
                      <a:gd name="T4" fmla="*/ 8 w 22"/>
                      <a:gd name="T5" fmla="*/ 4 h 20"/>
                      <a:gd name="T6" fmla="*/ 3 w 22"/>
                      <a:gd name="T7" fmla="*/ 7 h 20"/>
                      <a:gd name="T8" fmla="*/ 5 w 22"/>
                      <a:gd name="T9" fmla="*/ 4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11 w 57"/>
                      <a:gd name="T1" fmla="*/ 6 h 30"/>
                      <a:gd name="T2" fmla="*/ 14 w 57"/>
                      <a:gd name="T3" fmla="*/ 2 h 30"/>
                      <a:gd name="T4" fmla="*/ 16 w 57"/>
                      <a:gd name="T5" fmla="*/ 10 h 30"/>
                      <a:gd name="T6" fmla="*/ 11 w 57"/>
                      <a:gd name="T7" fmla="*/ 6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201 w 693"/>
                      <a:gd name="T1" fmla="*/ 155 h 696"/>
                      <a:gd name="T2" fmla="*/ 167 w 693"/>
                      <a:gd name="T3" fmla="*/ 151 h 696"/>
                      <a:gd name="T4" fmla="*/ 138 w 693"/>
                      <a:gd name="T5" fmla="*/ 138 h 696"/>
                      <a:gd name="T6" fmla="*/ 113 w 693"/>
                      <a:gd name="T7" fmla="*/ 134 h 696"/>
                      <a:gd name="T8" fmla="*/ 101 w 693"/>
                      <a:gd name="T9" fmla="*/ 139 h 696"/>
                      <a:gd name="T10" fmla="*/ 111 w 693"/>
                      <a:gd name="T11" fmla="*/ 143 h 696"/>
                      <a:gd name="T12" fmla="*/ 125 w 693"/>
                      <a:gd name="T13" fmla="*/ 157 h 696"/>
                      <a:gd name="T14" fmla="*/ 137 w 693"/>
                      <a:gd name="T15" fmla="*/ 159 h 696"/>
                      <a:gd name="T16" fmla="*/ 142 w 693"/>
                      <a:gd name="T17" fmla="*/ 179 h 696"/>
                      <a:gd name="T18" fmla="*/ 133 w 693"/>
                      <a:gd name="T19" fmla="*/ 185 h 696"/>
                      <a:gd name="T20" fmla="*/ 111 w 693"/>
                      <a:gd name="T21" fmla="*/ 206 h 696"/>
                      <a:gd name="T22" fmla="*/ 96 w 693"/>
                      <a:gd name="T23" fmla="*/ 210 h 696"/>
                      <a:gd name="T24" fmla="*/ 41 w 693"/>
                      <a:gd name="T25" fmla="*/ 233 h 696"/>
                      <a:gd name="T26" fmla="*/ 33 w 693"/>
                      <a:gd name="T27" fmla="*/ 206 h 696"/>
                      <a:gd name="T28" fmla="*/ 19 w 693"/>
                      <a:gd name="T29" fmla="*/ 175 h 696"/>
                      <a:gd name="T30" fmla="*/ 14 w 693"/>
                      <a:gd name="T31" fmla="*/ 150 h 696"/>
                      <a:gd name="T32" fmla="*/ 23 w 693"/>
                      <a:gd name="T33" fmla="*/ 115 h 696"/>
                      <a:gd name="T34" fmla="*/ 7 w 693"/>
                      <a:gd name="T35" fmla="*/ 131 h 696"/>
                      <a:gd name="T36" fmla="*/ 34 w 693"/>
                      <a:gd name="T37" fmla="*/ 94 h 696"/>
                      <a:gd name="T38" fmla="*/ 48 w 693"/>
                      <a:gd name="T39" fmla="*/ 68 h 696"/>
                      <a:gd name="T40" fmla="*/ 16 w 693"/>
                      <a:gd name="T41" fmla="*/ 68 h 696"/>
                      <a:gd name="T42" fmla="*/ 0 w 693"/>
                      <a:gd name="T43" fmla="*/ 66 h 696"/>
                      <a:gd name="T44" fmla="*/ 11 w 693"/>
                      <a:gd name="T45" fmla="*/ 47 h 696"/>
                      <a:gd name="T46" fmla="*/ 41 w 693"/>
                      <a:gd name="T47" fmla="*/ 37 h 696"/>
                      <a:gd name="T48" fmla="*/ 94 w 693"/>
                      <a:gd name="T49" fmla="*/ 42 h 696"/>
                      <a:gd name="T50" fmla="*/ 97 w 693"/>
                      <a:gd name="T51" fmla="*/ 21 h 696"/>
                      <a:gd name="T52" fmla="*/ 111 w 693"/>
                      <a:gd name="T53" fmla="*/ 0 h 696"/>
                      <a:gd name="T54" fmla="*/ 152 w 693"/>
                      <a:gd name="T55" fmla="*/ 15 h 696"/>
                      <a:gd name="T56" fmla="*/ 140 w 693"/>
                      <a:gd name="T57" fmla="*/ 29 h 696"/>
                      <a:gd name="T58" fmla="*/ 128 w 693"/>
                      <a:gd name="T59" fmla="*/ 59 h 696"/>
                      <a:gd name="T60" fmla="*/ 154 w 693"/>
                      <a:gd name="T61" fmla="*/ 64 h 696"/>
                      <a:gd name="T62" fmla="*/ 159 w 693"/>
                      <a:gd name="T63" fmla="*/ 46 h 696"/>
                      <a:gd name="T64" fmla="*/ 178 w 693"/>
                      <a:gd name="T65" fmla="*/ 31 h 696"/>
                      <a:gd name="T66" fmla="*/ 212 w 693"/>
                      <a:gd name="T67" fmla="*/ 29 h 696"/>
                      <a:gd name="T68" fmla="*/ 225 w 693"/>
                      <a:gd name="T69" fmla="*/ 17 h 696"/>
                      <a:gd name="T70" fmla="*/ 230 w 693"/>
                      <a:gd name="T71" fmla="*/ 154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524 w 931"/>
                      <a:gd name="T1" fmla="*/ 0 h 149"/>
                      <a:gd name="T2" fmla="*/ 91 w 931"/>
                      <a:gd name="T3" fmla="*/ 18 h 149"/>
                      <a:gd name="T4" fmla="*/ 58 w 931"/>
                      <a:gd name="T5" fmla="*/ 27 h 149"/>
                      <a:gd name="T6" fmla="*/ 39 w 931"/>
                      <a:gd name="T7" fmla="*/ 27 h 149"/>
                      <a:gd name="T8" fmla="*/ 14 w 931"/>
                      <a:gd name="T9" fmla="*/ 49 h 149"/>
                      <a:gd name="T10" fmla="*/ 0 w 931"/>
                      <a:gd name="T11" fmla="*/ 67 h 149"/>
                      <a:gd name="T12" fmla="*/ 37 w 931"/>
                      <a:gd name="T13" fmla="*/ 73 h 149"/>
                      <a:gd name="T14" fmla="*/ 62 w 931"/>
                      <a:gd name="T15" fmla="*/ 61 h 149"/>
                      <a:gd name="T16" fmla="*/ 69 w 931"/>
                      <a:gd name="T17" fmla="*/ 54 h 149"/>
                      <a:gd name="T18" fmla="*/ 106 w 931"/>
                      <a:gd name="T19" fmla="*/ 33 h 149"/>
                      <a:gd name="T20" fmla="*/ 136 w 931"/>
                      <a:gd name="T21" fmla="*/ 29 h 149"/>
                      <a:gd name="T22" fmla="*/ 150 w 931"/>
                      <a:gd name="T23" fmla="*/ 60 h 149"/>
                      <a:gd name="T24" fmla="*/ 119 w 931"/>
                      <a:gd name="T25" fmla="*/ 69 h 149"/>
                      <a:gd name="T26" fmla="*/ 147 w 931"/>
                      <a:gd name="T27" fmla="*/ 72 h 149"/>
                      <a:gd name="T28" fmla="*/ 159 w 931"/>
                      <a:gd name="T29" fmla="*/ 57 h 149"/>
                      <a:gd name="T30" fmla="*/ 169 w 931"/>
                      <a:gd name="T31" fmla="*/ 59 h 149"/>
                      <a:gd name="T32" fmla="*/ 161 w 931"/>
                      <a:gd name="T33" fmla="*/ 34 h 149"/>
                      <a:gd name="T34" fmla="*/ 169 w 931"/>
                      <a:gd name="T35" fmla="*/ 28 h 149"/>
                      <a:gd name="T36" fmla="*/ 176 w 931"/>
                      <a:gd name="T37" fmla="*/ 56 h 149"/>
                      <a:gd name="T38" fmla="*/ 169 w 931"/>
                      <a:gd name="T39" fmla="*/ 72 h 149"/>
                      <a:gd name="T40" fmla="*/ 188 w 931"/>
                      <a:gd name="T41" fmla="*/ 83 h 149"/>
                      <a:gd name="T42" fmla="*/ 190 w 931"/>
                      <a:gd name="T43" fmla="*/ 59 h 149"/>
                      <a:gd name="T44" fmla="*/ 210 w 931"/>
                      <a:gd name="T45" fmla="*/ 66 h 149"/>
                      <a:gd name="T46" fmla="*/ 242 w 931"/>
                      <a:gd name="T47" fmla="*/ 47 h 149"/>
                      <a:gd name="T48" fmla="*/ 260 w 931"/>
                      <a:gd name="T49" fmla="*/ 32 h 149"/>
                      <a:gd name="T50" fmla="*/ 279 w 931"/>
                      <a:gd name="T51" fmla="*/ 36 h 149"/>
                      <a:gd name="T52" fmla="*/ 289 w 931"/>
                      <a:gd name="T53" fmla="*/ 32 h 149"/>
                      <a:gd name="T54" fmla="*/ 274 w 931"/>
                      <a:gd name="T55" fmla="*/ 28 h 149"/>
                      <a:gd name="T56" fmla="*/ 301 w 931"/>
                      <a:gd name="T57" fmla="*/ 22 h 149"/>
                      <a:gd name="T58" fmla="*/ 345 w 931"/>
                      <a:gd name="T59" fmla="*/ 34 h 149"/>
                      <a:gd name="T60" fmla="*/ 369 w 931"/>
                      <a:gd name="T61" fmla="*/ 27 h 149"/>
                      <a:gd name="T62" fmla="*/ 371 w 931"/>
                      <a:gd name="T63" fmla="*/ 40 h 149"/>
                      <a:gd name="T64" fmla="*/ 361 w 931"/>
                      <a:gd name="T65" fmla="*/ 64 h 149"/>
                      <a:gd name="T66" fmla="*/ 388 w 931"/>
                      <a:gd name="T67" fmla="*/ 56 h 149"/>
                      <a:gd name="T68" fmla="*/ 396 w 931"/>
                      <a:gd name="T69" fmla="*/ 51 h 149"/>
                      <a:gd name="T70" fmla="*/ 411 w 931"/>
                      <a:gd name="T71" fmla="*/ 39 h 149"/>
                      <a:gd name="T72" fmla="*/ 504 w 931"/>
                      <a:gd name="T73" fmla="*/ 5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1 w 31"/>
                      <a:gd name="T1" fmla="*/ 9 h 30"/>
                      <a:gd name="T2" fmla="*/ 13 w 31"/>
                      <a:gd name="T3" fmla="*/ 0 h 30"/>
                      <a:gd name="T4" fmla="*/ 8 w 31"/>
                      <a:gd name="T5" fmla="*/ 8 h 30"/>
                      <a:gd name="T6" fmla="*/ 1 w 31"/>
                      <a:gd name="T7" fmla="*/ 9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3 w 44"/>
                      <a:gd name="T1" fmla="*/ 11 h 32"/>
                      <a:gd name="T2" fmla="*/ 10 w 44"/>
                      <a:gd name="T3" fmla="*/ 0 h 32"/>
                      <a:gd name="T4" fmla="*/ 16 w 44"/>
                      <a:gd name="T5" fmla="*/ 1 h 32"/>
                      <a:gd name="T6" fmla="*/ 3 w 44"/>
                      <a:gd name="T7" fmla="*/ 11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16 w 76"/>
                      <a:gd name="T1" fmla="*/ 6 h 18"/>
                      <a:gd name="T2" fmla="*/ 11 w 76"/>
                      <a:gd name="T3" fmla="*/ 1 h 18"/>
                      <a:gd name="T4" fmla="*/ 16 w 76"/>
                      <a:gd name="T5" fmla="*/ 6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7 h 44"/>
                      <a:gd name="T2" fmla="*/ 5 w 42"/>
                      <a:gd name="T3" fmla="*/ 3 h 44"/>
                      <a:gd name="T4" fmla="*/ 0 w 42"/>
                      <a:gd name="T5" fmla="*/ 7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3 w 31"/>
                      <a:gd name="T1" fmla="*/ 7 h 30"/>
                      <a:gd name="T2" fmla="*/ 14 w 31"/>
                      <a:gd name="T3" fmla="*/ 3 h 30"/>
                      <a:gd name="T4" fmla="*/ 3 w 31"/>
                      <a:gd name="T5" fmla="*/ 7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7 w 30"/>
                      <a:gd name="T1" fmla="*/ 11 h 42"/>
                      <a:gd name="T2" fmla="*/ 3 w 30"/>
                      <a:gd name="T3" fmla="*/ 7 h 42"/>
                      <a:gd name="T4" fmla="*/ 0 w 30"/>
                      <a:gd name="T5" fmla="*/ 3 h 42"/>
                      <a:gd name="T6" fmla="*/ 7 w 30"/>
                      <a:gd name="T7" fmla="*/ 1 h 42"/>
                      <a:gd name="T8" fmla="*/ 13 w 30"/>
                      <a:gd name="T9" fmla="*/ 8 h 42"/>
                      <a:gd name="T10" fmla="*/ 12 w 30"/>
                      <a:gd name="T11" fmla="*/ 10 h 42"/>
                      <a:gd name="T12" fmla="*/ 7 w 30"/>
                      <a:gd name="T13" fmla="*/ 11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7 w 25"/>
                      <a:gd name="T1" fmla="*/ 5 h 16"/>
                      <a:gd name="T2" fmla="*/ 1 w 25"/>
                      <a:gd name="T3" fmla="*/ 3 h 16"/>
                      <a:gd name="T4" fmla="*/ 7 w 25"/>
                      <a:gd name="T5" fmla="*/ 0 h 16"/>
                      <a:gd name="T6" fmla="*/ 7 w 25"/>
                      <a:gd name="T7" fmla="*/ 5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6 w 65"/>
                      <a:gd name="T1" fmla="*/ 8 h 46"/>
                      <a:gd name="T2" fmla="*/ 13 w 65"/>
                      <a:gd name="T3" fmla="*/ 1 h 46"/>
                      <a:gd name="T4" fmla="*/ 18 w 65"/>
                      <a:gd name="T5" fmla="*/ 0 h 46"/>
                      <a:gd name="T6" fmla="*/ 25 w 65"/>
                      <a:gd name="T7" fmla="*/ 4 h 46"/>
                      <a:gd name="T8" fmla="*/ 14 w 65"/>
                      <a:gd name="T9" fmla="*/ 9 h 46"/>
                      <a:gd name="T10" fmla="*/ 5 w 65"/>
                      <a:gd name="T11" fmla="*/ 16 h 46"/>
                      <a:gd name="T12" fmla="*/ 3 w 65"/>
                      <a:gd name="T13" fmla="*/ 7 h 46"/>
                      <a:gd name="T14" fmla="*/ 5 w 65"/>
                      <a:gd name="T15" fmla="*/ 5 h 46"/>
                      <a:gd name="T16" fmla="*/ 6 w 65"/>
                      <a:gd name="T17" fmla="*/ 8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11 h 47"/>
                      <a:gd name="T2" fmla="*/ 8 w 69"/>
                      <a:gd name="T3" fmla="*/ 9 h 47"/>
                      <a:gd name="T4" fmla="*/ 22 w 69"/>
                      <a:gd name="T5" fmla="*/ 0 h 47"/>
                      <a:gd name="T6" fmla="*/ 27 w 69"/>
                      <a:gd name="T7" fmla="*/ 1 h 47"/>
                      <a:gd name="T8" fmla="*/ 21 w 69"/>
                      <a:gd name="T9" fmla="*/ 6 h 47"/>
                      <a:gd name="T10" fmla="*/ 12 w 69"/>
                      <a:gd name="T11" fmla="*/ 11 h 47"/>
                      <a:gd name="T12" fmla="*/ 9 w 69"/>
                      <a:gd name="T13" fmla="*/ 16 h 47"/>
                      <a:gd name="T14" fmla="*/ 7 w 69"/>
                      <a:gd name="T15" fmla="*/ 15 h 47"/>
                      <a:gd name="T16" fmla="*/ 5 w 69"/>
                      <a:gd name="T17" fmla="*/ 13 h 47"/>
                      <a:gd name="T18" fmla="*/ 0 w 69"/>
                      <a:gd name="T19" fmla="*/ 12 h 47"/>
                      <a:gd name="T20" fmla="*/ 0 w 69"/>
                      <a:gd name="T21" fmla="*/ 1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4 w 355"/>
                      <a:gd name="T1" fmla="*/ 1 h 277"/>
                      <a:gd name="T2" fmla="*/ 15 w 355"/>
                      <a:gd name="T3" fmla="*/ 6 h 277"/>
                      <a:gd name="T4" fmla="*/ 20 w 355"/>
                      <a:gd name="T5" fmla="*/ 10 h 277"/>
                      <a:gd name="T6" fmla="*/ 32 w 355"/>
                      <a:gd name="T7" fmla="*/ 17 h 277"/>
                      <a:gd name="T8" fmla="*/ 39 w 355"/>
                      <a:gd name="T9" fmla="*/ 22 h 277"/>
                      <a:gd name="T10" fmla="*/ 52 w 355"/>
                      <a:gd name="T11" fmla="*/ 33 h 277"/>
                      <a:gd name="T12" fmla="*/ 58 w 355"/>
                      <a:gd name="T13" fmla="*/ 43 h 277"/>
                      <a:gd name="T14" fmla="*/ 63 w 355"/>
                      <a:gd name="T15" fmla="*/ 44 h 277"/>
                      <a:gd name="T16" fmla="*/ 66 w 355"/>
                      <a:gd name="T17" fmla="*/ 50 h 277"/>
                      <a:gd name="T18" fmla="*/ 75 w 355"/>
                      <a:gd name="T19" fmla="*/ 51 h 277"/>
                      <a:gd name="T20" fmla="*/ 72 w 355"/>
                      <a:gd name="T21" fmla="*/ 66 h 277"/>
                      <a:gd name="T22" fmla="*/ 77 w 355"/>
                      <a:gd name="T23" fmla="*/ 75 h 277"/>
                      <a:gd name="T24" fmla="*/ 84 w 355"/>
                      <a:gd name="T25" fmla="*/ 78 h 277"/>
                      <a:gd name="T26" fmla="*/ 92 w 355"/>
                      <a:gd name="T27" fmla="*/ 79 h 277"/>
                      <a:gd name="T28" fmla="*/ 100 w 355"/>
                      <a:gd name="T29" fmla="*/ 81 h 277"/>
                      <a:gd name="T30" fmla="*/ 108 w 355"/>
                      <a:gd name="T31" fmla="*/ 79 h 277"/>
                      <a:gd name="T32" fmla="*/ 116 w 355"/>
                      <a:gd name="T33" fmla="*/ 83 h 277"/>
                      <a:gd name="T34" fmla="*/ 126 w 355"/>
                      <a:gd name="T35" fmla="*/ 86 h 277"/>
                      <a:gd name="T36" fmla="*/ 134 w 355"/>
                      <a:gd name="T37" fmla="*/ 89 h 277"/>
                      <a:gd name="T38" fmla="*/ 150 w 355"/>
                      <a:gd name="T39" fmla="*/ 89 h 277"/>
                      <a:gd name="T40" fmla="*/ 145 w 355"/>
                      <a:gd name="T41" fmla="*/ 92 h 277"/>
                      <a:gd name="T42" fmla="*/ 137 w 355"/>
                      <a:gd name="T43" fmla="*/ 91 h 277"/>
                      <a:gd name="T44" fmla="*/ 128 w 355"/>
                      <a:gd name="T45" fmla="*/ 91 h 277"/>
                      <a:gd name="T46" fmla="*/ 123 w 355"/>
                      <a:gd name="T47" fmla="*/ 89 h 277"/>
                      <a:gd name="T48" fmla="*/ 107 w 355"/>
                      <a:gd name="T49" fmla="*/ 89 h 277"/>
                      <a:gd name="T50" fmla="*/ 100 w 355"/>
                      <a:gd name="T51" fmla="*/ 87 h 277"/>
                      <a:gd name="T52" fmla="*/ 73 w 355"/>
                      <a:gd name="T53" fmla="*/ 81 h 277"/>
                      <a:gd name="T54" fmla="*/ 68 w 355"/>
                      <a:gd name="T55" fmla="*/ 73 h 277"/>
                      <a:gd name="T56" fmla="*/ 54 w 355"/>
                      <a:gd name="T57" fmla="*/ 67 h 277"/>
                      <a:gd name="T58" fmla="*/ 46 w 355"/>
                      <a:gd name="T59" fmla="*/ 62 h 277"/>
                      <a:gd name="T60" fmla="*/ 40 w 355"/>
                      <a:gd name="T61" fmla="*/ 53 h 277"/>
                      <a:gd name="T62" fmla="*/ 29 w 355"/>
                      <a:gd name="T63" fmla="*/ 36 h 277"/>
                      <a:gd name="T64" fmla="*/ 27 w 355"/>
                      <a:gd name="T65" fmla="*/ 34 h 277"/>
                      <a:gd name="T66" fmla="*/ 25 w 355"/>
                      <a:gd name="T67" fmla="*/ 34 h 277"/>
                      <a:gd name="T68" fmla="*/ 23 w 355"/>
                      <a:gd name="T69" fmla="*/ 30 h 277"/>
                      <a:gd name="T70" fmla="*/ 16 w 355"/>
                      <a:gd name="T71" fmla="*/ 19 h 277"/>
                      <a:gd name="T72" fmla="*/ 9 w 355"/>
                      <a:gd name="T73" fmla="*/ 13 h 277"/>
                      <a:gd name="T74" fmla="*/ 2 w 355"/>
                      <a:gd name="T75" fmla="*/ 7 h 277"/>
                      <a:gd name="T76" fmla="*/ 4 w 355"/>
                      <a:gd name="T77" fmla="*/ 1 h 277"/>
                      <a:gd name="T78" fmla="*/ 4 w 355"/>
                      <a:gd name="T79" fmla="*/ 1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23 w 156"/>
                      <a:gd name="T1" fmla="*/ 22 h 206"/>
                      <a:gd name="T2" fmla="*/ 28 w 156"/>
                      <a:gd name="T3" fmla="*/ 19 h 206"/>
                      <a:gd name="T4" fmla="*/ 29 w 156"/>
                      <a:gd name="T5" fmla="*/ 17 h 206"/>
                      <a:gd name="T6" fmla="*/ 34 w 156"/>
                      <a:gd name="T7" fmla="*/ 15 h 206"/>
                      <a:gd name="T8" fmla="*/ 46 w 156"/>
                      <a:gd name="T9" fmla="*/ 7 h 206"/>
                      <a:gd name="T10" fmla="*/ 48 w 156"/>
                      <a:gd name="T11" fmla="*/ 1 h 206"/>
                      <a:gd name="T12" fmla="*/ 53 w 156"/>
                      <a:gd name="T13" fmla="*/ 0 h 206"/>
                      <a:gd name="T14" fmla="*/ 64 w 156"/>
                      <a:gd name="T15" fmla="*/ 9 h 206"/>
                      <a:gd name="T16" fmla="*/ 63 w 156"/>
                      <a:gd name="T17" fmla="*/ 15 h 206"/>
                      <a:gd name="T18" fmla="*/ 54 w 156"/>
                      <a:gd name="T19" fmla="*/ 21 h 206"/>
                      <a:gd name="T20" fmla="*/ 57 w 156"/>
                      <a:gd name="T21" fmla="*/ 31 h 206"/>
                      <a:gd name="T22" fmla="*/ 61 w 156"/>
                      <a:gd name="T23" fmla="*/ 36 h 206"/>
                      <a:gd name="T24" fmla="*/ 63 w 156"/>
                      <a:gd name="T25" fmla="*/ 42 h 206"/>
                      <a:gd name="T26" fmla="*/ 55 w 156"/>
                      <a:gd name="T27" fmla="*/ 42 h 206"/>
                      <a:gd name="T28" fmla="*/ 50 w 156"/>
                      <a:gd name="T29" fmla="*/ 48 h 206"/>
                      <a:gd name="T30" fmla="*/ 45 w 156"/>
                      <a:gd name="T31" fmla="*/ 51 h 206"/>
                      <a:gd name="T32" fmla="*/ 43 w 156"/>
                      <a:gd name="T33" fmla="*/ 65 h 206"/>
                      <a:gd name="T34" fmla="*/ 38 w 156"/>
                      <a:gd name="T35" fmla="*/ 67 h 206"/>
                      <a:gd name="T36" fmla="*/ 35 w 156"/>
                      <a:gd name="T37" fmla="*/ 68 h 206"/>
                      <a:gd name="T38" fmla="*/ 33 w 156"/>
                      <a:gd name="T39" fmla="*/ 67 h 206"/>
                      <a:gd name="T40" fmla="*/ 31 w 156"/>
                      <a:gd name="T41" fmla="*/ 63 h 206"/>
                      <a:gd name="T42" fmla="*/ 26 w 156"/>
                      <a:gd name="T43" fmla="*/ 61 h 206"/>
                      <a:gd name="T44" fmla="*/ 18 w 156"/>
                      <a:gd name="T45" fmla="*/ 64 h 206"/>
                      <a:gd name="T46" fmla="*/ 12 w 156"/>
                      <a:gd name="T47" fmla="*/ 61 h 206"/>
                      <a:gd name="T48" fmla="*/ 4 w 156"/>
                      <a:gd name="T49" fmla="*/ 49 h 206"/>
                      <a:gd name="T50" fmla="*/ 2 w 156"/>
                      <a:gd name="T51" fmla="*/ 43 h 206"/>
                      <a:gd name="T52" fmla="*/ 0 w 156"/>
                      <a:gd name="T53" fmla="*/ 39 h 206"/>
                      <a:gd name="T54" fmla="*/ 9 w 156"/>
                      <a:gd name="T55" fmla="*/ 32 h 206"/>
                      <a:gd name="T56" fmla="*/ 14 w 156"/>
                      <a:gd name="T57" fmla="*/ 34 h 206"/>
                      <a:gd name="T58" fmla="*/ 15 w 156"/>
                      <a:gd name="T59" fmla="*/ 26 h 206"/>
                      <a:gd name="T60" fmla="*/ 22 w 156"/>
                      <a:gd name="T61" fmla="*/ 23 h 206"/>
                      <a:gd name="T62" fmla="*/ 23 w 156"/>
                      <a:gd name="T63" fmla="*/ 22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2 w 109"/>
                      <a:gd name="T1" fmla="*/ 11 h 38"/>
                      <a:gd name="T2" fmla="*/ 8 w 109"/>
                      <a:gd name="T3" fmla="*/ 3 h 38"/>
                      <a:gd name="T4" fmla="*/ 20 w 109"/>
                      <a:gd name="T5" fmla="*/ 7 h 38"/>
                      <a:gd name="T6" fmla="*/ 31 w 109"/>
                      <a:gd name="T7" fmla="*/ 5 h 38"/>
                      <a:gd name="T8" fmla="*/ 39 w 109"/>
                      <a:gd name="T9" fmla="*/ 0 h 38"/>
                      <a:gd name="T10" fmla="*/ 33 w 109"/>
                      <a:gd name="T11" fmla="*/ 9 h 38"/>
                      <a:gd name="T12" fmla="*/ 26 w 109"/>
                      <a:gd name="T13" fmla="*/ 13 h 38"/>
                      <a:gd name="T14" fmla="*/ 18 w 109"/>
                      <a:gd name="T15" fmla="*/ 11 h 38"/>
                      <a:gd name="T16" fmla="*/ 6 w 109"/>
                      <a:gd name="T17" fmla="*/ 10 h 38"/>
                      <a:gd name="T18" fmla="*/ 2 w 109"/>
                      <a:gd name="T19" fmla="*/ 11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3 w 76"/>
                      <a:gd name="T1" fmla="*/ 6 h 104"/>
                      <a:gd name="T2" fmla="*/ 8 w 76"/>
                      <a:gd name="T3" fmla="*/ 0 h 104"/>
                      <a:gd name="T4" fmla="*/ 14 w 76"/>
                      <a:gd name="T5" fmla="*/ 6 h 104"/>
                      <a:gd name="T6" fmla="*/ 26 w 76"/>
                      <a:gd name="T7" fmla="*/ 1 h 104"/>
                      <a:gd name="T8" fmla="*/ 19 w 76"/>
                      <a:gd name="T9" fmla="*/ 11 h 104"/>
                      <a:gd name="T10" fmla="*/ 23 w 76"/>
                      <a:gd name="T11" fmla="*/ 16 h 104"/>
                      <a:gd name="T12" fmla="*/ 24 w 76"/>
                      <a:gd name="T13" fmla="*/ 20 h 104"/>
                      <a:gd name="T14" fmla="*/ 19 w 76"/>
                      <a:gd name="T15" fmla="*/ 24 h 104"/>
                      <a:gd name="T16" fmla="*/ 14 w 76"/>
                      <a:gd name="T17" fmla="*/ 20 h 104"/>
                      <a:gd name="T18" fmla="*/ 9 w 76"/>
                      <a:gd name="T19" fmla="*/ 16 h 104"/>
                      <a:gd name="T20" fmla="*/ 12 w 76"/>
                      <a:gd name="T21" fmla="*/ 22 h 104"/>
                      <a:gd name="T22" fmla="*/ 13 w 76"/>
                      <a:gd name="T23" fmla="*/ 24 h 104"/>
                      <a:gd name="T24" fmla="*/ 8 w 76"/>
                      <a:gd name="T25" fmla="*/ 34 h 104"/>
                      <a:gd name="T26" fmla="*/ 5 w 76"/>
                      <a:gd name="T27" fmla="*/ 33 h 104"/>
                      <a:gd name="T28" fmla="*/ 3 w 76"/>
                      <a:gd name="T29" fmla="*/ 29 h 104"/>
                      <a:gd name="T30" fmla="*/ 0 w 76"/>
                      <a:gd name="T31" fmla="*/ 18 h 104"/>
                      <a:gd name="T32" fmla="*/ 1 w 76"/>
                      <a:gd name="T33" fmla="*/ 10 h 104"/>
                      <a:gd name="T34" fmla="*/ 3 w 76"/>
                      <a:gd name="T35" fmla="*/ 6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1 w 37"/>
                      <a:gd name="T1" fmla="*/ 9 h 61"/>
                      <a:gd name="T2" fmla="*/ 6 w 37"/>
                      <a:gd name="T3" fmla="*/ 0 h 61"/>
                      <a:gd name="T4" fmla="*/ 6 w 37"/>
                      <a:gd name="T5" fmla="*/ 9 h 61"/>
                      <a:gd name="T6" fmla="*/ 16 w 37"/>
                      <a:gd name="T7" fmla="*/ 12 h 61"/>
                      <a:gd name="T8" fmla="*/ 8 w 37"/>
                      <a:gd name="T9" fmla="*/ 14 h 61"/>
                      <a:gd name="T10" fmla="*/ 2 w 37"/>
                      <a:gd name="T11" fmla="*/ 19 h 61"/>
                      <a:gd name="T12" fmla="*/ 0 w 37"/>
                      <a:gd name="T13" fmla="*/ 11 h 61"/>
                      <a:gd name="T14" fmla="*/ 1 w 37"/>
                      <a:gd name="T15" fmla="*/ 9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3 w 49"/>
                      <a:gd name="T1" fmla="*/ 0 h 29"/>
                      <a:gd name="T2" fmla="*/ 12 w 49"/>
                      <a:gd name="T3" fmla="*/ 0 h 29"/>
                      <a:gd name="T4" fmla="*/ 20 w 49"/>
                      <a:gd name="T5" fmla="*/ 6 h 29"/>
                      <a:gd name="T6" fmla="*/ 14 w 49"/>
                      <a:gd name="T7" fmla="*/ 5 h 29"/>
                      <a:gd name="T8" fmla="*/ 1 w 49"/>
                      <a:gd name="T9" fmla="*/ 6 h 29"/>
                      <a:gd name="T10" fmla="*/ 3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9 w 61"/>
                      <a:gd name="T1" fmla="*/ 13 h 48"/>
                      <a:gd name="T2" fmla="*/ 6 w 61"/>
                      <a:gd name="T3" fmla="*/ 9 h 48"/>
                      <a:gd name="T4" fmla="*/ 1 w 61"/>
                      <a:gd name="T5" fmla="*/ 8 h 48"/>
                      <a:gd name="T6" fmla="*/ 6 w 61"/>
                      <a:gd name="T7" fmla="*/ 3 h 48"/>
                      <a:gd name="T8" fmla="*/ 11 w 61"/>
                      <a:gd name="T9" fmla="*/ 0 h 48"/>
                      <a:gd name="T10" fmla="*/ 21 w 61"/>
                      <a:gd name="T11" fmla="*/ 4 h 48"/>
                      <a:gd name="T12" fmla="*/ 23 w 61"/>
                      <a:gd name="T13" fmla="*/ 7 h 48"/>
                      <a:gd name="T14" fmla="*/ 26 w 61"/>
                      <a:gd name="T15" fmla="*/ 11 h 48"/>
                      <a:gd name="T16" fmla="*/ 17 w 61"/>
                      <a:gd name="T17" fmla="*/ 13 h 48"/>
                      <a:gd name="T18" fmla="*/ 10 w 61"/>
                      <a:gd name="T19" fmla="*/ 16 h 48"/>
                      <a:gd name="T20" fmla="*/ 9 w 61"/>
                      <a:gd name="T21" fmla="*/ 13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20 w 286"/>
                      <a:gd name="T1" fmla="*/ 9 h 182"/>
                      <a:gd name="T2" fmla="*/ 15 w 286"/>
                      <a:gd name="T3" fmla="*/ 5 h 182"/>
                      <a:gd name="T4" fmla="*/ 11 w 286"/>
                      <a:gd name="T5" fmla="*/ 10 h 182"/>
                      <a:gd name="T6" fmla="*/ 0 w 286"/>
                      <a:gd name="T7" fmla="*/ 8 h 182"/>
                      <a:gd name="T8" fmla="*/ 4 w 286"/>
                      <a:gd name="T9" fmla="*/ 14 h 182"/>
                      <a:gd name="T10" fmla="*/ 7 w 286"/>
                      <a:gd name="T11" fmla="*/ 21 h 182"/>
                      <a:gd name="T12" fmla="*/ 10 w 286"/>
                      <a:gd name="T13" fmla="*/ 16 h 182"/>
                      <a:gd name="T14" fmla="*/ 13 w 286"/>
                      <a:gd name="T15" fmla="*/ 15 h 182"/>
                      <a:gd name="T16" fmla="*/ 20 w 286"/>
                      <a:gd name="T17" fmla="*/ 19 h 182"/>
                      <a:gd name="T18" fmla="*/ 30 w 286"/>
                      <a:gd name="T19" fmla="*/ 21 h 182"/>
                      <a:gd name="T20" fmla="*/ 38 w 286"/>
                      <a:gd name="T21" fmla="*/ 24 h 182"/>
                      <a:gd name="T22" fmla="*/ 45 w 286"/>
                      <a:gd name="T23" fmla="*/ 34 h 182"/>
                      <a:gd name="T24" fmla="*/ 44 w 286"/>
                      <a:gd name="T25" fmla="*/ 41 h 182"/>
                      <a:gd name="T26" fmla="*/ 42 w 286"/>
                      <a:gd name="T27" fmla="*/ 45 h 182"/>
                      <a:gd name="T28" fmla="*/ 52 w 286"/>
                      <a:gd name="T29" fmla="*/ 43 h 182"/>
                      <a:gd name="T30" fmla="*/ 60 w 286"/>
                      <a:gd name="T31" fmla="*/ 47 h 182"/>
                      <a:gd name="T32" fmla="*/ 72 w 286"/>
                      <a:gd name="T33" fmla="*/ 50 h 182"/>
                      <a:gd name="T34" fmla="*/ 74 w 286"/>
                      <a:gd name="T35" fmla="*/ 49 h 182"/>
                      <a:gd name="T36" fmla="*/ 72 w 286"/>
                      <a:gd name="T37" fmla="*/ 45 h 182"/>
                      <a:gd name="T38" fmla="*/ 76 w 286"/>
                      <a:gd name="T39" fmla="*/ 46 h 182"/>
                      <a:gd name="T40" fmla="*/ 79 w 286"/>
                      <a:gd name="T41" fmla="*/ 40 h 182"/>
                      <a:gd name="T42" fmla="*/ 86 w 286"/>
                      <a:gd name="T43" fmla="*/ 41 h 182"/>
                      <a:gd name="T44" fmla="*/ 91 w 286"/>
                      <a:gd name="T45" fmla="*/ 44 h 182"/>
                      <a:gd name="T46" fmla="*/ 104 w 286"/>
                      <a:gd name="T47" fmla="*/ 56 h 182"/>
                      <a:gd name="T48" fmla="*/ 112 w 286"/>
                      <a:gd name="T49" fmla="*/ 60 h 182"/>
                      <a:gd name="T50" fmla="*/ 121 w 286"/>
                      <a:gd name="T51" fmla="*/ 57 h 182"/>
                      <a:gd name="T52" fmla="*/ 114 w 286"/>
                      <a:gd name="T53" fmla="*/ 54 h 182"/>
                      <a:gd name="T54" fmla="*/ 109 w 286"/>
                      <a:gd name="T55" fmla="*/ 46 h 182"/>
                      <a:gd name="T56" fmla="*/ 107 w 286"/>
                      <a:gd name="T57" fmla="*/ 44 h 182"/>
                      <a:gd name="T58" fmla="*/ 106 w 286"/>
                      <a:gd name="T59" fmla="*/ 41 h 182"/>
                      <a:gd name="T60" fmla="*/ 101 w 286"/>
                      <a:gd name="T61" fmla="*/ 39 h 182"/>
                      <a:gd name="T62" fmla="*/ 102 w 286"/>
                      <a:gd name="T63" fmla="*/ 32 h 182"/>
                      <a:gd name="T64" fmla="*/ 94 w 286"/>
                      <a:gd name="T65" fmla="*/ 29 h 182"/>
                      <a:gd name="T66" fmla="*/ 90 w 286"/>
                      <a:gd name="T67" fmla="*/ 23 h 182"/>
                      <a:gd name="T68" fmla="*/ 81 w 286"/>
                      <a:gd name="T69" fmla="*/ 18 h 182"/>
                      <a:gd name="T70" fmla="*/ 72 w 286"/>
                      <a:gd name="T71" fmla="*/ 13 h 182"/>
                      <a:gd name="T72" fmla="*/ 67 w 286"/>
                      <a:gd name="T73" fmla="*/ 11 h 182"/>
                      <a:gd name="T74" fmla="*/ 51 w 286"/>
                      <a:gd name="T75" fmla="*/ 5 h 182"/>
                      <a:gd name="T76" fmla="*/ 44 w 286"/>
                      <a:gd name="T77" fmla="*/ 1 h 182"/>
                      <a:gd name="T78" fmla="*/ 41 w 286"/>
                      <a:gd name="T79" fmla="*/ 0 h 182"/>
                      <a:gd name="T80" fmla="*/ 30 w 286"/>
                      <a:gd name="T81" fmla="*/ 3 h 182"/>
                      <a:gd name="T82" fmla="*/ 24 w 286"/>
                      <a:gd name="T83" fmla="*/ 11 h 182"/>
                      <a:gd name="T84" fmla="*/ 20 w 286"/>
                      <a:gd name="T85" fmla="*/ 9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19 h 78"/>
                      <a:gd name="T2" fmla="*/ 11 w 78"/>
                      <a:gd name="T3" fmla="*/ 20 h 78"/>
                      <a:gd name="T4" fmla="*/ 19 w 78"/>
                      <a:gd name="T5" fmla="*/ 16 h 78"/>
                      <a:gd name="T6" fmla="*/ 24 w 78"/>
                      <a:gd name="T7" fmla="*/ 10 h 78"/>
                      <a:gd name="T8" fmla="*/ 18 w 78"/>
                      <a:gd name="T9" fmla="*/ 5 h 78"/>
                      <a:gd name="T10" fmla="*/ 18 w 78"/>
                      <a:gd name="T11" fmla="*/ 1 h 78"/>
                      <a:gd name="T12" fmla="*/ 30 w 78"/>
                      <a:gd name="T13" fmla="*/ 9 h 78"/>
                      <a:gd name="T14" fmla="*/ 28 w 78"/>
                      <a:gd name="T15" fmla="*/ 18 h 78"/>
                      <a:gd name="T16" fmla="*/ 14 w 78"/>
                      <a:gd name="T17" fmla="*/ 26 h 78"/>
                      <a:gd name="T18" fmla="*/ 4 w 78"/>
                      <a:gd name="T19" fmla="*/ 22 h 78"/>
                      <a:gd name="T20" fmla="*/ 1 w 78"/>
                      <a:gd name="T21" fmla="*/ 21 h 78"/>
                      <a:gd name="T22" fmla="*/ 0 w 78"/>
                      <a:gd name="T23" fmla="*/ 19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1 w 17"/>
                      <a:gd name="T1" fmla="*/ 1 h 18"/>
                      <a:gd name="T2" fmla="*/ 1 w 17"/>
                      <a:gd name="T3" fmla="*/ 5 h 18"/>
                      <a:gd name="T4" fmla="*/ 1 w 17"/>
                      <a:gd name="T5" fmla="*/ 1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3 w 20"/>
                      <a:gd name="T1" fmla="*/ 4 h 15"/>
                      <a:gd name="T2" fmla="*/ 7 w 20"/>
                      <a:gd name="T3" fmla="*/ 1 h 15"/>
                      <a:gd name="T4" fmla="*/ 4 w 20"/>
                      <a:gd name="T5" fmla="*/ 4 h 15"/>
                      <a:gd name="T6" fmla="*/ 3 w 20"/>
                      <a:gd name="T7" fmla="*/ 4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3 w 20"/>
                      <a:gd name="T1" fmla="*/ 4 h 15"/>
                      <a:gd name="T2" fmla="*/ 6 w 20"/>
                      <a:gd name="T3" fmla="*/ 1 h 15"/>
                      <a:gd name="T4" fmla="*/ 6 w 20"/>
                      <a:gd name="T5" fmla="*/ 5 h 15"/>
                      <a:gd name="T6" fmla="*/ 3 w 20"/>
                      <a:gd name="T7" fmla="*/ 4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17 h 80"/>
                      <a:gd name="T2" fmla="*/ 6 w 80"/>
                      <a:gd name="T3" fmla="*/ 8 h 80"/>
                      <a:gd name="T4" fmla="*/ 11 w 80"/>
                      <a:gd name="T5" fmla="*/ 7 h 80"/>
                      <a:gd name="T6" fmla="*/ 20 w 80"/>
                      <a:gd name="T7" fmla="*/ 6 h 80"/>
                      <a:gd name="T8" fmla="*/ 25 w 80"/>
                      <a:gd name="T9" fmla="*/ 0 h 80"/>
                      <a:gd name="T10" fmla="*/ 34 w 80"/>
                      <a:gd name="T11" fmla="*/ 14 h 80"/>
                      <a:gd name="T12" fmla="*/ 30 w 80"/>
                      <a:gd name="T13" fmla="*/ 19 h 80"/>
                      <a:gd name="T14" fmla="*/ 23 w 80"/>
                      <a:gd name="T15" fmla="*/ 21 h 80"/>
                      <a:gd name="T16" fmla="*/ 20 w 80"/>
                      <a:gd name="T17" fmla="*/ 27 h 80"/>
                      <a:gd name="T18" fmla="*/ 14 w 80"/>
                      <a:gd name="T19" fmla="*/ 23 h 80"/>
                      <a:gd name="T20" fmla="*/ 16 w 80"/>
                      <a:gd name="T21" fmla="*/ 18 h 80"/>
                      <a:gd name="T22" fmla="*/ 13 w 80"/>
                      <a:gd name="T23" fmla="*/ 9 h 80"/>
                      <a:gd name="T24" fmla="*/ 9 w 80"/>
                      <a:gd name="T25" fmla="*/ 16 h 80"/>
                      <a:gd name="T26" fmla="*/ 3 w 80"/>
                      <a:gd name="T27" fmla="*/ 19 h 80"/>
                      <a:gd name="T28" fmla="*/ 0 w 80"/>
                      <a:gd name="T29" fmla="*/ 17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6 w 94"/>
                      <a:gd name="T1" fmla="*/ 32 h 174"/>
                      <a:gd name="T2" fmla="*/ 11 w 94"/>
                      <a:gd name="T3" fmla="*/ 43 h 174"/>
                      <a:gd name="T4" fmla="*/ 14 w 94"/>
                      <a:gd name="T5" fmla="*/ 36 h 174"/>
                      <a:gd name="T6" fmla="*/ 22 w 94"/>
                      <a:gd name="T7" fmla="*/ 33 h 174"/>
                      <a:gd name="T8" fmla="*/ 20 w 94"/>
                      <a:gd name="T9" fmla="*/ 41 h 174"/>
                      <a:gd name="T10" fmla="*/ 28 w 94"/>
                      <a:gd name="T11" fmla="*/ 42 h 174"/>
                      <a:gd name="T12" fmla="*/ 32 w 94"/>
                      <a:gd name="T13" fmla="*/ 47 h 174"/>
                      <a:gd name="T14" fmla="*/ 25 w 94"/>
                      <a:gd name="T15" fmla="*/ 49 h 174"/>
                      <a:gd name="T16" fmla="*/ 31 w 94"/>
                      <a:gd name="T17" fmla="*/ 58 h 174"/>
                      <a:gd name="T18" fmla="*/ 36 w 94"/>
                      <a:gd name="T19" fmla="*/ 51 h 174"/>
                      <a:gd name="T20" fmla="*/ 35 w 94"/>
                      <a:gd name="T21" fmla="*/ 37 h 174"/>
                      <a:gd name="T22" fmla="*/ 26 w 94"/>
                      <a:gd name="T23" fmla="*/ 35 h 174"/>
                      <a:gd name="T24" fmla="*/ 21 w 94"/>
                      <a:gd name="T25" fmla="*/ 27 h 174"/>
                      <a:gd name="T26" fmla="*/ 14 w 94"/>
                      <a:gd name="T27" fmla="*/ 27 h 174"/>
                      <a:gd name="T28" fmla="*/ 13 w 94"/>
                      <a:gd name="T29" fmla="*/ 23 h 174"/>
                      <a:gd name="T30" fmla="*/ 18 w 94"/>
                      <a:gd name="T31" fmla="*/ 14 h 174"/>
                      <a:gd name="T32" fmla="*/ 13 w 94"/>
                      <a:gd name="T33" fmla="*/ 0 h 174"/>
                      <a:gd name="T34" fmla="*/ 8 w 94"/>
                      <a:gd name="T35" fmla="*/ 7 h 174"/>
                      <a:gd name="T36" fmla="*/ 2 w 94"/>
                      <a:gd name="T37" fmla="*/ 15 h 174"/>
                      <a:gd name="T38" fmla="*/ 6 w 94"/>
                      <a:gd name="T39" fmla="*/ 25 h 174"/>
                      <a:gd name="T40" fmla="*/ 6 w 94"/>
                      <a:gd name="T41" fmla="*/ 32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3 w 32"/>
                      <a:gd name="T1" fmla="*/ 8 h 50"/>
                      <a:gd name="T2" fmla="*/ 5 w 32"/>
                      <a:gd name="T3" fmla="*/ 0 h 50"/>
                      <a:gd name="T4" fmla="*/ 9 w 32"/>
                      <a:gd name="T5" fmla="*/ 5 h 50"/>
                      <a:gd name="T6" fmla="*/ 10 w 32"/>
                      <a:gd name="T7" fmla="*/ 8 h 50"/>
                      <a:gd name="T8" fmla="*/ 12 w 32"/>
                      <a:gd name="T9" fmla="*/ 9 h 50"/>
                      <a:gd name="T10" fmla="*/ 14 w 32"/>
                      <a:gd name="T11" fmla="*/ 13 h 50"/>
                      <a:gd name="T12" fmla="*/ 8 w 32"/>
                      <a:gd name="T13" fmla="*/ 17 h 50"/>
                      <a:gd name="T14" fmla="*/ 3 w 32"/>
                      <a:gd name="T15" fmla="*/ 8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15 h 50"/>
                      <a:gd name="T2" fmla="*/ 10 w 43"/>
                      <a:gd name="T3" fmla="*/ 7 h 50"/>
                      <a:gd name="T4" fmla="*/ 16 w 43"/>
                      <a:gd name="T5" fmla="*/ 0 h 50"/>
                      <a:gd name="T6" fmla="*/ 11 w 43"/>
                      <a:gd name="T7" fmla="*/ 10 h 50"/>
                      <a:gd name="T8" fmla="*/ 1 w 43"/>
                      <a:gd name="T9" fmla="*/ 17 h 50"/>
                      <a:gd name="T10" fmla="*/ 0 w 43"/>
                      <a:gd name="T11" fmla="*/ 15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9 h 29"/>
                      <a:gd name="T2" fmla="*/ 5 w 41"/>
                      <a:gd name="T3" fmla="*/ 10 h 29"/>
                      <a:gd name="T4" fmla="*/ 0 w 41"/>
                      <a:gd name="T5" fmla="*/ 9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2 w 47"/>
                      <a:gd name="T1" fmla="*/ 52 h 165"/>
                      <a:gd name="T2" fmla="*/ 6 w 47"/>
                      <a:gd name="T3" fmla="*/ 36 h 165"/>
                      <a:gd name="T4" fmla="*/ 7 w 47"/>
                      <a:gd name="T5" fmla="*/ 23 h 165"/>
                      <a:gd name="T6" fmla="*/ 5 w 47"/>
                      <a:gd name="T7" fmla="*/ 13 h 165"/>
                      <a:gd name="T8" fmla="*/ 7 w 47"/>
                      <a:gd name="T9" fmla="*/ 4 h 165"/>
                      <a:gd name="T10" fmla="*/ 9 w 47"/>
                      <a:gd name="T11" fmla="*/ 0 h 165"/>
                      <a:gd name="T12" fmla="*/ 13 w 47"/>
                      <a:gd name="T13" fmla="*/ 10 h 165"/>
                      <a:gd name="T14" fmla="*/ 20 w 47"/>
                      <a:gd name="T15" fmla="*/ 33 h 165"/>
                      <a:gd name="T16" fmla="*/ 13 w 47"/>
                      <a:gd name="T17" fmla="*/ 36 h 165"/>
                      <a:gd name="T18" fmla="*/ 10 w 47"/>
                      <a:gd name="T19" fmla="*/ 42 h 165"/>
                      <a:gd name="T20" fmla="*/ 9 w 47"/>
                      <a:gd name="T21" fmla="*/ 44 h 165"/>
                      <a:gd name="T22" fmla="*/ 11 w 47"/>
                      <a:gd name="T23" fmla="*/ 45 h 165"/>
                      <a:gd name="T24" fmla="*/ 13 w 47"/>
                      <a:gd name="T25" fmla="*/ 49 h 165"/>
                      <a:gd name="T26" fmla="*/ 6 w 47"/>
                      <a:gd name="T27" fmla="*/ 49 h 165"/>
                      <a:gd name="T28" fmla="*/ 3 w 47"/>
                      <a:gd name="T29" fmla="*/ 53 h 165"/>
                      <a:gd name="T30" fmla="*/ 1 w 47"/>
                      <a:gd name="T31" fmla="*/ 51 h 165"/>
                      <a:gd name="T32" fmla="*/ 2 w 47"/>
                      <a:gd name="T33" fmla="*/ 52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11 w 138"/>
                      <a:gd name="T1" fmla="*/ 20 h 103"/>
                      <a:gd name="T2" fmla="*/ 13 w 138"/>
                      <a:gd name="T3" fmla="*/ 14 h 103"/>
                      <a:gd name="T4" fmla="*/ 21 w 138"/>
                      <a:gd name="T5" fmla="*/ 11 h 103"/>
                      <a:gd name="T6" fmla="*/ 23 w 138"/>
                      <a:gd name="T7" fmla="*/ 15 h 103"/>
                      <a:gd name="T8" fmla="*/ 28 w 138"/>
                      <a:gd name="T9" fmla="*/ 16 h 103"/>
                      <a:gd name="T10" fmla="*/ 34 w 138"/>
                      <a:gd name="T11" fmla="*/ 18 h 103"/>
                      <a:gd name="T12" fmla="*/ 50 w 138"/>
                      <a:gd name="T13" fmla="*/ 11 h 103"/>
                      <a:gd name="T14" fmla="*/ 56 w 138"/>
                      <a:gd name="T15" fmla="*/ 6 h 103"/>
                      <a:gd name="T16" fmla="*/ 59 w 138"/>
                      <a:gd name="T17" fmla="*/ 4 h 103"/>
                      <a:gd name="T18" fmla="*/ 45 w 138"/>
                      <a:gd name="T19" fmla="*/ 16 h 103"/>
                      <a:gd name="T20" fmla="*/ 36 w 138"/>
                      <a:gd name="T21" fmla="*/ 22 h 103"/>
                      <a:gd name="T22" fmla="*/ 28 w 138"/>
                      <a:gd name="T23" fmla="*/ 27 h 103"/>
                      <a:gd name="T24" fmla="*/ 21 w 138"/>
                      <a:gd name="T25" fmla="*/ 34 h 103"/>
                      <a:gd name="T26" fmla="*/ 11 w 138"/>
                      <a:gd name="T27" fmla="*/ 29 h 103"/>
                      <a:gd name="T28" fmla="*/ 9 w 138"/>
                      <a:gd name="T29" fmla="*/ 29 h 103"/>
                      <a:gd name="T30" fmla="*/ 9 w 138"/>
                      <a:gd name="T31" fmla="*/ 32 h 103"/>
                      <a:gd name="T32" fmla="*/ 0 w 138"/>
                      <a:gd name="T33" fmla="*/ 32 h 103"/>
                      <a:gd name="T34" fmla="*/ 4 w 138"/>
                      <a:gd name="T35" fmla="*/ 26 h 103"/>
                      <a:gd name="T36" fmla="*/ 11 w 138"/>
                      <a:gd name="T37" fmla="*/ 20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67 w 188"/>
                      <a:gd name="T1" fmla="*/ 8 h 214"/>
                      <a:gd name="T2" fmla="*/ 68 w 188"/>
                      <a:gd name="T3" fmla="*/ 2 h 214"/>
                      <a:gd name="T4" fmla="*/ 72 w 188"/>
                      <a:gd name="T5" fmla="*/ 0 h 214"/>
                      <a:gd name="T6" fmla="*/ 77 w 188"/>
                      <a:gd name="T7" fmla="*/ 8 h 214"/>
                      <a:gd name="T8" fmla="*/ 80 w 188"/>
                      <a:gd name="T9" fmla="*/ 14 h 214"/>
                      <a:gd name="T10" fmla="*/ 76 w 188"/>
                      <a:gd name="T11" fmla="*/ 20 h 214"/>
                      <a:gd name="T12" fmla="*/ 72 w 188"/>
                      <a:gd name="T13" fmla="*/ 26 h 214"/>
                      <a:gd name="T14" fmla="*/ 69 w 188"/>
                      <a:gd name="T15" fmla="*/ 42 h 214"/>
                      <a:gd name="T16" fmla="*/ 61 w 188"/>
                      <a:gd name="T17" fmla="*/ 46 h 214"/>
                      <a:gd name="T18" fmla="*/ 51 w 188"/>
                      <a:gd name="T19" fmla="*/ 46 h 214"/>
                      <a:gd name="T20" fmla="*/ 48 w 188"/>
                      <a:gd name="T21" fmla="*/ 42 h 214"/>
                      <a:gd name="T22" fmla="*/ 43 w 188"/>
                      <a:gd name="T23" fmla="*/ 49 h 214"/>
                      <a:gd name="T24" fmla="*/ 38 w 188"/>
                      <a:gd name="T25" fmla="*/ 50 h 214"/>
                      <a:gd name="T26" fmla="*/ 34 w 188"/>
                      <a:gd name="T27" fmla="*/ 44 h 214"/>
                      <a:gd name="T28" fmla="*/ 25 w 188"/>
                      <a:gd name="T29" fmla="*/ 48 h 214"/>
                      <a:gd name="T30" fmla="*/ 32 w 188"/>
                      <a:gd name="T31" fmla="*/ 48 h 214"/>
                      <a:gd name="T32" fmla="*/ 33 w 188"/>
                      <a:gd name="T33" fmla="*/ 54 h 214"/>
                      <a:gd name="T34" fmla="*/ 25 w 188"/>
                      <a:gd name="T35" fmla="*/ 56 h 214"/>
                      <a:gd name="T36" fmla="*/ 14 w 188"/>
                      <a:gd name="T37" fmla="*/ 56 h 214"/>
                      <a:gd name="T38" fmla="*/ 15 w 188"/>
                      <a:gd name="T39" fmla="*/ 52 h 214"/>
                      <a:gd name="T40" fmla="*/ 20 w 188"/>
                      <a:gd name="T41" fmla="*/ 48 h 214"/>
                      <a:gd name="T42" fmla="*/ 14 w 188"/>
                      <a:gd name="T43" fmla="*/ 50 h 214"/>
                      <a:gd name="T44" fmla="*/ 11 w 188"/>
                      <a:gd name="T45" fmla="*/ 56 h 214"/>
                      <a:gd name="T46" fmla="*/ 13 w 188"/>
                      <a:gd name="T47" fmla="*/ 64 h 214"/>
                      <a:gd name="T48" fmla="*/ 6 w 188"/>
                      <a:gd name="T49" fmla="*/ 67 h 214"/>
                      <a:gd name="T50" fmla="*/ 0 w 188"/>
                      <a:gd name="T51" fmla="*/ 72 h 214"/>
                      <a:gd name="T52" fmla="*/ 3 w 188"/>
                      <a:gd name="T53" fmla="*/ 63 h 214"/>
                      <a:gd name="T54" fmla="*/ 0 w 188"/>
                      <a:gd name="T55" fmla="*/ 55 h 214"/>
                      <a:gd name="T56" fmla="*/ 6 w 188"/>
                      <a:gd name="T57" fmla="*/ 51 h 214"/>
                      <a:gd name="T58" fmla="*/ 14 w 188"/>
                      <a:gd name="T59" fmla="*/ 45 h 214"/>
                      <a:gd name="T60" fmla="*/ 19 w 188"/>
                      <a:gd name="T61" fmla="*/ 40 h 214"/>
                      <a:gd name="T62" fmla="*/ 31 w 188"/>
                      <a:gd name="T63" fmla="*/ 39 h 214"/>
                      <a:gd name="T64" fmla="*/ 36 w 188"/>
                      <a:gd name="T65" fmla="*/ 38 h 214"/>
                      <a:gd name="T66" fmla="*/ 49 w 188"/>
                      <a:gd name="T67" fmla="*/ 26 h 214"/>
                      <a:gd name="T68" fmla="*/ 51 w 188"/>
                      <a:gd name="T69" fmla="*/ 31 h 214"/>
                      <a:gd name="T70" fmla="*/ 56 w 188"/>
                      <a:gd name="T71" fmla="*/ 26 h 214"/>
                      <a:gd name="T72" fmla="*/ 64 w 188"/>
                      <a:gd name="T73" fmla="*/ 18 h 214"/>
                      <a:gd name="T74" fmla="*/ 66 w 188"/>
                      <a:gd name="T75" fmla="*/ 14 h 214"/>
                      <a:gd name="T76" fmla="*/ 63 w 188"/>
                      <a:gd name="T77" fmla="*/ 13 h 214"/>
                      <a:gd name="T78" fmla="*/ 65 w 188"/>
                      <a:gd name="T79" fmla="*/ 11 h 214"/>
                      <a:gd name="T80" fmla="*/ 67 w 188"/>
                      <a:gd name="T81" fmla="*/ 8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3 h 13"/>
                      <a:gd name="T2" fmla="*/ 2 w 13"/>
                      <a:gd name="T3" fmla="*/ 4 h 13"/>
                      <a:gd name="T4" fmla="*/ 0 w 13"/>
                      <a:gd name="T5" fmla="*/ 3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347 w 812"/>
                      <a:gd name="T1" fmla="*/ 9 h 564"/>
                      <a:gd name="T2" fmla="*/ 332 w 812"/>
                      <a:gd name="T3" fmla="*/ 26 h 564"/>
                      <a:gd name="T4" fmla="*/ 320 w 812"/>
                      <a:gd name="T5" fmla="*/ 41 h 564"/>
                      <a:gd name="T6" fmla="*/ 309 w 812"/>
                      <a:gd name="T7" fmla="*/ 48 h 564"/>
                      <a:gd name="T8" fmla="*/ 271 w 812"/>
                      <a:gd name="T9" fmla="*/ 60 h 564"/>
                      <a:gd name="T10" fmla="*/ 270 w 812"/>
                      <a:gd name="T11" fmla="*/ 70 h 564"/>
                      <a:gd name="T12" fmla="*/ 258 w 812"/>
                      <a:gd name="T13" fmla="*/ 77 h 564"/>
                      <a:gd name="T14" fmla="*/ 265 w 812"/>
                      <a:gd name="T15" fmla="*/ 60 h 564"/>
                      <a:gd name="T16" fmla="*/ 246 w 812"/>
                      <a:gd name="T17" fmla="*/ 63 h 564"/>
                      <a:gd name="T18" fmla="*/ 238 w 812"/>
                      <a:gd name="T19" fmla="*/ 73 h 564"/>
                      <a:gd name="T20" fmla="*/ 255 w 812"/>
                      <a:gd name="T21" fmla="*/ 94 h 564"/>
                      <a:gd name="T22" fmla="*/ 254 w 812"/>
                      <a:gd name="T23" fmla="*/ 123 h 564"/>
                      <a:gd name="T24" fmla="*/ 232 w 812"/>
                      <a:gd name="T25" fmla="*/ 136 h 564"/>
                      <a:gd name="T26" fmla="*/ 223 w 812"/>
                      <a:gd name="T27" fmla="*/ 129 h 564"/>
                      <a:gd name="T28" fmla="*/ 206 w 812"/>
                      <a:gd name="T29" fmla="*/ 117 h 564"/>
                      <a:gd name="T30" fmla="*/ 197 w 812"/>
                      <a:gd name="T31" fmla="*/ 117 h 564"/>
                      <a:gd name="T32" fmla="*/ 192 w 812"/>
                      <a:gd name="T33" fmla="*/ 132 h 564"/>
                      <a:gd name="T34" fmla="*/ 214 w 812"/>
                      <a:gd name="T35" fmla="*/ 155 h 564"/>
                      <a:gd name="T36" fmla="*/ 218 w 812"/>
                      <a:gd name="T37" fmla="*/ 176 h 564"/>
                      <a:gd name="T38" fmla="*/ 225 w 812"/>
                      <a:gd name="T39" fmla="*/ 188 h 564"/>
                      <a:gd name="T40" fmla="*/ 210 w 812"/>
                      <a:gd name="T41" fmla="*/ 182 h 564"/>
                      <a:gd name="T42" fmla="*/ 201 w 812"/>
                      <a:gd name="T43" fmla="*/ 174 h 564"/>
                      <a:gd name="T44" fmla="*/ 180 w 812"/>
                      <a:gd name="T45" fmla="*/ 142 h 564"/>
                      <a:gd name="T46" fmla="*/ 182 w 812"/>
                      <a:gd name="T47" fmla="*/ 104 h 564"/>
                      <a:gd name="T48" fmla="*/ 180 w 812"/>
                      <a:gd name="T49" fmla="*/ 90 h 564"/>
                      <a:gd name="T50" fmla="*/ 176 w 812"/>
                      <a:gd name="T51" fmla="*/ 92 h 564"/>
                      <a:gd name="T52" fmla="*/ 165 w 812"/>
                      <a:gd name="T53" fmla="*/ 89 h 564"/>
                      <a:gd name="T54" fmla="*/ 154 w 812"/>
                      <a:gd name="T55" fmla="*/ 57 h 564"/>
                      <a:gd name="T56" fmla="*/ 141 w 812"/>
                      <a:gd name="T57" fmla="*/ 56 h 564"/>
                      <a:gd name="T58" fmla="*/ 123 w 812"/>
                      <a:gd name="T59" fmla="*/ 58 h 564"/>
                      <a:gd name="T60" fmla="*/ 103 w 812"/>
                      <a:gd name="T61" fmla="*/ 78 h 564"/>
                      <a:gd name="T62" fmla="*/ 84 w 812"/>
                      <a:gd name="T63" fmla="*/ 90 h 564"/>
                      <a:gd name="T64" fmla="*/ 79 w 812"/>
                      <a:gd name="T65" fmla="*/ 92 h 564"/>
                      <a:gd name="T66" fmla="*/ 68 w 812"/>
                      <a:gd name="T67" fmla="*/ 110 h 564"/>
                      <a:gd name="T68" fmla="*/ 65 w 812"/>
                      <a:gd name="T69" fmla="*/ 119 h 564"/>
                      <a:gd name="T70" fmla="*/ 55 w 812"/>
                      <a:gd name="T71" fmla="*/ 135 h 564"/>
                      <a:gd name="T72" fmla="*/ 40 w 812"/>
                      <a:gd name="T73" fmla="*/ 131 h 564"/>
                      <a:gd name="T74" fmla="*/ 28 w 812"/>
                      <a:gd name="T75" fmla="*/ 86 h 564"/>
                      <a:gd name="T76" fmla="*/ 31 w 812"/>
                      <a:gd name="T77" fmla="*/ 52 h 564"/>
                      <a:gd name="T78" fmla="*/ 19 w 812"/>
                      <a:gd name="T79" fmla="*/ 60 h 564"/>
                      <a:gd name="T80" fmla="*/ 9 w 812"/>
                      <a:gd name="T81" fmla="*/ 50 h 564"/>
                      <a:gd name="T82" fmla="*/ 10 w 812"/>
                      <a:gd name="T83" fmla="*/ 46 h 564"/>
                      <a:gd name="T84" fmla="*/ 0 w 812"/>
                      <a:gd name="T85" fmla="*/ 31 h 564"/>
                      <a:gd name="T86" fmla="*/ 341 w 812"/>
                      <a:gd name="T87" fmla="*/ 2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3 w 43"/>
                      <a:gd name="T1" fmla="*/ 4 h 85"/>
                      <a:gd name="T2" fmla="*/ 8 w 43"/>
                      <a:gd name="T3" fmla="*/ 1 h 85"/>
                      <a:gd name="T4" fmla="*/ 16 w 43"/>
                      <a:gd name="T5" fmla="*/ 11 h 85"/>
                      <a:gd name="T6" fmla="*/ 8 w 43"/>
                      <a:gd name="T7" fmla="*/ 29 h 85"/>
                      <a:gd name="T8" fmla="*/ 0 w 43"/>
                      <a:gd name="T9" fmla="*/ 24 h 85"/>
                      <a:gd name="T10" fmla="*/ 3 w 43"/>
                      <a:gd name="T11" fmla="*/ 4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5 w 44"/>
                      <a:gd name="T1" fmla="*/ 9 h 74"/>
                      <a:gd name="T2" fmla="*/ 12 w 44"/>
                      <a:gd name="T3" fmla="*/ 1 h 74"/>
                      <a:gd name="T4" fmla="*/ 18 w 44"/>
                      <a:gd name="T5" fmla="*/ 1 h 74"/>
                      <a:gd name="T6" fmla="*/ 16 w 44"/>
                      <a:gd name="T7" fmla="*/ 8 h 74"/>
                      <a:gd name="T8" fmla="*/ 5 w 44"/>
                      <a:gd name="T9" fmla="*/ 24 h 74"/>
                      <a:gd name="T10" fmla="*/ 3 w 44"/>
                      <a:gd name="T11" fmla="*/ 19 h 74"/>
                      <a:gd name="T12" fmla="*/ 1 w 44"/>
                      <a:gd name="T13" fmla="*/ 12 h 74"/>
                      <a:gd name="T14" fmla="*/ 5 w 44"/>
                      <a:gd name="T15" fmla="*/ 9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3 w 20"/>
                      <a:gd name="T1" fmla="*/ 5 h 30"/>
                      <a:gd name="T2" fmla="*/ 2 w 20"/>
                      <a:gd name="T3" fmla="*/ 10 h 30"/>
                      <a:gd name="T4" fmla="*/ 3 w 20"/>
                      <a:gd name="T5" fmla="*/ 5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305 w 682"/>
                      <a:gd name="T1" fmla="*/ 295 h 557"/>
                      <a:gd name="T2" fmla="*/ 309 w 682"/>
                      <a:gd name="T3" fmla="*/ 287 h 557"/>
                      <a:gd name="T4" fmla="*/ 317 w 682"/>
                      <a:gd name="T5" fmla="*/ 262 h 557"/>
                      <a:gd name="T6" fmla="*/ 196 w 682"/>
                      <a:gd name="T7" fmla="*/ 182 h 557"/>
                      <a:gd name="T8" fmla="*/ 179 w 682"/>
                      <a:gd name="T9" fmla="*/ 220 h 557"/>
                      <a:gd name="T10" fmla="*/ 192 w 682"/>
                      <a:gd name="T11" fmla="*/ 353 h 557"/>
                      <a:gd name="T12" fmla="*/ 179 w 682"/>
                      <a:gd name="T13" fmla="*/ 314 h 557"/>
                      <a:gd name="T14" fmla="*/ 154 w 682"/>
                      <a:gd name="T15" fmla="*/ 279 h 557"/>
                      <a:gd name="T16" fmla="*/ 156 w 682"/>
                      <a:gd name="T17" fmla="*/ 262 h 557"/>
                      <a:gd name="T18" fmla="*/ 157 w 682"/>
                      <a:gd name="T19" fmla="*/ 250 h 557"/>
                      <a:gd name="T20" fmla="*/ 140 w 682"/>
                      <a:gd name="T21" fmla="*/ 238 h 557"/>
                      <a:gd name="T22" fmla="*/ 123 w 682"/>
                      <a:gd name="T23" fmla="*/ 220 h 557"/>
                      <a:gd name="T24" fmla="*/ 94 w 682"/>
                      <a:gd name="T25" fmla="*/ 225 h 557"/>
                      <a:gd name="T26" fmla="*/ 80 w 682"/>
                      <a:gd name="T27" fmla="*/ 232 h 557"/>
                      <a:gd name="T28" fmla="*/ 50 w 682"/>
                      <a:gd name="T29" fmla="*/ 232 h 557"/>
                      <a:gd name="T30" fmla="*/ 14 w 682"/>
                      <a:gd name="T31" fmla="*/ 198 h 557"/>
                      <a:gd name="T32" fmla="*/ 7 w 682"/>
                      <a:gd name="T33" fmla="*/ 187 h 557"/>
                      <a:gd name="T34" fmla="*/ 0 w 682"/>
                      <a:gd name="T35" fmla="*/ 168 h 557"/>
                      <a:gd name="T36" fmla="*/ 15 w 682"/>
                      <a:gd name="T37" fmla="*/ 135 h 557"/>
                      <a:gd name="T38" fmla="*/ 20 w 682"/>
                      <a:gd name="T39" fmla="*/ 115 h 557"/>
                      <a:gd name="T40" fmla="*/ 32 w 682"/>
                      <a:gd name="T41" fmla="*/ 91 h 557"/>
                      <a:gd name="T42" fmla="*/ 51 w 682"/>
                      <a:gd name="T43" fmla="*/ 74 h 557"/>
                      <a:gd name="T44" fmla="*/ 106 w 682"/>
                      <a:gd name="T45" fmla="*/ 43 h 557"/>
                      <a:gd name="T46" fmla="*/ 140 w 682"/>
                      <a:gd name="T47" fmla="*/ 19 h 557"/>
                      <a:gd name="T48" fmla="*/ 164 w 682"/>
                      <a:gd name="T49" fmla="*/ 4 h 557"/>
                      <a:gd name="T50" fmla="*/ 230 w 682"/>
                      <a:gd name="T51" fmla="*/ 1 h 557"/>
                      <a:gd name="T52" fmla="*/ 253 w 682"/>
                      <a:gd name="T53" fmla="*/ 0 h 557"/>
                      <a:gd name="T54" fmla="*/ 244 w 682"/>
                      <a:gd name="T55" fmla="*/ 22 h 557"/>
                      <a:gd name="T56" fmla="*/ 281 w 682"/>
                      <a:gd name="T57" fmla="*/ 53 h 557"/>
                      <a:gd name="T58" fmla="*/ 316 w 682"/>
                      <a:gd name="T59" fmla="*/ 47 h 557"/>
                      <a:gd name="T60" fmla="*/ 336 w 682"/>
                      <a:gd name="T61" fmla="*/ 52 h 557"/>
                      <a:gd name="T62" fmla="*/ 355 w 682"/>
                      <a:gd name="T63" fmla="*/ 62 h 557"/>
                      <a:gd name="T64" fmla="*/ 363 w 682"/>
                      <a:gd name="T65" fmla="*/ 119 h 557"/>
                      <a:gd name="T66" fmla="*/ 363 w 682"/>
                      <a:gd name="T67" fmla="*/ 153 h 557"/>
                      <a:gd name="T68" fmla="*/ 380 w 682"/>
                      <a:gd name="T69" fmla="*/ 180 h 557"/>
                      <a:gd name="T70" fmla="*/ 410 w 682"/>
                      <a:gd name="T71" fmla="*/ 191 h 557"/>
                      <a:gd name="T72" fmla="*/ 432 w 682"/>
                      <a:gd name="T73" fmla="*/ 187 h 557"/>
                      <a:gd name="T74" fmla="*/ 422 w 682"/>
                      <a:gd name="T75" fmla="*/ 216 h 557"/>
                      <a:gd name="T76" fmla="*/ 380 w 682"/>
                      <a:gd name="T77" fmla="*/ 259 h 557"/>
                      <a:gd name="T78" fmla="*/ 348 w 682"/>
                      <a:gd name="T79" fmla="*/ 308 h 557"/>
                      <a:gd name="T80" fmla="*/ 353 w 682"/>
                      <a:gd name="T81" fmla="*/ 323 h 557"/>
                      <a:gd name="T82" fmla="*/ 276 w 682"/>
                      <a:gd name="T83" fmla="*/ 353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154 w 257"/>
                      <a:gd name="T1" fmla="*/ 221 h 347"/>
                      <a:gd name="T2" fmla="*/ 148 w 257"/>
                      <a:gd name="T3" fmla="*/ 192 h 347"/>
                      <a:gd name="T4" fmla="*/ 138 w 257"/>
                      <a:gd name="T5" fmla="*/ 183 h 347"/>
                      <a:gd name="T6" fmla="*/ 136 w 257"/>
                      <a:gd name="T7" fmla="*/ 171 h 347"/>
                      <a:gd name="T8" fmla="*/ 133 w 257"/>
                      <a:gd name="T9" fmla="*/ 162 h 347"/>
                      <a:gd name="T10" fmla="*/ 133 w 257"/>
                      <a:gd name="T11" fmla="*/ 146 h 347"/>
                      <a:gd name="T12" fmla="*/ 131 w 257"/>
                      <a:gd name="T13" fmla="*/ 136 h 347"/>
                      <a:gd name="T14" fmla="*/ 145 w 257"/>
                      <a:gd name="T15" fmla="*/ 129 h 347"/>
                      <a:gd name="T16" fmla="*/ 163 w 257"/>
                      <a:gd name="T17" fmla="*/ 125 h 347"/>
                      <a:gd name="T18" fmla="*/ 163 w 257"/>
                      <a:gd name="T19" fmla="*/ 87 h 347"/>
                      <a:gd name="T20" fmla="*/ 34 w 257"/>
                      <a:gd name="T21" fmla="*/ 61 h 347"/>
                      <a:gd name="T22" fmla="*/ 20 w 257"/>
                      <a:gd name="T23" fmla="*/ 62 h 347"/>
                      <a:gd name="T24" fmla="*/ 10 w 257"/>
                      <a:gd name="T25" fmla="*/ 65 h 347"/>
                      <a:gd name="T26" fmla="*/ 0 w 257"/>
                      <a:gd name="T27" fmla="*/ 95 h 347"/>
                      <a:gd name="T28" fmla="*/ 59 w 257"/>
                      <a:gd name="T29" fmla="*/ 220 h 347"/>
                      <a:gd name="T30" fmla="*/ 154 w 257"/>
                      <a:gd name="T31" fmla="*/ 221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3 w 19"/>
                      <a:gd name="T1" fmla="*/ 8 h 37"/>
                      <a:gd name="T2" fmla="*/ 7 w 19"/>
                      <a:gd name="T3" fmla="*/ 7 h 37"/>
                      <a:gd name="T4" fmla="*/ 3 w 19"/>
                      <a:gd name="T5" fmla="*/ 8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5 w 22"/>
                      <a:gd name="T1" fmla="*/ 4 h 20"/>
                      <a:gd name="T2" fmla="*/ 7 w 22"/>
                      <a:gd name="T3" fmla="*/ 0 h 20"/>
                      <a:gd name="T4" fmla="*/ 8 w 22"/>
                      <a:gd name="T5" fmla="*/ 4 h 20"/>
                      <a:gd name="T6" fmla="*/ 3 w 22"/>
                      <a:gd name="T7" fmla="*/ 7 h 20"/>
                      <a:gd name="T8" fmla="*/ 5 w 22"/>
                      <a:gd name="T9" fmla="*/ 4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11 w 57"/>
                      <a:gd name="T1" fmla="*/ 6 h 30"/>
                      <a:gd name="T2" fmla="*/ 14 w 57"/>
                      <a:gd name="T3" fmla="*/ 2 h 30"/>
                      <a:gd name="T4" fmla="*/ 16 w 57"/>
                      <a:gd name="T5" fmla="*/ 10 h 30"/>
                      <a:gd name="T6" fmla="*/ 11 w 57"/>
                      <a:gd name="T7" fmla="*/ 6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201 w 693"/>
                      <a:gd name="T1" fmla="*/ 155 h 696"/>
                      <a:gd name="T2" fmla="*/ 167 w 693"/>
                      <a:gd name="T3" fmla="*/ 151 h 696"/>
                      <a:gd name="T4" fmla="*/ 138 w 693"/>
                      <a:gd name="T5" fmla="*/ 138 h 696"/>
                      <a:gd name="T6" fmla="*/ 113 w 693"/>
                      <a:gd name="T7" fmla="*/ 134 h 696"/>
                      <a:gd name="T8" fmla="*/ 101 w 693"/>
                      <a:gd name="T9" fmla="*/ 139 h 696"/>
                      <a:gd name="T10" fmla="*/ 111 w 693"/>
                      <a:gd name="T11" fmla="*/ 143 h 696"/>
                      <a:gd name="T12" fmla="*/ 125 w 693"/>
                      <a:gd name="T13" fmla="*/ 157 h 696"/>
                      <a:gd name="T14" fmla="*/ 137 w 693"/>
                      <a:gd name="T15" fmla="*/ 159 h 696"/>
                      <a:gd name="T16" fmla="*/ 142 w 693"/>
                      <a:gd name="T17" fmla="*/ 179 h 696"/>
                      <a:gd name="T18" fmla="*/ 133 w 693"/>
                      <a:gd name="T19" fmla="*/ 185 h 696"/>
                      <a:gd name="T20" fmla="*/ 111 w 693"/>
                      <a:gd name="T21" fmla="*/ 206 h 696"/>
                      <a:gd name="T22" fmla="*/ 96 w 693"/>
                      <a:gd name="T23" fmla="*/ 210 h 696"/>
                      <a:gd name="T24" fmla="*/ 41 w 693"/>
                      <a:gd name="T25" fmla="*/ 233 h 696"/>
                      <a:gd name="T26" fmla="*/ 33 w 693"/>
                      <a:gd name="T27" fmla="*/ 206 h 696"/>
                      <a:gd name="T28" fmla="*/ 19 w 693"/>
                      <a:gd name="T29" fmla="*/ 175 h 696"/>
                      <a:gd name="T30" fmla="*/ 14 w 693"/>
                      <a:gd name="T31" fmla="*/ 150 h 696"/>
                      <a:gd name="T32" fmla="*/ 23 w 693"/>
                      <a:gd name="T33" fmla="*/ 115 h 696"/>
                      <a:gd name="T34" fmla="*/ 7 w 693"/>
                      <a:gd name="T35" fmla="*/ 131 h 696"/>
                      <a:gd name="T36" fmla="*/ 34 w 693"/>
                      <a:gd name="T37" fmla="*/ 94 h 696"/>
                      <a:gd name="T38" fmla="*/ 48 w 693"/>
                      <a:gd name="T39" fmla="*/ 68 h 696"/>
                      <a:gd name="T40" fmla="*/ 16 w 693"/>
                      <a:gd name="T41" fmla="*/ 68 h 696"/>
                      <a:gd name="T42" fmla="*/ 0 w 693"/>
                      <a:gd name="T43" fmla="*/ 66 h 696"/>
                      <a:gd name="T44" fmla="*/ 11 w 693"/>
                      <a:gd name="T45" fmla="*/ 47 h 696"/>
                      <a:gd name="T46" fmla="*/ 41 w 693"/>
                      <a:gd name="T47" fmla="*/ 37 h 696"/>
                      <a:gd name="T48" fmla="*/ 94 w 693"/>
                      <a:gd name="T49" fmla="*/ 42 h 696"/>
                      <a:gd name="T50" fmla="*/ 97 w 693"/>
                      <a:gd name="T51" fmla="*/ 21 h 696"/>
                      <a:gd name="T52" fmla="*/ 111 w 693"/>
                      <a:gd name="T53" fmla="*/ 0 h 696"/>
                      <a:gd name="T54" fmla="*/ 152 w 693"/>
                      <a:gd name="T55" fmla="*/ 15 h 696"/>
                      <a:gd name="T56" fmla="*/ 140 w 693"/>
                      <a:gd name="T57" fmla="*/ 29 h 696"/>
                      <a:gd name="T58" fmla="*/ 128 w 693"/>
                      <a:gd name="T59" fmla="*/ 59 h 696"/>
                      <a:gd name="T60" fmla="*/ 154 w 693"/>
                      <a:gd name="T61" fmla="*/ 64 h 696"/>
                      <a:gd name="T62" fmla="*/ 159 w 693"/>
                      <a:gd name="T63" fmla="*/ 46 h 696"/>
                      <a:gd name="T64" fmla="*/ 178 w 693"/>
                      <a:gd name="T65" fmla="*/ 31 h 696"/>
                      <a:gd name="T66" fmla="*/ 212 w 693"/>
                      <a:gd name="T67" fmla="*/ 29 h 696"/>
                      <a:gd name="T68" fmla="*/ 225 w 693"/>
                      <a:gd name="T69" fmla="*/ 17 h 696"/>
                      <a:gd name="T70" fmla="*/ 230 w 693"/>
                      <a:gd name="T71" fmla="*/ 154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524 w 931"/>
                      <a:gd name="T1" fmla="*/ 0 h 149"/>
                      <a:gd name="T2" fmla="*/ 91 w 931"/>
                      <a:gd name="T3" fmla="*/ 18 h 149"/>
                      <a:gd name="T4" fmla="*/ 58 w 931"/>
                      <a:gd name="T5" fmla="*/ 27 h 149"/>
                      <a:gd name="T6" fmla="*/ 39 w 931"/>
                      <a:gd name="T7" fmla="*/ 27 h 149"/>
                      <a:gd name="T8" fmla="*/ 14 w 931"/>
                      <a:gd name="T9" fmla="*/ 49 h 149"/>
                      <a:gd name="T10" fmla="*/ 0 w 931"/>
                      <a:gd name="T11" fmla="*/ 67 h 149"/>
                      <a:gd name="T12" fmla="*/ 37 w 931"/>
                      <a:gd name="T13" fmla="*/ 73 h 149"/>
                      <a:gd name="T14" fmla="*/ 62 w 931"/>
                      <a:gd name="T15" fmla="*/ 61 h 149"/>
                      <a:gd name="T16" fmla="*/ 69 w 931"/>
                      <a:gd name="T17" fmla="*/ 54 h 149"/>
                      <a:gd name="T18" fmla="*/ 106 w 931"/>
                      <a:gd name="T19" fmla="*/ 33 h 149"/>
                      <a:gd name="T20" fmla="*/ 136 w 931"/>
                      <a:gd name="T21" fmla="*/ 29 h 149"/>
                      <a:gd name="T22" fmla="*/ 150 w 931"/>
                      <a:gd name="T23" fmla="*/ 60 h 149"/>
                      <a:gd name="T24" fmla="*/ 119 w 931"/>
                      <a:gd name="T25" fmla="*/ 69 h 149"/>
                      <a:gd name="T26" fmla="*/ 147 w 931"/>
                      <a:gd name="T27" fmla="*/ 72 h 149"/>
                      <a:gd name="T28" fmla="*/ 159 w 931"/>
                      <a:gd name="T29" fmla="*/ 57 h 149"/>
                      <a:gd name="T30" fmla="*/ 169 w 931"/>
                      <a:gd name="T31" fmla="*/ 59 h 149"/>
                      <a:gd name="T32" fmla="*/ 161 w 931"/>
                      <a:gd name="T33" fmla="*/ 34 h 149"/>
                      <a:gd name="T34" fmla="*/ 169 w 931"/>
                      <a:gd name="T35" fmla="*/ 28 h 149"/>
                      <a:gd name="T36" fmla="*/ 176 w 931"/>
                      <a:gd name="T37" fmla="*/ 56 h 149"/>
                      <a:gd name="T38" fmla="*/ 169 w 931"/>
                      <a:gd name="T39" fmla="*/ 72 h 149"/>
                      <a:gd name="T40" fmla="*/ 188 w 931"/>
                      <a:gd name="T41" fmla="*/ 83 h 149"/>
                      <a:gd name="T42" fmla="*/ 190 w 931"/>
                      <a:gd name="T43" fmla="*/ 59 h 149"/>
                      <a:gd name="T44" fmla="*/ 210 w 931"/>
                      <a:gd name="T45" fmla="*/ 66 h 149"/>
                      <a:gd name="T46" fmla="*/ 242 w 931"/>
                      <a:gd name="T47" fmla="*/ 47 h 149"/>
                      <a:gd name="T48" fmla="*/ 260 w 931"/>
                      <a:gd name="T49" fmla="*/ 32 h 149"/>
                      <a:gd name="T50" fmla="*/ 279 w 931"/>
                      <a:gd name="T51" fmla="*/ 36 h 149"/>
                      <a:gd name="T52" fmla="*/ 289 w 931"/>
                      <a:gd name="T53" fmla="*/ 32 h 149"/>
                      <a:gd name="T54" fmla="*/ 274 w 931"/>
                      <a:gd name="T55" fmla="*/ 28 h 149"/>
                      <a:gd name="T56" fmla="*/ 301 w 931"/>
                      <a:gd name="T57" fmla="*/ 22 h 149"/>
                      <a:gd name="T58" fmla="*/ 345 w 931"/>
                      <a:gd name="T59" fmla="*/ 34 h 149"/>
                      <a:gd name="T60" fmla="*/ 369 w 931"/>
                      <a:gd name="T61" fmla="*/ 27 h 149"/>
                      <a:gd name="T62" fmla="*/ 371 w 931"/>
                      <a:gd name="T63" fmla="*/ 40 h 149"/>
                      <a:gd name="T64" fmla="*/ 361 w 931"/>
                      <a:gd name="T65" fmla="*/ 64 h 149"/>
                      <a:gd name="T66" fmla="*/ 388 w 931"/>
                      <a:gd name="T67" fmla="*/ 56 h 149"/>
                      <a:gd name="T68" fmla="*/ 396 w 931"/>
                      <a:gd name="T69" fmla="*/ 51 h 149"/>
                      <a:gd name="T70" fmla="*/ 411 w 931"/>
                      <a:gd name="T71" fmla="*/ 39 h 149"/>
                      <a:gd name="T72" fmla="*/ 504 w 931"/>
                      <a:gd name="T73" fmla="*/ 5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1 w 31"/>
                      <a:gd name="T1" fmla="*/ 9 h 30"/>
                      <a:gd name="T2" fmla="*/ 13 w 31"/>
                      <a:gd name="T3" fmla="*/ 0 h 30"/>
                      <a:gd name="T4" fmla="*/ 8 w 31"/>
                      <a:gd name="T5" fmla="*/ 8 h 30"/>
                      <a:gd name="T6" fmla="*/ 1 w 31"/>
                      <a:gd name="T7" fmla="*/ 9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3 w 44"/>
                      <a:gd name="T1" fmla="*/ 11 h 32"/>
                      <a:gd name="T2" fmla="*/ 10 w 44"/>
                      <a:gd name="T3" fmla="*/ 0 h 32"/>
                      <a:gd name="T4" fmla="*/ 16 w 44"/>
                      <a:gd name="T5" fmla="*/ 1 h 32"/>
                      <a:gd name="T6" fmla="*/ 3 w 44"/>
                      <a:gd name="T7" fmla="*/ 11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16 w 76"/>
                      <a:gd name="T1" fmla="*/ 6 h 18"/>
                      <a:gd name="T2" fmla="*/ 11 w 76"/>
                      <a:gd name="T3" fmla="*/ 1 h 18"/>
                      <a:gd name="T4" fmla="*/ 16 w 76"/>
                      <a:gd name="T5" fmla="*/ 6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7 h 44"/>
                      <a:gd name="T2" fmla="*/ 5 w 42"/>
                      <a:gd name="T3" fmla="*/ 3 h 44"/>
                      <a:gd name="T4" fmla="*/ 0 w 42"/>
                      <a:gd name="T5" fmla="*/ 7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3 w 31"/>
                      <a:gd name="T1" fmla="*/ 7 h 30"/>
                      <a:gd name="T2" fmla="*/ 14 w 31"/>
                      <a:gd name="T3" fmla="*/ 3 h 30"/>
                      <a:gd name="T4" fmla="*/ 3 w 31"/>
                      <a:gd name="T5" fmla="*/ 7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38" r:id="rId3"/>
    <p:sldLayoutId id="2147483939" r:id="rId4"/>
    <p:sldLayoutId id="2147483940" r:id="rId5"/>
    <p:sldLayoutId id="2147483948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9" r:id="rId12"/>
    <p:sldLayoutId id="2147483950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7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Microsoft_Word_97_-_2003_Document3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Microsoft_Word_97_-_2003_Document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Microsoft_Word_97_-_2003_Document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9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1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3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981200"/>
            <a:ext cx="6934200" cy="2362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Chapter 24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Credit Risk 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5C9CF67-DF7D-4ACA-8457-EB23A9B7CA7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Recovery Rate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48C756D-510F-4CCB-99FD-414F16660EA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638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recovery rate for a bond is usually defined as the price of the bond immediately after default as a percent of its face value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Recovery rates tend to decrease as default rates increase</a:t>
            </a: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Recovery Rates; Moody’s: 1982 to 2012</a:t>
            </a:r>
            <a:endParaRPr lang="en-US" altLang="en-US" sz="2400" smtClean="0"/>
          </a:p>
        </p:txBody>
      </p:sp>
      <p:graphicFrame>
        <p:nvGraphicFramePr>
          <p:cNvPr id="17412" name="Object 3"/>
          <p:cNvGraphicFramePr>
            <a:graphicFrameLocks noChangeAspect="1"/>
          </p:cNvGraphicFramePr>
          <p:nvPr/>
        </p:nvGraphicFramePr>
        <p:xfrm>
          <a:off x="1676400" y="1905000"/>
          <a:ext cx="4148138" cy="455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Document" r:id="rId7" imgW="6218280" imgH="6818162" progId="Word.Document.8">
                  <p:embed/>
                </p:oleObj>
              </mc:Choice>
              <mc:Fallback>
                <p:oleObj name="Document" r:id="rId7" imgW="6218280" imgH="681816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05000"/>
                        <a:ext cx="4148138" cy="455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A5895F9-4F7C-4109-91C5-304FAF0BC24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Using Credit Spreads </a:t>
            </a:r>
            <a:r>
              <a:rPr lang="en-US" sz="2400" dirty="0" smtClean="0">
                <a:solidFill>
                  <a:schemeClr val="tx2">
                    <a:satMod val="130000"/>
                  </a:schemeClr>
                </a:solidFill>
              </a:rPr>
              <a:t>(Equation 24.2, page 547)</a:t>
            </a:r>
            <a:endParaRPr lang="en-CA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62200"/>
            <a:ext cx="8077200" cy="411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Suppose </a:t>
            </a:r>
            <a:r>
              <a:rPr lang="en-US" i="1" dirty="0" smtClean="0">
                <a:latin typeface="+mj-lt"/>
              </a:rPr>
              <a:t>s</a:t>
            </a:r>
            <a:r>
              <a:rPr lang="en-US" dirty="0" smtClean="0"/>
              <a:t>(</a:t>
            </a:r>
            <a:r>
              <a:rPr lang="en-US" i="1" dirty="0" smtClean="0">
                <a:latin typeface="+mj-lt"/>
              </a:rPr>
              <a:t>T</a:t>
            </a:r>
            <a:r>
              <a:rPr lang="en-US" dirty="0" smtClean="0"/>
              <a:t>) is the credit spread for maturity </a:t>
            </a:r>
            <a:r>
              <a:rPr lang="en-US" i="1" dirty="0" smtClean="0">
                <a:latin typeface="+mj-lt"/>
              </a:rPr>
              <a:t>T</a:t>
            </a:r>
          </a:p>
          <a:p>
            <a:pPr>
              <a:defRPr/>
            </a:pPr>
            <a:r>
              <a:rPr lang="en-US" dirty="0" smtClean="0"/>
              <a:t>Average hazard rate between time zero and time </a:t>
            </a:r>
            <a:r>
              <a:rPr lang="en-US" i="1" dirty="0" smtClean="0">
                <a:latin typeface="+mj-lt"/>
              </a:rPr>
              <a:t>T</a:t>
            </a:r>
            <a:r>
              <a:rPr lang="en-US" dirty="0" smtClean="0">
                <a:latin typeface="+mj-lt"/>
              </a:rPr>
              <a:t> i</a:t>
            </a:r>
            <a:r>
              <a:rPr lang="en-US" dirty="0" smtClean="0"/>
              <a:t>s approximately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where </a:t>
            </a:r>
            <a:r>
              <a:rPr lang="en-US" i="1" dirty="0">
                <a:latin typeface="+mj-lt"/>
              </a:rPr>
              <a:t>R</a:t>
            </a:r>
            <a:r>
              <a:rPr lang="en-US" dirty="0"/>
              <a:t> is the recovery rate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This estimate is very accurate in most situations</a:t>
            </a:r>
          </a:p>
          <a:p>
            <a:pPr>
              <a:defRPr/>
            </a:pPr>
            <a:endParaRPr lang="en-US" dirty="0">
              <a:latin typeface="+mj-lt"/>
            </a:endParaRPr>
          </a:p>
          <a:p>
            <a:pPr marL="0" indent="0">
              <a:buFontTx/>
              <a:buNone/>
              <a:defRPr/>
            </a:pPr>
            <a:endParaRPr lang="en-US" dirty="0" smtClean="0">
              <a:latin typeface="+mj-lt"/>
            </a:endParaRPr>
          </a:p>
          <a:p>
            <a:pPr marL="0" indent="0">
              <a:buFontTx/>
              <a:buNone/>
              <a:defRPr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</a:t>
            </a:r>
            <a:r>
              <a:rPr lang="en-US" dirty="0" smtClean="0"/>
              <a:t> </a:t>
            </a:r>
          </a:p>
          <a:p>
            <a:pPr marL="0" indent="0">
              <a:buFontTx/>
              <a:buNone/>
              <a:defRPr/>
            </a:pPr>
            <a:endParaRPr lang="en-US" dirty="0" smtClean="0"/>
          </a:p>
          <a:p>
            <a:pPr marL="0" indent="0">
              <a:buFontTx/>
              <a:buNone/>
              <a:defRPr/>
            </a:pPr>
            <a:endParaRPr lang="en-CA" dirty="0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/>
              <a:t>Options, Futures, and Other Derivatives,  9th Edition, Copyright © John  C. Hull 2014</a:t>
            </a:r>
            <a:endParaRPr lang="en-US" altLang="en-US"/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E89424B-D051-41F3-AD22-0762A9148720}" type="slidenum">
              <a:rPr lang="en-US" altLang="en-US" smtClean="0"/>
              <a:pPr eaLnBrk="1" hangingPunct="1"/>
              <a:t>12</a:t>
            </a:fld>
            <a:endParaRPr lang="en-US" altLang="en-US" smtClean="0"/>
          </a:p>
        </p:txBody>
      </p:sp>
      <p:graphicFrame>
        <p:nvGraphicFramePr>
          <p:cNvPr id="18438" name="Object 5"/>
          <p:cNvGraphicFramePr>
            <a:graphicFrameLocks noChangeAspect="1"/>
          </p:cNvGraphicFramePr>
          <p:nvPr/>
        </p:nvGraphicFramePr>
        <p:xfrm>
          <a:off x="3657600" y="3733800"/>
          <a:ext cx="862013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3" imgW="355320" imgH="393480" progId="Equation.3">
                  <p:embed/>
                </p:oleObj>
              </mc:Choice>
              <mc:Fallback>
                <p:oleObj name="Equation" r:id="rId3" imgW="35532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733800"/>
                        <a:ext cx="862013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Explanation</a:t>
            </a:r>
            <a:endParaRPr lang="en-CA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Loss rate at time </a:t>
            </a:r>
            <a:r>
              <a:rPr lang="en-US" i="1" dirty="0" smtClean="0">
                <a:latin typeface="+mj-lt"/>
              </a:rPr>
              <a:t>t</a:t>
            </a:r>
            <a:r>
              <a:rPr lang="en-US" dirty="0" smtClean="0"/>
              <a:t> is </a:t>
            </a:r>
            <a:r>
              <a:rPr lang="en-US" dirty="0" smtClean="0">
                <a:latin typeface="Symbol" panose="05050102010706020507" pitchFamily="18" charset="2"/>
              </a:rPr>
              <a:t>l</a:t>
            </a:r>
            <a:r>
              <a:rPr lang="en-US" dirty="0" smtClean="0"/>
              <a:t>(</a:t>
            </a:r>
            <a:r>
              <a:rPr lang="en-US" i="1" dirty="0" smtClean="0">
                <a:latin typeface="+mj-lt"/>
              </a:rPr>
              <a:t>t</a:t>
            </a:r>
            <a:r>
              <a:rPr lang="en-US" dirty="0" smtClean="0"/>
              <a:t>)(1−</a:t>
            </a:r>
            <a:r>
              <a:rPr lang="en-US" i="1" dirty="0" smtClean="0">
                <a:latin typeface="+mj-lt"/>
              </a:rPr>
              <a:t>R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/>
              <a:t>If the credit spread is compensation for this loss rate it should approximately equal</a:t>
            </a:r>
          </a:p>
          <a:p>
            <a:pPr marL="0" indent="0">
              <a:buFontTx/>
              <a:buNone/>
              <a:defRPr/>
            </a:pPr>
            <a:endParaRPr lang="en-US" dirty="0" smtClean="0"/>
          </a:p>
          <a:p>
            <a:pPr marL="0" indent="0">
              <a:buFontTx/>
              <a:buNone/>
              <a:defRPr/>
            </a:pPr>
            <a:endParaRPr lang="en-CA" dirty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/>
              <a:t>Options, Futures, and Other Derivatives,  9th Edition, Copyright © John  C. Hull 2014</a:t>
            </a:r>
            <a:endParaRPr lang="en-US" altLang="en-US"/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625E8ED-D01E-49E8-BABE-ADDE13E5C5A2}" type="slidenum">
              <a:rPr lang="en-US" altLang="en-US" smtClean="0"/>
              <a:pPr eaLnBrk="1" hangingPunct="1"/>
              <a:t>13</a:t>
            </a:fld>
            <a:endParaRPr lang="en-US" altLang="en-US" smtClean="0"/>
          </a:p>
        </p:txBody>
      </p:sp>
      <p:graphicFrame>
        <p:nvGraphicFramePr>
          <p:cNvPr id="19462" name="Object 5"/>
          <p:cNvGraphicFramePr>
            <a:graphicFrameLocks noChangeAspect="1"/>
          </p:cNvGraphicFramePr>
          <p:nvPr/>
        </p:nvGraphicFramePr>
        <p:xfrm>
          <a:off x="3048000" y="3810000"/>
          <a:ext cx="2095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3" imgW="685800" imgH="228600" progId="Equation.3">
                  <p:embed/>
                </p:oleObj>
              </mc:Choice>
              <mc:Fallback>
                <p:oleObj name="Equation" r:id="rId3" imgW="6858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810000"/>
                        <a:ext cx="20955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Matching Bond Prices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For more accuracy we can work forward in time choosing hazard rates that match bond prices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This is another application of the bootstrap method</a:t>
            </a: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5819F28-C093-43FD-9AD3-09590865456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The Risk-Free Rate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risk-free rate when credit spreads and default probabilities are estimated is usually assumed to be the LIBOR/swap zero rate (or sometimes 10 bps below the LIBOR/swap rate)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Asset swaps provide a direct estimates of the spread of bond yields over swap rates</a:t>
            </a: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0E24F05-DD8A-4F65-9A08-494E00550EF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>
                <a:solidFill>
                  <a:schemeClr val="tx2">
                    <a:satMod val="130000"/>
                  </a:schemeClr>
                </a:solidFill>
              </a:rPr>
              <a:t>Real World vs Risk-Neutral Default Probabilities</a:t>
            </a: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The default probabilities backed out of bond prices or credit default swap spreads are risk-neutral default probabilities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The default probabilities backed out of historical data are real-world default probabilities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C3C667F-05C4-4CE4-9B2A-E0ABA21DAF2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A Comparison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Calculate 7-year default intensities from the Moody’s data, 1970-2012, (These are r</a:t>
            </a:r>
            <a:r>
              <a:rPr lang="en-CA" altLang="en-US" smtClean="0">
                <a:latin typeface="Arial" charset="0"/>
                <a:cs typeface="Arial" charset="0"/>
              </a:rPr>
              <a:t>ea</a:t>
            </a:r>
            <a:r>
              <a:rPr lang="en-US" altLang="en-US" smtClean="0">
                <a:latin typeface="Arial" charset="0"/>
                <a:cs typeface="Arial" charset="0"/>
              </a:rPr>
              <a:t>l world default probabilities)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Use Merrill Lynch data to estimate average 7-year default intensities from bond prices, 1996 to 2007 (these are risk-neutral default intensities)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Assume a risk-free rate equal to the 7-year swap rate minus 10 basis points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355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B20858C-BFB0-4780-98E9-B0AEB4DC955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2C27BB0-6A44-426C-A9B1-33BC13D435E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458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762000"/>
            <a:ext cx="8305800" cy="1066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 smtClean="0"/>
              <a:t>Data from Moody’s and Merrill Lynch</a:t>
            </a:r>
          </a:p>
        </p:txBody>
      </p:sp>
      <p:graphicFrame>
        <p:nvGraphicFramePr>
          <p:cNvPr id="24581" name="Object 0"/>
          <p:cNvGraphicFramePr>
            <a:graphicFrameLocks noChangeAspect="1"/>
          </p:cNvGraphicFramePr>
          <p:nvPr/>
        </p:nvGraphicFramePr>
        <p:xfrm>
          <a:off x="858838" y="1957388"/>
          <a:ext cx="6894512" cy="373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Document" r:id="rId7" imgW="7665104" imgH="4144020" progId="Word.Document.8">
                  <p:embed/>
                </p:oleObj>
              </mc:Choice>
              <mc:Fallback>
                <p:oleObj name="Document" r:id="rId7" imgW="7665104" imgH="4144020" progId="Word.Document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1957388"/>
                        <a:ext cx="6894512" cy="373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 Box 1028"/>
          <p:cNvSpPr txBox="1">
            <a:spLocks noChangeArrowheads="1"/>
          </p:cNvSpPr>
          <p:nvPr/>
        </p:nvSpPr>
        <p:spPr bwMode="auto">
          <a:xfrm>
            <a:off x="1258888" y="5445125"/>
            <a:ext cx="63373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aseline="30000">
                <a:latin typeface="Arial" charset="0"/>
              </a:rPr>
              <a:t>*</a:t>
            </a:r>
            <a:r>
              <a:rPr lang="en-US" altLang="en-US" sz="1400">
                <a:latin typeface="Arial" charset="0"/>
              </a:rPr>
              <a:t>The benchmark risk-free rate for calculating spreads is assumed to be the swap rate minus 10 basis points. Bonds are corporate bonds with a life of approximately 7 years.</a:t>
            </a:r>
            <a:r>
              <a:rPr lang="en-US" altLang="en-US" sz="1400" baseline="30000">
                <a:latin typeface="Arial" charset="0"/>
              </a:rPr>
              <a:t> </a:t>
            </a:r>
            <a:r>
              <a:rPr lang="en-US" altLang="en-US" sz="1400">
                <a:latin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89844F3-14AC-4D4D-914A-BD18E94B72B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066800"/>
            <a:ext cx="7467600" cy="6858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Real World vs Risk Neutral Hazard Rates</a:t>
            </a:r>
            <a:r>
              <a:rPr lang="en-US" altLang="en-US" sz="2800" smtClean="0"/>
              <a:t> </a:t>
            </a:r>
            <a:r>
              <a:rPr lang="en-US" altLang="en-US" sz="2000" smtClean="0"/>
              <a:t>(Table 24.4, page 550)</a:t>
            </a:r>
          </a:p>
        </p:txBody>
      </p:sp>
      <p:graphicFrame>
        <p:nvGraphicFramePr>
          <p:cNvPr id="25605" name="Object 3"/>
          <p:cNvGraphicFramePr>
            <a:graphicFrameLocks noChangeAspect="1"/>
          </p:cNvGraphicFramePr>
          <p:nvPr>
            <p:ph idx="1"/>
          </p:nvPr>
        </p:nvGraphicFramePr>
        <p:xfrm>
          <a:off x="763588" y="2212975"/>
          <a:ext cx="7632700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Document" r:id="rId7" imgW="5635587" imgH="1809275" progId="Word.Document.8">
                  <p:embed/>
                </p:oleObj>
              </mc:Choice>
              <mc:Fallback>
                <p:oleObj name="Document" r:id="rId7" imgW="5635587" imgH="180927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2212975"/>
                        <a:ext cx="7632700" cy="245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Rectangle 4"/>
          <p:cNvSpPr>
            <a:spLocks noChangeArrowheads="1"/>
          </p:cNvSpPr>
          <p:nvPr/>
        </p:nvSpPr>
        <p:spPr bwMode="auto">
          <a:xfrm rot="-4727643">
            <a:off x="6096794" y="-4564857"/>
            <a:ext cx="431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en-CA" altLang="en-US" sz="1800">
              <a:latin typeface="Arial" charset="0"/>
            </a:endParaRPr>
          </a:p>
        </p:txBody>
      </p:sp>
      <p:sp>
        <p:nvSpPr>
          <p:cNvPr id="25607" name="Text Box 5"/>
          <p:cNvSpPr txBox="1">
            <a:spLocks noChangeArrowheads="1"/>
          </p:cNvSpPr>
          <p:nvPr/>
        </p:nvSpPr>
        <p:spPr bwMode="auto">
          <a:xfrm>
            <a:off x="381000" y="4648200"/>
            <a:ext cx="8229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 </a:t>
            </a:r>
            <a:r>
              <a:rPr lang="en-US" altLang="en-US" sz="1800" baseline="30000">
                <a:latin typeface="Arial" charset="0"/>
              </a:rPr>
              <a:t>1</a:t>
            </a:r>
            <a:r>
              <a:rPr lang="en-US" altLang="en-US" sz="1800">
                <a:latin typeface="Arial" charset="0"/>
              </a:rPr>
              <a:t> </a:t>
            </a:r>
            <a:r>
              <a:rPr lang="en-US" altLang="en-US" sz="1600">
                <a:latin typeface="Arial" charset="0"/>
              </a:rPr>
              <a:t>Calculated as−[ln(1-</a:t>
            </a:r>
            <a:r>
              <a:rPr lang="en-US" altLang="en-US" sz="1600" i="1">
                <a:latin typeface="Times New Roman" pitchFamily="18" charset="0"/>
              </a:rPr>
              <a:t>d</a:t>
            </a:r>
            <a:r>
              <a:rPr lang="en-US" altLang="en-US" sz="1600">
                <a:latin typeface="Arial" charset="0"/>
              </a:rPr>
              <a:t>)]/</a:t>
            </a:r>
            <a:r>
              <a:rPr lang="en-US" altLang="en-US" sz="1600" i="1">
                <a:latin typeface="Arial" charset="0"/>
              </a:rPr>
              <a:t>7</a:t>
            </a:r>
            <a:r>
              <a:rPr lang="en-US" altLang="en-US" sz="1600">
                <a:latin typeface="Arial" charset="0"/>
              </a:rPr>
              <a:t> where </a:t>
            </a:r>
            <a:r>
              <a:rPr lang="en-US" altLang="en-US" sz="1600" i="1">
                <a:latin typeface="Times New Roman" pitchFamily="18" charset="0"/>
              </a:rPr>
              <a:t>d</a:t>
            </a:r>
            <a:r>
              <a:rPr lang="en-US" altLang="en-US" sz="1600">
                <a:latin typeface="Arial" charset="0"/>
              </a:rPr>
              <a:t> is the Moody’s 7 yr default rate.  For example, in the case of Aaa companies, </a:t>
            </a:r>
            <a:r>
              <a:rPr lang="en-US" altLang="en-US" sz="1600" i="1">
                <a:latin typeface="Times New Roman" pitchFamily="18" charset="0"/>
              </a:rPr>
              <a:t>d</a:t>
            </a:r>
            <a:r>
              <a:rPr lang="en-US" altLang="en-US" sz="1600">
                <a:latin typeface="Arial" charset="0"/>
              </a:rPr>
              <a:t>=0.00247 and -ln(0.99753)/7=0.0004 or 4bps. For investment grade companies the historical hazard rate is approximately </a:t>
            </a:r>
            <a:r>
              <a:rPr lang="en-US" altLang="en-US" sz="1600" i="1">
                <a:latin typeface="Times New Roman" pitchFamily="18" charset="0"/>
              </a:rPr>
              <a:t>d</a:t>
            </a:r>
            <a:r>
              <a:rPr lang="en-US" altLang="en-US" sz="1600">
                <a:latin typeface="Arial" charset="0"/>
              </a:rPr>
              <a:t>/7.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aseline="30000">
                <a:latin typeface="Arial" charset="0"/>
              </a:rPr>
              <a:t>2</a:t>
            </a:r>
            <a:r>
              <a:rPr lang="en-US" altLang="en-US" sz="1600">
                <a:latin typeface="Arial" charset="0"/>
              </a:rPr>
              <a:t>  Calculated as </a:t>
            </a:r>
            <a:r>
              <a:rPr lang="en-US" altLang="en-US" sz="1600" i="1">
                <a:latin typeface="Times New Roman" pitchFamily="18" charset="0"/>
              </a:rPr>
              <a:t>s</a:t>
            </a:r>
            <a:r>
              <a:rPr lang="en-US" altLang="en-US" sz="1600">
                <a:latin typeface="Arial" charset="0"/>
              </a:rPr>
              <a:t>/(1-</a:t>
            </a:r>
            <a:r>
              <a:rPr lang="en-US" altLang="en-US" sz="1600" i="1">
                <a:latin typeface="Times New Roman" pitchFamily="18" charset="0"/>
              </a:rPr>
              <a:t>R</a:t>
            </a:r>
            <a:r>
              <a:rPr lang="en-US" altLang="en-US" sz="1600">
                <a:latin typeface="Arial" charset="0"/>
              </a:rPr>
              <a:t>) where </a:t>
            </a:r>
            <a:r>
              <a:rPr lang="en-US" altLang="en-US" sz="1600" i="1">
                <a:latin typeface="Times New Roman" pitchFamily="18" charset="0"/>
              </a:rPr>
              <a:t>s</a:t>
            </a:r>
            <a:r>
              <a:rPr lang="en-US" altLang="en-US" sz="1600">
                <a:latin typeface="Arial" charset="0"/>
              </a:rPr>
              <a:t> is the bond yield spread and </a:t>
            </a:r>
            <a:r>
              <a:rPr lang="en-US" altLang="en-US" sz="1600" i="1">
                <a:latin typeface="Times New Roman" pitchFamily="18" charset="0"/>
              </a:rPr>
              <a:t>R</a:t>
            </a:r>
            <a:r>
              <a:rPr lang="en-US" altLang="en-US" sz="1600">
                <a:latin typeface="Arial" charset="0"/>
              </a:rPr>
              <a:t> is the recovery rate (assumed to be 40%).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Credit Ratings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 the S&amp;P rating system, AAA is the best rating.  After that comes AA, A, BBB, BB, B, CCC, CC, and C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corresponding Moody’s ratings are Aaa, Aa, A, Baa, Ba, B,Caa, Ca, and C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Bonds with ratings of BBB (or Baa) and above are considered to be “investment grade”</a:t>
            </a: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9F47F9C-BE2C-4BBB-A4D5-E05562A037E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FA783FF-6389-4C70-929D-EF64B301AF9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Average Risk Premiums Earned By Bond Traders </a:t>
            </a:r>
          </a:p>
        </p:txBody>
      </p:sp>
      <p:graphicFrame>
        <p:nvGraphicFramePr>
          <p:cNvPr id="26629" name="Object 3"/>
          <p:cNvGraphicFramePr>
            <a:graphicFrameLocks noChangeAspect="1"/>
          </p:cNvGraphicFramePr>
          <p:nvPr>
            <p:ph idx="1"/>
          </p:nvPr>
        </p:nvGraphicFramePr>
        <p:xfrm>
          <a:off x="841375" y="2359025"/>
          <a:ext cx="7132638" cy="272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Document" r:id="rId7" imgW="5635587" imgH="2159469" progId="Word.Document.8">
                  <p:embed/>
                </p:oleObj>
              </mc:Choice>
              <mc:Fallback>
                <p:oleObj name="Document" r:id="rId7" imgW="5635587" imgH="215946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2359025"/>
                        <a:ext cx="7132638" cy="272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1187450" y="4941888"/>
            <a:ext cx="6624638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aseline="30000">
                <a:latin typeface="Arial" charset="0"/>
              </a:rPr>
              <a:t>1</a:t>
            </a:r>
            <a:r>
              <a:rPr lang="en-US" altLang="en-US" sz="1600">
                <a:latin typeface="Arial" charset="0"/>
              </a:rPr>
              <a:t> Equals average spread of our benchmark risk-free rate over Treasuries.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aseline="30000">
                <a:latin typeface="Arial" charset="0"/>
              </a:rPr>
              <a:t>2</a:t>
            </a:r>
            <a:r>
              <a:rPr lang="en-US" altLang="en-US" sz="1600">
                <a:latin typeface="Arial" charset="0"/>
              </a:rPr>
              <a:t> Equals historical hazard rate times (1-</a:t>
            </a:r>
            <a:r>
              <a:rPr lang="en-US" altLang="en-US" sz="1600" i="1">
                <a:latin typeface="Times New Roman" pitchFamily="18" charset="0"/>
              </a:rPr>
              <a:t>R</a:t>
            </a:r>
            <a:r>
              <a:rPr lang="en-US" altLang="en-US" sz="1600">
                <a:latin typeface="Arial" charset="0"/>
              </a:rPr>
              <a:t>) where </a:t>
            </a:r>
            <a:r>
              <a:rPr lang="en-US" altLang="en-US" sz="1600" i="1">
                <a:latin typeface="Times New Roman" pitchFamily="18" charset="0"/>
              </a:rPr>
              <a:t>R</a:t>
            </a:r>
            <a:r>
              <a:rPr lang="en-US" altLang="en-US" sz="1600">
                <a:latin typeface="Times New Roman" pitchFamily="18" charset="0"/>
              </a:rPr>
              <a:t> </a:t>
            </a:r>
            <a:r>
              <a:rPr lang="en-US" altLang="en-US" sz="1600">
                <a:latin typeface="Arial" charset="0"/>
              </a:rPr>
              <a:t>is the recovery rate. For example, in the case of Baa, 25bps is 0.6 times 42bps.</a:t>
            </a:r>
            <a:endParaRPr lang="en-US" altLang="en-US" sz="1600" baseline="300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30275"/>
            <a:ext cx="8745537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Possible Reasons for the Extra Risk Premium </a:t>
            </a:r>
            <a:r>
              <a:rPr lang="en-US" altLang="en-US" sz="2400" smtClean="0"/>
              <a:t>(The third reason is the most important)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387985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Corporate bonds are relatively illiquid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The subjective default probabilities of bond traders may be much higher than the estimates from Moody’s historical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smtClean="0">
                <a:latin typeface="Arial" charset="0"/>
                <a:cs typeface="Arial" charset="0"/>
              </a:rPr>
              <a:t>Bonds do not default independently of each other. This leads to systematic risk that cannot be diversified away.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Bond return</a:t>
            </a:r>
            <a:r>
              <a:rPr lang="en-CA" altLang="en-US" sz="2400" smtClean="0">
                <a:latin typeface="Arial" charset="0"/>
                <a:cs typeface="Arial" charset="0"/>
              </a:rPr>
              <a:t>s</a:t>
            </a:r>
            <a:r>
              <a:rPr lang="en-US" altLang="en-US" sz="2400" smtClean="0">
                <a:latin typeface="Arial" charset="0"/>
                <a:cs typeface="Arial" charset="0"/>
              </a:rPr>
              <a:t> are highly skewed with limited upside. </a:t>
            </a:r>
            <a:r>
              <a:rPr lang="en-CA" altLang="en-US" sz="2400" smtClean="0">
                <a:latin typeface="Arial" charset="0"/>
                <a:cs typeface="Arial" charset="0"/>
              </a:rPr>
              <a:t>T</a:t>
            </a:r>
            <a:r>
              <a:rPr lang="en-US" altLang="en-US" sz="2400" smtClean="0">
                <a:latin typeface="Arial" charset="0"/>
                <a:cs typeface="Arial" charset="0"/>
              </a:rPr>
              <a:t>he non-systematic risk is difficult to diversify away</a:t>
            </a:r>
            <a:r>
              <a:rPr lang="en-CA" altLang="en-US" sz="2400" smtClean="0">
                <a:latin typeface="Arial" charset="0"/>
                <a:cs typeface="Arial" charset="0"/>
              </a:rPr>
              <a:t> and may be priced by the market</a:t>
            </a:r>
            <a:endParaRPr lang="en-US" altLang="en-US" sz="240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765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F5FBDE4-6A12-46B7-B68C-158F359402C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Which World Should We Use?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We should use risk-neutral estimates for valuing credit derivatives and estimating the present value of the cost of default 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We should use real world estimates for calculating credit VaR and scenario analysis</a:t>
            </a:r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AD1DC3C-0146-4010-95E9-B7EF8912598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066800"/>
            <a:ext cx="7772400" cy="1143000"/>
          </a:xfrm>
        </p:spPr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Using Equity Prices: Merton’s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Model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(page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553-555)</a:t>
            </a:r>
            <a:b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</a:b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438400"/>
            <a:ext cx="7772400" cy="4114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Merton’s model regards the equity as an option on the assets of the firm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 a simple situation the equity value is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smtClean="0">
                <a:latin typeface="Times New Roman" pitchFamily="18" charset="0"/>
                <a:cs typeface="Arial" charset="0"/>
              </a:rPr>
              <a:t>max(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T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−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, 0)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where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 is the value of the firm and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i="1" smtClean="0">
                <a:latin typeface="Arial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is the debt repayment required</a:t>
            </a: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3FB4763-3116-44B6-AB88-FFD6574C49C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Equity vs. Assets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57400"/>
            <a:ext cx="7772400" cy="4114800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 The Black-Scholes-Merton option pricing model enables the value of the firm’s equity today,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mtClean="0">
                <a:latin typeface="Arial" charset="0"/>
                <a:cs typeface="Arial" charset="0"/>
              </a:rPr>
              <a:t>, to be related to the value of its assets today,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mtClean="0">
                <a:latin typeface="Arial" charset="0"/>
                <a:cs typeface="Arial" charset="0"/>
              </a:rPr>
              <a:t>, and the volatility of its assets, </a:t>
            </a:r>
            <a:r>
              <a:rPr lang="en-US" altLang="en-US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V</a:t>
            </a: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52C639A-96FC-4B6E-A4BF-0039B0C1DDB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30726" name="Object 4"/>
          <p:cNvGraphicFramePr>
            <a:graphicFrameLocks/>
          </p:cNvGraphicFramePr>
          <p:nvPr/>
        </p:nvGraphicFramePr>
        <p:xfrm>
          <a:off x="1066800" y="4267200"/>
          <a:ext cx="6691313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Equation" r:id="rId6" imgW="1571596" imgH="514223" progId="Equation.2">
                  <p:embed/>
                </p:oleObj>
              </mc:Choice>
              <mc:Fallback>
                <p:oleObj name="Equation" r:id="rId6" imgW="1571596" imgH="514223" progId="Equation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267200"/>
                        <a:ext cx="6691313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Volatilities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D41596A-98A6-4789-966D-D8D4B236415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31750" name="Object 4"/>
          <p:cNvGraphicFramePr>
            <a:graphicFrameLocks/>
          </p:cNvGraphicFramePr>
          <p:nvPr/>
        </p:nvGraphicFramePr>
        <p:xfrm>
          <a:off x="1905000" y="2286000"/>
          <a:ext cx="47244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Equation" r:id="rId6" imgW="1038193" imgH="209468" progId="Equation.2">
                  <p:embed/>
                </p:oleObj>
              </mc:Choice>
              <mc:Fallback>
                <p:oleObj name="Equation" r:id="rId6" imgW="1038193" imgH="209468" progId="Equation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86000"/>
                        <a:ext cx="472440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1371600" y="3429000"/>
            <a:ext cx="7010400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Arial" charset="0"/>
              </a:rPr>
              <a:t>This equation together with the option pricing relationship enables </a:t>
            </a:r>
            <a:r>
              <a:rPr lang="en-US" altLang="en-US" sz="2800" i="1">
                <a:latin typeface="Times New Roman" pitchFamily="18" charset="0"/>
              </a:rPr>
              <a:t>V</a:t>
            </a:r>
            <a:r>
              <a:rPr lang="en-US" altLang="en-US" sz="2800" baseline="-25000">
                <a:latin typeface="Times New Roman" pitchFamily="18" charset="0"/>
              </a:rPr>
              <a:t>0</a:t>
            </a:r>
            <a:r>
              <a:rPr lang="en-US" altLang="en-US" sz="2800">
                <a:latin typeface="Arial" charset="0"/>
              </a:rPr>
              <a:t> and</a:t>
            </a:r>
            <a:r>
              <a:rPr lang="en-US" altLang="en-US" sz="2800">
                <a:latin typeface="Symbol" pitchFamily="18" charset="2"/>
              </a:rPr>
              <a:t> s</a:t>
            </a:r>
            <a:r>
              <a:rPr lang="en-US" altLang="en-US" sz="2800" i="1" baseline="-25000">
                <a:latin typeface="Times New Roman" pitchFamily="18" charset="0"/>
              </a:rPr>
              <a:t>V</a:t>
            </a:r>
            <a:r>
              <a:rPr lang="en-US" altLang="en-US" sz="2800" baseline="-25000">
                <a:latin typeface="Symbol" pitchFamily="18" charset="2"/>
              </a:rPr>
              <a:t>  </a:t>
            </a:r>
            <a:r>
              <a:rPr lang="en-US" altLang="en-US" sz="2800">
                <a:latin typeface="Arial" charset="0"/>
              </a:rPr>
              <a:t> to be determined from </a:t>
            </a:r>
            <a:r>
              <a:rPr lang="en-US" altLang="en-US" sz="2800" i="1">
                <a:latin typeface="Times New Roman" pitchFamily="18" charset="0"/>
              </a:rPr>
              <a:t>E</a:t>
            </a:r>
            <a:r>
              <a:rPr lang="en-US" altLang="en-US" sz="2800" baseline="-25000">
                <a:latin typeface="Times New Roman" pitchFamily="18" charset="0"/>
              </a:rPr>
              <a:t>0</a:t>
            </a:r>
            <a:r>
              <a:rPr lang="en-US" altLang="en-US" sz="2800">
                <a:latin typeface="Arial" charset="0"/>
              </a:rPr>
              <a:t> and </a:t>
            </a:r>
            <a:r>
              <a:rPr lang="en-US" altLang="en-US" sz="2800">
                <a:latin typeface="Symbol" pitchFamily="18" charset="2"/>
              </a:rPr>
              <a:t>s</a:t>
            </a:r>
            <a:r>
              <a:rPr lang="en-US" altLang="en-US" sz="2800" i="1" baseline="-25000">
                <a:latin typeface="Times New Roman" pitchFamily="18" charset="0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Example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 company’s equity is $3 million and the volatility of the equity is 80%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risk-free rate is 5%, the debt is $10 million and time to debt maturity is 1 year 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Solving the two equations yields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mtClean="0">
                <a:latin typeface="Arial" charset="0"/>
                <a:cs typeface="Arial" charset="0"/>
              </a:rPr>
              <a:t>=12.40 and </a:t>
            </a:r>
            <a:r>
              <a:rPr lang="en-US" altLang="en-US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smtClean="0">
                <a:latin typeface="Arial" charset="0"/>
                <a:cs typeface="Arial" charset="0"/>
              </a:rPr>
              <a:t>=21.23%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probability of default is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mtClean="0">
                <a:latin typeface="Arial" charset="0"/>
                <a:cs typeface="Arial" charset="0"/>
              </a:rPr>
              <a:t>(−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baseline="-25000" smtClean="0">
                <a:latin typeface="Arial" charset="0"/>
                <a:cs typeface="Arial" charset="0"/>
              </a:rPr>
              <a:t>2</a:t>
            </a:r>
            <a:r>
              <a:rPr lang="en-US" altLang="en-US" smtClean="0">
                <a:latin typeface="Arial" charset="0"/>
                <a:cs typeface="Arial" charset="0"/>
              </a:rPr>
              <a:t>) or 12.7%</a:t>
            </a:r>
          </a:p>
          <a:p>
            <a:pPr eaLnBrk="1" hangingPunct="1">
              <a:buFontTx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BAB7A9-430B-4765-85F3-FE9C3041094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7848600" cy="1143000"/>
          </a:xfrm>
        </p:spPr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Implementation of Merton’s Model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209800"/>
            <a:ext cx="8324850" cy="3733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Choose time horizon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Calculate cumulative obligations to time horizon. This is termed by KMV the “default point”. We denote it by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sz="2400" smtClean="0">
                <a:latin typeface="Arial" charset="0"/>
                <a:cs typeface="Arial" charset="0"/>
              </a:rPr>
              <a:t> 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Use Merton’s model to calculate a theoretical probability of default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Use historical data or bond data to develop a one-to-one mapping of theoretical probability into either real-world or risk-neutral probability of default.</a:t>
            </a:r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CB72F41-EA1C-4BFE-923A-BAEE01E707A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CVA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539750" y="1916113"/>
            <a:ext cx="8229600" cy="4411662"/>
          </a:xfrm>
        </p:spPr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Credit value adjustment (CVA) is the amount by which a dealer must reduce the total value of  transactions with a counterparty because of counterparty default risk</a:t>
            </a: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3734583-E743-4398-927E-BF67425DD0B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The CVA Calculation</a:t>
            </a:r>
            <a:endParaRPr lang="en-US" altLang="en-US" smtClean="0"/>
          </a:p>
        </p:txBody>
      </p:sp>
      <p:sp>
        <p:nvSpPr>
          <p:cNvPr id="3584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E8B2535-7554-4895-9C50-4458ED67D51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>
              <a:latin typeface="Arial" charset="0"/>
            </a:endParaRPr>
          </a:p>
        </p:txBody>
      </p:sp>
      <p:cxnSp>
        <p:nvCxnSpPr>
          <p:cNvPr id="35845" name="Straight Connector 5"/>
          <p:cNvCxnSpPr>
            <a:cxnSpLocks noChangeShapeType="1"/>
          </p:cNvCxnSpPr>
          <p:nvPr/>
        </p:nvCxnSpPr>
        <p:spPr bwMode="auto">
          <a:xfrm>
            <a:off x="1905000" y="2932113"/>
            <a:ext cx="5943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6" name="TextBox 6"/>
          <p:cNvSpPr txBox="1">
            <a:spLocks noChangeArrowheads="1"/>
          </p:cNvSpPr>
          <p:nvPr/>
        </p:nvSpPr>
        <p:spPr bwMode="auto">
          <a:xfrm>
            <a:off x="1068388" y="2449513"/>
            <a:ext cx="76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latin typeface="Arial" charset="0"/>
              </a:rPr>
              <a:t>Time</a:t>
            </a:r>
            <a:endParaRPr lang="en-US" altLang="en-US" sz="1800">
              <a:latin typeface="Arial" charset="0"/>
            </a:endParaRPr>
          </a:p>
        </p:txBody>
      </p:sp>
      <p:cxnSp>
        <p:nvCxnSpPr>
          <p:cNvPr id="35847" name="Straight Connector 8"/>
          <p:cNvCxnSpPr>
            <a:cxnSpLocks noChangeShapeType="1"/>
          </p:cNvCxnSpPr>
          <p:nvPr/>
        </p:nvCxnSpPr>
        <p:spPr bwMode="auto">
          <a:xfrm flipV="1">
            <a:off x="1905000" y="2819400"/>
            <a:ext cx="0" cy="1127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8" name="Straight Connector 10"/>
          <p:cNvCxnSpPr>
            <a:cxnSpLocks noChangeShapeType="1"/>
          </p:cNvCxnSpPr>
          <p:nvPr/>
        </p:nvCxnSpPr>
        <p:spPr bwMode="auto">
          <a:xfrm flipV="1">
            <a:off x="2438400" y="2819400"/>
            <a:ext cx="0" cy="1079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9" name="Straight Connector 13"/>
          <p:cNvCxnSpPr>
            <a:cxnSpLocks noChangeShapeType="1"/>
          </p:cNvCxnSpPr>
          <p:nvPr/>
        </p:nvCxnSpPr>
        <p:spPr bwMode="auto">
          <a:xfrm flipV="1">
            <a:off x="2971800" y="2819400"/>
            <a:ext cx="0" cy="1127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0" name="Straight Connector 15"/>
          <p:cNvCxnSpPr>
            <a:cxnSpLocks noChangeShapeType="1"/>
          </p:cNvCxnSpPr>
          <p:nvPr/>
        </p:nvCxnSpPr>
        <p:spPr bwMode="auto">
          <a:xfrm flipV="1">
            <a:off x="3505200" y="2819400"/>
            <a:ext cx="0" cy="1127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1" name="Straight Connector 18"/>
          <p:cNvCxnSpPr>
            <a:cxnSpLocks noChangeShapeType="1"/>
          </p:cNvCxnSpPr>
          <p:nvPr/>
        </p:nvCxnSpPr>
        <p:spPr bwMode="auto">
          <a:xfrm flipV="1">
            <a:off x="4038600" y="2819400"/>
            <a:ext cx="0" cy="1079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1752600" y="2462213"/>
            <a:ext cx="3810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dirty="0">
                <a:latin typeface="+mj-lt"/>
              </a:rPr>
              <a:t>0</a:t>
            </a:r>
            <a:endParaRPr lang="en-US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6000" y="2462213"/>
            <a:ext cx="381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>
                <a:latin typeface="+mj-lt"/>
              </a:rPr>
              <a:t>t</a:t>
            </a:r>
            <a:r>
              <a:rPr lang="en-CA" baseline="-25000" dirty="0">
                <a:latin typeface="+mj-lt"/>
              </a:rPr>
              <a:t>1</a:t>
            </a:r>
            <a:endParaRPr lang="en-US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08288" y="2460625"/>
            <a:ext cx="3810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>
                <a:latin typeface="+mj-lt"/>
              </a:rPr>
              <a:t>t</a:t>
            </a:r>
            <a:r>
              <a:rPr lang="en-CA" baseline="-25000" dirty="0">
                <a:latin typeface="+mj-lt"/>
              </a:rPr>
              <a:t>2</a:t>
            </a:r>
            <a:endParaRPr lang="en-US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41688" y="2462213"/>
            <a:ext cx="381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>
                <a:latin typeface="+mj-lt"/>
              </a:rPr>
              <a:t>t</a:t>
            </a:r>
            <a:r>
              <a:rPr lang="en-CA" baseline="-25000" dirty="0">
                <a:latin typeface="+mj-lt"/>
              </a:rPr>
              <a:t>3</a:t>
            </a:r>
            <a:endParaRPr lang="en-US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08425" y="2474913"/>
            <a:ext cx="381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>
                <a:latin typeface="+mj-lt"/>
              </a:rPr>
              <a:t>t</a:t>
            </a:r>
            <a:r>
              <a:rPr lang="en-CA" baseline="-25000" dirty="0">
                <a:latin typeface="+mj-lt"/>
              </a:rPr>
              <a:t>4</a:t>
            </a:r>
            <a:endParaRPr lang="en-US" dirty="0">
              <a:latin typeface="+mj-lt"/>
            </a:endParaRPr>
          </a:p>
        </p:txBody>
      </p:sp>
      <p:cxnSp>
        <p:nvCxnSpPr>
          <p:cNvPr id="35857" name="Straight Connector 25"/>
          <p:cNvCxnSpPr>
            <a:cxnSpLocks noChangeShapeType="1"/>
          </p:cNvCxnSpPr>
          <p:nvPr/>
        </p:nvCxnSpPr>
        <p:spPr bwMode="auto">
          <a:xfrm flipV="1">
            <a:off x="7848600" y="2817813"/>
            <a:ext cx="0" cy="1143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7620000" y="2443163"/>
            <a:ext cx="6858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 err="1">
                <a:latin typeface="+mj-lt"/>
              </a:rPr>
              <a:t>t</a:t>
            </a:r>
            <a:r>
              <a:rPr lang="en-CA" i="1" baseline="-25000" dirty="0" err="1">
                <a:latin typeface="+mj-lt"/>
              </a:rPr>
              <a:t>n</a:t>
            </a:r>
            <a:r>
              <a:rPr lang="en-CA" dirty="0">
                <a:latin typeface="+mj-lt"/>
              </a:rPr>
              <a:t>=T</a:t>
            </a:r>
            <a:endParaRPr lang="en-US" dirty="0">
              <a:latin typeface="+mj-lt"/>
            </a:endParaRPr>
          </a:p>
        </p:txBody>
      </p:sp>
      <p:sp>
        <p:nvSpPr>
          <p:cNvPr id="35859" name="TextBox 27"/>
          <p:cNvSpPr txBox="1">
            <a:spLocks noChangeArrowheads="1"/>
          </p:cNvSpPr>
          <p:nvPr/>
        </p:nvSpPr>
        <p:spPr bwMode="auto">
          <a:xfrm>
            <a:off x="153988" y="3176588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Default probability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charset="0"/>
              </a:rPr>
              <a:t>for counterparty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79613" y="3117850"/>
            <a:ext cx="8270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>
                <a:latin typeface="+mj-lt"/>
              </a:rPr>
              <a:t>q</a:t>
            </a:r>
            <a:r>
              <a:rPr lang="en-CA" baseline="-25000" dirty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14600" y="3117850"/>
            <a:ext cx="827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>
                <a:latin typeface="+mj-lt"/>
              </a:rPr>
              <a:t>q</a:t>
            </a:r>
            <a:r>
              <a:rPr lang="en-CA" baseline="-25000" dirty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81338" y="3117850"/>
            <a:ext cx="8270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>
                <a:latin typeface="+mj-lt"/>
              </a:rPr>
              <a:t>q</a:t>
            </a:r>
            <a:r>
              <a:rPr lang="en-CA" baseline="-25000" dirty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625850" y="3117850"/>
            <a:ext cx="8255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>
                <a:latin typeface="+mj-lt"/>
              </a:rPr>
              <a:t>q</a:t>
            </a:r>
            <a:r>
              <a:rPr lang="en-CA" baseline="-25000" dirty="0"/>
              <a:t>4</a:t>
            </a:r>
            <a:endParaRPr lang="en-US" dirty="0"/>
          </a:p>
        </p:txBody>
      </p:sp>
      <p:sp>
        <p:nvSpPr>
          <p:cNvPr id="35864" name="TextBox 32"/>
          <p:cNvSpPr txBox="1">
            <a:spLocks noChangeArrowheads="1"/>
          </p:cNvSpPr>
          <p:nvPr/>
        </p:nvSpPr>
        <p:spPr bwMode="auto">
          <a:xfrm>
            <a:off x="4321175" y="2305050"/>
            <a:ext cx="2667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>
                <a:latin typeface="Arial" charset="0"/>
              </a:rPr>
              <a:t>………………</a:t>
            </a:r>
            <a:endParaRPr lang="en-US" altLang="en-US">
              <a:latin typeface="Arial" charset="0"/>
            </a:endParaRPr>
          </a:p>
        </p:txBody>
      </p:sp>
      <p:sp>
        <p:nvSpPr>
          <p:cNvPr id="35865" name="TextBox 34"/>
          <p:cNvSpPr txBox="1">
            <a:spLocks noChangeArrowheads="1"/>
          </p:cNvSpPr>
          <p:nvPr/>
        </p:nvSpPr>
        <p:spPr bwMode="auto">
          <a:xfrm>
            <a:off x="4344988" y="2924175"/>
            <a:ext cx="2667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>
                <a:latin typeface="Arial" charset="0"/>
              </a:rPr>
              <a:t>………………</a:t>
            </a:r>
            <a:endParaRPr lang="en-US" altLang="en-US">
              <a:latin typeface="Arial" charset="0"/>
            </a:endParaRPr>
          </a:p>
        </p:txBody>
      </p:sp>
      <p:cxnSp>
        <p:nvCxnSpPr>
          <p:cNvPr id="35866" name="Straight Connector 36"/>
          <p:cNvCxnSpPr>
            <a:cxnSpLocks noChangeShapeType="1"/>
          </p:cNvCxnSpPr>
          <p:nvPr/>
        </p:nvCxnSpPr>
        <p:spPr bwMode="auto">
          <a:xfrm flipV="1">
            <a:off x="7162800" y="2811463"/>
            <a:ext cx="0" cy="1206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7391400" y="3109913"/>
            <a:ext cx="827088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 err="1">
                <a:latin typeface="+mj-lt"/>
              </a:rPr>
              <a:t>q</a:t>
            </a:r>
            <a:r>
              <a:rPr lang="en-CA" i="1" baseline="-25000" dirty="0" err="1"/>
              <a:t>n</a:t>
            </a:r>
            <a:endParaRPr lang="en-US" i="1" dirty="0"/>
          </a:p>
        </p:txBody>
      </p:sp>
      <p:sp>
        <p:nvSpPr>
          <p:cNvPr id="35868" name="TextBox 38"/>
          <p:cNvSpPr txBox="1">
            <a:spLocks noChangeArrowheads="1"/>
          </p:cNvSpPr>
          <p:nvPr/>
        </p:nvSpPr>
        <p:spPr bwMode="auto">
          <a:xfrm>
            <a:off x="153988" y="3886200"/>
            <a:ext cx="1979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PV of expected loss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charset="0"/>
              </a:rPr>
              <a:t>given default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025650" y="3824288"/>
            <a:ext cx="8255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>
                <a:latin typeface="+mj-lt"/>
              </a:rPr>
              <a:t>v</a:t>
            </a:r>
            <a:r>
              <a:rPr lang="en-CA" baseline="-25000" dirty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84450" y="3824288"/>
            <a:ext cx="82708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>
                <a:latin typeface="+mj-lt"/>
              </a:rPr>
              <a:t>v</a:t>
            </a:r>
            <a:r>
              <a:rPr lang="en-CA" baseline="-25000" dirty="0"/>
              <a:t>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17850" y="3824288"/>
            <a:ext cx="82708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>
                <a:latin typeface="+mj-lt"/>
              </a:rPr>
              <a:t>v</a:t>
            </a:r>
            <a:r>
              <a:rPr lang="en-CA" baseline="-25000" dirty="0"/>
              <a:t>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686175" y="3824288"/>
            <a:ext cx="82708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>
                <a:latin typeface="+mj-lt"/>
              </a:rPr>
              <a:t>v</a:t>
            </a:r>
            <a:r>
              <a:rPr lang="en-CA" baseline="-25000" dirty="0"/>
              <a:t>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415213" y="3843338"/>
            <a:ext cx="82708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i="1" dirty="0" err="1">
                <a:latin typeface="+mj-lt"/>
              </a:rPr>
              <a:t>v</a:t>
            </a:r>
            <a:r>
              <a:rPr lang="en-CA" i="1" baseline="-25000" dirty="0" err="1"/>
              <a:t>n</a:t>
            </a:r>
            <a:endParaRPr lang="en-US" i="1" dirty="0"/>
          </a:p>
        </p:txBody>
      </p:sp>
      <p:sp>
        <p:nvSpPr>
          <p:cNvPr id="35874" name="TextBox 45"/>
          <p:cNvSpPr txBox="1">
            <a:spLocks noChangeArrowheads="1"/>
          </p:cNvSpPr>
          <p:nvPr/>
        </p:nvSpPr>
        <p:spPr bwMode="auto">
          <a:xfrm>
            <a:off x="4346575" y="3635375"/>
            <a:ext cx="2667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>
                <a:latin typeface="Arial" charset="0"/>
              </a:rPr>
              <a:t>………………</a:t>
            </a:r>
            <a:endParaRPr lang="en-US" altLang="en-US">
              <a:latin typeface="Arial" charset="0"/>
            </a:endParaRPr>
          </a:p>
        </p:txBody>
      </p:sp>
      <p:graphicFrame>
        <p:nvGraphicFramePr>
          <p:cNvPr id="35875" name="Object 46"/>
          <p:cNvGraphicFramePr>
            <a:graphicFrameLocks noChangeAspect="1"/>
          </p:cNvGraphicFramePr>
          <p:nvPr/>
        </p:nvGraphicFramePr>
        <p:xfrm>
          <a:off x="1477963" y="5026025"/>
          <a:ext cx="15478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6" name="Equation" r:id="rId6" imgW="914400" imgH="431640" progId="Equation.3">
                  <p:embed/>
                </p:oleObj>
              </mc:Choice>
              <mc:Fallback>
                <p:oleObj name="Equation" r:id="rId6" imgW="914400" imgH="43164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5026025"/>
                        <a:ext cx="154781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500">
                <a:solidFill>
                  <a:schemeClr val="tx2">
                    <a:satMod val="130000"/>
                  </a:schemeClr>
                </a:solidFill>
              </a:rPr>
              <a:t>Estimating Default Probabilities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7772400" cy="4114800"/>
          </a:xfrm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Alternatives: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use historical data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use credit spreads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use Merton’s model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</a:t>
            </a:r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F378AB2-6573-4C87-8595-C66159766B2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Calculation of q</a:t>
            </a:r>
            <a:r>
              <a:rPr lang="en-US" altLang="en-US" baseline="-25000" smtClean="0"/>
              <a:t>i</a:t>
            </a:r>
            <a:r>
              <a:rPr lang="en-US" altLang="en-US" smtClean="0"/>
              <a:t>’s</a:t>
            </a:r>
            <a:endParaRPr lang="en-CA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Default probabilities are calculated from credit spreads</a:t>
            </a:r>
          </a:p>
          <a:p>
            <a:pPr marL="0" indent="0">
              <a:buFontTx/>
              <a:buNone/>
              <a:defRPr/>
            </a:pPr>
            <a:endParaRPr lang="en-CA" dirty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/>
              <a:t>Options, Futures, and Other Derivatives,  9th Edition, Copyright © John  C. Hull 2014</a:t>
            </a:r>
            <a:endParaRPr lang="en-US" altLang="en-US"/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2A401F5-C2EE-4F6E-A2A2-464DB5F99F51}" type="slidenum">
              <a:rPr lang="en-US" altLang="en-US" smtClean="0"/>
              <a:pPr eaLnBrk="1" hangingPunct="1"/>
              <a:t>30</a:t>
            </a:fld>
            <a:endParaRPr lang="en-US" altLang="en-US" smtClean="0"/>
          </a:p>
        </p:txBody>
      </p:sp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1981200" y="3505200"/>
          <a:ext cx="5233988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Equation" r:id="rId3" imgW="2311200" imgH="431640" progId="Equation.3">
                  <p:embed/>
                </p:oleObj>
              </mc:Choice>
              <mc:Fallback>
                <p:oleObj name="Equation" r:id="rId3" imgW="231120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505200"/>
                        <a:ext cx="5233988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7772400" cy="1143000"/>
          </a:xfrm>
        </p:spPr>
        <p:txBody>
          <a:bodyPr/>
          <a:lstStyle/>
          <a:p>
            <a:r>
              <a:rPr lang="en-US" altLang="en-US" smtClean="0"/>
              <a:t>Calculation of v</a:t>
            </a:r>
            <a:r>
              <a:rPr lang="en-US" altLang="en-US" baseline="-25000" smtClean="0"/>
              <a:t>i</a:t>
            </a:r>
            <a:r>
              <a:rPr lang="en-US" altLang="en-US" smtClean="0"/>
              <a:t>’s</a:t>
            </a:r>
            <a:endParaRPr lang="en-CA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</a:t>
            </a:r>
            <a:r>
              <a:rPr lang="en-US" i="1" dirty="0" smtClean="0">
                <a:latin typeface="+mj-lt"/>
              </a:rPr>
              <a:t> v</a:t>
            </a:r>
            <a:r>
              <a:rPr lang="en-US" i="1" baseline="-25000" dirty="0" smtClean="0">
                <a:latin typeface="+mj-lt"/>
              </a:rPr>
              <a:t>i</a:t>
            </a:r>
            <a:r>
              <a:rPr lang="en-US" dirty="0" smtClean="0"/>
              <a:t> are calculated by simulating the market variables underlying the portfolio in a risk-neutral world</a:t>
            </a:r>
          </a:p>
          <a:p>
            <a:pPr>
              <a:defRPr/>
            </a:pPr>
            <a:r>
              <a:rPr lang="en-US" dirty="0" smtClean="0"/>
              <a:t>If no collateral is posted the loss on a particular simulation trial during the </a:t>
            </a:r>
            <a:r>
              <a:rPr lang="en-US" i="1" dirty="0" err="1" smtClean="0">
                <a:latin typeface="+mj-lt"/>
              </a:rPr>
              <a:t>i</a:t>
            </a:r>
            <a:r>
              <a:rPr lang="en-US" dirty="0" err="1" smtClean="0"/>
              <a:t>th</a:t>
            </a:r>
            <a:r>
              <a:rPr lang="en-US" dirty="0" smtClean="0"/>
              <a:t> interval is the PV of  (1-</a:t>
            </a:r>
            <a:r>
              <a:rPr lang="en-US" i="1" dirty="0" smtClean="0">
                <a:latin typeface="+mj-lt"/>
              </a:rPr>
              <a:t>R</a:t>
            </a:r>
            <a:r>
              <a:rPr lang="en-US" dirty="0" smtClean="0"/>
              <a:t>)max(</a:t>
            </a:r>
            <a:r>
              <a:rPr lang="en-US" i="1" dirty="0" smtClean="0">
                <a:latin typeface="+mj-lt"/>
              </a:rPr>
              <a:t>V</a:t>
            </a:r>
            <a:r>
              <a:rPr lang="en-US" i="1" baseline="-25000" dirty="0" smtClean="0">
                <a:latin typeface="+mj-lt"/>
              </a:rPr>
              <a:t>i</a:t>
            </a:r>
            <a:r>
              <a:rPr lang="en-US" dirty="0" smtClean="0"/>
              <a:t>, 0) where </a:t>
            </a:r>
            <a:r>
              <a:rPr lang="en-US" i="1" dirty="0" smtClean="0">
                <a:latin typeface="+mj-lt"/>
              </a:rPr>
              <a:t>V</a:t>
            </a:r>
            <a:r>
              <a:rPr lang="en-US" i="1" baseline="-25000" dirty="0" smtClean="0">
                <a:latin typeface="+mj-lt"/>
              </a:rPr>
              <a:t>i</a:t>
            </a:r>
            <a:r>
              <a:rPr lang="en-US" dirty="0" smtClean="0"/>
              <a:t> is the value of the portfolio at the mid point of the interval</a:t>
            </a:r>
          </a:p>
          <a:p>
            <a:pPr>
              <a:defRPr/>
            </a:pPr>
            <a:r>
              <a:rPr lang="en-US" i="1" dirty="0">
                <a:latin typeface="+mj-lt"/>
              </a:rPr>
              <a:t>v</a:t>
            </a:r>
            <a:r>
              <a:rPr lang="en-US" i="1" baseline="-25000" dirty="0" smtClean="0">
                <a:latin typeface="+mj-lt"/>
              </a:rPr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is the average of the losses across all simulation trials</a:t>
            </a:r>
            <a:endParaRPr lang="en-CA" dirty="0"/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/>
              <a:t>Options, Futures, and Other Derivatives,  9th Edition, Copyright © John  C. Hull 2014</a:t>
            </a:r>
            <a:endParaRPr lang="en-US" altLang="en-US"/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FB38826-D6CD-41E9-99BD-7FC94BBDF4DC}" type="slidenum">
              <a:rPr lang="en-US" altLang="en-US" smtClean="0"/>
              <a:pPr eaLnBrk="1" hangingPunct="1"/>
              <a:t>31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7772400" cy="1143000"/>
          </a:xfrm>
        </p:spPr>
        <p:txBody>
          <a:bodyPr/>
          <a:lstStyle/>
          <a:p>
            <a:r>
              <a:rPr lang="en-US" altLang="en-US" smtClean="0"/>
              <a:t>Collateral</a:t>
            </a:r>
            <a:endParaRPr lang="en-CA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153400" cy="41148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It is usually assumed that the collateral is posted as agreed, and returned as agreed, until </a:t>
            </a:r>
            <a:r>
              <a:rPr lang="en-US" sz="2400" i="1" dirty="0" smtClean="0">
                <a:latin typeface="+mj-lt"/>
              </a:rPr>
              <a:t>N</a:t>
            </a:r>
            <a:r>
              <a:rPr lang="en-US" sz="2400" dirty="0" smtClean="0"/>
              <a:t> days before a default. The </a:t>
            </a:r>
            <a:r>
              <a:rPr lang="en-US" sz="2400" i="1" dirty="0" smtClean="0">
                <a:latin typeface="+mj-lt"/>
              </a:rPr>
              <a:t>N</a:t>
            </a:r>
            <a:r>
              <a:rPr lang="en-US" sz="2400" dirty="0" smtClean="0"/>
              <a:t> days are referred to as the “cure period” or “margin period at risk.” Usually </a:t>
            </a:r>
            <a:r>
              <a:rPr lang="en-US" sz="2400" i="1" dirty="0" smtClean="0">
                <a:latin typeface="+mj-lt"/>
              </a:rPr>
              <a:t>N</a:t>
            </a:r>
            <a:r>
              <a:rPr lang="en-US" sz="2400" dirty="0" smtClean="0"/>
              <a:t> is 10 or 20.</a:t>
            </a:r>
          </a:p>
          <a:p>
            <a:pPr>
              <a:defRPr/>
            </a:pPr>
            <a:r>
              <a:rPr lang="en-US" sz="2400" dirty="0" smtClean="0"/>
              <a:t>Suppose that that a portfolio is fully collateralized with no initial margin and its value moves in favor of the dealer during the cure period. Then </a:t>
            </a:r>
            <a:r>
              <a:rPr lang="en-US" sz="2400" i="1" dirty="0" smtClean="0">
                <a:latin typeface="+mj-lt"/>
              </a:rPr>
              <a:t>v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is positive because</a:t>
            </a:r>
          </a:p>
          <a:p>
            <a:pPr lvl="1">
              <a:defRPr/>
            </a:pPr>
            <a:r>
              <a:rPr lang="en-US" sz="2000" dirty="0" smtClean="0"/>
              <a:t>If the portfolio has a positive value to the dealer at the default time, collateral posted by the counterparty is insufficient</a:t>
            </a:r>
          </a:p>
          <a:p>
            <a:pPr lvl="1">
              <a:defRPr/>
            </a:pPr>
            <a:r>
              <a:rPr lang="en-US" sz="2000" dirty="0" smtClean="0"/>
              <a:t>If the portfolio has a negative value to the dealer at the default time, excess collateral posted by the dealer will not be returned</a:t>
            </a:r>
            <a:endParaRPr lang="en-CA" sz="2000" dirty="0"/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/>
              <a:t>Options, Futures, and Other Derivatives,  9th Edition, Copyright © John  C. Hull 2014</a:t>
            </a:r>
            <a:endParaRPr lang="en-US" altLang="en-US"/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550C9A3-2A8F-4D41-8C82-7959C8D58076}" type="slidenum">
              <a:rPr lang="en-US" altLang="en-US" smtClean="0"/>
              <a:pPr eaLnBrk="1" hangingPunct="1"/>
              <a:t>32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Incremental CVA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Results from Monte Carlo are stored so that the incremental impact of a new trade can be calculated without simulating all the other trades.</a:t>
            </a: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84E4E5E-4776-43E4-8983-125F4667EE7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CVA Risk</a:t>
            </a:r>
            <a:endParaRPr lang="en-US" altLang="en-US" smtClean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755650" y="1268413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The CVA for a counterparty can be regarded as a complex derivative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Increasingly, dealers are managing it like any other derivative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Two sources of risk:</a:t>
            </a:r>
          </a:p>
          <a:p>
            <a:pPr lvl="1" eaLnBrk="1" hangingPunct="1"/>
            <a:r>
              <a:rPr lang="en-CA" altLang="en-US" smtClean="0">
                <a:latin typeface="Arial" charset="0"/>
                <a:cs typeface="Arial" charset="0"/>
              </a:rPr>
              <a:t>Changes in counterparty spreads</a:t>
            </a:r>
          </a:p>
          <a:p>
            <a:pPr lvl="1" eaLnBrk="1" hangingPunct="1"/>
            <a:r>
              <a:rPr lang="en-CA" altLang="en-US" smtClean="0">
                <a:latin typeface="Arial" charset="0"/>
                <a:cs typeface="Arial" charset="0"/>
              </a:rPr>
              <a:t>Changes in market variables underlying the portfolio  </a:t>
            </a:r>
          </a:p>
          <a:p>
            <a:pPr lvl="1" eaLnBrk="1" hangingPunct="1"/>
            <a:endParaRPr lang="en-CA" altLang="en-US" smtClean="0">
              <a:latin typeface="Arial" charset="0"/>
              <a:cs typeface="Arial" charset="0"/>
            </a:endParaRPr>
          </a:p>
          <a:p>
            <a:pPr lvl="1"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9C9C493-83EE-4141-8823-27EE8922278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40965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Wrong Way/Right Way Risk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>
                <a:cs typeface="Arial" charset="0"/>
              </a:rPr>
              <a:t>Simplest assumption is that probability of default </a:t>
            </a:r>
            <a:r>
              <a:rPr lang="en-CA" i="1" dirty="0" err="1" smtClean="0">
                <a:latin typeface="+mj-lt"/>
                <a:cs typeface="Arial" charset="0"/>
              </a:rPr>
              <a:t>q</a:t>
            </a:r>
            <a:r>
              <a:rPr lang="en-CA" i="1" baseline="-25000" dirty="0" err="1" smtClean="0">
                <a:latin typeface="+mj-lt"/>
                <a:cs typeface="Arial" charset="0"/>
              </a:rPr>
              <a:t>i</a:t>
            </a:r>
            <a:r>
              <a:rPr lang="en-CA" dirty="0" smtClean="0">
                <a:cs typeface="Arial" charset="0"/>
              </a:rPr>
              <a:t> is independent of  net exposure </a:t>
            </a:r>
            <a:r>
              <a:rPr lang="en-CA" i="1" dirty="0" smtClean="0">
                <a:latin typeface="+mj-lt"/>
                <a:cs typeface="Arial" charset="0"/>
              </a:rPr>
              <a:t>v</a:t>
            </a:r>
            <a:r>
              <a:rPr lang="en-CA" i="1" baseline="-25000" dirty="0" smtClean="0">
                <a:latin typeface="+mj-lt"/>
                <a:cs typeface="Arial" charset="0"/>
              </a:rPr>
              <a:t>i</a:t>
            </a:r>
            <a:r>
              <a:rPr lang="en-CA" dirty="0" smtClean="0">
                <a:cs typeface="Arial" charset="0"/>
              </a:rPr>
              <a:t>.</a:t>
            </a:r>
          </a:p>
          <a:p>
            <a:pPr>
              <a:defRPr/>
            </a:pPr>
            <a:r>
              <a:rPr lang="en-CA" dirty="0" smtClean="0">
                <a:cs typeface="Times New Roman" pitchFamily="18" charset="0"/>
              </a:rPr>
              <a:t>Wrong-way risk occurs when </a:t>
            </a:r>
            <a:r>
              <a:rPr lang="en-CA" i="1" dirty="0" err="1" smtClean="0">
                <a:latin typeface="+mj-lt"/>
                <a:cs typeface="Arial" charset="0"/>
              </a:rPr>
              <a:t>q</a:t>
            </a:r>
            <a:r>
              <a:rPr lang="en-CA" i="1" baseline="-25000" dirty="0" err="1" smtClean="0">
                <a:latin typeface="+mj-lt"/>
                <a:cs typeface="Arial" charset="0"/>
              </a:rPr>
              <a:t>i</a:t>
            </a:r>
            <a:r>
              <a:rPr lang="en-CA" i="1" dirty="0" smtClean="0">
                <a:latin typeface="+mj-lt"/>
                <a:cs typeface="Times New Roman" pitchFamily="18" charset="0"/>
              </a:rPr>
              <a:t> </a:t>
            </a:r>
            <a:r>
              <a:rPr lang="en-CA" dirty="0" smtClean="0">
                <a:cs typeface="Times New Roman" pitchFamily="18" charset="0"/>
              </a:rPr>
              <a:t>is positively dependent on </a:t>
            </a:r>
            <a:r>
              <a:rPr lang="en-CA" i="1" dirty="0" smtClean="0">
                <a:latin typeface="+mj-lt"/>
                <a:cs typeface="Times New Roman" pitchFamily="18" charset="0"/>
              </a:rPr>
              <a:t>v</a:t>
            </a:r>
            <a:r>
              <a:rPr lang="en-CA" i="1" baseline="-25000" dirty="0" smtClean="0">
                <a:latin typeface="+mj-lt"/>
                <a:cs typeface="Times New Roman" pitchFamily="18" charset="0"/>
              </a:rPr>
              <a:t>i</a:t>
            </a:r>
          </a:p>
          <a:p>
            <a:pPr>
              <a:defRPr/>
            </a:pPr>
            <a:r>
              <a:rPr lang="en-CA" dirty="0" smtClean="0">
                <a:cs typeface="Times New Roman" pitchFamily="18" charset="0"/>
              </a:rPr>
              <a:t> Right-way  risk occurs when </a:t>
            </a:r>
            <a:r>
              <a:rPr lang="en-CA" i="1" dirty="0" err="1" smtClean="0">
                <a:latin typeface="+mj-lt"/>
                <a:cs typeface="Arial" charset="0"/>
              </a:rPr>
              <a:t>q</a:t>
            </a:r>
            <a:r>
              <a:rPr lang="en-CA" i="1" baseline="-25000" dirty="0" err="1" smtClean="0">
                <a:latin typeface="+mj-lt"/>
                <a:cs typeface="Arial" charset="0"/>
              </a:rPr>
              <a:t>i</a:t>
            </a:r>
            <a:r>
              <a:rPr lang="en-CA" dirty="0" smtClean="0">
                <a:latin typeface="+mj-lt"/>
                <a:cs typeface="Times New Roman" pitchFamily="18" charset="0"/>
              </a:rPr>
              <a:t> </a:t>
            </a:r>
            <a:r>
              <a:rPr lang="en-CA" dirty="0" smtClean="0">
                <a:cs typeface="Times New Roman" pitchFamily="18" charset="0"/>
              </a:rPr>
              <a:t>is negatively dependent on </a:t>
            </a:r>
            <a:r>
              <a:rPr lang="en-CA" i="1" dirty="0" smtClean="0">
                <a:latin typeface="+mj-lt"/>
                <a:cs typeface="Times New Roman" pitchFamily="18" charset="0"/>
              </a:rPr>
              <a:t>v</a:t>
            </a:r>
            <a:r>
              <a:rPr lang="en-CA" i="1" baseline="-25000" dirty="0" smtClean="0">
                <a:latin typeface="+mj-lt"/>
                <a:cs typeface="Times New Roman" pitchFamily="18" charset="0"/>
              </a:rPr>
              <a:t>i</a:t>
            </a:r>
            <a:r>
              <a:rPr lang="en-CA" dirty="0" smtClean="0">
                <a:cs typeface="Times New Roman" pitchFamily="18" charset="0"/>
              </a:rPr>
              <a:t>  </a:t>
            </a:r>
            <a:endParaRPr lang="en-US" dirty="0"/>
          </a:p>
        </p:txBody>
      </p:sp>
      <p:sp>
        <p:nvSpPr>
          <p:cNvPr id="4198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7BC5FA-B237-4C53-AF0C-25EDD63F678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DVA</a:t>
            </a:r>
            <a:endParaRPr lang="en-US" altLang="en-US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381000" y="2209800"/>
            <a:ext cx="8229600" cy="4114800"/>
          </a:xfrm>
        </p:spPr>
        <p:txBody>
          <a:bodyPr/>
          <a:lstStyle/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Debit (or debt) value adjustment (DVA) is an estimate of the cost to the counterparty of a default by the dealer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Same formulas apply except that </a:t>
            </a:r>
            <a:r>
              <a:rPr lang="en-CA" alt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smtClean="0">
                <a:latin typeface="Arial" charset="0"/>
                <a:cs typeface="Arial" charset="0"/>
              </a:rPr>
              <a:t> is counterparty’s loss given a dealer default and </a:t>
            </a:r>
            <a:r>
              <a:rPr lang="en-CA" alt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CA" altLang="en-US" smtClean="0">
                <a:latin typeface="Arial" charset="0"/>
                <a:cs typeface="Arial" charset="0"/>
              </a:rPr>
              <a:t> is dealer’s probability of default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Value  of transactions with counterparty =  No default value – CVA + DVA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0187C09-C259-4AB8-8DE0-7520B1864AC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4301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DVA</a:t>
            </a:r>
            <a:r>
              <a:rPr lang="en-US" altLang="en-US" sz="2000" smtClean="0"/>
              <a:t> continued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What happens to the reported value of transactions as dealer’s credit spread increases?</a:t>
            </a:r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C66F109-A183-49C7-8DC7-7FA518C09AE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Credit Risk Mitigation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Netting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Collateralization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Downgrade triggers</a:t>
            </a:r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450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7356999-CB6A-498B-8ABB-B01F824AFA4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Simple Situation</a:t>
            </a:r>
            <a:endParaRPr lang="en-CA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Suppose </a:t>
            </a:r>
            <a:r>
              <a:rPr lang="en-US" dirty="0"/>
              <a:t>portfolio with a counterparty consists of  a single uncollateralized transaction that always a positive value to the </a:t>
            </a:r>
            <a:r>
              <a:rPr lang="en-US" dirty="0" smtClean="0"/>
              <a:t>dealer and provides a payoff at time </a:t>
            </a:r>
            <a:r>
              <a:rPr lang="en-US" i="1" dirty="0" smtClean="0">
                <a:latin typeface="+mj-lt"/>
              </a:rPr>
              <a:t>T</a:t>
            </a:r>
          </a:p>
          <a:p>
            <a:pPr>
              <a:defRPr/>
            </a:pPr>
            <a:r>
              <a:rPr lang="en-US" dirty="0" smtClean="0"/>
              <a:t>The CVA adjustment has the effect of multiplying the value of the transaction by      </a:t>
            </a:r>
            <a:r>
              <a:rPr lang="en-US" i="1" dirty="0" smtClean="0">
                <a:latin typeface="+mj-lt"/>
              </a:rPr>
              <a:t>e</a:t>
            </a:r>
            <a:r>
              <a:rPr lang="en-US" i="1" baseline="30000" dirty="0" smtClean="0">
                <a:latin typeface="+mj-lt"/>
              </a:rPr>
              <a:t>-s(T)T</a:t>
            </a:r>
            <a:r>
              <a:rPr lang="en-US" i="1" dirty="0" smtClean="0">
                <a:latin typeface="+mj-lt"/>
              </a:rPr>
              <a:t> </a:t>
            </a:r>
            <a:r>
              <a:rPr lang="en-US" dirty="0" smtClean="0"/>
              <a:t>where</a:t>
            </a:r>
            <a:r>
              <a:rPr lang="en-US" i="1" dirty="0" smtClean="0">
                <a:latin typeface="+mj-lt"/>
              </a:rPr>
              <a:t> s(T</a:t>
            </a:r>
            <a:r>
              <a:rPr lang="en-US" dirty="0" smtClean="0"/>
              <a:t>) is the counterparty’s credit spread for maturity </a:t>
            </a:r>
            <a:r>
              <a:rPr lang="en-US" i="1" dirty="0" smtClean="0">
                <a:latin typeface="+mj-lt"/>
              </a:rPr>
              <a:t>T</a:t>
            </a:r>
          </a:p>
          <a:p>
            <a:pPr>
              <a:defRPr/>
            </a:pPr>
            <a:endParaRPr lang="en-US" i="1" dirty="0">
              <a:latin typeface="+mj-lt"/>
            </a:endParaRPr>
          </a:p>
          <a:p>
            <a:pPr>
              <a:defRPr/>
            </a:pPr>
            <a:endParaRPr lang="en-CA" dirty="0"/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/>
              <a:t>Options, Futures, and Other Derivatives,  9th Edition, Copyright © John  C. Hull 2014</a:t>
            </a:r>
            <a:endParaRPr lang="en-US" altLang="en-US"/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2D6C1D-129D-4599-B95E-EC593A1EB477}" type="slidenum">
              <a:rPr lang="en-US" altLang="en-US" smtClean="0"/>
              <a:pPr eaLnBrk="1" hangingPunct="1"/>
              <a:t>39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Historical Data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127250"/>
            <a:ext cx="7620000" cy="4003675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 Historical data provided by rating agencies are also used to estimate the probability of default</a:t>
            </a: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B68DB7F-F3E7-4FFD-AE4A-4E16E44BDF5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228600" y="762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25.5 </a:t>
            </a:r>
            <a:r>
              <a:rPr lang="en-US" altLang="en-US" sz="2000" smtClean="0"/>
              <a:t>(page 560)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 2-year uncollateralized option sold by a new counterparty to the dealer has a Black-Scholes-Merton value of $3</a:t>
            </a:r>
          </a:p>
          <a:p>
            <a:pPr eaLnBrk="1" hangingPunct="1">
              <a:defRPr/>
            </a:pPr>
            <a:r>
              <a:rPr lang="en-US" dirty="0" smtClean="0"/>
              <a:t>Assume a 2 year zero coupon bond issued by the counterparty has a yield of 1.5% greater than the risk free rate</a:t>
            </a:r>
          </a:p>
          <a:p>
            <a:pPr eaLnBrk="1" hangingPunct="1">
              <a:defRPr/>
            </a:pPr>
            <a:r>
              <a:rPr lang="en-US" dirty="0" smtClean="0"/>
              <a:t>If there is no collateral and there are no other transactions between the parties, value of option is 3</a:t>
            </a:r>
            <a:r>
              <a:rPr lang="en-US" i="1" dirty="0" smtClean="0">
                <a:latin typeface="+mj-lt"/>
              </a:rPr>
              <a:t>e</a:t>
            </a:r>
            <a:r>
              <a:rPr lang="en-US" baseline="30000" dirty="0" smtClean="0"/>
              <a:t>-0.015×2</a:t>
            </a:r>
            <a:r>
              <a:rPr lang="en-US" dirty="0" smtClean="0"/>
              <a:t>=2.91</a:t>
            </a:r>
            <a:endParaRPr lang="en-US" dirty="0"/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471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28DDB49-B56C-4203-BFA4-5E47FEB0B32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Uncollateralized Long Forward with Counterparty </a:t>
            </a:r>
            <a:r>
              <a:rPr lang="en-US" altLang="en-US" sz="2000" smtClean="0"/>
              <a:t>(page 560)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848600" cy="37338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	</a:t>
            </a:r>
            <a:r>
              <a:rPr lang="en-US" sz="2200" dirty="0" smtClean="0"/>
              <a:t>For a long forward contract that matures at time </a:t>
            </a:r>
            <a:r>
              <a:rPr lang="en-US" sz="2200" i="1" dirty="0" smtClean="0">
                <a:latin typeface="+mj-lt"/>
              </a:rPr>
              <a:t>T</a:t>
            </a:r>
            <a:r>
              <a:rPr lang="en-US" sz="2200" dirty="0" smtClean="0"/>
              <a:t> the expected exposure at time </a:t>
            </a:r>
            <a:r>
              <a:rPr lang="en-US" sz="2200" i="1" dirty="0" smtClean="0">
                <a:latin typeface="+mj-lt"/>
              </a:rPr>
              <a:t>t </a:t>
            </a:r>
            <a:r>
              <a:rPr lang="en-US" sz="2200" dirty="0" smtClean="0"/>
              <a:t>is</a:t>
            </a:r>
          </a:p>
          <a:p>
            <a:pPr>
              <a:buFont typeface="Wingdings" pitchFamily="2" charset="2"/>
              <a:buNone/>
              <a:defRPr/>
            </a:pPr>
            <a:endParaRPr lang="en-US" sz="2400" dirty="0"/>
          </a:p>
          <a:p>
            <a:pPr>
              <a:buFont typeface="Wingdings" pitchFamily="2" charset="2"/>
              <a:buNone/>
              <a:defRPr/>
            </a:pPr>
            <a:endParaRPr lang="en-US" sz="2400" dirty="0" smtClean="0"/>
          </a:p>
          <a:p>
            <a:pPr>
              <a:buFont typeface="Wingdings" pitchFamily="2" charset="2"/>
              <a:buNone/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sz="2400" dirty="0"/>
              <a:t>	</a:t>
            </a:r>
            <a:r>
              <a:rPr lang="en-US" sz="2200" dirty="0" smtClean="0"/>
              <a:t>where </a:t>
            </a:r>
            <a:r>
              <a:rPr lang="en-US" sz="2200" i="1" dirty="0" smtClean="0">
                <a:latin typeface="+mj-lt"/>
              </a:rPr>
              <a:t>F</a:t>
            </a:r>
            <a:r>
              <a:rPr lang="en-US" sz="2200" baseline="-25000" dirty="0" smtClean="0"/>
              <a:t>0</a:t>
            </a:r>
            <a:r>
              <a:rPr lang="en-US" sz="2200" dirty="0" smtClean="0"/>
              <a:t> is the forward price today, </a:t>
            </a:r>
            <a:r>
              <a:rPr lang="en-US" sz="2200" i="1" dirty="0" smtClean="0">
                <a:latin typeface="+mj-lt"/>
              </a:rPr>
              <a:t>K</a:t>
            </a:r>
            <a:r>
              <a:rPr lang="en-US" sz="2200" dirty="0" smtClean="0"/>
              <a:t> is the delivery price, </a:t>
            </a:r>
            <a:r>
              <a:rPr lang="en-US" sz="2200" dirty="0" smtClean="0">
                <a:latin typeface="Symbol" pitchFamily="18" charset="2"/>
              </a:rPr>
              <a:t>s</a:t>
            </a:r>
            <a:r>
              <a:rPr lang="en-US" sz="2200" dirty="0" smtClean="0"/>
              <a:t> is the volatility of the forward price, </a:t>
            </a:r>
            <a:r>
              <a:rPr lang="en-US" sz="2200" i="1" dirty="0" smtClean="0">
                <a:latin typeface="Symbol" pitchFamily="18" charset="2"/>
              </a:rPr>
              <a:t>T </a:t>
            </a:r>
            <a:r>
              <a:rPr lang="en-US" sz="2200" dirty="0" smtClean="0"/>
              <a:t>is the time to maturity of the forward contract, and </a:t>
            </a:r>
            <a:r>
              <a:rPr lang="en-US" sz="2200" i="1" dirty="0" smtClean="0">
                <a:latin typeface="+mj-lt"/>
              </a:rPr>
              <a:t>r</a:t>
            </a:r>
            <a:r>
              <a:rPr lang="en-US" sz="2200" dirty="0" smtClean="0"/>
              <a:t> is the risk-free rate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89732BF-D19F-4B33-B2FC-1C2955EC6F4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48134" name="Object 2"/>
          <p:cNvGraphicFramePr>
            <a:graphicFrameLocks noChangeAspect="1"/>
          </p:cNvGraphicFramePr>
          <p:nvPr/>
        </p:nvGraphicFramePr>
        <p:xfrm>
          <a:off x="914400" y="2743200"/>
          <a:ext cx="5943600" cy="221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Equation" r:id="rId6" imgW="3136680" imgH="1168200" progId="Equation.3">
                  <p:embed/>
                </p:oleObj>
              </mc:Choice>
              <mc:Fallback>
                <p:oleObj name="Equation" r:id="rId6" imgW="3136680" imgH="1168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43200"/>
                        <a:ext cx="5943600" cy="221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 24.6 </a:t>
            </a:r>
            <a:r>
              <a:rPr lang="en-US" altLang="en-US" sz="2800" smtClean="0"/>
              <a:t>(page 561)</a:t>
            </a:r>
            <a:endParaRPr lang="en-CA" altLang="en-US" sz="28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2 year forward. Current forward price is $1,600 per ounce. Two one-year intervals</a:t>
            </a:r>
          </a:p>
          <a:p>
            <a:pPr>
              <a:defRPr/>
            </a:pPr>
            <a:r>
              <a:rPr lang="en-US" sz="2400" i="1" dirty="0" smtClean="0">
                <a:latin typeface="+mj-lt"/>
              </a:rPr>
              <a:t>K </a:t>
            </a:r>
            <a:r>
              <a:rPr lang="en-US" sz="2400" dirty="0" smtClean="0"/>
              <a:t>= 1,500, </a:t>
            </a:r>
            <a:r>
              <a:rPr lang="en-US" sz="2400" dirty="0" smtClean="0">
                <a:latin typeface="Symbol" panose="05050102010706020507" pitchFamily="18" charset="2"/>
              </a:rPr>
              <a:t>s </a:t>
            </a:r>
            <a:r>
              <a:rPr lang="en-US" sz="2400" dirty="0" smtClean="0"/>
              <a:t>= 20%, </a:t>
            </a:r>
            <a:r>
              <a:rPr lang="en-US" sz="2400" i="1" dirty="0" smtClean="0">
                <a:latin typeface="+mj-lt"/>
              </a:rPr>
              <a:t>R </a:t>
            </a:r>
            <a:r>
              <a:rPr lang="en-US" sz="2400" dirty="0" smtClean="0"/>
              <a:t>= 0.3, </a:t>
            </a:r>
            <a:r>
              <a:rPr lang="en-US" sz="2400" i="1" dirty="0" smtClean="0">
                <a:latin typeface="+mj-lt"/>
              </a:rPr>
              <a:t>r </a:t>
            </a:r>
            <a:r>
              <a:rPr lang="en-US" sz="2400" dirty="0" smtClean="0"/>
              <a:t>= 5%</a:t>
            </a:r>
          </a:p>
          <a:p>
            <a:pPr>
              <a:defRPr/>
            </a:pPr>
            <a:r>
              <a:rPr lang="en-US" sz="2400" i="1" dirty="0">
                <a:latin typeface="+mj-lt"/>
              </a:rPr>
              <a:t>t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=0.5, </a:t>
            </a:r>
            <a:r>
              <a:rPr lang="en-US" sz="2400" i="1" dirty="0" smtClean="0"/>
              <a:t>t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=1.5</a:t>
            </a:r>
          </a:p>
          <a:p>
            <a:pPr>
              <a:defRPr/>
            </a:pPr>
            <a:r>
              <a:rPr lang="en-US" sz="2400" dirty="0" smtClean="0"/>
              <a:t>Suppose </a:t>
            </a:r>
            <a:r>
              <a:rPr lang="en-US" sz="2400" i="1" dirty="0" smtClean="0">
                <a:latin typeface="+mj-lt"/>
              </a:rPr>
              <a:t>q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=0.02 and </a:t>
            </a:r>
            <a:r>
              <a:rPr lang="en-US" sz="2400" i="1" dirty="0" smtClean="0">
                <a:latin typeface="+mj-lt"/>
              </a:rPr>
              <a:t>q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=0.03</a:t>
            </a:r>
          </a:p>
          <a:p>
            <a:pPr>
              <a:defRPr/>
            </a:pPr>
            <a:r>
              <a:rPr lang="en-US" sz="2400" i="1" dirty="0" smtClean="0">
                <a:latin typeface="+mj-lt"/>
              </a:rPr>
              <a:t>v</a:t>
            </a:r>
            <a:r>
              <a:rPr lang="en-US" sz="2400" baseline="-25000" dirty="0" smtClean="0"/>
              <a:t>1 </a:t>
            </a:r>
            <a:r>
              <a:rPr lang="en-US" sz="2400" dirty="0" smtClean="0"/>
              <a:t>= 92.67 and </a:t>
            </a:r>
            <a:r>
              <a:rPr lang="en-US" sz="2400" i="1" dirty="0" smtClean="0">
                <a:latin typeface="+mj-lt"/>
              </a:rPr>
              <a:t>v</a:t>
            </a:r>
            <a:r>
              <a:rPr lang="en-US" sz="2400" baseline="-25000" dirty="0" smtClean="0"/>
              <a:t>2 </a:t>
            </a:r>
            <a:r>
              <a:rPr lang="en-US" sz="2400" dirty="0" smtClean="0"/>
              <a:t>= 130.65</a:t>
            </a:r>
          </a:p>
          <a:p>
            <a:pPr>
              <a:defRPr/>
            </a:pPr>
            <a:r>
              <a:rPr lang="en-US" sz="2400" dirty="0" smtClean="0"/>
              <a:t>CVA=0.02×92.67+0.03×130.65 = 5.77</a:t>
            </a:r>
          </a:p>
          <a:p>
            <a:pPr>
              <a:defRPr/>
            </a:pPr>
            <a:r>
              <a:rPr lang="en-US" sz="2400" dirty="0" smtClean="0"/>
              <a:t>Value  after CVA = 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	(1600−1500)e</a:t>
            </a:r>
            <a:r>
              <a:rPr lang="en-US" sz="2400" baseline="30000" dirty="0" smtClean="0"/>
              <a:t>-0.05×2 </a:t>
            </a:r>
            <a:r>
              <a:rPr lang="en-US" sz="2400" dirty="0" smtClean="0"/>
              <a:t>− 5.77 = 84.71</a:t>
            </a:r>
            <a:endParaRPr lang="en-CA" sz="2400" dirty="0"/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/>
              <a:t>Options, Futures, and Other Derivatives,  9th Edition, Copyright © John  C. Hull 2014</a:t>
            </a:r>
            <a:endParaRPr lang="en-US" altLang="en-US"/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F6613B4-858E-42B4-839D-DD66E3F422A7}" type="slidenum">
              <a:rPr lang="en-US" altLang="en-US" smtClean="0"/>
              <a:pPr eaLnBrk="1" hangingPunct="1"/>
              <a:t>42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Default Correlation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credit default correlation between two companies is a measure of their tendency to default at about the same time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Default correlation is important in risk management when analyzing the benefits of credit risk diversification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It is also important in the valuation of some credit derivatives, eg a first-to-default CDS and  CDO tranches. </a:t>
            </a:r>
          </a:p>
        </p:txBody>
      </p:sp>
      <p:sp>
        <p:nvSpPr>
          <p:cNvPr id="5018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501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DC9BB18-C098-40CD-ABAE-9908FE28AEF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Measurement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86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There is no generally accepted measure of default correlation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Default correlation is a more complex phenomenon than the correlation between two random variables</a:t>
            </a:r>
          </a:p>
        </p:txBody>
      </p:sp>
      <p:sp>
        <p:nvSpPr>
          <p:cNvPr id="5120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512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903FF16-5FA9-494C-9231-8F4A29756DE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Survival Time Correlation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Define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mtClean="0">
                <a:latin typeface="Arial" charset="0"/>
                <a:cs typeface="Arial" charset="0"/>
              </a:rPr>
              <a:t> as the time to default for company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i="1" smtClean="0">
                <a:latin typeface="Arial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and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Q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i="1" smtClean="0">
                <a:latin typeface="Arial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as the cumulative probability distribution for</a:t>
            </a:r>
            <a:r>
              <a:rPr lang="en-US" altLang="en-US" i="1" smtClean="0">
                <a:latin typeface="Arial" charset="0"/>
                <a:cs typeface="Arial" charset="0"/>
              </a:rPr>
              <a:t> t</a:t>
            </a:r>
            <a:r>
              <a:rPr lang="en-US" altLang="en-US" i="1" baseline="-25000" smtClean="0">
                <a:latin typeface="Arial" charset="0"/>
                <a:cs typeface="Arial" charset="0"/>
              </a:rPr>
              <a:t>i</a:t>
            </a: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The default correlation between companies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and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j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can be defined as the correlation between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and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j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 </a:t>
            </a:r>
            <a:endParaRPr lang="en-US" altLang="en-US" i="1" baseline="-25000" smtClean="0">
              <a:latin typeface="Times New Roman" pitchFamily="18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But this does not uniquely define the joint probability distribution of default times</a:t>
            </a:r>
          </a:p>
        </p:txBody>
      </p:sp>
      <p:sp>
        <p:nvSpPr>
          <p:cNvPr id="5222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522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F72A6C8-A569-4FAF-B379-B3C59748B42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92188"/>
            <a:ext cx="7532688" cy="785812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The Gaussian Copula Model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5325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532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9ADB90E-B165-4088-8064-36A55DECCA1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53254" name="AutoShape 9"/>
          <p:cNvSpPr>
            <a:spLocks noChangeAspect="1" noChangeArrowheads="1" noTextEdit="1"/>
          </p:cNvSpPr>
          <p:nvPr/>
        </p:nvSpPr>
        <p:spPr bwMode="auto">
          <a:xfrm>
            <a:off x="2268538" y="1628775"/>
            <a:ext cx="4897437" cy="441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" name="Rectangle 11"/>
          <p:cNvSpPr>
            <a:spLocks noChangeArrowheads="1"/>
          </p:cNvSpPr>
          <p:nvPr/>
        </p:nvSpPr>
        <p:spPr bwMode="auto">
          <a:xfrm>
            <a:off x="2286000" y="1646238"/>
            <a:ext cx="1624013" cy="13604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53256" name="Line 12"/>
          <p:cNvSpPr>
            <a:spLocks noChangeShapeType="1"/>
          </p:cNvSpPr>
          <p:nvPr/>
        </p:nvSpPr>
        <p:spPr bwMode="auto">
          <a:xfrm>
            <a:off x="2362200" y="2622550"/>
            <a:ext cx="1468438" cy="1588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" name="Line 13"/>
          <p:cNvSpPr>
            <a:spLocks noChangeShapeType="1"/>
          </p:cNvSpPr>
          <p:nvPr/>
        </p:nvSpPr>
        <p:spPr bwMode="auto">
          <a:xfrm>
            <a:off x="2362200" y="2387600"/>
            <a:ext cx="1468438" cy="1588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" name="Line 14"/>
          <p:cNvSpPr>
            <a:spLocks noChangeShapeType="1"/>
          </p:cNvSpPr>
          <p:nvPr/>
        </p:nvSpPr>
        <p:spPr bwMode="auto">
          <a:xfrm>
            <a:off x="2362200" y="2149475"/>
            <a:ext cx="1468438" cy="1588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9" name="Line 15"/>
          <p:cNvSpPr>
            <a:spLocks noChangeShapeType="1"/>
          </p:cNvSpPr>
          <p:nvPr/>
        </p:nvSpPr>
        <p:spPr bwMode="auto">
          <a:xfrm>
            <a:off x="2362200" y="1916113"/>
            <a:ext cx="1468438" cy="1587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0" name="Line 16"/>
          <p:cNvSpPr>
            <a:spLocks noChangeShapeType="1"/>
          </p:cNvSpPr>
          <p:nvPr/>
        </p:nvSpPr>
        <p:spPr bwMode="auto">
          <a:xfrm>
            <a:off x="2362200" y="1682750"/>
            <a:ext cx="1468438" cy="1588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1" name="Line 17"/>
          <p:cNvSpPr>
            <a:spLocks noChangeShapeType="1"/>
          </p:cNvSpPr>
          <p:nvPr/>
        </p:nvSpPr>
        <p:spPr bwMode="auto">
          <a:xfrm>
            <a:off x="2362200" y="2855913"/>
            <a:ext cx="14700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2" name="Rectangle 19"/>
          <p:cNvSpPr>
            <a:spLocks noChangeArrowheads="1"/>
          </p:cNvSpPr>
          <p:nvPr/>
        </p:nvSpPr>
        <p:spPr bwMode="auto">
          <a:xfrm>
            <a:off x="2325688" y="2894013"/>
            <a:ext cx="88900" cy="6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">
                <a:solidFill>
                  <a:srgbClr val="FFFFFF"/>
                </a:solidFill>
                <a:latin typeface="Arial" charset="0"/>
              </a:rPr>
              <a:t>-0.2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263" name="Rectangle 20"/>
          <p:cNvSpPr>
            <a:spLocks noChangeArrowheads="1"/>
          </p:cNvSpPr>
          <p:nvPr/>
        </p:nvSpPr>
        <p:spPr bwMode="auto">
          <a:xfrm>
            <a:off x="2563813" y="2894013"/>
            <a:ext cx="28575" cy="6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">
                <a:solidFill>
                  <a:srgbClr val="FFFFFF"/>
                </a:solidFill>
                <a:latin typeface="Arial" charset="0"/>
              </a:rPr>
              <a:t>0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264" name="Rectangle 21"/>
          <p:cNvSpPr>
            <a:spLocks noChangeArrowheads="1"/>
          </p:cNvSpPr>
          <p:nvPr/>
        </p:nvSpPr>
        <p:spPr bwMode="auto">
          <a:xfrm>
            <a:off x="2751138" y="2894013"/>
            <a:ext cx="71437" cy="6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">
                <a:solidFill>
                  <a:srgbClr val="FFFFFF"/>
                </a:solidFill>
                <a:latin typeface="Arial" charset="0"/>
              </a:rPr>
              <a:t>0.2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265" name="Rectangle 22"/>
          <p:cNvSpPr>
            <a:spLocks noChangeArrowheads="1"/>
          </p:cNvSpPr>
          <p:nvPr/>
        </p:nvSpPr>
        <p:spPr bwMode="auto">
          <a:xfrm>
            <a:off x="2963863" y="2894013"/>
            <a:ext cx="71437" cy="6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">
                <a:solidFill>
                  <a:srgbClr val="FFFFFF"/>
                </a:solidFill>
                <a:latin typeface="Arial" charset="0"/>
              </a:rPr>
              <a:t>0.4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266" name="Rectangle 23"/>
          <p:cNvSpPr>
            <a:spLocks noChangeArrowheads="1"/>
          </p:cNvSpPr>
          <p:nvPr/>
        </p:nvSpPr>
        <p:spPr bwMode="auto">
          <a:xfrm>
            <a:off x="3171825" y="2894013"/>
            <a:ext cx="71438" cy="6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">
                <a:solidFill>
                  <a:srgbClr val="FFFFFF"/>
                </a:solidFill>
                <a:latin typeface="Arial" charset="0"/>
              </a:rPr>
              <a:t>0.6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267" name="Rectangle 24"/>
          <p:cNvSpPr>
            <a:spLocks noChangeArrowheads="1"/>
          </p:cNvSpPr>
          <p:nvPr/>
        </p:nvSpPr>
        <p:spPr bwMode="auto">
          <a:xfrm>
            <a:off x="3382963" y="2894013"/>
            <a:ext cx="71437" cy="6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">
                <a:solidFill>
                  <a:srgbClr val="FFFFFF"/>
                </a:solidFill>
                <a:latin typeface="Arial" charset="0"/>
              </a:rPr>
              <a:t>0.8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268" name="Rectangle 25"/>
          <p:cNvSpPr>
            <a:spLocks noChangeArrowheads="1"/>
          </p:cNvSpPr>
          <p:nvPr/>
        </p:nvSpPr>
        <p:spPr bwMode="auto">
          <a:xfrm>
            <a:off x="3611563" y="2894013"/>
            <a:ext cx="28575" cy="6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">
                <a:solidFill>
                  <a:srgbClr val="FFFFFF"/>
                </a:solidFill>
                <a:latin typeface="Arial" charset="0"/>
              </a:rPr>
              <a:t>1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269" name="Rectangle 26"/>
          <p:cNvSpPr>
            <a:spLocks noChangeArrowheads="1"/>
          </p:cNvSpPr>
          <p:nvPr/>
        </p:nvSpPr>
        <p:spPr bwMode="auto">
          <a:xfrm>
            <a:off x="3803650" y="2894013"/>
            <a:ext cx="71438" cy="6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">
                <a:solidFill>
                  <a:srgbClr val="FFFFFF"/>
                </a:solidFill>
                <a:latin typeface="Arial" charset="0"/>
              </a:rPr>
              <a:t>1.2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270" name="Rectangle 27"/>
          <p:cNvSpPr>
            <a:spLocks noChangeArrowheads="1"/>
          </p:cNvSpPr>
          <p:nvPr/>
        </p:nvSpPr>
        <p:spPr bwMode="auto">
          <a:xfrm>
            <a:off x="4841875" y="1739900"/>
            <a:ext cx="1503363" cy="1260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53271" name="Line 28"/>
          <p:cNvSpPr>
            <a:spLocks noChangeShapeType="1"/>
          </p:cNvSpPr>
          <p:nvPr/>
        </p:nvSpPr>
        <p:spPr bwMode="auto">
          <a:xfrm>
            <a:off x="4911725" y="2643188"/>
            <a:ext cx="1358900" cy="1587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2" name="Line 29"/>
          <p:cNvSpPr>
            <a:spLocks noChangeShapeType="1"/>
          </p:cNvSpPr>
          <p:nvPr/>
        </p:nvSpPr>
        <p:spPr bwMode="auto">
          <a:xfrm>
            <a:off x="4911725" y="2427288"/>
            <a:ext cx="1358900" cy="1587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3" name="Line 30"/>
          <p:cNvSpPr>
            <a:spLocks noChangeShapeType="1"/>
          </p:cNvSpPr>
          <p:nvPr/>
        </p:nvSpPr>
        <p:spPr bwMode="auto">
          <a:xfrm>
            <a:off x="4911725" y="2206625"/>
            <a:ext cx="1358900" cy="1588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4" name="Line 31"/>
          <p:cNvSpPr>
            <a:spLocks noChangeShapeType="1"/>
          </p:cNvSpPr>
          <p:nvPr/>
        </p:nvSpPr>
        <p:spPr bwMode="auto">
          <a:xfrm>
            <a:off x="4911725" y="1989138"/>
            <a:ext cx="1358900" cy="1587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5" name="Line 32"/>
          <p:cNvSpPr>
            <a:spLocks noChangeShapeType="1"/>
          </p:cNvSpPr>
          <p:nvPr/>
        </p:nvSpPr>
        <p:spPr bwMode="auto">
          <a:xfrm>
            <a:off x="4911725" y="1771650"/>
            <a:ext cx="1358900" cy="1588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6" name="Line 33"/>
          <p:cNvSpPr>
            <a:spLocks noChangeShapeType="1"/>
          </p:cNvSpPr>
          <p:nvPr/>
        </p:nvSpPr>
        <p:spPr bwMode="auto">
          <a:xfrm>
            <a:off x="4859338" y="2852738"/>
            <a:ext cx="13620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7" name="Rectangle 35"/>
          <p:cNvSpPr>
            <a:spLocks noChangeArrowheads="1"/>
          </p:cNvSpPr>
          <p:nvPr/>
        </p:nvSpPr>
        <p:spPr bwMode="auto">
          <a:xfrm>
            <a:off x="4878388" y="2895600"/>
            <a:ext cx="6508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">
                <a:solidFill>
                  <a:srgbClr val="FFFFFF"/>
                </a:solidFill>
                <a:latin typeface="Arial" charset="0"/>
              </a:rPr>
              <a:t>-0.2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278" name="Rectangle 36"/>
          <p:cNvSpPr>
            <a:spLocks noChangeArrowheads="1"/>
          </p:cNvSpPr>
          <p:nvPr/>
        </p:nvSpPr>
        <p:spPr bwMode="auto">
          <a:xfrm>
            <a:off x="5099050" y="2895600"/>
            <a:ext cx="20638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">
                <a:solidFill>
                  <a:srgbClr val="FFFFFF"/>
                </a:solidFill>
                <a:latin typeface="Arial" charset="0"/>
              </a:rPr>
              <a:t>0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279" name="Rectangle 37"/>
          <p:cNvSpPr>
            <a:spLocks noChangeArrowheads="1"/>
          </p:cNvSpPr>
          <p:nvPr/>
        </p:nvSpPr>
        <p:spPr bwMode="auto">
          <a:xfrm>
            <a:off x="5273675" y="2895600"/>
            <a:ext cx="52388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">
                <a:solidFill>
                  <a:srgbClr val="FFFFFF"/>
                </a:solidFill>
                <a:latin typeface="Arial" charset="0"/>
              </a:rPr>
              <a:t>0.2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280" name="Rectangle 38"/>
          <p:cNvSpPr>
            <a:spLocks noChangeArrowheads="1"/>
          </p:cNvSpPr>
          <p:nvPr/>
        </p:nvSpPr>
        <p:spPr bwMode="auto">
          <a:xfrm>
            <a:off x="5468938" y="2895600"/>
            <a:ext cx="5238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">
                <a:solidFill>
                  <a:srgbClr val="FFFFFF"/>
                </a:solidFill>
                <a:latin typeface="Arial" charset="0"/>
              </a:rPr>
              <a:t>0.4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281" name="Rectangle 39"/>
          <p:cNvSpPr>
            <a:spLocks noChangeArrowheads="1"/>
          </p:cNvSpPr>
          <p:nvPr/>
        </p:nvSpPr>
        <p:spPr bwMode="auto">
          <a:xfrm>
            <a:off x="5661025" y="2895600"/>
            <a:ext cx="52388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">
                <a:solidFill>
                  <a:srgbClr val="FFFFFF"/>
                </a:solidFill>
                <a:latin typeface="Arial" charset="0"/>
              </a:rPr>
              <a:t>0.6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282" name="Rectangle 40"/>
          <p:cNvSpPr>
            <a:spLocks noChangeArrowheads="1"/>
          </p:cNvSpPr>
          <p:nvPr/>
        </p:nvSpPr>
        <p:spPr bwMode="auto">
          <a:xfrm>
            <a:off x="5857875" y="2895600"/>
            <a:ext cx="52388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">
                <a:solidFill>
                  <a:srgbClr val="FFFFFF"/>
                </a:solidFill>
                <a:latin typeface="Arial" charset="0"/>
              </a:rPr>
              <a:t>0.8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283" name="Rectangle 41"/>
          <p:cNvSpPr>
            <a:spLocks noChangeArrowheads="1"/>
          </p:cNvSpPr>
          <p:nvPr/>
        </p:nvSpPr>
        <p:spPr bwMode="auto">
          <a:xfrm>
            <a:off x="6069013" y="2895600"/>
            <a:ext cx="206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">
                <a:solidFill>
                  <a:srgbClr val="FFFFFF"/>
                </a:solidFill>
                <a:latin typeface="Arial" charset="0"/>
              </a:rPr>
              <a:t>1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284" name="Rectangle 42"/>
          <p:cNvSpPr>
            <a:spLocks noChangeArrowheads="1"/>
          </p:cNvSpPr>
          <p:nvPr/>
        </p:nvSpPr>
        <p:spPr bwMode="auto">
          <a:xfrm>
            <a:off x="6246813" y="2895600"/>
            <a:ext cx="5238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">
                <a:solidFill>
                  <a:srgbClr val="FFFFFF"/>
                </a:solidFill>
                <a:latin typeface="Arial" charset="0"/>
              </a:rPr>
              <a:t>1.2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285" name="Rectangle 43"/>
          <p:cNvSpPr>
            <a:spLocks noChangeArrowheads="1"/>
          </p:cNvSpPr>
          <p:nvPr/>
        </p:nvSpPr>
        <p:spPr bwMode="auto">
          <a:xfrm>
            <a:off x="2954338" y="2952750"/>
            <a:ext cx="936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286" name="Rectangle 44"/>
          <p:cNvSpPr>
            <a:spLocks noChangeArrowheads="1"/>
          </p:cNvSpPr>
          <p:nvPr/>
        </p:nvSpPr>
        <p:spPr bwMode="auto">
          <a:xfrm>
            <a:off x="3041650" y="3040063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charset="0"/>
              </a:rPr>
              <a:t>1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287" name="Rectangle 45"/>
          <p:cNvSpPr>
            <a:spLocks noChangeArrowheads="1"/>
          </p:cNvSpPr>
          <p:nvPr/>
        </p:nvSpPr>
        <p:spPr bwMode="auto">
          <a:xfrm>
            <a:off x="5510213" y="2905125"/>
            <a:ext cx="936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288" name="Rectangle 46"/>
          <p:cNvSpPr>
            <a:spLocks noChangeArrowheads="1"/>
          </p:cNvSpPr>
          <p:nvPr/>
        </p:nvSpPr>
        <p:spPr bwMode="auto">
          <a:xfrm>
            <a:off x="5597525" y="299243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charset="0"/>
              </a:rPr>
              <a:t>2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289" name="Rectangle 47"/>
          <p:cNvSpPr>
            <a:spLocks noChangeArrowheads="1"/>
          </p:cNvSpPr>
          <p:nvPr/>
        </p:nvSpPr>
        <p:spPr bwMode="auto">
          <a:xfrm>
            <a:off x="2374900" y="3827463"/>
            <a:ext cx="1403350" cy="124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53290" name="Rectangle 48"/>
          <p:cNvSpPr>
            <a:spLocks noChangeArrowheads="1"/>
          </p:cNvSpPr>
          <p:nvPr/>
        </p:nvSpPr>
        <p:spPr bwMode="auto">
          <a:xfrm>
            <a:off x="2427288" y="3859213"/>
            <a:ext cx="1293812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53291" name="Line 49"/>
          <p:cNvSpPr>
            <a:spLocks noChangeShapeType="1"/>
          </p:cNvSpPr>
          <p:nvPr/>
        </p:nvSpPr>
        <p:spPr bwMode="auto">
          <a:xfrm>
            <a:off x="2427288" y="4813300"/>
            <a:ext cx="1292225" cy="1588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2" name="Line 50"/>
          <p:cNvSpPr>
            <a:spLocks noChangeShapeType="1"/>
          </p:cNvSpPr>
          <p:nvPr/>
        </p:nvSpPr>
        <p:spPr bwMode="auto">
          <a:xfrm>
            <a:off x="2427288" y="4694238"/>
            <a:ext cx="1292225" cy="1587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3" name="Line 51"/>
          <p:cNvSpPr>
            <a:spLocks noChangeShapeType="1"/>
          </p:cNvSpPr>
          <p:nvPr/>
        </p:nvSpPr>
        <p:spPr bwMode="auto">
          <a:xfrm>
            <a:off x="2427288" y="4575175"/>
            <a:ext cx="1292225" cy="1588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4" name="Line 52"/>
          <p:cNvSpPr>
            <a:spLocks noChangeShapeType="1"/>
          </p:cNvSpPr>
          <p:nvPr/>
        </p:nvSpPr>
        <p:spPr bwMode="auto">
          <a:xfrm>
            <a:off x="2427288" y="4454525"/>
            <a:ext cx="1292225" cy="1588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5" name="Line 53"/>
          <p:cNvSpPr>
            <a:spLocks noChangeShapeType="1"/>
          </p:cNvSpPr>
          <p:nvPr/>
        </p:nvSpPr>
        <p:spPr bwMode="auto">
          <a:xfrm>
            <a:off x="2427288" y="4338638"/>
            <a:ext cx="1292225" cy="1587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6" name="Line 54"/>
          <p:cNvSpPr>
            <a:spLocks noChangeShapeType="1"/>
          </p:cNvSpPr>
          <p:nvPr/>
        </p:nvSpPr>
        <p:spPr bwMode="auto">
          <a:xfrm>
            <a:off x="2427288" y="4219575"/>
            <a:ext cx="1292225" cy="1588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7" name="Line 55"/>
          <p:cNvSpPr>
            <a:spLocks noChangeShapeType="1"/>
          </p:cNvSpPr>
          <p:nvPr/>
        </p:nvSpPr>
        <p:spPr bwMode="auto">
          <a:xfrm>
            <a:off x="2427288" y="4098925"/>
            <a:ext cx="1292225" cy="1588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8" name="Line 56"/>
          <p:cNvSpPr>
            <a:spLocks noChangeShapeType="1"/>
          </p:cNvSpPr>
          <p:nvPr/>
        </p:nvSpPr>
        <p:spPr bwMode="auto">
          <a:xfrm>
            <a:off x="2427288" y="3979863"/>
            <a:ext cx="1292225" cy="1587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9" name="Line 57"/>
          <p:cNvSpPr>
            <a:spLocks noChangeShapeType="1"/>
          </p:cNvSpPr>
          <p:nvPr/>
        </p:nvSpPr>
        <p:spPr bwMode="auto">
          <a:xfrm>
            <a:off x="2427288" y="3859213"/>
            <a:ext cx="1292225" cy="1587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0" name="Rectangle 58"/>
          <p:cNvSpPr>
            <a:spLocks noChangeArrowheads="1"/>
          </p:cNvSpPr>
          <p:nvPr/>
        </p:nvSpPr>
        <p:spPr bwMode="auto">
          <a:xfrm>
            <a:off x="2427288" y="3859213"/>
            <a:ext cx="1293812" cy="1074737"/>
          </a:xfrm>
          <a:prstGeom prst="rect">
            <a:avLst/>
          </a:prstGeom>
          <a:noFill/>
          <a:ln w="31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53301" name="Line 59"/>
          <p:cNvSpPr>
            <a:spLocks noChangeShapeType="1"/>
          </p:cNvSpPr>
          <p:nvPr/>
        </p:nvSpPr>
        <p:spPr bwMode="auto">
          <a:xfrm>
            <a:off x="2427288" y="4933950"/>
            <a:ext cx="12938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2" name="Line 60"/>
          <p:cNvSpPr>
            <a:spLocks noChangeShapeType="1"/>
          </p:cNvSpPr>
          <p:nvPr/>
        </p:nvSpPr>
        <p:spPr bwMode="auto">
          <a:xfrm>
            <a:off x="2643188" y="4933950"/>
            <a:ext cx="9525" cy="1588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3" name="Freeform 61"/>
          <p:cNvSpPr>
            <a:spLocks/>
          </p:cNvSpPr>
          <p:nvPr/>
        </p:nvSpPr>
        <p:spPr bwMode="auto">
          <a:xfrm>
            <a:off x="2652713" y="4933950"/>
            <a:ext cx="12700" cy="1588"/>
          </a:xfrm>
          <a:custGeom>
            <a:avLst/>
            <a:gdLst>
              <a:gd name="T0" fmla="*/ 0 w 16"/>
              <a:gd name="T1" fmla="*/ 0 h 1588"/>
              <a:gd name="T2" fmla="*/ 2147483647 w 16"/>
              <a:gd name="T3" fmla="*/ 0 h 1588"/>
              <a:gd name="T4" fmla="*/ 2147483647 w 16"/>
              <a:gd name="T5" fmla="*/ 0 h 1588"/>
              <a:gd name="T6" fmla="*/ 0 60000 65536"/>
              <a:gd name="T7" fmla="*/ 0 60000 65536"/>
              <a:gd name="T8" fmla="*/ 0 60000 65536"/>
              <a:gd name="T9" fmla="*/ 0 w 16"/>
              <a:gd name="T10" fmla="*/ 0 h 1588"/>
              <a:gd name="T11" fmla="*/ 16 w 16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1588">
                <a:moveTo>
                  <a:pt x="0" y="0"/>
                </a:moveTo>
                <a:lnTo>
                  <a:pt x="7" y="0"/>
                </a:lnTo>
                <a:lnTo>
                  <a:pt x="16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4" name="Line 62"/>
          <p:cNvSpPr>
            <a:spLocks noChangeShapeType="1"/>
          </p:cNvSpPr>
          <p:nvPr/>
        </p:nvSpPr>
        <p:spPr bwMode="auto">
          <a:xfrm>
            <a:off x="2665413" y="4933950"/>
            <a:ext cx="7937" cy="1588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5" name="Freeform 63"/>
          <p:cNvSpPr>
            <a:spLocks/>
          </p:cNvSpPr>
          <p:nvPr/>
        </p:nvSpPr>
        <p:spPr bwMode="auto">
          <a:xfrm>
            <a:off x="2673350" y="4933950"/>
            <a:ext cx="12700" cy="1588"/>
          </a:xfrm>
          <a:custGeom>
            <a:avLst/>
            <a:gdLst>
              <a:gd name="T0" fmla="*/ 0 w 15"/>
              <a:gd name="T1" fmla="*/ 0 h 1588"/>
              <a:gd name="T2" fmla="*/ 2147483647 w 15"/>
              <a:gd name="T3" fmla="*/ 0 h 1588"/>
              <a:gd name="T4" fmla="*/ 2147483647 w 15"/>
              <a:gd name="T5" fmla="*/ 0 h 1588"/>
              <a:gd name="T6" fmla="*/ 0 60000 65536"/>
              <a:gd name="T7" fmla="*/ 0 60000 65536"/>
              <a:gd name="T8" fmla="*/ 0 60000 65536"/>
              <a:gd name="T9" fmla="*/ 0 w 15"/>
              <a:gd name="T10" fmla="*/ 0 h 1588"/>
              <a:gd name="T11" fmla="*/ 15 w 1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1588">
                <a:moveTo>
                  <a:pt x="0" y="0"/>
                </a:moveTo>
                <a:lnTo>
                  <a:pt x="8" y="0"/>
                </a:lnTo>
                <a:lnTo>
                  <a:pt x="15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6" name="Freeform 64"/>
          <p:cNvSpPr>
            <a:spLocks/>
          </p:cNvSpPr>
          <p:nvPr/>
        </p:nvSpPr>
        <p:spPr bwMode="auto">
          <a:xfrm>
            <a:off x="2686050" y="4930775"/>
            <a:ext cx="9525" cy="3175"/>
          </a:xfrm>
          <a:custGeom>
            <a:avLst/>
            <a:gdLst>
              <a:gd name="T0" fmla="*/ 0 w 12"/>
              <a:gd name="T1" fmla="*/ 2147483647 h 4"/>
              <a:gd name="T2" fmla="*/ 2147483647 w 12"/>
              <a:gd name="T3" fmla="*/ 0 h 4"/>
              <a:gd name="T4" fmla="*/ 2147483647 w 12"/>
              <a:gd name="T5" fmla="*/ 0 h 4"/>
              <a:gd name="T6" fmla="*/ 0 60000 65536"/>
              <a:gd name="T7" fmla="*/ 0 60000 65536"/>
              <a:gd name="T8" fmla="*/ 0 60000 65536"/>
              <a:gd name="T9" fmla="*/ 0 w 12"/>
              <a:gd name="T10" fmla="*/ 0 h 4"/>
              <a:gd name="T11" fmla="*/ 12 w 12"/>
              <a:gd name="T12" fmla="*/ 4 h 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" h="4">
                <a:moveTo>
                  <a:pt x="0" y="4"/>
                </a:moveTo>
                <a:lnTo>
                  <a:pt x="4" y="0"/>
                </a:lnTo>
                <a:lnTo>
                  <a:pt x="12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7" name="Freeform 65"/>
          <p:cNvSpPr>
            <a:spLocks/>
          </p:cNvSpPr>
          <p:nvPr/>
        </p:nvSpPr>
        <p:spPr bwMode="auto">
          <a:xfrm>
            <a:off x="2695575" y="4930775"/>
            <a:ext cx="12700" cy="1588"/>
          </a:xfrm>
          <a:custGeom>
            <a:avLst/>
            <a:gdLst>
              <a:gd name="T0" fmla="*/ 0 w 16"/>
              <a:gd name="T1" fmla="*/ 0 h 1588"/>
              <a:gd name="T2" fmla="*/ 2147483647 w 16"/>
              <a:gd name="T3" fmla="*/ 0 h 1588"/>
              <a:gd name="T4" fmla="*/ 2147483647 w 16"/>
              <a:gd name="T5" fmla="*/ 0 h 1588"/>
              <a:gd name="T6" fmla="*/ 0 60000 65536"/>
              <a:gd name="T7" fmla="*/ 0 60000 65536"/>
              <a:gd name="T8" fmla="*/ 0 60000 65536"/>
              <a:gd name="T9" fmla="*/ 0 w 16"/>
              <a:gd name="T10" fmla="*/ 0 h 1588"/>
              <a:gd name="T11" fmla="*/ 16 w 16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1588">
                <a:moveTo>
                  <a:pt x="0" y="0"/>
                </a:moveTo>
                <a:lnTo>
                  <a:pt x="7" y="0"/>
                </a:lnTo>
                <a:lnTo>
                  <a:pt x="16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8" name="Line 66"/>
          <p:cNvSpPr>
            <a:spLocks noChangeShapeType="1"/>
          </p:cNvSpPr>
          <p:nvPr/>
        </p:nvSpPr>
        <p:spPr bwMode="auto">
          <a:xfrm>
            <a:off x="2708275" y="4930775"/>
            <a:ext cx="7938" cy="1588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9" name="Freeform 67"/>
          <p:cNvSpPr>
            <a:spLocks/>
          </p:cNvSpPr>
          <p:nvPr/>
        </p:nvSpPr>
        <p:spPr bwMode="auto">
          <a:xfrm>
            <a:off x="2716213" y="4926013"/>
            <a:ext cx="12700" cy="4762"/>
          </a:xfrm>
          <a:custGeom>
            <a:avLst/>
            <a:gdLst>
              <a:gd name="T0" fmla="*/ 0 w 16"/>
              <a:gd name="T1" fmla="*/ 2147483647 h 5"/>
              <a:gd name="T2" fmla="*/ 2147483647 w 16"/>
              <a:gd name="T3" fmla="*/ 0 h 5"/>
              <a:gd name="T4" fmla="*/ 2147483647 w 16"/>
              <a:gd name="T5" fmla="*/ 0 h 5"/>
              <a:gd name="T6" fmla="*/ 0 60000 65536"/>
              <a:gd name="T7" fmla="*/ 0 60000 65536"/>
              <a:gd name="T8" fmla="*/ 0 60000 65536"/>
              <a:gd name="T9" fmla="*/ 0 w 16"/>
              <a:gd name="T10" fmla="*/ 0 h 5"/>
              <a:gd name="T11" fmla="*/ 16 w 16"/>
              <a:gd name="T12" fmla="*/ 5 h 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5">
                <a:moveTo>
                  <a:pt x="0" y="5"/>
                </a:moveTo>
                <a:lnTo>
                  <a:pt x="9" y="0"/>
                </a:lnTo>
                <a:lnTo>
                  <a:pt x="16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0" name="Line 68"/>
          <p:cNvSpPr>
            <a:spLocks noChangeShapeType="1"/>
          </p:cNvSpPr>
          <p:nvPr/>
        </p:nvSpPr>
        <p:spPr bwMode="auto">
          <a:xfrm>
            <a:off x="2728913" y="4926013"/>
            <a:ext cx="9525" cy="158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1" name="Line 69"/>
          <p:cNvSpPr>
            <a:spLocks noChangeShapeType="1"/>
          </p:cNvSpPr>
          <p:nvPr/>
        </p:nvSpPr>
        <p:spPr bwMode="auto">
          <a:xfrm flipV="1">
            <a:off x="2738438" y="4922838"/>
            <a:ext cx="12700" cy="3175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2" name="Line 70"/>
          <p:cNvSpPr>
            <a:spLocks noChangeShapeType="1"/>
          </p:cNvSpPr>
          <p:nvPr/>
        </p:nvSpPr>
        <p:spPr bwMode="auto">
          <a:xfrm flipV="1">
            <a:off x="2751138" y="4919663"/>
            <a:ext cx="11112" cy="3175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3" name="Line 71"/>
          <p:cNvSpPr>
            <a:spLocks noChangeShapeType="1"/>
          </p:cNvSpPr>
          <p:nvPr/>
        </p:nvSpPr>
        <p:spPr bwMode="auto">
          <a:xfrm flipV="1">
            <a:off x="2762250" y="4913313"/>
            <a:ext cx="9525" cy="6350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4" name="Freeform 72"/>
          <p:cNvSpPr>
            <a:spLocks/>
          </p:cNvSpPr>
          <p:nvPr/>
        </p:nvSpPr>
        <p:spPr bwMode="auto">
          <a:xfrm>
            <a:off x="2771775" y="4906963"/>
            <a:ext cx="12700" cy="6350"/>
          </a:xfrm>
          <a:custGeom>
            <a:avLst/>
            <a:gdLst>
              <a:gd name="T0" fmla="*/ 0 w 15"/>
              <a:gd name="T1" fmla="*/ 2147483647 h 8"/>
              <a:gd name="T2" fmla="*/ 2147483647 w 15"/>
              <a:gd name="T3" fmla="*/ 2147483647 h 8"/>
              <a:gd name="T4" fmla="*/ 2147483647 w 15"/>
              <a:gd name="T5" fmla="*/ 0 h 8"/>
              <a:gd name="T6" fmla="*/ 0 60000 65536"/>
              <a:gd name="T7" fmla="*/ 0 60000 65536"/>
              <a:gd name="T8" fmla="*/ 0 60000 65536"/>
              <a:gd name="T9" fmla="*/ 0 w 15"/>
              <a:gd name="T10" fmla="*/ 0 h 8"/>
              <a:gd name="T11" fmla="*/ 15 w 15"/>
              <a:gd name="T12" fmla="*/ 8 h 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8">
                <a:moveTo>
                  <a:pt x="0" y="8"/>
                </a:moveTo>
                <a:lnTo>
                  <a:pt x="8" y="4"/>
                </a:lnTo>
                <a:lnTo>
                  <a:pt x="15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5" name="Line 73"/>
          <p:cNvSpPr>
            <a:spLocks noChangeShapeType="1"/>
          </p:cNvSpPr>
          <p:nvPr/>
        </p:nvSpPr>
        <p:spPr bwMode="auto">
          <a:xfrm flipV="1">
            <a:off x="2784475" y="4900613"/>
            <a:ext cx="9525" cy="6350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6" name="Freeform 74"/>
          <p:cNvSpPr>
            <a:spLocks/>
          </p:cNvSpPr>
          <p:nvPr/>
        </p:nvSpPr>
        <p:spPr bwMode="auto">
          <a:xfrm>
            <a:off x="2794000" y="4891088"/>
            <a:ext cx="11113" cy="9525"/>
          </a:xfrm>
          <a:custGeom>
            <a:avLst/>
            <a:gdLst>
              <a:gd name="T0" fmla="*/ 0 w 16"/>
              <a:gd name="T1" fmla="*/ 2147483647 h 13"/>
              <a:gd name="T2" fmla="*/ 2147483647 w 16"/>
              <a:gd name="T3" fmla="*/ 2147483647 h 13"/>
              <a:gd name="T4" fmla="*/ 2147483647 w 16"/>
              <a:gd name="T5" fmla="*/ 0 h 13"/>
              <a:gd name="T6" fmla="*/ 0 60000 65536"/>
              <a:gd name="T7" fmla="*/ 0 60000 65536"/>
              <a:gd name="T8" fmla="*/ 0 60000 65536"/>
              <a:gd name="T9" fmla="*/ 0 w 16"/>
              <a:gd name="T10" fmla="*/ 0 h 13"/>
              <a:gd name="T11" fmla="*/ 16 w 16"/>
              <a:gd name="T12" fmla="*/ 13 h 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13">
                <a:moveTo>
                  <a:pt x="0" y="13"/>
                </a:moveTo>
                <a:lnTo>
                  <a:pt x="7" y="8"/>
                </a:lnTo>
                <a:lnTo>
                  <a:pt x="16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7" name="Line 75"/>
          <p:cNvSpPr>
            <a:spLocks noChangeShapeType="1"/>
          </p:cNvSpPr>
          <p:nvPr/>
        </p:nvSpPr>
        <p:spPr bwMode="auto">
          <a:xfrm flipV="1">
            <a:off x="2805113" y="4878388"/>
            <a:ext cx="9525" cy="12700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8" name="Freeform 76"/>
          <p:cNvSpPr>
            <a:spLocks/>
          </p:cNvSpPr>
          <p:nvPr/>
        </p:nvSpPr>
        <p:spPr bwMode="auto">
          <a:xfrm>
            <a:off x="2814638" y="4865688"/>
            <a:ext cx="12700" cy="12700"/>
          </a:xfrm>
          <a:custGeom>
            <a:avLst/>
            <a:gdLst>
              <a:gd name="T0" fmla="*/ 0 w 15"/>
              <a:gd name="T1" fmla="*/ 2147483647 h 17"/>
              <a:gd name="T2" fmla="*/ 2147483647 w 15"/>
              <a:gd name="T3" fmla="*/ 2147483647 h 17"/>
              <a:gd name="T4" fmla="*/ 2147483647 w 15"/>
              <a:gd name="T5" fmla="*/ 0 h 17"/>
              <a:gd name="T6" fmla="*/ 0 60000 65536"/>
              <a:gd name="T7" fmla="*/ 0 60000 65536"/>
              <a:gd name="T8" fmla="*/ 0 60000 65536"/>
              <a:gd name="T9" fmla="*/ 0 w 15"/>
              <a:gd name="T10" fmla="*/ 0 h 17"/>
              <a:gd name="T11" fmla="*/ 15 w 15"/>
              <a:gd name="T12" fmla="*/ 17 h 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17">
                <a:moveTo>
                  <a:pt x="0" y="17"/>
                </a:moveTo>
                <a:lnTo>
                  <a:pt x="8" y="9"/>
                </a:lnTo>
                <a:lnTo>
                  <a:pt x="15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9" name="Line 77"/>
          <p:cNvSpPr>
            <a:spLocks noChangeShapeType="1"/>
          </p:cNvSpPr>
          <p:nvPr/>
        </p:nvSpPr>
        <p:spPr bwMode="auto">
          <a:xfrm flipV="1">
            <a:off x="2827338" y="4848225"/>
            <a:ext cx="9525" cy="17463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0" name="Freeform 78"/>
          <p:cNvSpPr>
            <a:spLocks/>
          </p:cNvSpPr>
          <p:nvPr/>
        </p:nvSpPr>
        <p:spPr bwMode="auto">
          <a:xfrm>
            <a:off x="2836863" y="4829175"/>
            <a:ext cx="11112" cy="19050"/>
          </a:xfrm>
          <a:custGeom>
            <a:avLst/>
            <a:gdLst>
              <a:gd name="T0" fmla="*/ 0 w 16"/>
              <a:gd name="T1" fmla="*/ 2147483647 h 24"/>
              <a:gd name="T2" fmla="*/ 2147483647 w 16"/>
              <a:gd name="T3" fmla="*/ 2147483647 h 24"/>
              <a:gd name="T4" fmla="*/ 2147483647 w 16"/>
              <a:gd name="T5" fmla="*/ 0 h 24"/>
              <a:gd name="T6" fmla="*/ 0 60000 65536"/>
              <a:gd name="T7" fmla="*/ 0 60000 65536"/>
              <a:gd name="T8" fmla="*/ 0 60000 65536"/>
              <a:gd name="T9" fmla="*/ 0 w 16"/>
              <a:gd name="T10" fmla="*/ 0 h 24"/>
              <a:gd name="T11" fmla="*/ 16 w 16"/>
              <a:gd name="T12" fmla="*/ 24 h 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24">
                <a:moveTo>
                  <a:pt x="0" y="24"/>
                </a:moveTo>
                <a:lnTo>
                  <a:pt x="7" y="11"/>
                </a:lnTo>
                <a:lnTo>
                  <a:pt x="16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1" name="Freeform 79"/>
          <p:cNvSpPr>
            <a:spLocks/>
          </p:cNvSpPr>
          <p:nvPr/>
        </p:nvSpPr>
        <p:spPr bwMode="auto">
          <a:xfrm>
            <a:off x="2847975" y="4803775"/>
            <a:ext cx="9525" cy="25400"/>
          </a:xfrm>
          <a:custGeom>
            <a:avLst/>
            <a:gdLst>
              <a:gd name="T0" fmla="*/ 0 w 10"/>
              <a:gd name="T1" fmla="*/ 2147483647 h 33"/>
              <a:gd name="T2" fmla="*/ 2147483647 w 10"/>
              <a:gd name="T3" fmla="*/ 2147483647 h 33"/>
              <a:gd name="T4" fmla="*/ 2147483647 w 10"/>
              <a:gd name="T5" fmla="*/ 0 h 33"/>
              <a:gd name="T6" fmla="*/ 0 60000 65536"/>
              <a:gd name="T7" fmla="*/ 0 60000 65536"/>
              <a:gd name="T8" fmla="*/ 0 60000 65536"/>
              <a:gd name="T9" fmla="*/ 0 w 10"/>
              <a:gd name="T10" fmla="*/ 0 h 33"/>
              <a:gd name="T11" fmla="*/ 10 w 10"/>
              <a:gd name="T12" fmla="*/ 33 h 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" h="33">
                <a:moveTo>
                  <a:pt x="0" y="33"/>
                </a:moveTo>
                <a:lnTo>
                  <a:pt x="3" y="16"/>
                </a:lnTo>
                <a:lnTo>
                  <a:pt x="10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2" name="Freeform 80"/>
          <p:cNvSpPr>
            <a:spLocks/>
          </p:cNvSpPr>
          <p:nvPr/>
        </p:nvSpPr>
        <p:spPr bwMode="auto">
          <a:xfrm>
            <a:off x="2857500" y="4778375"/>
            <a:ext cx="11113" cy="25400"/>
          </a:xfrm>
          <a:custGeom>
            <a:avLst/>
            <a:gdLst>
              <a:gd name="T0" fmla="*/ 0 w 16"/>
              <a:gd name="T1" fmla="*/ 2147483647 h 33"/>
              <a:gd name="T2" fmla="*/ 2147483647 w 16"/>
              <a:gd name="T3" fmla="*/ 2147483647 h 33"/>
              <a:gd name="T4" fmla="*/ 2147483647 w 16"/>
              <a:gd name="T5" fmla="*/ 0 h 33"/>
              <a:gd name="T6" fmla="*/ 0 60000 65536"/>
              <a:gd name="T7" fmla="*/ 0 60000 65536"/>
              <a:gd name="T8" fmla="*/ 0 60000 65536"/>
              <a:gd name="T9" fmla="*/ 0 w 16"/>
              <a:gd name="T10" fmla="*/ 0 h 33"/>
              <a:gd name="T11" fmla="*/ 16 w 16"/>
              <a:gd name="T12" fmla="*/ 33 h 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33">
                <a:moveTo>
                  <a:pt x="0" y="33"/>
                </a:moveTo>
                <a:lnTo>
                  <a:pt x="9" y="16"/>
                </a:lnTo>
                <a:lnTo>
                  <a:pt x="16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3" name="Line 81"/>
          <p:cNvSpPr>
            <a:spLocks noChangeShapeType="1"/>
          </p:cNvSpPr>
          <p:nvPr/>
        </p:nvSpPr>
        <p:spPr bwMode="auto">
          <a:xfrm flipV="1">
            <a:off x="2868613" y="4745038"/>
            <a:ext cx="9525" cy="3333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4" name="Freeform 82"/>
          <p:cNvSpPr>
            <a:spLocks/>
          </p:cNvSpPr>
          <p:nvPr/>
        </p:nvSpPr>
        <p:spPr bwMode="auto">
          <a:xfrm>
            <a:off x="2878138" y="4710113"/>
            <a:ext cx="12700" cy="34925"/>
          </a:xfrm>
          <a:custGeom>
            <a:avLst/>
            <a:gdLst>
              <a:gd name="T0" fmla="*/ 0 w 15"/>
              <a:gd name="T1" fmla="*/ 2147483647 h 45"/>
              <a:gd name="T2" fmla="*/ 2147483647 w 15"/>
              <a:gd name="T3" fmla="*/ 2147483647 h 45"/>
              <a:gd name="T4" fmla="*/ 2147483647 w 15"/>
              <a:gd name="T5" fmla="*/ 0 h 45"/>
              <a:gd name="T6" fmla="*/ 0 60000 65536"/>
              <a:gd name="T7" fmla="*/ 0 60000 65536"/>
              <a:gd name="T8" fmla="*/ 0 60000 65536"/>
              <a:gd name="T9" fmla="*/ 0 w 15"/>
              <a:gd name="T10" fmla="*/ 0 h 45"/>
              <a:gd name="T11" fmla="*/ 15 w 15"/>
              <a:gd name="T12" fmla="*/ 45 h 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45">
                <a:moveTo>
                  <a:pt x="0" y="45"/>
                </a:moveTo>
                <a:lnTo>
                  <a:pt x="7" y="24"/>
                </a:lnTo>
                <a:lnTo>
                  <a:pt x="15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5" name="Line 83"/>
          <p:cNvSpPr>
            <a:spLocks noChangeShapeType="1"/>
          </p:cNvSpPr>
          <p:nvPr/>
        </p:nvSpPr>
        <p:spPr bwMode="auto">
          <a:xfrm flipV="1">
            <a:off x="2890838" y="4668838"/>
            <a:ext cx="9525" cy="41275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6" name="Line 84"/>
          <p:cNvSpPr>
            <a:spLocks noChangeShapeType="1"/>
          </p:cNvSpPr>
          <p:nvPr/>
        </p:nvSpPr>
        <p:spPr bwMode="auto">
          <a:xfrm flipV="1">
            <a:off x="2900363" y="4622800"/>
            <a:ext cx="11112" cy="46038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7" name="Freeform 85"/>
          <p:cNvSpPr>
            <a:spLocks/>
          </p:cNvSpPr>
          <p:nvPr/>
        </p:nvSpPr>
        <p:spPr bwMode="auto">
          <a:xfrm>
            <a:off x="2911475" y="4578350"/>
            <a:ext cx="12700" cy="44450"/>
          </a:xfrm>
          <a:custGeom>
            <a:avLst/>
            <a:gdLst>
              <a:gd name="T0" fmla="*/ 0 w 15"/>
              <a:gd name="T1" fmla="*/ 2147483647 h 57"/>
              <a:gd name="T2" fmla="*/ 2147483647 w 15"/>
              <a:gd name="T3" fmla="*/ 2147483647 h 57"/>
              <a:gd name="T4" fmla="*/ 2147483647 w 15"/>
              <a:gd name="T5" fmla="*/ 0 h 57"/>
              <a:gd name="T6" fmla="*/ 0 60000 65536"/>
              <a:gd name="T7" fmla="*/ 0 60000 65536"/>
              <a:gd name="T8" fmla="*/ 0 60000 65536"/>
              <a:gd name="T9" fmla="*/ 0 w 15"/>
              <a:gd name="T10" fmla="*/ 0 h 57"/>
              <a:gd name="T11" fmla="*/ 15 w 15"/>
              <a:gd name="T12" fmla="*/ 57 h 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57">
                <a:moveTo>
                  <a:pt x="0" y="57"/>
                </a:moveTo>
                <a:lnTo>
                  <a:pt x="8" y="28"/>
                </a:lnTo>
                <a:lnTo>
                  <a:pt x="15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8" name="Line 86"/>
          <p:cNvSpPr>
            <a:spLocks noChangeShapeType="1"/>
          </p:cNvSpPr>
          <p:nvPr/>
        </p:nvSpPr>
        <p:spPr bwMode="auto">
          <a:xfrm flipV="1">
            <a:off x="2924175" y="4525963"/>
            <a:ext cx="9525" cy="5238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9" name="Freeform 87"/>
          <p:cNvSpPr>
            <a:spLocks/>
          </p:cNvSpPr>
          <p:nvPr/>
        </p:nvSpPr>
        <p:spPr bwMode="auto">
          <a:xfrm>
            <a:off x="2933700" y="4471988"/>
            <a:ext cx="12700" cy="53975"/>
          </a:xfrm>
          <a:custGeom>
            <a:avLst/>
            <a:gdLst>
              <a:gd name="T0" fmla="*/ 0 w 16"/>
              <a:gd name="T1" fmla="*/ 2147483647 h 69"/>
              <a:gd name="T2" fmla="*/ 2147483647 w 16"/>
              <a:gd name="T3" fmla="*/ 2147483647 h 69"/>
              <a:gd name="T4" fmla="*/ 2147483647 w 16"/>
              <a:gd name="T5" fmla="*/ 0 h 69"/>
              <a:gd name="T6" fmla="*/ 0 60000 65536"/>
              <a:gd name="T7" fmla="*/ 0 60000 65536"/>
              <a:gd name="T8" fmla="*/ 0 60000 65536"/>
              <a:gd name="T9" fmla="*/ 0 w 16"/>
              <a:gd name="T10" fmla="*/ 0 h 69"/>
              <a:gd name="T11" fmla="*/ 16 w 16"/>
              <a:gd name="T12" fmla="*/ 69 h 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69">
                <a:moveTo>
                  <a:pt x="0" y="69"/>
                </a:moveTo>
                <a:lnTo>
                  <a:pt x="7" y="36"/>
                </a:lnTo>
                <a:lnTo>
                  <a:pt x="16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0" name="Line 88"/>
          <p:cNvSpPr>
            <a:spLocks noChangeShapeType="1"/>
          </p:cNvSpPr>
          <p:nvPr/>
        </p:nvSpPr>
        <p:spPr bwMode="auto">
          <a:xfrm flipV="1">
            <a:off x="2946400" y="4413250"/>
            <a:ext cx="7938" cy="58738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1" name="Freeform 89"/>
          <p:cNvSpPr>
            <a:spLocks/>
          </p:cNvSpPr>
          <p:nvPr/>
        </p:nvSpPr>
        <p:spPr bwMode="auto">
          <a:xfrm>
            <a:off x="2954338" y="4354513"/>
            <a:ext cx="12700" cy="58737"/>
          </a:xfrm>
          <a:custGeom>
            <a:avLst/>
            <a:gdLst>
              <a:gd name="T0" fmla="*/ 0 w 15"/>
              <a:gd name="T1" fmla="*/ 2147483647 h 74"/>
              <a:gd name="T2" fmla="*/ 2147483647 w 15"/>
              <a:gd name="T3" fmla="*/ 2147483647 h 74"/>
              <a:gd name="T4" fmla="*/ 2147483647 w 15"/>
              <a:gd name="T5" fmla="*/ 0 h 74"/>
              <a:gd name="T6" fmla="*/ 0 60000 65536"/>
              <a:gd name="T7" fmla="*/ 0 60000 65536"/>
              <a:gd name="T8" fmla="*/ 0 60000 65536"/>
              <a:gd name="T9" fmla="*/ 0 w 15"/>
              <a:gd name="T10" fmla="*/ 0 h 74"/>
              <a:gd name="T11" fmla="*/ 15 w 15"/>
              <a:gd name="T12" fmla="*/ 74 h 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74">
                <a:moveTo>
                  <a:pt x="0" y="74"/>
                </a:moveTo>
                <a:lnTo>
                  <a:pt x="8" y="37"/>
                </a:lnTo>
                <a:lnTo>
                  <a:pt x="15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2" name="Line 90"/>
          <p:cNvSpPr>
            <a:spLocks noChangeShapeType="1"/>
          </p:cNvSpPr>
          <p:nvPr/>
        </p:nvSpPr>
        <p:spPr bwMode="auto">
          <a:xfrm flipV="1">
            <a:off x="2967038" y="4298950"/>
            <a:ext cx="9525" cy="55563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3" name="Freeform 91"/>
          <p:cNvSpPr>
            <a:spLocks/>
          </p:cNvSpPr>
          <p:nvPr/>
        </p:nvSpPr>
        <p:spPr bwMode="auto">
          <a:xfrm>
            <a:off x="2976563" y="4241800"/>
            <a:ext cx="12700" cy="57150"/>
          </a:xfrm>
          <a:custGeom>
            <a:avLst/>
            <a:gdLst>
              <a:gd name="T0" fmla="*/ 0 w 16"/>
              <a:gd name="T1" fmla="*/ 2147483647 h 73"/>
              <a:gd name="T2" fmla="*/ 2147483647 w 16"/>
              <a:gd name="T3" fmla="*/ 2147483647 h 73"/>
              <a:gd name="T4" fmla="*/ 2147483647 w 16"/>
              <a:gd name="T5" fmla="*/ 0 h 73"/>
              <a:gd name="T6" fmla="*/ 0 60000 65536"/>
              <a:gd name="T7" fmla="*/ 0 60000 65536"/>
              <a:gd name="T8" fmla="*/ 0 60000 65536"/>
              <a:gd name="T9" fmla="*/ 0 w 16"/>
              <a:gd name="T10" fmla="*/ 0 h 73"/>
              <a:gd name="T11" fmla="*/ 16 w 16"/>
              <a:gd name="T12" fmla="*/ 73 h 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73">
                <a:moveTo>
                  <a:pt x="0" y="73"/>
                </a:moveTo>
                <a:lnTo>
                  <a:pt x="7" y="36"/>
                </a:lnTo>
                <a:lnTo>
                  <a:pt x="16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4" name="Freeform 92"/>
          <p:cNvSpPr>
            <a:spLocks/>
          </p:cNvSpPr>
          <p:nvPr/>
        </p:nvSpPr>
        <p:spPr bwMode="auto">
          <a:xfrm>
            <a:off x="2989263" y="4191000"/>
            <a:ext cx="7937" cy="50800"/>
          </a:xfrm>
          <a:custGeom>
            <a:avLst/>
            <a:gdLst>
              <a:gd name="T0" fmla="*/ 0 w 10"/>
              <a:gd name="T1" fmla="*/ 2147483647 h 65"/>
              <a:gd name="T2" fmla="*/ 2147483647 w 10"/>
              <a:gd name="T3" fmla="*/ 2147483647 h 65"/>
              <a:gd name="T4" fmla="*/ 2147483647 w 10"/>
              <a:gd name="T5" fmla="*/ 0 h 65"/>
              <a:gd name="T6" fmla="*/ 0 60000 65536"/>
              <a:gd name="T7" fmla="*/ 0 60000 65536"/>
              <a:gd name="T8" fmla="*/ 0 60000 65536"/>
              <a:gd name="T9" fmla="*/ 0 w 10"/>
              <a:gd name="T10" fmla="*/ 0 h 65"/>
              <a:gd name="T11" fmla="*/ 10 w 10"/>
              <a:gd name="T12" fmla="*/ 65 h 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" h="65">
                <a:moveTo>
                  <a:pt x="0" y="65"/>
                </a:moveTo>
                <a:lnTo>
                  <a:pt x="3" y="32"/>
                </a:lnTo>
                <a:lnTo>
                  <a:pt x="10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5" name="Freeform 93"/>
          <p:cNvSpPr>
            <a:spLocks/>
          </p:cNvSpPr>
          <p:nvPr/>
        </p:nvSpPr>
        <p:spPr bwMode="auto">
          <a:xfrm>
            <a:off x="2997200" y="4138613"/>
            <a:ext cx="12700" cy="52387"/>
          </a:xfrm>
          <a:custGeom>
            <a:avLst/>
            <a:gdLst>
              <a:gd name="T0" fmla="*/ 0 w 16"/>
              <a:gd name="T1" fmla="*/ 2147483647 h 66"/>
              <a:gd name="T2" fmla="*/ 2147483647 w 16"/>
              <a:gd name="T3" fmla="*/ 2147483647 h 66"/>
              <a:gd name="T4" fmla="*/ 2147483647 w 16"/>
              <a:gd name="T5" fmla="*/ 0 h 66"/>
              <a:gd name="T6" fmla="*/ 0 60000 65536"/>
              <a:gd name="T7" fmla="*/ 0 60000 65536"/>
              <a:gd name="T8" fmla="*/ 0 60000 65536"/>
              <a:gd name="T9" fmla="*/ 0 w 16"/>
              <a:gd name="T10" fmla="*/ 0 h 66"/>
              <a:gd name="T11" fmla="*/ 16 w 16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66">
                <a:moveTo>
                  <a:pt x="0" y="66"/>
                </a:moveTo>
                <a:lnTo>
                  <a:pt x="9" y="33"/>
                </a:lnTo>
                <a:lnTo>
                  <a:pt x="16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6" name="Line 94"/>
          <p:cNvSpPr>
            <a:spLocks noChangeShapeType="1"/>
          </p:cNvSpPr>
          <p:nvPr/>
        </p:nvSpPr>
        <p:spPr bwMode="auto">
          <a:xfrm flipV="1">
            <a:off x="3009900" y="4092575"/>
            <a:ext cx="9525" cy="46038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7" name="Freeform 95"/>
          <p:cNvSpPr>
            <a:spLocks/>
          </p:cNvSpPr>
          <p:nvPr/>
        </p:nvSpPr>
        <p:spPr bwMode="auto">
          <a:xfrm>
            <a:off x="3019425" y="4052888"/>
            <a:ext cx="12700" cy="39687"/>
          </a:xfrm>
          <a:custGeom>
            <a:avLst/>
            <a:gdLst>
              <a:gd name="T0" fmla="*/ 0 w 15"/>
              <a:gd name="T1" fmla="*/ 2147483647 h 49"/>
              <a:gd name="T2" fmla="*/ 2147483647 w 15"/>
              <a:gd name="T3" fmla="*/ 2147483647 h 49"/>
              <a:gd name="T4" fmla="*/ 2147483647 w 15"/>
              <a:gd name="T5" fmla="*/ 0 h 49"/>
              <a:gd name="T6" fmla="*/ 0 60000 65536"/>
              <a:gd name="T7" fmla="*/ 0 60000 65536"/>
              <a:gd name="T8" fmla="*/ 0 60000 65536"/>
              <a:gd name="T9" fmla="*/ 0 w 15"/>
              <a:gd name="T10" fmla="*/ 0 h 49"/>
              <a:gd name="T11" fmla="*/ 15 w 15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49">
                <a:moveTo>
                  <a:pt x="0" y="49"/>
                </a:moveTo>
                <a:lnTo>
                  <a:pt x="7" y="25"/>
                </a:lnTo>
                <a:lnTo>
                  <a:pt x="15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8" name="Freeform 96"/>
          <p:cNvSpPr>
            <a:spLocks/>
          </p:cNvSpPr>
          <p:nvPr/>
        </p:nvSpPr>
        <p:spPr bwMode="auto">
          <a:xfrm>
            <a:off x="3032125" y="4024313"/>
            <a:ext cx="7938" cy="28575"/>
          </a:xfrm>
          <a:custGeom>
            <a:avLst/>
            <a:gdLst>
              <a:gd name="T0" fmla="*/ 0 w 11"/>
              <a:gd name="T1" fmla="*/ 2147483647 h 37"/>
              <a:gd name="T2" fmla="*/ 2147483647 w 11"/>
              <a:gd name="T3" fmla="*/ 2147483647 h 37"/>
              <a:gd name="T4" fmla="*/ 2147483647 w 11"/>
              <a:gd name="T5" fmla="*/ 0 h 37"/>
              <a:gd name="T6" fmla="*/ 0 60000 65536"/>
              <a:gd name="T7" fmla="*/ 0 60000 65536"/>
              <a:gd name="T8" fmla="*/ 0 60000 65536"/>
              <a:gd name="T9" fmla="*/ 0 w 11"/>
              <a:gd name="T10" fmla="*/ 0 h 37"/>
              <a:gd name="T11" fmla="*/ 11 w 11"/>
              <a:gd name="T12" fmla="*/ 37 h 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" h="37">
                <a:moveTo>
                  <a:pt x="0" y="37"/>
                </a:moveTo>
                <a:lnTo>
                  <a:pt x="4" y="17"/>
                </a:lnTo>
                <a:lnTo>
                  <a:pt x="11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9" name="Freeform 97"/>
          <p:cNvSpPr>
            <a:spLocks/>
          </p:cNvSpPr>
          <p:nvPr/>
        </p:nvSpPr>
        <p:spPr bwMode="auto">
          <a:xfrm>
            <a:off x="3040063" y="3998913"/>
            <a:ext cx="12700" cy="25400"/>
          </a:xfrm>
          <a:custGeom>
            <a:avLst/>
            <a:gdLst>
              <a:gd name="T0" fmla="*/ 0 w 16"/>
              <a:gd name="T1" fmla="*/ 2147483647 h 31"/>
              <a:gd name="T2" fmla="*/ 2147483647 w 16"/>
              <a:gd name="T3" fmla="*/ 2147483647 h 31"/>
              <a:gd name="T4" fmla="*/ 2147483647 w 16"/>
              <a:gd name="T5" fmla="*/ 0 h 31"/>
              <a:gd name="T6" fmla="*/ 0 60000 65536"/>
              <a:gd name="T7" fmla="*/ 0 60000 65536"/>
              <a:gd name="T8" fmla="*/ 0 60000 65536"/>
              <a:gd name="T9" fmla="*/ 0 w 16"/>
              <a:gd name="T10" fmla="*/ 0 h 31"/>
              <a:gd name="T11" fmla="*/ 16 w 16"/>
              <a:gd name="T12" fmla="*/ 31 h 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31">
                <a:moveTo>
                  <a:pt x="0" y="31"/>
                </a:moveTo>
                <a:lnTo>
                  <a:pt x="9" y="16"/>
                </a:lnTo>
                <a:lnTo>
                  <a:pt x="16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40" name="Freeform 98"/>
          <p:cNvSpPr>
            <a:spLocks/>
          </p:cNvSpPr>
          <p:nvPr/>
        </p:nvSpPr>
        <p:spPr bwMode="auto">
          <a:xfrm>
            <a:off x="3052763" y="3986213"/>
            <a:ext cx="9525" cy="12700"/>
          </a:xfrm>
          <a:custGeom>
            <a:avLst/>
            <a:gdLst>
              <a:gd name="T0" fmla="*/ 0 w 12"/>
              <a:gd name="T1" fmla="*/ 2147483647 h 17"/>
              <a:gd name="T2" fmla="*/ 2147483647 w 12"/>
              <a:gd name="T3" fmla="*/ 2147483647 h 17"/>
              <a:gd name="T4" fmla="*/ 2147483647 w 12"/>
              <a:gd name="T5" fmla="*/ 0 h 17"/>
              <a:gd name="T6" fmla="*/ 0 60000 65536"/>
              <a:gd name="T7" fmla="*/ 0 60000 65536"/>
              <a:gd name="T8" fmla="*/ 0 60000 65536"/>
              <a:gd name="T9" fmla="*/ 0 w 12"/>
              <a:gd name="T10" fmla="*/ 0 h 17"/>
              <a:gd name="T11" fmla="*/ 12 w 12"/>
              <a:gd name="T12" fmla="*/ 17 h 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" h="17">
                <a:moveTo>
                  <a:pt x="0" y="17"/>
                </a:moveTo>
                <a:lnTo>
                  <a:pt x="4" y="8"/>
                </a:lnTo>
                <a:lnTo>
                  <a:pt x="12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41" name="Freeform 99"/>
          <p:cNvSpPr>
            <a:spLocks/>
          </p:cNvSpPr>
          <p:nvPr/>
        </p:nvSpPr>
        <p:spPr bwMode="auto">
          <a:xfrm>
            <a:off x="3062288" y="3983038"/>
            <a:ext cx="12700" cy="3175"/>
          </a:xfrm>
          <a:custGeom>
            <a:avLst/>
            <a:gdLst>
              <a:gd name="T0" fmla="*/ 0 w 15"/>
              <a:gd name="T1" fmla="*/ 2147483647 h 4"/>
              <a:gd name="T2" fmla="*/ 2147483647 w 15"/>
              <a:gd name="T3" fmla="*/ 0 h 4"/>
              <a:gd name="T4" fmla="*/ 2147483647 w 15"/>
              <a:gd name="T5" fmla="*/ 0 h 4"/>
              <a:gd name="T6" fmla="*/ 0 60000 65536"/>
              <a:gd name="T7" fmla="*/ 0 60000 65536"/>
              <a:gd name="T8" fmla="*/ 0 60000 65536"/>
              <a:gd name="T9" fmla="*/ 0 w 15"/>
              <a:gd name="T10" fmla="*/ 0 h 4"/>
              <a:gd name="T11" fmla="*/ 15 w 15"/>
              <a:gd name="T12" fmla="*/ 4 h 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4">
                <a:moveTo>
                  <a:pt x="0" y="4"/>
                </a:moveTo>
                <a:lnTo>
                  <a:pt x="7" y="0"/>
                </a:lnTo>
                <a:lnTo>
                  <a:pt x="15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42" name="Freeform 100"/>
          <p:cNvSpPr>
            <a:spLocks/>
          </p:cNvSpPr>
          <p:nvPr/>
        </p:nvSpPr>
        <p:spPr bwMode="auto">
          <a:xfrm>
            <a:off x="3074988" y="3983038"/>
            <a:ext cx="11112" cy="3175"/>
          </a:xfrm>
          <a:custGeom>
            <a:avLst/>
            <a:gdLst>
              <a:gd name="T0" fmla="*/ 0 w 16"/>
              <a:gd name="T1" fmla="*/ 0 h 4"/>
              <a:gd name="T2" fmla="*/ 2147483647 w 16"/>
              <a:gd name="T3" fmla="*/ 0 h 4"/>
              <a:gd name="T4" fmla="*/ 2147483647 w 16"/>
              <a:gd name="T5" fmla="*/ 2147483647 h 4"/>
              <a:gd name="T6" fmla="*/ 0 60000 65536"/>
              <a:gd name="T7" fmla="*/ 0 60000 65536"/>
              <a:gd name="T8" fmla="*/ 0 60000 65536"/>
              <a:gd name="T9" fmla="*/ 0 w 16"/>
              <a:gd name="T10" fmla="*/ 0 h 4"/>
              <a:gd name="T11" fmla="*/ 16 w 16"/>
              <a:gd name="T12" fmla="*/ 4 h 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4">
                <a:moveTo>
                  <a:pt x="0" y="0"/>
                </a:moveTo>
                <a:lnTo>
                  <a:pt x="7" y="0"/>
                </a:lnTo>
                <a:lnTo>
                  <a:pt x="16" y="4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43" name="Freeform 101"/>
          <p:cNvSpPr>
            <a:spLocks/>
          </p:cNvSpPr>
          <p:nvPr/>
        </p:nvSpPr>
        <p:spPr bwMode="auto">
          <a:xfrm>
            <a:off x="3086100" y="3986213"/>
            <a:ext cx="9525" cy="12700"/>
          </a:xfrm>
          <a:custGeom>
            <a:avLst/>
            <a:gdLst>
              <a:gd name="T0" fmla="*/ 0 w 10"/>
              <a:gd name="T1" fmla="*/ 0 h 17"/>
              <a:gd name="T2" fmla="*/ 2147483647 w 10"/>
              <a:gd name="T3" fmla="*/ 2147483647 h 17"/>
              <a:gd name="T4" fmla="*/ 2147483647 w 10"/>
              <a:gd name="T5" fmla="*/ 2147483647 h 17"/>
              <a:gd name="T6" fmla="*/ 0 60000 65536"/>
              <a:gd name="T7" fmla="*/ 0 60000 65536"/>
              <a:gd name="T8" fmla="*/ 0 60000 65536"/>
              <a:gd name="T9" fmla="*/ 0 w 10"/>
              <a:gd name="T10" fmla="*/ 0 h 17"/>
              <a:gd name="T11" fmla="*/ 10 w 10"/>
              <a:gd name="T12" fmla="*/ 17 h 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" h="17">
                <a:moveTo>
                  <a:pt x="0" y="0"/>
                </a:moveTo>
                <a:lnTo>
                  <a:pt x="3" y="8"/>
                </a:lnTo>
                <a:lnTo>
                  <a:pt x="10" y="17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44" name="Freeform 102"/>
          <p:cNvSpPr>
            <a:spLocks/>
          </p:cNvSpPr>
          <p:nvPr/>
        </p:nvSpPr>
        <p:spPr bwMode="auto">
          <a:xfrm>
            <a:off x="3095625" y="3998913"/>
            <a:ext cx="12700" cy="25400"/>
          </a:xfrm>
          <a:custGeom>
            <a:avLst/>
            <a:gdLst>
              <a:gd name="T0" fmla="*/ 0 w 16"/>
              <a:gd name="T1" fmla="*/ 0 h 31"/>
              <a:gd name="T2" fmla="*/ 2147483647 w 16"/>
              <a:gd name="T3" fmla="*/ 2147483647 h 31"/>
              <a:gd name="T4" fmla="*/ 2147483647 w 16"/>
              <a:gd name="T5" fmla="*/ 2147483647 h 31"/>
              <a:gd name="T6" fmla="*/ 0 60000 65536"/>
              <a:gd name="T7" fmla="*/ 0 60000 65536"/>
              <a:gd name="T8" fmla="*/ 0 60000 65536"/>
              <a:gd name="T9" fmla="*/ 0 w 16"/>
              <a:gd name="T10" fmla="*/ 0 h 31"/>
              <a:gd name="T11" fmla="*/ 16 w 16"/>
              <a:gd name="T12" fmla="*/ 31 h 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31">
                <a:moveTo>
                  <a:pt x="0" y="0"/>
                </a:moveTo>
                <a:lnTo>
                  <a:pt x="9" y="16"/>
                </a:lnTo>
                <a:lnTo>
                  <a:pt x="16" y="31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45" name="Freeform 103"/>
          <p:cNvSpPr>
            <a:spLocks/>
          </p:cNvSpPr>
          <p:nvPr/>
        </p:nvSpPr>
        <p:spPr bwMode="auto">
          <a:xfrm>
            <a:off x="3108325" y="4024313"/>
            <a:ext cx="7938" cy="28575"/>
          </a:xfrm>
          <a:custGeom>
            <a:avLst/>
            <a:gdLst>
              <a:gd name="T0" fmla="*/ 0 w 12"/>
              <a:gd name="T1" fmla="*/ 0 h 37"/>
              <a:gd name="T2" fmla="*/ 2147483647 w 12"/>
              <a:gd name="T3" fmla="*/ 2147483647 h 37"/>
              <a:gd name="T4" fmla="*/ 2147483647 w 12"/>
              <a:gd name="T5" fmla="*/ 2147483647 h 37"/>
              <a:gd name="T6" fmla="*/ 0 60000 65536"/>
              <a:gd name="T7" fmla="*/ 0 60000 65536"/>
              <a:gd name="T8" fmla="*/ 0 60000 65536"/>
              <a:gd name="T9" fmla="*/ 0 w 12"/>
              <a:gd name="T10" fmla="*/ 0 h 37"/>
              <a:gd name="T11" fmla="*/ 12 w 12"/>
              <a:gd name="T12" fmla="*/ 37 h 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" h="37">
                <a:moveTo>
                  <a:pt x="0" y="0"/>
                </a:moveTo>
                <a:lnTo>
                  <a:pt x="5" y="17"/>
                </a:lnTo>
                <a:lnTo>
                  <a:pt x="12" y="37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46" name="Freeform 104"/>
          <p:cNvSpPr>
            <a:spLocks/>
          </p:cNvSpPr>
          <p:nvPr/>
        </p:nvSpPr>
        <p:spPr bwMode="auto">
          <a:xfrm>
            <a:off x="3116263" y="4052888"/>
            <a:ext cx="12700" cy="39687"/>
          </a:xfrm>
          <a:custGeom>
            <a:avLst/>
            <a:gdLst>
              <a:gd name="T0" fmla="*/ 0 w 16"/>
              <a:gd name="T1" fmla="*/ 0 h 49"/>
              <a:gd name="T2" fmla="*/ 2147483647 w 16"/>
              <a:gd name="T3" fmla="*/ 2147483647 h 49"/>
              <a:gd name="T4" fmla="*/ 2147483647 w 16"/>
              <a:gd name="T5" fmla="*/ 2147483647 h 49"/>
              <a:gd name="T6" fmla="*/ 0 60000 65536"/>
              <a:gd name="T7" fmla="*/ 0 60000 65536"/>
              <a:gd name="T8" fmla="*/ 0 60000 65536"/>
              <a:gd name="T9" fmla="*/ 0 w 16"/>
              <a:gd name="T10" fmla="*/ 0 h 49"/>
              <a:gd name="T11" fmla="*/ 16 w 16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49">
                <a:moveTo>
                  <a:pt x="0" y="0"/>
                </a:moveTo>
                <a:lnTo>
                  <a:pt x="7" y="25"/>
                </a:lnTo>
                <a:lnTo>
                  <a:pt x="16" y="49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47" name="Line 105"/>
          <p:cNvSpPr>
            <a:spLocks noChangeShapeType="1"/>
          </p:cNvSpPr>
          <p:nvPr/>
        </p:nvSpPr>
        <p:spPr bwMode="auto">
          <a:xfrm>
            <a:off x="3128963" y="4092575"/>
            <a:ext cx="9525" cy="46038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48" name="Freeform 106"/>
          <p:cNvSpPr>
            <a:spLocks/>
          </p:cNvSpPr>
          <p:nvPr/>
        </p:nvSpPr>
        <p:spPr bwMode="auto">
          <a:xfrm>
            <a:off x="3138488" y="4138613"/>
            <a:ext cx="11112" cy="52387"/>
          </a:xfrm>
          <a:custGeom>
            <a:avLst/>
            <a:gdLst>
              <a:gd name="T0" fmla="*/ 0 w 16"/>
              <a:gd name="T1" fmla="*/ 0 h 66"/>
              <a:gd name="T2" fmla="*/ 2147483647 w 16"/>
              <a:gd name="T3" fmla="*/ 2147483647 h 66"/>
              <a:gd name="T4" fmla="*/ 2147483647 w 16"/>
              <a:gd name="T5" fmla="*/ 2147483647 h 66"/>
              <a:gd name="T6" fmla="*/ 0 60000 65536"/>
              <a:gd name="T7" fmla="*/ 0 60000 65536"/>
              <a:gd name="T8" fmla="*/ 0 60000 65536"/>
              <a:gd name="T9" fmla="*/ 0 w 16"/>
              <a:gd name="T10" fmla="*/ 0 h 66"/>
              <a:gd name="T11" fmla="*/ 16 w 16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66">
                <a:moveTo>
                  <a:pt x="0" y="0"/>
                </a:moveTo>
                <a:lnTo>
                  <a:pt x="9" y="33"/>
                </a:lnTo>
                <a:lnTo>
                  <a:pt x="16" y="66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49" name="Freeform 107"/>
          <p:cNvSpPr>
            <a:spLocks/>
          </p:cNvSpPr>
          <p:nvPr/>
        </p:nvSpPr>
        <p:spPr bwMode="auto">
          <a:xfrm>
            <a:off x="3149600" y="4191000"/>
            <a:ext cx="9525" cy="50800"/>
          </a:xfrm>
          <a:custGeom>
            <a:avLst/>
            <a:gdLst>
              <a:gd name="T0" fmla="*/ 0 w 12"/>
              <a:gd name="T1" fmla="*/ 0 h 65"/>
              <a:gd name="T2" fmla="*/ 2147483647 w 12"/>
              <a:gd name="T3" fmla="*/ 2147483647 h 65"/>
              <a:gd name="T4" fmla="*/ 2147483647 w 12"/>
              <a:gd name="T5" fmla="*/ 2147483647 h 65"/>
              <a:gd name="T6" fmla="*/ 0 60000 65536"/>
              <a:gd name="T7" fmla="*/ 0 60000 65536"/>
              <a:gd name="T8" fmla="*/ 0 60000 65536"/>
              <a:gd name="T9" fmla="*/ 0 w 12"/>
              <a:gd name="T10" fmla="*/ 0 h 65"/>
              <a:gd name="T11" fmla="*/ 12 w 12"/>
              <a:gd name="T12" fmla="*/ 65 h 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" h="65">
                <a:moveTo>
                  <a:pt x="0" y="0"/>
                </a:moveTo>
                <a:lnTo>
                  <a:pt x="5" y="32"/>
                </a:lnTo>
                <a:lnTo>
                  <a:pt x="12" y="65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0" name="Freeform 108"/>
          <p:cNvSpPr>
            <a:spLocks/>
          </p:cNvSpPr>
          <p:nvPr/>
        </p:nvSpPr>
        <p:spPr bwMode="auto">
          <a:xfrm>
            <a:off x="3159125" y="4241800"/>
            <a:ext cx="12700" cy="57150"/>
          </a:xfrm>
          <a:custGeom>
            <a:avLst/>
            <a:gdLst>
              <a:gd name="T0" fmla="*/ 0 w 15"/>
              <a:gd name="T1" fmla="*/ 0 h 73"/>
              <a:gd name="T2" fmla="*/ 2147483647 w 15"/>
              <a:gd name="T3" fmla="*/ 2147483647 h 73"/>
              <a:gd name="T4" fmla="*/ 2147483647 w 15"/>
              <a:gd name="T5" fmla="*/ 2147483647 h 73"/>
              <a:gd name="T6" fmla="*/ 0 60000 65536"/>
              <a:gd name="T7" fmla="*/ 0 60000 65536"/>
              <a:gd name="T8" fmla="*/ 0 60000 65536"/>
              <a:gd name="T9" fmla="*/ 0 w 15"/>
              <a:gd name="T10" fmla="*/ 0 h 73"/>
              <a:gd name="T11" fmla="*/ 15 w 15"/>
              <a:gd name="T12" fmla="*/ 73 h 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73">
                <a:moveTo>
                  <a:pt x="0" y="0"/>
                </a:moveTo>
                <a:lnTo>
                  <a:pt x="7" y="36"/>
                </a:lnTo>
                <a:lnTo>
                  <a:pt x="15" y="73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1" name="Line 109"/>
          <p:cNvSpPr>
            <a:spLocks noChangeShapeType="1"/>
          </p:cNvSpPr>
          <p:nvPr/>
        </p:nvSpPr>
        <p:spPr bwMode="auto">
          <a:xfrm>
            <a:off x="3171825" y="4298950"/>
            <a:ext cx="9525" cy="55563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2" name="Freeform 110"/>
          <p:cNvSpPr>
            <a:spLocks/>
          </p:cNvSpPr>
          <p:nvPr/>
        </p:nvSpPr>
        <p:spPr bwMode="auto">
          <a:xfrm>
            <a:off x="3181350" y="4354513"/>
            <a:ext cx="11113" cy="58737"/>
          </a:xfrm>
          <a:custGeom>
            <a:avLst/>
            <a:gdLst>
              <a:gd name="T0" fmla="*/ 0 w 15"/>
              <a:gd name="T1" fmla="*/ 0 h 74"/>
              <a:gd name="T2" fmla="*/ 2147483647 w 15"/>
              <a:gd name="T3" fmla="*/ 2147483647 h 74"/>
              <a:gd name="T4" fmla="*/ 2147483647 w 15"/>
              <a:gd name="T5" fmla="*/ 2147483647 h 74"/>
              <a:gd name="T6" fmla="*/ 0 60000 65536"/>
              <a:gd name="T7" fmla="*/ 0 60000 65536"/>
              <a:gd name="T8" fmla="*/ 0 60000 65536"/>
              <a:gd name="T9" fmla="*/ 0 w 15"/>
              <a:gd name="T10" fmla="*/ 0 h 74"/>
              <a:gd name="T11" fmla="*/ 15 w 15"/>
              <a:gd name="T12" fmla="*/ 74 h 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74">
                <a:moveTo>
                  <a:pt x="0" y="0"/>
                </a:moveTo>
                <a:lnTo>
                  <a:pt x="7" y="37"/>
                </a:lnTo>
                <a:lnTo>
                  <a:pt x="15" y="74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3" name="Line 111"/>
          <p:cNvSpPr>
            <a:spLocks noChangeShapeType="1"/>
          </p:cNvSpPr>
          <p:nvPr/>
        </p:nvSpPr>
        <p:spPr bwMode="auto">
          <a:xfrm>
            <a:off x="3192463" y="4413250"/>
            <a:ext cx="9525" cy="58738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4" name="Freeform 112"/>
          <p:cNvSpPr>
            <a:spLocks/>
          </p:cNvSpPr>
          <p:nvPr/>
        </p:nvSpPr>
        <p:spPr bwMode="auto">
          <a:xfrm>
            <a:off x="3201988" y="4471988"/>
            <a:ext cx="12700" cy="53975"/>
          </a:xfrm>
          <a:custGeom>
            <a:avLst/>
            <a:gdLst>
              <a:gd name="T0" fmla="*/ 0 w 15"/>
              <a:gd name="T1" fmla="*/ 0 h 69"/>
              <a:gd name="T2" fmla="*/ 2147483647 w 15"/>
              <a:gd name="T3" fmla="*/ 2147483647 h 69"/>
              <a:gd name="T4" fmla="*/ 2147483647 w 15"/>
              <a:gd name="T5" fmla="*/ 2147483647 h 69"/>
              <a:gd name="T6" fmla="*/ 0 60000 65536"/>
              <a:gd name="T7" fmla="*/ 0 60000 65536"/>
              <a:gd name="T8" fmla="*/ 0 60000 65536"/>
              <a:gd name="T9" fmla="*/ 0 w 15"/>
              <a:gd name="T10" fmla="*/ 0 h 69"/>
              <a:gd name="T11" fmla="*/ 15 w 15"/>
              <a:gd name="T12" fmla="*/ 69 h 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69">
                <a:moveTo>
                  <a:pt x="0" y="0"/>
                </a:moveTo>
                <a:lnTo>
                  <a:pt x="7" y="36"/>
                </a:lnTo>
                <a:lnTo>
                  <a:pt x="15" y="69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5" name="Line 113"/>
          <p:cNvSpPr>
            <a:spLocks noChangeShapeType="1"/>
          </p:cNvSpPr>
          <p:nvPr/>
        </p:nvSpPr>
        <p:spPr bwMode="auto">
          <a:xfrm>
            <a:off x="3214688" y="4525963"/>
            <a:ext cx="9525" cy="5238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6" name="Freeform 114"/>
          <p:cNvSpPr>
            <a:spLocks/>
          </p:cNvSpPr>
          <p:nvPr/>
        </p:nvSpPr>
        <p:spPr bwMode="auto">
          <a:xfrm>
            <a:off x="3224213" y="4578350"/>
            <a:ext cx="11112" cy="44450"/>
          </a:xfrm>
          <a:custGeom>
            <a:avLst/>
            <a:gdLst>
              <a:gd name="T0" fmla="*/ 0 w 14"/>
              <a:gd name="T1" fmla="*/ 0 h 57"/>
              <a:gd name="T2" fmla="*/ 2147483647 w 14"/>
              <a:gd name="T3" fmla="*/ 2147483647 h 57"/>
              <a:gd name="T4" fmla="*/ 2147483647 w 14"/>
              <a:gd name="T5" fmla="*/ 2147483647 h 57"/>
              <a:gd name="T6" fmla="*/ 0 60000 65536"/>
              <a:gd name="T7" fmla="*/ 0 60000 65536"/>
              <a:gd name="T8" fmla="*/ 0 60000 65536"/>
              <a:gd name="T9" fmla="*/ 0 w 14"/>
              <a:gd name="T10" fmla="*/ 0 h 57"/>
              <a:gd name="T11" fmla="*/ 14 w 14"/>
              <a:gd name="T12" fmla="*/ 57 h 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" h="57">
                <a:moveTo>
                  <a:pt x="0" y="0"/>
                </a:moveTo>
                <a:lnTo>
                  <a:pt x="7" y="28"/>
                </a:lnTo>
                <a:lnTo>
                  <a:pt x="14" y="57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7" name="Line 115"/>
          <p:cNvSpPr>
            <a:spLocks noChangeShapeType="1"/>
          </p:cNvSpPr>
          <p:nvPr/>
        </p:nvSpPr>
        <p:spPr bwMode="auto">
          <a:xfrm>
            <a:off x="3235325" y="4622800"/>
            <a:ext cx="12700" cy="46038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8" name="Line 116"/>
          <p:cNvSpPr>
            <a:spLocks noChangeShapeType="1"/>
          </p:cNvSpPr>
          <p:nvPr/>
        </p:nvSpPr>
        <p:spPr bwMode="auto">
          <a:xfrm>
            <a:off x="3248025" y="4668838"/>
            <a:ext cx="9525" cy="41275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9" name="Freeform 117"/>
          <p:cNvSpPr>
            <a:spLocks/>
          </p:cNvSpPr>
          <p:nvPr/>
        </p:nvSpPr>
        <p:spPr bwMode="auto">
          <a:xfrm>
            <a:off x="3257550" y="4710113"/>
            <a:ext cx="12700" cy="34925"/>
          </a:xfrm>
          <a:custGeom>
            <a:avLst/>
            <a:gdLst>
              <a:gd name="T0" fmla="*/ 0 w 16"/>
              <a:gd name="T1" fmla="*/ 0 h 45"/>
              <a:gd name="T2" fmla="*/ 2147483647 w 16"/>
              <a:gd name="T3" fmla="*/ 2147483647 h 45"/>
              <a:gd name="T4" fmla="*/ 2147483647 w 16"/>
              <a:gd name="T5" fmla="*/ 2147483647 h 45"/>
              <a:gd name="T6" fmla="*/ 0 60000 65536"/>
              <a:gd name="T7" fmla="*/ 0 60000 65536"/>
              <a:gd name="T8" fmla="*/ 0 60000 65536"/>
              <a:gd name="T9" fmla="*/ 0 w 16"/>
              <a:gd name="T10" fmla="*/ 0 h 45"/>
              <a:gd name="T11" fmla="*/ 16 w 16"/>
              <a:gd name="T12" fmla="*/ 45 h 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45">
                <a:moveTo>
                  <a:pt x="0" y="0"/>
                </a:moveTo>
                <a:lnTo>
                  <a:pt x="7" y="24"/>
                </a:lnTo>
                <a:lnTo>
                  <a:pt x="16" y="45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60" name="Line 118"/>
          <p:cNvSpPr>
            <a:spLocks noChangeShapeType="1"/>
          </p:cNvSpPr>
          <p:nvPr/>
        </p:nvSpPr>
        <p:spPr bwMode="auto">
          <a:xfrm>
            <a:off x="3270250" y="4745038"/>
            <a:ext cx="7938" cy="3333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61" name="Freeform 119"/>
          <p:cNvSpPr>
            <a:spLocks/>
          </p:cNvSpPr>
          <p:nvPr/>
        </p:nvSpPr>
        <p:spPr bwMode="auto">
          <a:xfrm>
            <a:off x="3278188" y="4778375"/>
            <a:ext cx="12700" cy="25400"/>
          </a:xfrm>
          <a:custGeom>
            <a:avLst/>
            <a:gdLst>
              <a:gd name="T0" fmla="*/ 0 w 16"/>
              <a:gd name="T1" fmla="*/ 0 h 33"/>
              <a:gd name="T2" fmla="*/ 2147483647 w 16"/>
              <a:gd name="T3" fmla="*/ 2147483647 h 33"/>
              <a:gd name="T4" fmla="*/ 2147483647 w 16"/>
              <a:gd name="T5" fmla="*/ 2147483647 h 33"/>
              <a:gd name="T6" fmla="*/ 0 60000 65536"/>
              <a:gd name="T7" fmla="*/ 0 60000 65536"/>
              <a:gd name="T8" fmla="*/ 0 60000 65536"/>
              <a:gd name="T9" fmla="*/ 0 w 16"/>
              <a:gd name="T10" fmla="*/ 0 h 33"/>
              <a:gd name="T11" fmla="*/ 16 w 16"/>
              <a:gd name="T12" fmla="*/ 33 h 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33">
                <a:moveTo>
                  <a:pt x="0" y="0"/>
                </a:moveTo>
                <a:lnTo>
                  <a:pt x="9" y="16"/>
                </a:lnTo>
                <a:lnTo>
                  <a:pt x="16" y="33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62" name="Freeform 120"/>
          <p:cNvSpPr>
            <a:spLocks/>
          </p:cNvSpPr>
          <p:nvPr/>
        </p:nvSpPr>
        <p:spPr bwMode="auto">
          <a:xfrm>
            <a:off x="3290888" y="4803775"/>
            <a:ext cx="9525" cy="25400"/>
          </a:xfrm>
          <a:custGeom>
            <a:avLst/>
            <a:gdLst>
              <a:gd name="T0" fmla="*/ 0 w 12"/>
              <a:gd name="T1" fmla="*/ 0 h 33"/>
              <a:gd name="T2" fmla="*/ 2147483647 w 12"/>
              <a:gd name="T3" fmla="*/ 2147483647 h 33"/>
              <a:gd name="T4" fmla="*/ 2147483647 w 12"/>
              <a:gd name="T5" fmla="*/ 2147483647 h 33"/>
              <a:gd name="T6" fmla="*/ 0 60000 65536"/>
              <a:gd name="T7" fmla="*/ 0 60000 65536"/>
              <a:gd name="T8" fmla="*/ 0 60000 65536"/>
              <a:gd name="T9" fmla="*/ 0 w 12"/>
              <a:gd name="T10" fmla="*/ 0 h 33"/>
              <a:gd name="T11" fmla="*/ 12 w 12"/>
              <a:gd name="T12" fmla="*/ 33 h 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" h="33">
                <a:moveTo>
                  <a:pt x="0" y="0"/>
                </a:moveTo>
                <a:lnTo>
                  <a:pt x="5" y="16"/>
                </a:lnTo>
                <a:lnTo>
                  <a:pt x="12" y="33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63" name="Freeform 121"/>
          <p:cNvSpPr>
            <a:spLocks/>
          </p:cNvSpPr>
          <p:nvPr/>
        </p:nvSpPr>
        <p:spPr bwMode="auto">
          <a:xfrm>
            <a:off x="3300413" y="4829175"/>
            <a:ext cx="12700" cy="19050"/>
          </a:xfrm>
          <a:custGeom>
            <a:avLst/>
            <a:gdLst>
              <a:gd name="T0" fmla="*/ 0 w 15"/>
              <a:gd name="T1" fmla="*/ 0 h 24"/>
              <a:gd name="T2" fmla="*/ 2147483647 w 15"/>
              <a:gd name="T3" fmla="*/ 2147483647 h 24"/>
              <a:gd name="T4" fmla="*/ 2147483647 w 15"/>
              <a:gd name="T5" fmla="*/ 2147483647 h 24"/>
              <a:gd name="T6" fmla="*/ 0 60000 65536"/>
              <a:gd name="T7" fmla="*/ 0 60000 65536"/>
              <a:gd name="T8" fmla="*/ 0 60000 65536"/>
              <a:gd name="T9" fmla="*/ 0 w 15"/>
              <a:gd name="T10" fmla="*/ 0 h 24"/>
              <a:gd name="T11" fmla="*/ 15 w 15"/>
              <a:gd name="T12" fmla="*/ 24 h 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24">
                <a:moveTo>
                  <a:pt x="0" y="0"/>
                </a:moveTo>
                <a:lnTo>
                  <a:pt x="7" y="11"/>
                </a:lnTo>
                <a:lnTo>
                  <a:pt x="15" y="24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64" name="Line 122"/>
          <p:cNvSpPr>
            <a:spLocks noChangeShapeType="1"/>
          </p:cNvSpPr>
          <p:nvPr/>
        </p:nvSpPr>
        <p:spPr bwMode="auto">
          <a:xfrm>
            <a:off x="3313113" y="4848225"/>
            <a:ext cx="9525" cy="17463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65" name="Freeform 123"/>
          <p:cNvSpPr>
            <a:spLocks/>
          </p:cNvSpPr>
          <p:nvPr/>
        </p:nvSpPr>
        <p:spPr bwMode="auto">
          <a:xfrm>
            <a:off x="3322638" y="4865688"/>
            <a:ext cx="11112" cy="12700"/>
          </a:xfrm>
          <a:custGeom>
            <a:avLst/>
            <a:gdLst>
              <a:gd name="T0" fmla="*/ 0 w 15"/>
              <a:gd name="T1" fmla="*/ 0 h 17"/>
              <a:gd name="T2" fmla="*/ 2147483647 w 15"/>
              <a:gd name="T3" fmla="*/ 2147483647 h 17"/>
              <a:gd name="T4" fmla="*/ 2147483647 w 15"/>
              <a:gd name="T5" fmla="*/ 2147483647 h 17"/>
              <a:gd name="T6" fmla="*/ 0 60000 65536"/>
              <a:gd name="T7" fmla="*/ 0 60000 65536"/>
              <a:gd name="T8" fmla="*/ 0 60000 65536"/>
              <a:gd name="T9" fmla="*/ 0 w 15"/>
              <a:gd name="T10" fmla="*/ 0 h 17"/>
              <a:gd name="T11" fmla="*/ 15 w 15"/>
              <a:gd name="T12" fmla="*/ 17 h 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17">
                <a:moveTo>
                  <a:pt x="0" y="0"/>
                </a:moveTo>
                <a:lnTo>
                  <a:pt x="7" y="9"/>
                </a:lnTo>
                <a:lnTo>
                  <a:pt x="15" y="17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66" name="Line 124"/>
          <p:cNvSpPr>
            <a:spLocks noChangeShapeType="1"/>
          </p:cNvSpPr>
          <p:nvPr/>
        </p:nvSpPr>
        <p:spPr bwMode="auto">
          <a:xfrm>
            <a:off x="3333750" y="4878388"/>
            <a:ext cx="9525" cy="12700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67" name="Freeform 125"/>
          <p:cNvSpPr>
            <a:spLocks/>
          </p:cNvSpPr>
          <p:nvPr/>
        </p:nvSpPr>
        <p:spPr bwMode="auto">
          <a:xfrm>
            <a:off x="3343275" y="4891088"/>
            <a:ext cx="12700" cy="9525"/>
          </a:xfrm>
          <a:custGeom>
            <a:avLst/>
            <a:gdLst>
              <a:gd name="T0" fmla="*/ 0 w 15"/>
              <a:gd name="T1" fmla="*/ 0 h 13"/>
              <a:gd name="T2" fmla="*/ 2147483647 w 15"/>
              <a:gd name="T3" fmla="*/ 2147483647 h 13"/>
              <a:gd name="T4" fmla="*/ 2147483647 w 15"/>
              <a:gd name="T5" fmla="*/ 2147483647 h 13"/>
              <a:gd name="T6" fmla="*/ 0 60000 65536"/>
              <a:gd name="T7" fmla="*/ 0 60000 65536"/>
              <a:gd name="T8" fmla="*/ 0 60000 65536"/>
              <a:gd name="T9" fmla="*/ 0 w 15"/>
              <a:gd name="T10" fmla="*/ 0 h 13"/>
              <a:gd name="T11" fmla="*/ 15 w 15"/>
              <a:gd name="T12" fmla="*/ 13 h 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13">
                <a:moveTo>
                  <a:pt x="0" y="0"/>
                </a:moveTo>
                <a:lnTo>
                  <a:pt x="7" y="8"/>
                </a:lnTo>
                <a:lnTo>
                  <a:pt x="15" y="13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68" name="Line 126"/>
          <p:cNvSpPr>
            <a:spLocks noChangeShapeType="1"/>
          </p:cNvSpPr>
          <p:nvPr/>
        </p:nvSpPr>
        <p:spPr bwMode="auto">
          <a:xfrm>
            <a:off x="3355975" y="4900613"/>
            <a:ext cx="9525" cy="6350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69" name="Freeform 127"/>
          <p:cNvSpPr>
            <a:spLocks/>
          </p:cNvSpPr>
          <p:nvPr/>
        </p:nvSpPr>
        <p:spPr bwMode="auto">
          <a:xfrm>
            <a:off x="3365500" y="4906963"/>
            <a:ext cx="11113" cy="6350"/>
          </a:xfrm>
          <a:custGeom>
            <a:avLst/>
            <a:gdLst>
              <a:gd name="T0" fmla="*/ 0 w 14"/>
              <a:gd name="T1" fmla="*/ 0 h 8"/>
              <a:gd name="T2" fmla="*/ 2147483647 w 14"/>
              <a:gd name="T3" fmla="*/ 2147483647 h 8"/>
              <a:gd name="T4" fmla="*/ 2147483647 w 14"/>
              <a:gd name="T5" fmla="*/ 2147483647 h 8"/>
              <a:gd name="T6" fmla="*/ 0 60000 65536"/>
              <a:gd name="T7" fmla="*/ 0 60000 65536"/>
              <a:gd name="T8" fmla="*/ 0 60000 65536"/>
              <a:gd name="T9" fmla="*/ 0 w 14"/>
              <a:gd name="T10" fmla="*/ 0 h 8"/>
              <a:gd name="T11" fmla="*/ 14 w 14"/>
              <a:gd name="T12" fmla="*/ 8 h 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" h="8">
                <a:moveTo>
                  <a:pt x="0" y="0"/>
                </a:moveTo>
                <a:lnTo>
                  <a:pt x="7" y="4"/>
                </a:lnTo>
                <a:lnTo>
                  <a:pt x="14" y="8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70" name="Line 128"/>
          <p:cNvSpPr>
            <a:spLocks noChangeShapeType="1"/>
          </p:cNvSpPr>
          <p:nvPr/>
        </p:nvSpPr>
        <p:spPr bwMode="auto">
          <a:xfrm>
            <a:off x="3376613" y="4913313"/>
            <a:ext cx="9525" cy="6350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71" name="Line 129"/>
          <p:cNvSpPr>
            <a:spLocks noChangeShapeType="1"/>
          </p:cNvSpPr>
          <p:nvPr/>
        </p:nvSpPr>
        <p:spPr bwMode="auto">
          <a:xfrm>
            <a:off x="3386138" y="4919663"/>
            <a:ext cx="11112" cy="3175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72" name="Line 130"/>
          <p:cNvSpPr>
            <a:spLocks noChangeShapeType="1"/>
          </p:cNvSpPr>
          <p:nvPr/>
        </p:nvSpPr>
        <p:spPr bwMode="auto">
          <a:xfrm>
            <a:off x="3397250" y="4922838"/>
            <a:ext cx="12700" cy="3175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73" name="Line 131"/>
          <p:cNvSpPr>
            <a:spLocks noChangeShapeType="1"/>
          </p:cNvSpPr>
          <p:nvPr/>
        </p:nvSpPr>
        <p:spPr bwMode="auto">
          <a:xfrm>
            <a:off x="3409950" y="4926013"/>
            <a:ext cx="9525" cy="158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74" name="Freeform 132"/>
          <p:cNvSpPr>
            <a:spLocks/>
          </p:cNvSpPr>
          <p:nvPr/>
        </p:nvSpPr>
        <p:spPr bwMode="auto">
          <a:xfrm>
            <a:off x="3419475" y="4926013"/>
            <a:ext cx="11113" cy="4762"/>
          </a:xfrm>
          <a:custGeom>
            <a:avLst/>
            <a:gdLst>
              <a:gd name="T0" fmla="*/ 0 w 16"/>
              <a:gd name="T1" fmla="*/ 0 h 5"/>
              <a:gd name="T2" fmla="*/ 2147483647 w 16"/>
              <a:gd name="T3" fmla="*/ 0 h 5"/>
              <a:gd name="T4" fmla="*/ 2147483647 w 16"/>
              <a:gd name="T5" fmla="*/ 2147483647 h 5"/>
              <a:gd name="T6" fmla="*/ 0 60000 65536"/>
              <a:gd name="T7" fmla="*/ 0 60000 65536"/>
              <a:gd name="T8" fmla="*/ 0 60000 65536"/>
              <a:gd name="T9" fmla="*/ 0 w 16"/>
              <a:gd name="T10" fmla="*/ 0 h 5"/>
              <a:gd name="T11" fmla="*/ 16 w 16"/>
              <a:gd name="T12" fmla="*/ 5 h 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5">
                <a:moveTo>
                  <a:pt x="0" y="0"/>
                </a:moveTo>
                <a:lnTo>
                  <a:pt x="9" y="0"/>
                </a:lnTo>
                <a:lnTo>
                  <a:pt x="16" y="5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75" name="Line 133"/>
          <p:cNvSpPr>
            <a:spLocks noChangeShapeType="1"/>
          </p:cNvSpPr>
          <p:nvPr/>
        </p:nvSpPr>
        <p:spPr bwMode="auto">
          <a:xfrm>
            <a:off x="3430588" y="4930775"/>
            <a:ext cx="9525" cy="1588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76" name="Freeform 134"/>
          <p:cNvSpPr>
            <a:spLocks/>
          </p:cNvSpPr>
          <p:nvPr/>
        </p:nvSpPr>
        <p:spPr bwMode="auto">
          <a:xfrm>
            <a:off x="3440113" y="4930775"/>
            <a:ext cx="12700" cy="1588"/>
          </a:xfrm>
          <a:custGeom>
            <a:avLst/>
            <a:gdLst>
              <a:gd name="T0" fmla="*/ 0 w 15"/>
              <a:gd name="T1" fmla="*/ 0 h 1588"/>
              <a:gd name="T2" fmla="*/ 2147483647 w 15"/>
              <a:gd name="T3" fmla="*/ 0 h 1588"/>
              <a:gd name="T4" fmla="*/ 2147483647 w 15"/>
              <a:gd name="T5" fmla="*/ 0 h 1588"/>
              <a:gd name="T6" fmla="*/ 0 60000 65536"/>
              <a:gd name="T7" fmla="*/ 0 60000 65536"/>
              <a:gd name="T8" fmla="*/ 0 60000 65536"/>
              <a:gd name="T9" fmla="*/ 0 w 15"/>
              <a:gd name="T10" fmla="*/ 0 h 1588"/>
              <a:gd name="T11" fmla="*/ 15 w 1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1588">
                <a:moveTo>
                  <a:pt x="0" y="0"/>
                </a:moveTo>
                <a:lnTo>
                  <a:pt x="7" y="0"/>
                </a:lnTo>
                <a:lnTo>
                  <a:pt x="15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77" name="Freeform 135"/>
          <p:cNvSpPr>
            <a:spLocks/>
          </p:cNvSpPr>
          <p:nvPr/>
        </p:nvSpPr>
        <p:spPr bwMode="auto">
          <a:xfrm>
            <a:off x="3452813" y="4930775"/>
            <a:ext cx="9525" cy="3175"/>
          </a:xfrm>
          <a:custGeom>
            <a:avLst/>
            <a:gdLst>
              <a:gd name="T0" fmla="*/ 0 w 12"/>
              <a:gd name="T1" fmla="*/ 0 h 4"/>
              <a:gd name="T2" fmla="*/ 2147483647 w 12"/>
              <a:gd name="T3" fmla="*/ 0 h 4"/>
              <a:gd name="T4" fmla="*/ 2147483647 w 12"/>
              <a:gd name="T5" fmla="*/ 2147483647 h 4"/>
              <a:gd name="T6" fmla="*/ 0 60000 65536"/>
              <a:gd name="T7" fmla="*/ 0 60000 65536"/>
              <a:gd name="T8" fmla="*/ 0 60000 65536"/>
              <a:gd name="T9" fmla="*/ 0 w 12"/>
              <a:gd name="T10" fmla="*/ 0 h 4"/>
              <a:gd name="T11" fmla="*/ 12 w 12"/>
              <a:gd name="T12" fmla="*/ 4 h 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" h="4">
                <a:moveTo>
                  <a:pt x="0" y="0"/>
                </a:moveTo>
                <a:lnTo>
                  <a:pt x="4" y="0"/>
                </a:lnTo>
                <a:lnTo>
                  <a:pt x="12" y="4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78" name="Freeform 136"/>
          <p:cNvSpPr>
            <a:spLocks/>
          </p:cNvSpPr>
          <p:nvPr/>
        </p:nvSpPr>
        <p:spPr bwMode="auto">
          <a:xfrm>
            <a:off x="3462338" y="4933950"/>
            <a:ext cx="11112" cy="1588"/>
          </a:xfrm>
          <a:custGeom>
            <a:avLst/>
            <a:gdLst>
              <a:gd name="T0" fmla="*/ 0 w 15"/>
              <a:gd name="T1" fmla="*/ 0 h 1588"/>
              <a:gd name="T2" fmla="*/ 2147483647 w 15"/>
              <a:gd name="T3" fmla="*/ 0 h 1588"/>
              <a:gd name="T4" fmla="*/ 2147483647 w 15"/>
              <a:gd name="T5" fmla="*/ 0 h 1588"/>
              <a:gd name="T6" fmla="*/ 0 60000 65536"/>
              <a:gd name="T7" fmla="*/ 0 60000 65536"/>
              <a:gd name="T8" fmla="*/ 0 60000 65536"/>
              <a:gd name="T9" fmla="*/ 0 w 15"/>
              <a:gd name="T10" fmla="*/ 0 h 1588"/>
              <a:gd name="T11" fmla="*/ 15 w 1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1588">
                <a:moveTo>
                  <a:pt x="0" y="0"/>
                </a:moveTo>
                <a:lnTo>
                  <a:pt x="7" y="0"/>
                </a:lnTo>
                <a:lnTo>
                  <a:pt x="15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79" name="Line 137"/>
          <p:cNvSpPr>
            <a:spLocks noChangeShapeType="1"/>
          </p:cNvSpPr>
          <p:nvPr/>
        </p:nvSpPr>
        <p:spPr bwMode="auto">
          <a:xfrm>
            <a:off x="3473450" y="4933950"/>
            <a:ext cx="9525" cy="1588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80" name="Line 138"/>
          <p:cNvSpPr>
            <a:spLocks noChangeShapeType="1"/>
          </p:cNvSpPr>
          <p:nvPr/>
        </p:nvSpPr>
        <p:spPr bwMode="auto">
          <a:xfrm>
            <a:off x="3482975" y="4933950"/>
            <a:ext cx="12700" cy="1588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81" name="Rectangle 139"/>
          <p:cNvSpPr>
            <a:spLocks noChangeArrowheads="1"/>
          </p:cNvSpPr>
          <p:nvPr/>
        </p:nvSpPr>
        <p:spPr bwMode="auto">
          <a:xfrm>
            <a:off x="2411413" y="4968875"/>
            <a:ext cx="333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">
                <a:solidFill>
                  <a:srgbClr val="FFFFFF"/>
                </a:solidFill>
                <a:latin typeface="Arial" charset="0"/>
              </a:rPr>
              <a:t>-6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382" name="Rectangle 140"/>
          <p:cNvSpPr>
            <a:spLocks noChangeArrowheads="1"/>
          </p:cNvSpPr>
          <p:nvPr/>
        </p:nvSpPr>
        <p:spPr bwMode="auto">
          <a:xfrm>
            <a:off x="2628900" y="4968875"/>
            <a:ext cx="33338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">
                <a:solidFill>
                  <a:srgbClr val="FFFFFF"/>
                </a:solidFill>
                <a:latin typeface="Arial" charset="0"/>
              </a:rPr>
              <a:t>-4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383" name="Rectangle 141"/>
          <p:cNvSpPr>
            <a:spLocks noChangeArrowheads="1"/>
          </p:cNvSpPr>
          <p:nvPr/>
        </p:nvSpPr>
        <p:spPr bwMode="auto">
          <a:xfrm>
            <a:off x="2841625" y="4968875"/>
            <a:ext cx="33338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">
                <a:solidFill>
                  <a:srgbClr val="FFFFFF"/>
                </a:solidFill>
                <a:latin typeface="Arial" charset="0"/>
              </a:rPr>
              <a:t>-2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384" name="Rectangle 142"/>
          <p:cNvSpPr>
            <a:spLocks noChangeArrowheads="1"/>
          </p:cNvSpPr>
          <p:nvPr/>
        </p:nvSpPr>
        <p:spPr bwMode="auto">
          <a:xfrm>
            <a:off x="3065463" y="4968875"/>
            <a:ext cx="206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">
                <a:solidFill>
                  <a:srgbClr val="FFFFFF"/>
                </a:solidFill>
                <a:latin typeface="Arial" charset="0"/>
              </a:rPr>
              <a:t>0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385" name="Rectangle 143"/>
          <p:cNvSpPr>
            <a:spLocks noChangeArrowheads="1"/>
          </p:cNvSpPr>
          <p:nvPr/>
        </p:nvSpPr>
        <p:spPr bwMode="auto">
          <a:xfrm>
            <a:off x="3282950" y="4968875"/>
            <a:ext cx="20638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">
                <a:solidFill>
                  <a:srgbClr val="FFFFFF"/>
                </a:solidFill>
                <a:latin typeface="Arial" charset="0"/>
              </a:rPr>
              <a:t>2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386" name="Rectangle 144"/>
          <p:cNvSpPr>
            <a:spLocks noChangeArrowheads="1"/>
          </p:cNvSpPr>
          <p:nvPr/>
        </p:nvSpPr>
        <p:spPr bwMode="auto">
          <a:xfrm>
            <a:off x="3495675" y="4968875"/>
            <a:ext cx="20638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">
                <a:solidFill>
                  <a:srgbClr val="FFFFFF"/>
                </a:solidFill>
                <a:latin typeface="Arial" charset="0"/>
              </a:rPr>
              <a:t>4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387" name="Rectangle 145"/>
          <p:cNvSpPr>
            <a:spLocks noChangeArrowheads="1"/>
          </p:cNvSpPr>
          <p:nvPr/>
        </p:nvSpPr>
        <p:spPr bwMode="auto">
          <a:xfrm>
            <a:off x="3711575" y="4968875"/>
            <a:ext cx="20638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">
                <a:solidFill>
                  <a:srgbClr val="FFFFFF"/>
                </a:solidFill>
                <a:latin typeface="Arial" charset="0"/>
              </a:rPr>
              <a:t>6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388" name="Rectangle 146"/>
          <p:cNvSpPr>
            <a:spLocks noChangeArrowheads="1"/>
          </p:cNvSpPr>
          <p:nvPr/>
        </p:nvSpPr>
        <p:spPr bwMode="auto">
          <a:xfrm>
            <a:off x="4930775" y="3783013"/>
            <a:ext cx="1492250" cy="1298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53389" name="Rectangle 147"/>
          <p:cNvSpPr>
            <a:spLocks noChangeArrowheads="1"/>
          </p:cNvSpPr>
          <p:nvPr/>
        </p:nvSpPr>
        <p:spPr bwMode="auto">
          <a:xfrm>
            <a:off x="4986338" y="3816350"/>
            <a:ext cx="137636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53390" name="Line 148"/>
          <p:cNvSpPr>
            <a:spLocks noChangeShapeType="1"/>
          </p:cNvSpPr>
          <p:nvPr/>
        </p:nvSpPr>
        <p:spPr bwMode="auto">
          <a:xfrm>
            <a:off x="4986338" y="4810125"/>
            <a:ext cx="1374775" cy="1588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91" name="Line 149"/>
          <p:cNvSpPr>
            <a:spLocks noChangeShapeType="1"/>
          </p:cNvSpPr>
          <p:nvPr/>
        </p:nvSpPr>
        <p:spPr bwMode="auto">
          <a:xfrm>
            <a:off x="4986338" y="4686300"/>
            <a:ext cx="1374775" cy="1588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92" name="Line 150"/>
          <p:cNvSpPr>
            <a:spLocks noChangeShapeType="1"/>
          </p:cNvSpPr>
          <p:nvPr/>
        </p:nvSpPr>
        <p:spPr bwMode="auto">
          <a:xfrm>
            <a:off x="4986338" y="4560888"/>
            <a:ext cx="1374775" cy="1587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93" name="Line 151"/>
          <p:cNvSpPr>
            <a:spLocks noChangeShapeType="1"/>
          </p:cNvSpPr>
          <p:nvPr/>
        </p:nvSpPr>
        <p:spPr bwMode="auto">
          <a:xfrm>
            <a:off x="4986338" y="4435475"/>
            <a:ext cx="1374775" cy="1588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94" name="Line 152"/>
          <p:cNvSpPr>
            <a:spLocks noChangeShapeType="1"/>
          </p:cNvSpPr>
          <p:nvPr/>
        </p:nvSpPr>
        <p:spPr bwMode="auto">
          <a:xfrm>
            <a:off x="4986338" y="4314825"/>
            <a:ext cx="1374775" cy="1588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95" name="Line 153"/>
          <p:cNvSpPr>
            <a:spLocks noChangeShapeType="1"/>
          </p:cNvSpPr>
          <p:nvPr/>
        </p:nvSpPr>
        <p:spPr bwMode="auto">
          <a:xfrm>
            <a:off x="4986338" y="4191000"/>
            <a:ext cx="1374775" cy="1588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96" name="Line 154"/>
          <p:cNvSpPr>
            <a:spLocks noChangeShapeType="1"/>
          </p:cNvSpPr>
          <p:nvPr/>
        </p:nvSpPr>
        <p:spPr bwMode="auto">
          <a:xfrm>
            <a:off x="4986338" y="4065588"/>
            <a:ext cx="1374775" cy="1587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97" name="Line 155"/>
          <p:cNvSpPr>
            <a:spLocks noChangeShapeType="1"/>
          </p:cNvSpPr>
          <p:nvPr/>
        </p:nvSpPr>
        <p:spPr bwMode="auto">
          <a:xfrm>
            <a:off x="4986338" y="3941763"/>
            <a:ext cx="1374775" cy="1587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98" name="Line 156"/>
          <p:cNvSpPr>
            <a:spLocks noChangeShapeType="1"/>
          </p:cNvSpPr>
          <p:nvPr/>
        </p:nvSpPr>
        <p:spPr bwMode="auto">
          <a:xfrm>
            <a:off x="4986338" y="3816350"/>
            <a:ext cx="1374775" cy="1588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99" name="Rectangle 157"/>
          <p:cNvSpPr>
            <a:spLocks noChangeArrowheads="1"/>
          </p:cNvSpPr>
          <p:nvPr/>
        </p:nvSpPr>
        <p:spPr bwMode="auto">
          <a:xfrm>
            <a:off x="4986338" y="3816350"/>
            <a:ext cx="1376362" cy="1119188"/>
          </a:xfrm>
          <a:prstGeom prst="rect">
            <a:avLst/>
          </a:prstGeom>
          <a:noFill/>
          <a:ln w="31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53400" name="Line 158"/>
          <p:cNvSpPr>
            <a:spLocks noChangeShapeType="1"/>
          </p:cNvSpPr>
          <p:nvPr/>
        </p:nvSpPr>
        <p:spPr bwMode="auto">
          <a:xfrm>
            <a:off x="4986338" y="4935538"/>
            <a:ext cx="13763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01" name="Line 159"/>
          <p:cNvSpPr>
            <a:spLocks noChangeShapeType="1"/>
          </p:cNvSpPr>
          <p:nvPr/>
        </p:nvSpPr>
        <p:spPr bwMode="auto">
          <a:xfrm>
            <a:off x="5216525" y="4935538"/>
            <a:ext cx="11113" cy="158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02" name="Freeform 160"/>
          <p:cNvSpPr>
            <a:spLocks/>
          </p:cNvSpPr>
          <p:nvPr/>
        </p:nvSpPr>
        <p:spPr bwMode="auto">
          <a:xfrm>
            <a:off x="5227638" y="4935538"/>
            <a:ext cx="11112" cy="1587"/>
          </a:xfrm>
          <a:custGeom>
            <a:avLst/>
            <a:gdLst>
              <a:gd name="T0" fmla="*/ 0 w 16"/>
              <a:gd name="T1" fmla="*/ 0 h 1587"/>
              <a:gd name="T2" fmla="*/ 2147483647 w 16"/>
              <a:gd name="T3" fmla="*/ 0 h 1587"/>
              <a:gd name="T4" fmla="*/ 2147483647 w 16"/>
              <a:gd name="T5" fmla="*/ 0 h 1587"/>
              <a:gd name="T6" fmla="*/ 0 60000 65536"/>
              <a:gd name="T7" fmla="*/ 0 60000 65536"/>
              <a:gd name="T8" fmla="*/ 0 60000 65536"/>
              <a:gd name="T9" fmla="*/ 0 w 16"/>
              <a:gd name="T10" fmla="*/ 0 h 1587"/>
              <a:gd name="T11" fmla="*/ 16 w 16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1587">
                <a:moveTo>
                  <a:pt x="0" y="0"/>
                </a:moveTo>
                <a:lnTo>
                  <a:pt x="7" y="0"/>
                </a:lnTo>
                <a:lnTo>
                  <a:pt x="16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03" name="Line 161"/>
          <p:cNvSpPr>
            <a:spLocks noChangeShapeType="1"/>
          </p:cNvSpPr>
          <p:nvPr/>
        </p:nvSpPr>
        <p:spPr bwMode="auto">
          <a:xfrm>
            <a:off x="5238750" y="4935538"/>
            <a:ext cx="9525" cy="158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04" name="Freeform 162"/>
          <p:cNvSpPr>
            <a:spLocks/>
          </p:cNvSpPr>
          <p:nvPr/>
        </p:nvSpPr>
        <p:spPr bwMode="auto">
          <a:xfrm>
            <a:off x="5248275" y="4935538"/>
            <a:ext cx="14288" cy="1587"/>
          </a:xfrm>
          <a:custGeom>
            <a:avLst/>
            <a:gdLst>
              <a:gd name="T0" fmla="*/ 0 w 16"/>
              <a:gd name="T1" fmla="*/ 0 h 1587"/>
              <a:gd name="T2" fmla="*/ 2147483647 w 16"/>
              <a:gd name="T3" fmla="*/ 0 h 1587"/>
              <a:gd name="T4" fmla="*/ 2147483647 w 16"/>
              <a:gd name="T5" fmla="*/ 0 h 1587"/>
              <a:gd name="T6" fmla="*/ 0 60000 65536"/>
              <a:gd name="T7" fmla="*/ 0 60000 65536"/>
              <a:gd name="T8" fmla="*/ 0 60000 65536"/>
              <a:gd name="T9" fmla="*/ 0 w 16"/>
              <a:gd name="T10" fmla="*/ 0 h 1587"/>
              <a:gd name="T11" fmla="*/ 16 w 16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1587">
                <a:moveTo>
                  <a:pt x="0" y="0"/>
                </a:moveTo>
                <a:lnTo>
                  <a:pt x="8" y="0"/>
                </a:lnTo>
                <a:lnTo>
                  <a:pt x="16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05" name="Freeform 163"/>
          <p:cNvSpPr>
            <a:spLocks/>
          </p:cNvSpPr>
          <p:nvPr/>
        </p:nvSpPr>
        <p:spPr bwMode="auto">
          <a:xfrm>
            <a:off x="5262563" y="4932363"/>
            <a:ext cx="9525" cy="3175"/>
          </a:xfrm>
          <a:custGeom>
            <a:avLst/>
            <a:gdLst>
              <a:gd name="T0" fmla="*/ 0 w 12"/>
              <a:gd name="T1" fmla="*/ 2147483647 h 4"/>
              <a:gd name="T2" fmla="*/ 2147483647 w 12"/>
              <a:gd name="T3" fmla="*/ 0 h 4"/>
              <a:gd name="T4" fmla="*/ 2147483647 w 12"/>
              <a:gd name="T5" fmla="*/ 0 h 4"/>
              <a:gd name="T6" fmla="*/ 0 60000 65536"/>
              <a:gd name="T7" fmla="*/ 0 60000 65536"/>
              <a:gd name="T8" fmla="*/ 0 60000 65536"/>
              <a:gd name="T9" fmla="*/ 0 w 12"/>
              <a:gd name="T10" fmla="*/ 0 h 4"/>
              <a:gd name="T11" fmla="*/ 12 w 12"/>
              <a:gd name="T12" fmla="*/ 4 h 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" h="4">
                <a:moveTo>
                  <a:pt x="0" y="4"/>
                </a:moveTo>
                <a:lnTo>
                  <a:pt x="5" y="0"/>
                </a:lnTo>
                <a:lnTo>
                  <a:pt x="12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06" name="Freeform 164"/>
          <p:cNvSpPr>
            <a:spLocks/>
          </p:cNvSpPr>
          <p:nvPr/>
        </p:nvSpPr>
        <p:spPr bwMode="auto">
          <a:xfrm>
            <a:off x="5272088" y="4932363"/>
            <a:ext cx="12700" cy="1587"/>
          </a:xfrm>
          <a:custGeom>
            <a:avLst/>
            <a:gdLst>
              <a:gd name="T0" fmla="*/ 0 w 17"/>
              <a:gd name="T1" fmla="*/ 0 h 1587"/>
              <a:gd name="T2" fmla="*/ 2147483647 w 17"/>
              <a:gd name="T3" fmla="*/ 0 h 1587"/>
              <a:gd name="T4" fmla="*/ 2147483647 w 17"/>
              <a:gd name="T5" fmla="*/ 0 h 1587"/>
              <a:gd name="T6" fmla="*/ 0 60000 65536"/>
              <a:gd name="T7" fmla="*/ 0 60000 65536"/>
              <a:gd name="T8" fmla="*/ 0 60000 65536"/>
              <a:gd name="T9" fmla="*/ 0 w 17"/>
              <a:gd name="T10" fmla="*/ 0 h 1587"/>
              <a:gd name="T11" fmla="*/ 17 w 17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1587">
                <a:moveTo>
                  <a:pt x="0" y="0"/>
                </a:moveTo>
                <a:lnTo>
                  <a:pt x="9" y="0"/>
                </a:lnTo>
                <a:lnTo>
                  <a:pt x="17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07" name="Line 165"/>
          <p:cNvSpPr>
            <a:spLocks noChangeShapeType="1"/>
          </p:cNvSpPr>
          <p:nvPr/>
        </p:nvSpPr>
        <p:spPr bwMode="auto">
          <a:xfrm>
            <a:off x="5284788" y="4932363"/>
            <a:ext cx="9525" cy="158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08" name="Freeform 166"/>
          <p:cNvSpPr>
            <a:spLocks/>
          </p:cNvSpPr>
          <p:nvPr/>
        </p:nvSpPr>
        <p:spPr bwMode="auto">
          <a:xfrm>
            <a:off x="5294313" y="4927600"/>
            <a:ext cx="12700" cy="4763"/>
          </a:xfrm>
          <a:custGeom>
            <a:avLst/>
            <a:gdLst>
              <a:gd name="T0" fmla="*/ 0 w 17"/>
              <a:gd name="T1" fmla="*/ 2147483647 h 5"/>
              <a:gd name="T2" fmla="*/ 2147483647 w 17"/>
              <a:gd name="T3" fmla="*/ 0 h 5"/>
              <a:gd name="T4" fmla="*/ 2147483647 w 17"/>
              <a:gd name="T5" fmla="*/ 0 h 5"/>
              <a:gd name="T6" fmla="*/ 0 60000 65536"/>
              <a:gd name="T7" fmla="*/ 0 60000 65536"/>
              <a:gd name="T8" fmla="*/ 0 60000 65536"/>
              <a:gd name="T9" fmla="*/ 0 w 17"/>
              <a:gd name="T10" fmla="*/ 0 h 5"/>
              <a:gd name="T11" fmla="*/ 17 w 17"/>
              <a:gd name="T12" fmla="*/ 5 h 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5">
                <a:moveTo>
                  <a:pt x="0" y="5"/>
                </a:moveTo>
                <a:lnTo>
                  <a:pt x="8" y="0"/>
                </a:lnTo>
                <a:lnTo>
                  <a:pt x="17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09" name="Line 167"/>
          <p:cNvSpPr>
            <a:spLocks noChangeShapeType="1"/>
          </p:cNvSpPr>
          <p:nvPr/>
        </p:nvSpPr>
        <p:spPr bwMode="auto">
          <a:xfrm>
            <a:off x="5307013" y="4927600"/>
            <a:ext cx="9525" cy="1588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10" name="Line 168"/>
          <p:cNvSpPr>
            <a:spLocks noChangeShapeType="1"/>
          </p:cNvSpPr>
          <p:nvPr/>
        </p:nvSpPr>
        <p:spPr bwMode="auto">
          <a:xfrm flipV="1">
            <a:off x="5316538" y="4924425"/>
            <a:ext cx="14287" cy="3175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11" name="Line 169"/>
          <p:cNvSpPr>
            <a:spLocks noChangeShapeType="1"/>
          </p:cNvSpPr>
          <p:nvPr/>
        </p:nvSpPr>
        <p:spPr bwMode="auto">
          <a:xfrm flipV="1">
            <a:off x="5330825" y="4922838"/>
            <a:ext cx="12700" cy="158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12" name="Line 170"/>
          <p:cNvSpPr>
            <a:spLocks noChangeShapeType="1"/>
          </p:cNvSpPr>
          <p:nvPr/>
        </p:nvSpPr>
        <p:spPr bwMode="auto">
          <a:xfrm flipV="1">
            <a:off x="5343525" y="4914900"/>
            <a:ext cx="9525" cy="7938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13" name="Freeform 171"/>
          <p:cNvSpPr>
            <a:spLocks/>
          </p:cNvSpPr>
          <p:nvPr/>
        </p:nvSpPr>
        <p:spPr bwMode="auto">
          <a:xfrm>
            <a:off x="5353050" y="4908550"/>
            <a:ext cx="12700" cy="6350"/>
          </a:xfrm>
          <a:custGeom>
            <a:avLst/>
            <a:gdLst>
              <a:gd name="T0" fmla="*/ 0 w 17"/>
              <a:gd name="T1" fmla="*/ 2147483647 h 9"/>
              <a:gd name="T2" fmla="*/ 2147483647 w 17"/>
              <a:gd name="T3" fmla="*/ 2147483647 h 9"/>
              <a:gd name="T4" fmla="*/ 2147483647 w 17"/>
              <a:gd name="T5" fmla="*/ 0 h 9"/>
              <a:gd name="T6" fmla="*/ 0 60000 65536"/>
              <a:gd name="T7" fmla="*/ 0 60000 65536"/>
              <a:gd name="T8" fmla="*/ 0 60000 65536"/>
              <a:gd name="T9" fmla="*/ 0 w 17"/>
              <a:gd name="T10" fmla="*/ 0 h 9"/>
              <a:gd name="T11" fmla="*/ 17 w 17"/>
              <a:gd name="T12" fmla="*/ 9 h 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9">
                <a:moveTo>
                  <a:pt x="0" y="9"/>
                </a:moveTo>
                <a:lnTo>
                  <a:pt x="9" y="6"/>
                </a:lnTo>
                <a:lnTo>
                  <a:pt x="17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14" name="Line 172"/>
          <p:cNvSpPr>
            <a:spLocks noChangeShapeType="1"/>
          </p:cNvSpPr>
          <p:nvPr/>
        </p:nvSpPr>
        <p:spPr bwMode="auto">
          <a:xfrm flipV="1">
            <a:off x="5365750" y="4902200"/>
            <a:ext cx="9525" cy="6350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15" name="Freeform 173"/>
          <p:cNvSpPr>
            <a:spLocks/>
          </p:cNvSpPr>
          <p:nvPr/>
        </p:nvSpPr>
        <p:spPr bwMode="auto">
          <a:xfrm>
            <a:off x="5375275" y="4892675"/>
            <a:ext cx="14288" cy="9525"/>
          </a:xfrm>
          <a:custGeom>
            <a:avLst/>
            <a:gdLst>
              <a:gd name="T0" fmla="*/ 0 w 17"/>
              <a:gd name="T1" fmla="*/ 2147483647 h 13"/>
              <a:gd name="T2" fmla="*/ 2147483647 w 17"/>
              <a:gd name="T3" fmla="*/ 2147483647 h 13"/>
              <a:gd name="T4" fmla="*/ 2147483647 w 17"/>
              <a:gd name="T5" fmla="*/ 0 h 13"/>
              <a:gd name="T6" fmla="*/ 0 60000 65536"/>
              <a:gd name="T7" fmla="*/ 0 60000 65536"/>
              <a:gd name="T8" fmla="*/ 0 60000 65536"/>
              <a:gd name="T9" fmla="*/ 0 w 17"/>
              <a:gd name="T10" fmla="*/ 0 h 13"/>
              <a:gd name="T11" fmla="*/ 17 w 17"/>
              <a:gd name="T12" fmla="*/ 13 h 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13">
                <a:moveTo>
                  <a:pt x="0" y="13"/>
                </a:moveTo>
                <a:lnTo>
                  <a:pt x="8" y="8"/>
                </a:lnTo>
                <a:lnTo>
                  <a:pt x="17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16" name="Line 174"/>
          <p:cNvSpPr>
            <a:spLocks noChangeShapeType="1"/>
          </p:cNvSpPr>
          <p:nvPr/>
        </p:nvSpPr>
        <p:spPr bwMode="auto">
          <a:xfrm flipV="1">
            <a:off x="5389563" y="4878388"/>
            <a:ext cx="9525" cy="1428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17" name="Freeform 175"/>
          <p:cNvSpPr>
            <a:spLocks/>
          </p:cNvSpPr>
          <p:nvPr/>
        </p:nvSpPr>
        <p:spPr bwMode="auto">
          <a:xfrm>
            <a:off x="5399088" y="4865688"/>
            <a:ext cx="12700" cy="12700"/>
          </a:xfrm>
          <a:custGeom>
            <a:avLst/>
            <a:gdLst>
              <a:gd name="T0" fmla="*/ 0 w 16"/>
              <a:gd name="T1" fmla="*/ 2147483647 h 17"/>
              <a:gd name="T2" fmla="*/ 2147483647 w 16"/>
              <a:gd name="T3" fmla="*/ 2147483647 h 17"/>
              <a:gd name="T4" fmla="*/ 2147483647 w 16"/>
              <a:gd name="T5" fmla="*/ 0 h 17"/>
              <a:gd name="T6" fmla="*/ 0 60000 65536"/>
              <a:gd name="T7" fmla="*/ 0 60000 65536"/>
              <a:gd name="T8" fmla="*/ 0 60000 65536"/>
              <a:gd name="T9" fmla="*/ 0 w 16"/>
              <a:gd name="T10" fmla="*/ 0 h 17"/>
              <a:gd name="T11" fmla="*/ 16 w 16"/>
              <a:gd name="T12" fmla="*/ 17 h 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17">
                <a:moveTo>
                  <a:pt x="0" y="17"/>
                </a:moveTo>
                <a:lnTo>
                  <a:pt x="8" y="8"/>
                </a:lnTo>
                <a:lnTo>
                  <a:pt x="16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18" name="Line 176"/>
          <p:cNvSpPr>
            <a:spLocks noChangeShapeType="1"/>
          </p:cNvSpPr>
          <p:nvPr/>
        </p:nvSpPr>
        <p:spPr bwMode="auto">
          <a:xfrm flipV="1">
            <a:off x="5411788" y="4848225"/>
            <a:ext cx="9525" cy="17463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19" name="Freeform 177"/>
          <p:cNvSpPr>
            <a:spLocks/>
          </p:cNvSpPr>
          <p:nvPr/>
        </p:nvSpPr>
        <p:spPr bwMode="auto">
          <a:xfrm>
            <a:off x="5421313" y="4827588"/>
            <a:ext cx="12700" cy="20637"/>
          </a:xfrm>
          <a:custGeom>
            <a:avLst/>
            <a:gdLst>
              <a:gd name="T0" fmla="*/ 0 w 17"/>
              <a:gd name="T1" fmla="*/ 2147483647 h 26"/>
              <a:gd name="T2" fmla="*/ 2147483647 w 17"/>
              <a:gd name="T3" fmla="*/ 2147483647 h 26"/>
              <a:gd name="T4" fmla="*/ 2147483647 w 17"/>
              <a:gd name="T5" fmla="*/ 0 h 26"/>
              <a:gd name="T6" fmla="*/ 0 60000 65536"/>
              <a:gd name="T7" fmla="*/ 0 60000 65536"/>
              <a:gd name="T8" fmla="*/ 0 60000 65536"/>
              <a:gd name="T9" fmla="*/ 0 w 17"/>
              <a:gd name="T10" fmla="*/ 0 h 26"/>
              <a:gd name="T11" fmla="*/ 17 w 17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26">
                <a:moveTo>
                  <a:pt x="0" y="26"/>
                </a:moveTo>
                <a:lnTo>
                  <a:pt x="9" y="13"/>
                </a:lnTo>
                <a:lnTo>
                  <a:pt x="17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20" name="Freeform 178"/>
          <p:cNvSpPr>
            <a:spLocks/>
          </p:cNvSpPr>
          <p:nvPr/>
        </p:nvSpPr>
        <p:spPr bwMode="auto">
          <a:xfrm>
            <a:off x="5434013" y="4800600"/>
            <a:ext cx="9525" cy="26988"/>
          </a:xfrm>
          <a:custGeom>
            <a:avLst/>
            <a:gdLst>
              <a:gd name="T0" fmla="*/ 0 w 12"/>
              <a:gd name="T1" fmla="*/ 2147483647 h 34"/>
              <a:gd name="T2" fmla="*/ 2147483647 w 12"/>
              <a:gd name="T3" fmla="*/ 2147483647 h 34"/>
              <a:gd name="T4" fmla="*/ 2147483647 w 12"/>
              <a:gd name="T5" fmla="*/ 0 h 34"/>
              <a:gd name="T6" fmla="*/ 0 60000 65536"/>
              <a:gd name="T7" fmla="*/ 0 60000 65536"/>
              <a:gd name="T8" fmla="*/ 0 60000 65536"/>
              <a:gd name="T9" fmla="*/ 0 w 12"/>
              <a:gd name="T10" fmla="*/ 0 h 34"/>
              <a:gd name="T11" fmla="*/ 12 w 12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" h="34">
                <a:moveTo>
                  <a:pt x="0" y="34"/>
                </a:moveTo>
                <a:lnTo>
                  <a:pt x="4" y="17"/>
                </a:lnTo>
                <a:lnTo>
                  <a:pt x="12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21" name="Freeform 179"/>
          <p:cNvSpPr>
            <a:spLocks/>
          </p:cNvSpPr>
          <p:nvPr/>
        </p:nvSpPr>
        <p:spPr bwMode="auto">
          <a:xfrm>
            <a:off x="5443538" y="4773613"/>
            <a:ext cx="14287" cy="26987"/>
          </a:xfrm>
          <a:custGeom>
            <a:avLst/>
            <a:gdLst>
              <a:gd name="T0" fmla="*/ 0 w 17"/>
              <a:gd name="T1" fmla="*/ 2147483647 h 34"/>
              <a:gd name="T2" fmla="*/ 2147483647 w 17"/>
              <a:gd name="T3" fmla="*/ 2147483647 h 34"/>
              <a:gd name="T4" fmla="*/ 2147483647 w 17"/>
              <a:gd name="T5" fmla="*/ 0 h 34"/>
              <a:gd name="T6" fmla="*/ 0 60000 65536"/>
              <a:gd name="T7" fmla="*/ 0 60000 65536"/>
              <a:gd name="T8" fmla="*/ 0 60000 65536"/>
              <a:gd name="T9" fmla="*/ 0 w 17"/>
              <a:gd name="T10" fmla="*/ 0 h 34"/>
              <a:gd name="T11" fmla="*/ 17 w 17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34">
                <a:moveTo>
                  <a:pt x="0" y="34"/>
                </a:moveTo>
                <a:lnTo>
                  <a:pt x="8" y="16"/>
                </a:lnTo>
                <a:lnTo>
                  <a:pt x="17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22" name="Line 180"/>
          <p:cNvSpPr>
            <a:spLocks noChangeShapeType="1"/>
          </p:cNvSpPr>
          <p:nvPr/>
        </p:nvSpPr>
        <p:spPr bwMode="auto">
          <a:xfrm flipV="1">
            <a:off x="5457825" y="4738688"/>
            <a:ext cx="9525" cy="34925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23" name="Freeform 181"/>
          <p:cNvSpPr>
            <a:spLocks/>
          </p:cNvSpPr>
          <p:nvPr/>
        </p:nvSpPr>
        <p:spPr bwMode="auto">
          <a:xfrm>
            <a:off x="5467350" y="4702175"/>
            <a:ext cx="12700" cy="36513"/>
          </a:xfrm>
          <a:custGeom>
            <a:avLst/>
            <a:gdLst>
              <a:gd name="T0" fmla="*/ 0 w 15"/>
              <a:gd name="T1" fmla="*/ 2147483647 h 47"/>
              <a:gd name="T2" fmla="*/ 2147483647 w 15"/>
              <a:gd name="T3" fmla="*/ 2147483647 h 47"/>
              <a:gd name="T4" fmla="*/ 2147483647 w 15"/>
              <a:gd name="T5" fmla="*/ 0 h 47"/>
              <a:gd name="T6" fmla="*/ 0 60000 65536"/>
              <a:gd name="T7" fmla="*/ 0 60000 65536"/>
              <a:gd name="T8" fmla="*/ 0 60000 65536"/>
              <a:gd name="T9" fmla="*/ 0 w 15"/>
              <a:gd name="T10" fmla="*/ 0 h 47"/>
              <a:gd name="T11" fmla="*/ 15 w 15"/>
              <a:gd name="T12" fmla="*/ 47 h 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47">
                <a:moveTo>
                  <a:pt x="0" y="47"/>
                </a:moveTo>
                <a:lnTo>
                  <a:pt x="8" y="27"/>
                </a:lnTo>
                <a:lnTo>
                  <a:pt x="15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24" name="Line 182"/>
          <p:cNvSpPr>
            <a:spLocks noChangeShapeType="1"/>
          </p:cNvSpPr>
          <p:nvPr/>
        </p:nvSpPr>
        <p:spPr bwMode="auto">
          <a:xfrm flipV="1">
            <a:off x="5480050" y="4659313"/>
            <a:ext cx="9525" cy="42862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25" name="Line 183"/>
          <p:cNvSpPr>
            <a:spLocks noChangeShapeType="1"/>
          </p:cNvSpPr>
          <p:nvPr/>
        </p:nvSpPr>
        <p:spPr bwMode="auto">
          <a:xfrm flipV="1">
            <a:off x="5489575" y="4611688"/>
            <a:ext cx="12700" cy="47625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26" name="Freeform 184"/>
          <p:cNvSpPr>
            <a:spLocks/>
          </p:cNvSpPr>
          <p:nvPr/>
        </p:nvSpPr>
        <p:spPr bwMode="auto">
          <a:xfrm>
            <a:off x="5502275" y="4564063"/>
            <a:ext cx="12700" cy="47625"/>
          </a:xfrm>
          <a:custGeom>
            <a:avLst/>
            <a:gdLst>
              <a:gd name="T0" fmla="*/ 0 w 17"/>
              <a:gd name="T1" fmla="*/ 2147483647 h 59"/>
              <a:gd name="T2" fmla="*/ 2147483647 w 17"/>
              <a:gd name="T3" fmla="*/ 2147483647 h 59"/>
              <a:gd name="T4" fmla="*/ 2147483647 w 17"/>
              <a:gd name="T5" fmla="*/ 0 h 59"/>
              <a:gd name="T6" fmla="*/ 0 60000 65536"/>
              <a:gd name="T7" fmla="*/ 0 60000 65536"/>
              <a:gd name="T8" fmla="*/ 0 60000 65536"/>
              <a:gd name="T9" fmla="*/ 0 w 17"/>
              <a:gd name="T10" fmla="*/ 0 h 59"/>
              <a:gd name="T11" fmla="*/ 17 w 17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59">
                <a:moveTo>
                  <a:pt x="0" y="59"/>
                </a:moveTo>
                <a:lnTo>
                  <a:pt x="8" y="29"/>
                </a:lnTo>
                <a:lnTo>
                  <a:pt x="17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27" name="Line 185"/>
          <p:cNvSpPr>
            <a:spLocks noChangeShapeType="1"/>
          </p:cNvSpPr>
          <p:nvPr/>
        </p:nvSpPr>
        <p:spPr bwMode="auto">
          <a:xfrm flipV="1">
            <a:off x="5514975" y="4510088"/>
            <a:ext cx="9525" cy="53975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28" name="Freeform 186"/>
          <p:cNvSpPr>
            <a:spLocks/>
          </p:cNvSpPr>
          <p:nvPr/>
        </p:nvSpPr>
        <p:spPr bwMode="auto">
          <a:xfrm>
            <a:off x="5524500" y="4452938"/>
            <a:ext cx="14288" cy="57150"/>
          </a:xfrm>
          <a:custGeom>
            <a:avLst/>
            <a:gdLst>
              <a:gd name="T0" fmla="*/ 0 w 16"/>
              <a:gd name="T1" fmla="*/ 2147483647 h 73"/>
              <a:gd name="T2" fmla="*/ 2147483647 w 16"/>
              <a:gd name="T3" fmla="*/ 2147483647 h 73"/>
              <a:gd name="T4" fmla="*/ 2147483647 w 16"/>
              <a:gd name="T5" fmla="*/ 0 h 73"/>
              <a:gd name="T6" fmla="*/ 0 60000 65536"/>
              <a:gd name="T7" fmla="*/ 0 60000 65536"/>
              <a:gd name="T8" fmla="*/ 0 60000 65536"/>
              <a:gd name="T9" fmla="*/ 0 w 16"/>
              <a:gd name="T10" fmla="*/ 0 h 73"/>
              <a:gd name="T11" fmla="*/ 16 w 16"/>
              <a:gd name="T12" fmla="*/ 73 h 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73">
                <a:moveTo>
                  <a:pt x="0" y="73"/>
                </a:moveTo>
                <a:lnTo>
                  <a:pt x="8" y="38"/>
                </a:lnTo>
                <a:lnTo>
                  <a:pt x="16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29" name="Line 187"/>
          <p:cNvSpPr>
            <a:spLocks noChangeShapeType="1"/>
          </p:cNvSpPr>
          <p:nvPr/>
        </p:nvSpPr>
        <p:spPr bwMode="auto">
          <a:xfrm flipV="1">
            <a:off x="5538788" y="4392613"/>
            <a:ext cx="9525" cy="60325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30" name="Freeform 188"/>
          <p:cNvSpPr>
            <a:spLocks/>
          </p:cNvSpPr>
          <p:nvPr/>
        </p:nvSpPr>
        <p:spPr bwMode="auto">
          <a:xfrm>
            <a:off x="5548313" y="4332288"/>
            <a:ext cx="12700" cy="60325"/>
          </a:xfrm>
          <a:custGeom>
            <a:avLst/>
            <a:gdLst>
              <a:gd name="T0" fmla="*/ 0 w 17"/>
              <a:gd name="T1" fmla="*/ 2147483647 h 78"/>
              <a:gd name="T2" fmla="*/ 2147483647 w 17"/>
              <a:gd name="T3" fmla="*/ 2147483647 h 78"/>
              <a:gd name="T4" fmla="*/ 2147483647 w 17"/>
              <a:gd name="T5" fmla="*/ 0 h 78"/>
              <a:gd name="T6" fmla="*/ 0 60000 65536"/>
              <a:gd name="T7" fmla="*/ 0 60000 65536"/>
              <a:gd name="T8" fmla="*/ 0 60000 65536"/>
              <a:gd name="T9" fmla="*/ 0 w 17"/>
              <a:gd name="T10" fmla="*/ 0 h 78"/>
              <a:gd name="T11" fmla="*/ 17 w 17"/>
              <a:gd name="T12" fmla="*/ 78 h 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78">
                <a:moveTo>
                  <a:pt x="0" y="78"/>
                </a:moveTo>
                <a:lnTo>
                  <a:pt x="9" y="38"/>
                </a:lnTo>
                <a:lnTo>
                  <a:pt x="17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31" name="Line 189"/>
          <p:cNvSpPr>
            <a:spLocks noChangeShapeType="1"/>
          </p:cNvSpPr>
          <p:nvPr/>
        </p:nvSpPr>
        <p:spPr bwMode="auto">
          <a:xfrm flipV="1">
            <a:off x="5561013" y="4275138"/>
            <a:ext cx="9525" cy="57150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32" name="Freeform 190"/>
          <p:cNvSpPr>
            <a:spLocks/>
          </p:cNvSpPr>
          <p:nvPr/>
        </p:nvSpPr>
        <p:spPr bwMode="auto">
          <a:xfrm>
            <a:off x="5570538" y="4214813"/>
            <a:ext cx="12700" cy="60325"/>
          </a:xfrm>
          <a:custGeom>
            <a:avLst/>
            <a:gdLst>
              <a:gd name="T0" fmla="*/ 0 w 17"/>
              <a:gd name="T1" fmla="*/ 2147483647 h 76"/>
              <a:gd name="T2" fmla="*/ 2147483647 w 17"/>
              <a:gd name="T3" fmla="*/ 2147483647 h 76"/>
              <a:gd name="T4" fmla="*/ 2147483647 w 17"/>
              <a:gd name="T5" fmla="*/ 0 h 76"/>
              <a:gd name="T6" fmla="*/ 0 60000 65536"/>
              <a:gd name="T7" fmla="*/ 0 60000 65536"/>
              <a:gd name="T8" fmla="*/ 0 60000 65536"/>
              <a:gd name="T9" fmla="*/ 0 w 17"/>
              <a:gd name="T10" fmla="*/ 0 h 76"/>
              <a:gd name="T11" fmla="*/ 17 w 17"/>
              <a:gd name="T12" fmla="*/ 76 h 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76">
                <a:moveTo>
                  <a:pt x="0" y="76"/>
                </a:moveTo>
                <a:lnTo>
                  <a:pt x="8" y="38"/>
                </a:lnTo>
                <a:lnTo>
                  <a:pt x="17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33" name="Freeform 191"/>
          <p:cNvSpPr>
            <a:spLocks/>
          </p:cNvSpPr>
          <p:nvPr/>
        </p:nvSpPr>
        <p:spPr bwMode="auto">
          <a:xfrm>
            <a:off x="5583238" y="4160838"/>
            <a:ext cx="9525" cy="53975"/>
          </a:xfrm>
          <a:custGeom>
            <a:avLst/>
            <a:gdLst>
              <a:gd name="T0" fmla="*/ 0 w 12"/>
              <a:gd name="T1" fmla="*/ 2147483647 h 68"/>
              <a:gd name="T2" fmla="*/ 2147483647 w 12"/>
              <a:gd name="T3" fmla="*/ 2147483647 h 68"/>
              <a:gd name="T4" fmla="*/ 2147483647 w 12"/>
              <a:gd name="T5" fmla="*/ 0 h 68"/>
              <a:gd name="T6" fmla="*/ 0 60000 65536"/>
              <a:gd name="T7" fmla="*/ 0 60000 65536"/>
              <a:gd name="T8" fmla="*/ 0 60000 65536"/>
              <a:gd name="T9" fmla="*/ 0 w 12"/>
              <a:gd name="T10" fmla="*/ 0 h 68"/>
              <a:gd name="T11" fmla="*/ 12 w 12"/>
              <a:gd name="T12" fmla="*/ 68 h 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" h="68">
                <a:moveTo>
                  <a:pt x="0" y="68"/>
                </a:moveTo>
                <a:lnTo>
                  <a:pt x="3" y="34"/>
                </a:lnTo>
                <a:lnTo>
                  <a:pt x="12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34" name="Freeform 192"/>
          <p:cNvSpPr>
            <a:spLocks/>
          </p:cNvSpPr>
          <p:nvPr/>
        </p:nvSpPr>
        <p:spPr bwMode="auto">
          <a:xfrm>
            <a:off x="5592763" y="4105275"/>
            <a:ext cx="14287" cy="55563"/>
          </a:xfrm>
          <a:custGeom>
            <a:avLst/>
            <a:gdLst>
              <a:gd name="T0" fmla="*/ 0 w 16"/>
              <a:gd name="T1" fmla="*/ 2147483647 h 68"/>
              <a:gd name="T2" fmla="*/ 2147483647 w 16"/>
              <a:gd name="T3" fmla="*/ 2147483647 h 68"/>
              <a:gd name="T4" fmla="*/ 2147483647 w 16"/>
              <a:gd name="T5" fmla="*/ 0 h 68"/>
              <a:gd name="T6" fmla="*/ 0 60000 65536"/>
              <a:gd name="T7" fmla="*/ 0 60000 65536"/>
              <a:gd name="T8" fmla="*/ 0 60000 65536"/>
              <a:gd name="T9" fmla="*/ 0 w 16"/>
              <a:gd name="T10" fmla="*/ 0 h 68"/>
              <a:gd name="T11" fmla="*/ 16 w 16"/>
              <a:gd name="T12" fmla="*/ 68 h 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68">
                <a:moveTo>
                  <a:pt x="0" y="68"/>
                </a:moveTo>
                <a:lnTo>
                  <a:pt x="8" y="34"/>
                </a:lnTo>
                <a:lnTo>
                  <a:pt x="16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35" name="Line 193"/>
          <p:cNvSpPr>
            <a:spLocks noChangeShapeType="1"/>
          </p:cNvSpPr>
          <p:nvPr/>
        </p:nvSpPr>
        <p:spPr bwMode="auto">
          <a:xfrm flipV="1">
            <a:off x="5607050" y="4059238"/>
            <a:ext cx="9525" cy="4603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36" name="Freeform 194"/>
          <p:cNvSpPr>
            <a:spLocks/>
          </p:cNvSpPr>
          <p:nvPr/>
        </p:nvSpPr>
        <p:spPr bwMode="auto">
          <a:xfrm>
            <a:off x="5616575" y="4017963"/>
            <a:ext cx="12700" cy="41275"/>
          </a:xfrm>
          <a:custGeom>
            <a:avLst/>
            <a:gdLst>
              <a:gd name="T0" fmla="*/ 0 w 17"/>
              <a:gd name="T1" fmla="*/ 2147483647 h 50"/>
              <a:gd name="T2" fmla="*/ 2147483647 w 17"/>
              <a:gd name="T3" fmla="*/ 2147483647 h 50"/>
              <a:gd name="T4" fmla="*/ 2147483647 w 17"/>
              <a:gd name="T5" fmla="*/ 0 h 50"/>
              <a:gd name="T6" fmla="*/ 0 60000 65536"/>
              <a:gd name="T7" fmla="*/ 0 60000 65536"/>
              <a:gd name="T8" fmla="*/ 0 60000 65536"/>
              <a:gd name="T9" fmla="*/ 0 w 17"/>
              <a:gd name="T10" fmla="*/ 0 h 50"/>
              <a:gd name="T11" fmla="*/ 17 w 17"/>
              <a:gd name="T12" fmla="*/ 50 h 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50">
                <a:moveTo>
                  <a:pt x="0" y="50"/>
                </a:moveTo>
                <a:lnTo>
                  <a:pt x="9" y="25"/>
                </a:lnTo>
                <a:lnTo>
                  <a:pt x="17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37" name="Freeform 195"/>
          <p:cNvSpPr>
            <a:spLocks/>
          </p:cNvSpPr>
          <p:nvPr/>
        </p:nvSpPr>
        <p:spPr bwMode="auto">
          <a:xfrm>
            <a:off x="5629275" y="3987800"/>
            <a:ext cx="9525" cy="30163"/>
          </a:xfrm>
          <a:custGeom>
            <a:avLst/>
            <a:gdLst>
              <a:gd name="T0" fmla="*/ 0 w 12"/>
              <a:gd name="T1" fmla="*/ 2147483647 h 38"/>
              <a:gd name="T2" fmla="*/ 2147483647 w 12"/>
              <a:gd name="T3" fmla="*/ 2147483647 h 38"/>
              <a:gd name="T4" fmla="*/ 2147483647 w 12"/>
              <a:gd name="T5" fmla="*/ 0 h 38"/>
              <a:gd name="T6" fmla="*/ 0 60000 65536"/>
              <a:gd name="T7" fmla="*/ 0 60000 65536"/>
              <a:gd name="T8" fmla="*/ 0 60000 65536"/>
              <a:gd name="T9" fmla="*/ 0 w 12"/>
              <a:gd name="T10" fmla="*/ 0 h 38"/>
              <a:gd name="T11" fmla="*/ 12 w 12"/>
              <a:gd name="T12" fmla="*/ 38 h 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" h="38">
                <a:moveTo>
                  <a:pt x="0" y="38"/>
                </a:moveTo>
                <a:lnTo>
                  <a:pt x="4" y="16"/>
                </a:lnTo>
                <a:lnTo>
                  <a:pt x="12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38" name="Freeform 196"/>
          <p:cNvSpPr>
            <a:spLocks/>
          </p:cNvSpPr>
          <p:nvPr/>
        </p:nvSpPr>
        <p:spPr bwMode="auto">
          <a:xfrm>
            <a:off x="5638800" y="3960813"/>
            <a:ext cx="12700" cy="26987"/>
          </a:xfrm>
          <a:custGeom>
            <a:avLst/>
            <a:gdLst>
              <a:gd name="T0" fmla="*/ 0 w 17"/>
              <a:gd name="T1" fmla="*/ 2147483647 h 34"/>
              <a:gd name="T2" fmla="*/ 2147483647 w 17"/>
              <a:gd name="T3" fmla="*/ 2147483647 h 34"/>
              <a:gd name="T4" fmla="*/ 2147483647 w 17"/>
              <a:gd name="T5" fmla="*/ 0 h 34"/>
              <a:gd name="T6" fmla="*/ 0 60000 65536"/>
              <a:gd name="T7" fmla="*/ 0 60000 65536"/>
              <a:gd name="T8" fmla="*/ 0 60000 65536"/>
              <a:gd name="T9" fmla="*/ 0 w 17"/>
              <a:gd name="T10" fmla="*/ 0 h 34"/>
              <a:gd name="T11" fmla="*/ 17 w 17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34">
                <a:moveTo>
                  <a:pt x="0" y="34"/>
                </a:moveTo>
                <a:lnTo>
                  <a:pt x="8" y="16"/>
                </a:lnTo>
                <a:lnTo>
                  <a:pt x="17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39" name="Freeform 197"/>
          <p:cNvSpPr>
            <a:spLocks/>
          </p:cNvSpPr>
          <p:nvPr/>
        </p:nvSpPr>
        <p:spPr bwMode="auto">
          <a:xfrm>
            <a:off x="5651500" y="3946525"/>
            <a:ext cx="9525" cy="14288"/>
          </a:xfrm>
          <a:custGeom>
            <a:avLst/>
            <a:gdLst>
              <a:gd name="T0" fmla="*/ 0 w 12"/>
              <a:gd name="T1" fmla="*/ 2147483647 h 18"/>
              <a:gd name="T2" fmla="*/ 2147483647 w 12"/>
              <a:gd name="T3" fmla="*/ 2147483647 h 18"/>
              <a:gd name="T4" fmla="*/ 2147483647 w 12"/>
              <a:gd name="T5" fmla="*/ 0 h 18"/>
              <a:gd name="T6" fmla="*/ 0 60000 65536"/>
              <a:gd name="T7" fmla="*/ 0 60000 65536"/>
              <a:gd name="T8" fmla="*/ 0 60000 65536"/>
              <a:gd name="T9" fmla="*/ 0 w 12"/>
              <a:gd name="T10" fmla="*/ 0 h 18"/>
              <a:gd name="T11" fmla="*/ 12 w 12"/>
              <a:gd name="T12" fmla="*/ 18 h 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" h="18">
                <a:moveTo>
                  <a:pt x="0" y="18"/>
                </a:moveTo>
                <a:lnTo>
                  <a:pt x="3" y="9"/>
                </a:lnTo>
                <a:lnTo>
                  <a:pt x="12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40" name="Freeform 198"/>
          <p:cNvSpPr>
            <a:spLocks/>
          </p:cNvSpPr>
          <p:nvPr/>
        </p:nvSpPr>
        <p:spPr bwMode="auto">
          <a:xfrm>
            <a:off x="5661025" y="3944938"/>
            <a:ext cx="14288" cy="1587"/>
          </a:xfrm>
          <a:custGeom>
            <a:avLst/>
            <a:gdLst>
              <a:gd name="T0" fmla="*/ 0 w 16"/>
              <a:gd name="T1" fmla="*/ 2147483647 h 4"/>
              <a:gd name="T2" fmla="*/ 2147483647 w 16"/>
              <a:gd name="T3" fmla="*/ 0 h 4"/>
              <a:gd name="T4" fmla="*/ 2147483647 w 16"/>
              <a:gd name="T5" fmla="*/ 0 h 4"/>
              <a:gd name="T6" fmla="*/ 0 60000 65536"/>
              <a:gd name="T7" fmla="*/ 0 60000 65536"/>
              <a:gd name="T8" fmla="*/ 0 60000 65536"/>
              <a:gd name="T9" fmla="*/ 0 w 16"/>
              <a:gd name="T10" fmla="*/ 0 h 4"/>
              <a:gd name="T11" fmla="*/ 16 w 16"/>
              <a:gd name="T12" fmla="*/ 4 h 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4">
                <a:moveTo>
                  <a:pt x="0" y="4"/>
                </a:moveTo>
                <a:lnTo>
                  <a:pt x="8" y="0"/>
                </a:lnTo>
                <a:lnTo>
                  <a:pt x="16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41" name="Freeform 199"/>
          <p:cNvSpPr>
            <a:spLocks/>
          </p:cNvSpPr>
          <p:nvPr/>
        </p:nvSpPr>
        <p:spPr bwMode="auto">
          <a:xfrm>
            <a:off x="5675313" y="3944938"/>
            <a:ext cx="12700" cy="1587"/>
          </a:xfrm>
          <a:custGeom>
            <a:avLst/>
            <a:gdLst>
              <a:gd name="T0" fmla="*/ 0 w 16"/>
              <a:gd name="T1" fmla="*/ 0 h 4"/>
              <a:gd name="T2" fmla="*/ 2147483647 w 16"/>
              <a:gd name="T3" fmla="*/ 0 h 4"/>
              <a:gd name="T4" fmla="*/ 2147483647 w 16"/>
              <a:gd name="T5" fmla="*/ 2147483647 h 4"/>
              <a:gd name="T6" fmla="*/ 0 60000 65536"/>
              <a:gd name="T7" fmla="*/ 0 60000 65536"/>
              <a:gd name="T8" fmla="*/ 0 60000 65536"/>
              <a:gd name="T9" fmla="*/ 0 w 16"/>
              <a:gd name="T10" fmla="*/ 0 h 4"/>
              <a:gd name="T11" fmla="*/ 16 w 16"/>
              <a:gd name="T12" fmla="*/ 4 h 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4">
                <a:moveTo>
                  <a:pt x="0" y="0"/>
                </a:moveTo>
                <a:lnTo>
                  <a:pt x="9" y="0"/>
                </a:lnTo>
                <a:lnTo>
                  <a:pt x="16" y="4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42" name="Freeform 200"/>
          <p:cNvSpPr>
            <a:spLocks/>
          </p:cNvSpPr>
          <p:nvPr/>
        </p:nvSpPr>
        <p:spPr bwMode="auto">
          <a:xfrm>
            <a:off x="5688013" y="3946525"/>
            <a:ext cx="9525" cy="14288"/>
          </a:xfrm>
          <a:custGeom>
            <a:avLst/>
            <a:gdLst>
              <a:gd name="T0" fmla="*/ 0 w 13"/>
              <a:gd name="T1" fmla="*/ 0 h 18"/>
              <a:gd name="T2" fmla="*/ 2147483647 w 13"/>
              <a:gd name="T3" fmla="*/ 2147483647 h 18"/>
              <a:gd name="T4" fmla="*/ 2147483647 w 13"/>
              <a:gd name="T5" fmla="*/ 2147483647 h 18"/>
              <a:gd name="T6" fmla="*/ 0 60000 65536"/>
              <a:gd name="T7" fmla="*/ 0 60000 65536"/>
              <a:gd name="T8" fmla="*/ 0 60000 65536"/>
              <a:gd name="T9" fmla="*/ 0 w 13"/>
              <a:gd name="T10" fmla="*/ 0 h 18"/>
              <a:gd name="T11" fmla="*/ 13 w 13"/>
              <a:gd name="T12" fmla="*/ 18 h 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" h="18">
                <a:moveTo>
                  <a:pt x="0" y="0"/>
                </a:moveTo>
                <a:lnTo>
                  <a:pt x="5" y="9"/>
                </a:lnTo>
                <a:lnTo>
                  <a:pt x="13" y="18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43" name="Freeform 201"/>
          <p:cNvSpPr>
            <a:spLocks/>
          </p:cNvSpPr>
          <p:nvPr/>
        </p:nvSpPr>
        <p:spPr bwMode="auto">
          <a:xfrm>
            <a:off x="5697538" y="3960813"/>
            <a:ext cx="12700" cy="26987"/>
          </a:xfrm>
          <a:custGeom>
            <a:avLst/>
            <a:gdLst>
              <a:gd name="T0" fmla="*/ 0 w 16"/>
              <a:gd name="T1" fmla="*/ 0 h 34"/>
              <a:gd name="T2" fmla="*/ 2147483647 w 16"/>
              <a:gd name="T3" fmla="*/ 2147483647 h 34"/>
              <a:gd name="T4" fmla="*/ 2147483647 w 16"/>
              <a:gd name="T5" fmla="*/ 2147483647 h 34"/>
              <a:gd name="T6" fmla="*/ 0 60000 65536"/>
              <a:gd name="T7" fmla="*/ 0 60000 65536"/>
              <a:gd name="T8" fmla="*/ 0 60000 65536"/>
              <a:gd name="T9" fmla="*/ 0 w 16"/>
              <a:gd name="T10" fmla="*/ 0 h 34"/>
              <a:gd name="T11" fmla="*/ 16 w 16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34">
                <a:moveTo>
                  <a:pt x="0" y="0"/>
                </a:moveTo>
                <a:lnTo>
                  <a:pt x="9" y="16"/>
                </a:lnTo>
                <a:lnTo>
                  <a:pt x="16" y="34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44" name="Freeform 202"/>
          <p:cNvSpPr>
            <a:spLocks/>
          </p:cNvSpPr>
          <p:nvPr/>
        </p:nvSpPr>
        <p:spPr bwMode="auto">
          <a:xfrm>
            <a:off x="5710238" y="3987800"/>
            <a:ext cx="9525" cy="30163"/>
          </a:xfrm>
          <a:custGeom>
            <a:avLst/>
            <a:gdLst>
              <a:gd name="T0" fmla="*/ 0 w 13"/>
              <a:gd name="T1" fmla="*/ 0 h 38"/>
              <a:gd name="T2" fmla="*/ 2147483647 w 13"/>
              <a:gd name="T3" fmla="*/ 2147483647 h 38"/>
              <a:gd name="T4" fmla="*/ 2147483647 w 13"/>
              <a:gd name="T5" fmla="*/ 2147483647 h 38"/>
              <a:gd name="T6" fmla="*/ 0 60000 65536"/>
              <a:gd name="T7" fmla="*/ 0 60000 65536"/>
              <a:gd name="T8" fmla="*/ 0 60000 65536"/>
              <a:gd name="T9" fmla="*/ 0 w 13"/>
              <a:gd name="T10" fmla="*/ 0 h 38"/>
              <a:gd name="T11" fmla="*/ 13 w 13"/>
              <a:gd name="T12" fmla="*/ 38 h 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" h="38">
                <a:moveTo>
                  <a:pt x="0" y="0"/>
                </a:moveTo>
                <a:lnTo>
                  <a:pt x="5" y="16"/>
                </a:lnTo>
                <a:lnTo>
                  <a:pt x="13" y="38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45" name="Freeform 203"/>
          <p:cNvSpPr>
            <a:spLocks/>
          </p:cNvSpPr>
          <p:nvPr/>
        </p:nvSpPr>
        <p:spPr bwMode="auto">
          <a:xfrm>
            <a:off x="5719763" y="4017963"/>
            <a:ext cx="12700" cy="41275"/>
          </a:xfrm>
          <a:custGeom>
            <a:avLst/>
            <a:gdLst>
              <a:gd name="T0" fmla="*/ 0 w 15"/>
              <a:gd name="T1" fmla="*/ 0 h 50"/>
              <a:gd name="T2" fmla="*/ 2147483647 w 15"/>
              <a:gd name="T3" fmla="*/ 2147483647 h 50"/>
              <a:gd name="T4" fmla="*/ 2147483647 w 15"/>
              <a:gd name="T5" fmla="*/ 2147483647 h 50"/>
              <a:gd name="T6" fmla="*/ 0 60000 65536"/>
              <a:gd name="T7" fmla="*/ 0 60000 65536"/>
              <a:gd name="T8" fmla="*/ 0 60000 65536"/>
              <a:gd name="T9" fmla="*/ 0 w 15"/>
              <a:gd name="T10" fmla="*/ 0 h 50"/>
              <a:gd name="T11" fmla="*/ 15 w 15"/>
              <a:gd name="T12" fmla="*/ 50 h 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50">
                <a:moveTo>
                  <a:pt x="0" y="0"/>
                </a:moveTo>
                <a:lnTo>
                  <a:pt x="8" y="25"/>
                </a:lnTo>
                <a:lnTo>
                  <a:pt x="15" y="5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46" name="Line 204"/>
          <p:cNvSpPr>
            <a:spLocks noChangeShapeType="1"/>
          </p:cNvSpPr>
          <p:nvPr/>
        </p:nvSpPr>
        <p:spPr bwMode="auto">
          <a:xfrm>
            <a:off x="5732463" y="4059238"/>
            <a:ext cx="11112" cy="4603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47" name="Freeform 205"/>
          <p:cNvSpPr>
            <a:spLocks/>
          </p:cNvSpPr>
          <p:nvPr/>
        </p:nvSpPr>
        <p:spPr bwMode="auto">
          <a:xfrm>
            <a:off x="5743575" y="4105275"/>
            <a:ext cx="12700" cy="55563"/>
          </a:xfrm>
          <a:custGeom>
            <a:avLst/>
            <a:gdLst>
              <a:gd name="T0" fmla="*/ 0 w 15"/>
              <a:gd name="T1" fmla="*/ 0 h 68"/>
              <a:gd name="T2" fmla="*/ 2147483647 w 15"/>
              <a:gd name="T3" fmla="*/ 2147483647 h 68"/>
              <a:gd name="T4" fmla="*/ 2147483647 w 15"/>
              <a:gd name="T5" fmla="*/ 2147483647 h 68"/>
              <a:gd name="T6" fmla="*/ 0 60000 65536"/>
              <a:gd name="T7" fmla="*/ 0 60000 65536"/>
              <a:gd name="T8" fmla="*/ 0 60000 65536"/>
              <a:gd name="T9" fmla="*/ 0 w 15"/>
              <a:gd name="T10" fmla="*/ 0 h 68"/>
              <a:gd name="T11" fmla="*/ 15 w 15"/>
              <a:gd name="T12" fmla="*/ 68 h 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68">
                <a:moveTo>
                  <a:pt x="0" y="0"/>
                </a:moveTo>
                <a:lnTo>
                  <a:pt x="7" y="34"/>
                </a:lnTo>
                <a:lnTo>
                  <a:pt x="15" y="68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48" name="Freeform 206"/>
          <p:cNvSpPr>
            <a:spLocks/>
          </p:cNvSpPr>
          <p:nvPr/>
        </p:nvSpPr>
        <p:spPr bwMode="auto">
          <a:xfrm>
            <a:off x="5756275" y="4160838"/>
            <a:ext cx="9525" cy="53975"/>
          </a:xfrm>
          <a:custGeom>
            <a:avLst/>
            <a:gdLst>
              <a:gd name="T0" fmla="*/ 0 w 13"/>
              <a:gd name="T1" fmla="*/ 0 h 68"/>
              <a:gd name="T2" fmla="*/ 2147483647 w 13"/>
              <a:gd name="T3" fmla="*/ 2147483647 h 68"/>
              <a:gd name="T4" fmla="*/ 2147483647 w 13"/>
              <a:gd name="T5" fmla="*/ 2147483647 h 68"/>
              <a:gd name="T6" fmla="*/ 0 60000 65536"/>
              <a:gd name="T7" fmla="*/ 0 60000 65536"/>
              <a:gd name="T8" fmla="*/ 0 60000 65536"/>
              <a:gd name="T9" fmla="*/ 0 w 13"/>
              <a:gd name="T10" fmla="*/ 0 h 68"/>
              <a:gd name="T11" fmla="*/ 13 w 13"/>
              <a:gd name="T12" fmla="*/ 68 h 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" h="68">
                <a:moveTo>
                  <a:pt x="0" y="0"/>
                </a:moveTo>
                <a:lnTo>
                  <a:pt x="5" y="34"/>
                </a:lnTo>
                <a:lnTo>
                  <a:pt x="13" y="68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49" name="Freeform 207"/>
          <p:cNvSpPr>
            <a:spLocks/>
          </p:cNvSpPr>
          <p:nvPr/>
        </p:nvSpPr>
        <p:spPr bwMode="auto">
          <a:xfrm>
            <a:off x="5765800" y="4214813"/>
            <a:ext cx="12700" cy="60325"/>
          </a:xfrm>
          <a:custGeom>
            <a:avLst/>
            <a:gdLst>
              <a:gd name="T0" fmla="*/ 0 w 16"/>
              <a:gd name="T1" fmla="*/ 0 h 76"/>
              <a:gd name="T2" fmla="*/ 2147483647 w 16"/>
              <a:gd name="T3" fmla="*/ 2147483647 h 76"/>
              <a:gd name="T4" fmla="*/ 2147483647 w 16"/>
              <a:gd name="T5" fmla="*/ 2147483647 h 76"/>
              <a:gd name="T6" fmla="*/ 0 60000 65536"/>
              <a:gd name="T7" fmla="*/ 0 60000 65536"/>
              <a:gd name="T8" fmla="*/ 0 60000 65536"/>
              <a:gd name="T9" fmla="*/ 0 w 16"/>
              <a:gd name="T10" fmla="*/ 0 h 76"/>
              <a:gd name="T11" fmla="*/ 16 w 16"/>
              <a:gd name="T12" fmla="*/ 76 h 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76">
                <a:moveTo>
                  <a:pt x="0" y="0"/>
                </a:moveTo>
                <a:lnTo>
                  <a:pt x="7" y="38"/>
                </a:lnTo>
                <a:lnTo>
                  <a:pt x="16" y="76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50" name="Line 208"/>
          <p:cNvSpPr>
            <a:spLocks noChangeShapeType="1"/>
          </p:cNvSpPr>
          <p:nvPr/>
        </p:nvSpPr>
        <p:spPr bwMode="auto">
          <a:xfrm>
            <a:off x="5778500" y="4275138"/>
            <a:ext cx="9525" cy="57150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51" name="Freeform 209"/>
          <p:cNvSpPr>
            <a:spLocks/>
          </p:cNvSpPr>
          <p:nvPr/>
        </p:nvSpPr>
        <p:spPr bwMode="auto">
          <a:xfrm>
            <a:off x="5788025" y="4332288"/>
            <a:ext cx="12700" cy="60325"/>
          </a:xfrm>
          <a:custGeom>
            <a:avLst/>
            <a:gdLst>
              <a:gd name="T0" fmla="*/ 0 w 16"/>
              <a:gd name="T1" fmla="*/ 0 h 78"/>
              <a:gd name="T2" fmla="*/ 2147483647 w 16"/>
              <a:gd name="T3" fmla="*/ 2147483647 h 78"/>
              <a:gd name="T4" fmla="*/ 2147483647 w 16"/>
              <a:gd name="T5" fmla="*/ 2147483647 h 78"/>
              <a:gd name="T6" fmla="*/ 0 60000 65536"/>
              <a:gd name="T7" fmla="*/ 0 60000 65536"/>
              <a:gd name="T8" fmla="*/ 0 60000 65536"/>
              <a:gd name="T9" fmla="*/ 0 w 16"/>
              <a:gd name="T10" fmla="*/ 0 h 78"/>
              <a:gd name="T11" fmla="*/ 16 w 16"/>
              <a:gd name="T12" fmla="*/ 78 h 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78">
                <a:moveTo>
                  <a:pt x="0" y="0"/>
                </a:moveTo>
                <a:lnTo>
                  <a:pt x="7" y="38"/>
                </a:lnTo>
                <a:lnTo>
                  <a:pt x="16" y="78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52" name="Line 210"/>
          <p:cNvSpPr>
            <a:spLocks noChangeShapeType="1"/>
          </p:cNvSpPr>
          <p:nvPr/>
        </p:nvSpPr>
        <p:spPr bwMode="auto">
          <a:xfrm>
            <a:off x="5800725" y="4392613"/>
            <a:ext cx="11113" cy="60325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3453" name="Group 613"/>
          <p:cNvGrpSpPr>
            <a:grpSpLocks/>
          </p:cNvGrpSpPr>
          <p:nvPr/>
        </p:nvGrpSpPr>
        <p:grpSpPr bwMode="auto">
          <a:xfrm>
            <a:off x="2374900" y="2905125"/>
            <a:ext cx="4629150" cy="3114675"/>
            <a:chOff x="1496" y="1830"/>
            <a:chExt cx="2916" cy="1962"/>
          </a:xfrm>
        </p:grpSpPr>
        <p:sp>
          <p:nvSpPr>
            <p:cNvPr id="53574" name="Line 413"/>
            <p:cNvSpPr>
              <a:spLocks noChangeShapeType="1"/>
            </p:cNvSpPr>
            <p:nvPr/>
          </p:nvSpPr>
          <p:spPr bwMode="auto">
            <a:xfrm>
              <a:off x="3300" y="3109"/>
              <a:ext cx="6" cy="1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75" name="Freeform 414"/>
            <p:cNvSpPr>
              <a:spLocks/>
            </p:cNvSpPr>
            <p:nvPr/>
          </p:nvSpPr>
          <p:spPr bwMode="auto">
            <a:xfrm>
              <a:off x="3306" y="3109"/>
              <a:ext cx="9" cy="1"/>
            </a:xfrm>
            <a:custGeom>
              <a:avLst/>
              <a:gdLst>
                <a:gd name="T0" fmla="*/ 0 w 16"/>
                <a:gd name="T1" fmla="*/ 0 h 1"/>
                <a:gd name="T2" fmla="*/ 1 w 16"/>
                <a:gd name="T3" fmla="*/ 0 h 1"/>
                <a:gd name="T4" fmla="*/ 1 w 16"/>
                <a:gd name="T5" fmla="*/ 0 h 1"/>
                <a:gd name="T6" fmla="*/ 0 60000 65536"/>
                <a:gd name="T7" fmla="*/ 0 60000 65536"/>
                <a:gd name="T8" fmla="*/ 0 60000 65536"/>
                <a:gd name="T9" fmla="*/ 0 w 16"/>
                <a:gd name="T10" fmla="*/ 0 h 1"/>
                <a:gd name="T11" fmla="*/ 16 w 16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1">
                  <a:moveTo>
                    <a:pt x="0" y="0"/>
                  </a:moveTo>
                  <a:lnTo>
                    <a:pt x="8" y="0"/>
                  </a:lnTo>
                  <a:lnTo>
                    <a:pt x="16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76" name="Freeform 415"/>
            <p:cNvSpPr>
              <a:spLocks/>
            </p:cNvSpPr>
            <p:nvPr/>
          </p:nvSpPr>
          <p:spPr bwMode="auto">
            <a:xfrm>
              <a:off x="3315" y="3107"/>
              <a:ext cx="6" cy="2"/>
            </a:xfrm>
            <a:custGeom>
              <a:avLst/>
              <a:gdLst>
                <a:gd name="T0" fmla="*/ 0 w 12"/>
                <a:gd name="T1" fmla="*/ 1 h 4"/>
                <a:gd name="T2" fmla="*/ 1 w 12"/>
                <a:gd name="T3" fmla="*/ 0 h 4"/>
                <a:gd name="T4" fmla="*/ 1 w 12"/>
                <a:gd name="T5" fmla="*/ 0 h 4"/>
                <a:gd name="T6" fmla="*/ 0 60000 65536"/>
                <a:gd name="T7" fmla="*/ 0 60000 65536"/>
                <a:gd name="T8" fmla="*/ 0 60000 65536"/>
                <a:gd name="T9" fmla="*/ 0 w 12"/>
                <a:gd name="T10" fmla="*/ 0 h 4"/>
                <a:gd name="T11" fmla="*/ 12 w 12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4">
                  <a:moveTo>
                    <a:pt x="0" y="4"/>
                  </a:moveTo>
                  <a:lnTo>
                    <a:pt x="5" y="0"/>
                  </a:lnTo>
                  <a:lnTo>
                    <a:pt x="12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77" name="Freeform 416"/>
            <p:cNvSpPr>
              <a:spLocks/>
            </p:cNvSpPr>
            <p:nvPr/>
          </p:nvSpPr>
          <p:spPr bwMode="auto">
            <a:xfrm>
              <a:off x="3321" y="3107"/>
              <a:ext cx="8" cy="1"/>
            </a:xfrm>
            <a:custGeom>
              <a:avLst/>
              <a:gdLst>
                <a:gd name="T0" fmla="*/ 0 w 17"/>
                <a:gd name="T1" fmla="*/ 0 h 1"/>
                <a:gd name="T2" fmla="*/ 0 w 17"/>
                <a:gd name="T3" fmla="*/ 0 h 1"/>
                <a:gd name="T4" fmla="*/ 0 w 17"/>
                <a:gd name="T5" fmla="*/ 0 h 1"/>
                <a:gd name="T6" fmla="*/ 0 60000 65536"/>
                <a:gd name="T7" fmla="*/ 0 60000 65536"/>
                <a:gd name="T8" fmla="*/ 0 60000 65536"/>
                <a:gd name="T9" fmla="*/ 0 w 17"/>
                <a:gd name="T10" fmla="*/ 0 h 1"/>
                <a:gd name="T11" fmla="*/ 17 w 17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">
                  <a:moveTo>
                    <a:pt x="0" y="0"/>
                  </a:moveTo>
                  <a:lnTo>
                    <a:pt x="9" y="0"/>
                  </a:lnTo>
                  <a:lnTo>
                    <a:pt x="17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78" name="Line 417"/>
            <p:cNvSpPr>
              <a:spLocks noChangeShapeType="1"/>
            </p:cNvSpPr>
            <p:nvPr/>
          </p:nvSpPr>
          <p:spPr bwMode="auto">
            <a:xfrm>
              <a:off x="3329" y="3107"/>
              <a:ext cx="6" cy="1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79" name="Freeform 418"/>
            <p:cNvSpPr>
              <a:spLocks/>
            </p:cNvSpPr>
            <p:nvPr/>
          </p:nvSpPr>
          <p:spPr bwMode="auto">
            <a:xfrm>
              <a:off x="3335" y="3104"/>
              <a:ext cx="8" cy="3"/>
            </a:xfrm>
            <a:custGeom>
              <a:avLst/>
              <a:gdLst>
                <a:gd name="T0" fmla="*/ 0 w 17"/>
                <a:gd name="T1" fmla="*/ 1 h 5"/>
                <a:gd name="T2" fmla="*/ 0 w 17"/>
                <a:gd name="T3" fmla="*/ 0 h 5"/>
                <a:gd name="T4" fmla="*/ 0 w 17"/>
                <a:gd name="T5" fmla="*/ 0 h 5"/>
                <a:gd name="T6" fmla="*/ 0 60000 65536"/>
                <a:gd name="T7" fmla="*/ 0 60000 65536"/>
                <a:gd name="T8" fmla="*/ 0 60000 65536"/>
                <a:gd name="T9" fmla="*/ 0 w 17"/>
                <a:gd name="T10" fmla="*/ 0 h 5"/>
                <a:gd name="T11" fmla="*/ 17 w 17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5">
                  <a:moveTo>
                    <a:pt x="0" y="5"/>
                  </a:moveTo>
                  <a:lnTo>
                    <a:pt x="8" y="0"/>
                  </a:lnTo>
                  <a:lnTo>
                    <a:pt x="17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80" name="Line 419"/>
            <p:cNvSpPr>
              <a:spLocks noChangeShapeType="1"/>
            </p:cNvSpPr>
            <p:nvPr/>
          </p:nvSpPr>
          <p:spPr bwMode="auto">
            <a:xfrm>
              <a:off x="3343" y="3104"/>
              <a:ext cx="6" cy="1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81" name="Line 420"/>
            <p:cNvSpPr>
              <a:spLocks noChangeShapeType="1"/>
            </p:cNvSpPr>
            <p:nvPr/>
          </p:nvSpPr>
          <p:spPr bwMode="auto">
            <a:xfrm flipV="1">
              <a:off x="3349" y="3102"/>
              <a:ext cx="9" cy="2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82" name="Line 421"/>
            <p:cNvSpPr>
              <a:spLocks noChangeShapeType="1"/>
            </p:cNvSpPr>
            <p:nvPr/>
          </p:nvSpPr>
          <p:spPr bwMode="auto">
            <a:xfrm flipV="1">
              <a:off x="3358" y="3101"/>
              <a:ext cx="8" cy="1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83" name="Line 422"/>
            <p:cNvSpPr>
              <a:spLocks noChangeShapeType="1"/>
            </p:cNvSpPr>
            <p:nvPr/>
          </p:nvSpPr>
          <p:spPr bwMode="auto">
            <a:xfrm flipV="1">
              <a:off x="3366" y="3096"/>
              <a:ext cx="6" cy="5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84" name="Freeform 423"/>
            <p:cNvSpPr>
              <a:spLocks/>
            </p:cNvSpPr>
            <p:nvPr/>
          </p:nvSpPr>
          <p:spPr bwMode="auto">
            <a:xfrm>
              <a:off x="3372" y="3092"/>
              <a:ext cx="8" cy="4"/>
            </a:xfrm>
            <a:custGeom>
              <a:avLst/>
              <a:gdLst>
                <a:gd name="T0" fmla="*/ 0 w 17"/>
                <a:gd name="T1" fmla="*/ 0 h 9"/>
                <a:gd name="T2" fmla="*/ 0 w 17"/>
                <a:gd name="T3" fmla="*/ 0 h 9"/>
                <a:gd name="T4" fmla="*/ 0 w 17"/>
                <a:gd name="T5" fmla="*/ 0 h 9"/>
                <a:gd name="T6" fmla="*/ 0 60000 65536"/>
                <a:gd name="T7" fmla="*/ 0 60000 65536"/>
                <a:gd name="T8" fmla="*/ 0 60000 65536"/>
                <a:gd name="T9" fmla="*/ 0 w 17"/>
                <a:gd name="T10" fmla="*/ 0 h 9"/>
                <a:gd name="T11" fmla="*/ 17 w 17"/>
                <a:gd name="T12" fmla="*/ 9 h 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9">
                  <a:moveTo>
                    <a:pt x="0" y="9"/>
                  </a:moveTo>
                  <a:lnTo>
                    <a:pt x="9" y="6"/>
                  </a:lnTo>
                  <a:lnTo>
                    <a:pt x="17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85" name="Line 424"/>
            <p:cNvSpPr>
              <a:spLocks noChangeShapeType="1"/>
            </p:cNvSpPr>
            <p:nvPr/>
          </p:nvSpPr>
          <p:spPr bwMode="auto">
            <a:xfrm flipV="1">
              <a:off x="3380" y="3088"/>
              <a:ext cx="6" cy="4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86" name="Freeform 425"/>
            <p:cNvSpPr>
              <a:spLocks/>
            </p:cNvSpPr>
            <p:nvPr/>
          </p:nvSpPr>
          <p:spPr bwMode="auto">
            <a:xfrm>
              <a:off x="3386" y="3082"/>
              <a:ext cx="9" cy="6"/>
            </a:xfrm>
            <a:custGeom>
              <a:avLst/>
              <a:gdLst>
                <a:gd name="T0" fmla="*/ 0 w 17"/>
                <a:gd name="T1" fmla="*/ 0 h 13"/>
                <a:gd name="T2" fmla="*/ 1 w 17"/>
                <a:gd name="T3" fmla="*/ 0 h 13"/>
                <a:gd name="T4" fmla="*/ 1 w 17"/>
                <a:gd name="T5" fmla="*/ 0 h 13"/>
                <a:gd name="T6" fmla="*/ 0 60000 65536"/>
                <a:gd name="T7" fmla="*/ 0 60000 65536"/>
                <a:gd name="T8" fmla="*/ 0 60000 65536"/>
                <a:gd name="T9" fmla="*/ 0 w 17"/>
                <a:gd name="T10" fmla="*/ 0 h 13"/>
                <a:gd name="T11" fmla="*/ 17 w 17"/>
                <a:gd name="T12" fmla="*/ 13 h 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3">
                  <a:moveTo>
                    <a:pt x="0" y="13"/>
                  </a:moveTo>
                  <a:lnTo>
                    <a:pt x="8" y="8"/>
                  </a:lnTo>
                  <a:lnTo>
                    <a:pt x="17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87" name="Line 426"/>
            <p:cNvSpPr>
              <a:spLocks noChangeShapeType="1"/>
            </p:cNvSpPr>
            <p:nvPr/>
          </p:nvSpPr>
          <p:spPr bwMode="auto">
            <a:xfrm flipV="1">
              <a:off x="3395" y="3073"/>
              <a:ext cx="6" cy="9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88" name="Freeform 427"/>
            <p:cNvSpPr>
              <a:spLocks/>
            </p:cNvSpPr>
            <p:nvPr/>
          </p:nvSpPr>
          <p:spPr bwMode="auto">
            <a:xfrm>
              <a:off x="3401" y="3065"/>
              <a:ext cx="8" cy="8"/>
            </a:xfrm>
            <a:custGeom>
              <a:avLst/>
              <a:gdLst>
                <a:gd name="T0" fmla="*/ 0 w 16"/>
                <a:gd name="T1" fmla="*/ 0 h 17"/>
                <a:gd name="T2" fmla="*/ 1 w 16"/>
                <a:gd name="T3" fmla="*/ 0 h 17"/>
                <a:gd name="T4" fmla="*/ 1 w 16"/>
                <a:gd name="T5" fmla="*/ 0 h 17"/>
                <a:gd name="T6" fmla="*/ 0 60000 65536"/>
                <a:gd name="T7" fmla="*/ 0 60000 65536"/>
                <a:gd name="T8" fmla="*/ 0 60000 65536"/>
                <a:gd name="T9" fmla="*/ 0 w 16"/>
                <a:gd name="T10" fmla="*/ 0 h 17"/>
                <a:gd name="T11" fmla="*/ 16 w 16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17">
                  <a:moveTo>
                    <a:pt x="0" y="17"/>
                  </a:moveTo>
                  <a:lnTo>
                    <a:pt x="8" y="8"/>
                  </a:lnTo>
                  <a:lnTo>
                    <a:pt x="16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89" name="Line 428"/>
            <p:cNvSpPr>
              <a:spLocks noChangeShapeType="1"/>
            </p:cNvSpPr>
            <p:nvPr/>
          </p:nvSpPr>
          <p:spPr bwMode="auto">
            <a:xfrm flipV="1">
              <a:off x="3409" y="3054"/>
              <a:ext cx="6" cy="11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90" name="Freeform 429"/>
            <p:cNvSpPr>
              <a:spLocks/>
            </p:cNvSpPr>
            <p:nvPr/>
          </p:nvSpPr>
          <p:spPr bwMode="auto">
            <a:xfrm>
              <a:off x="3415" y="3041"/>
              <a:ext cx="8" cy="13"/>
            </a:xfrm>
            <a:custGeom>
              <a:avLst/>
              <a:gdLst>
                <a:gd name="T0" fmla="*/ 0 w 17"/>
                <a:gd name="T1" fmla="*/ 1 h 26"/>
                <a:gd name="T2" fmla="*/ 0 w 17"/>
                <a:gd name="T3" fmla="*/ 1 h 26"/>
                <a:gd name="T4" fmla="*/ 0 w 17"/>
                <a:gd name="T5" fmla="*/ 0 h 26"/>
                <a:gd name="T6" fmla="*/ 0 60000 65536"/>
                <a:gd name="T7" fmla="*/ 0 60000 65536"/>
                <a:gd name="T8" fmla="*/ 0 60000 65536"/>
                <a:gd name="T9" fmla="*/ 0 w 17"/>
                <a:gd name="T10" fmla="*/ 0 h 26"/>
                <a:gd name="T11" fmla="*/ 17 w 17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26">
                  <a:moveTo>
                    <a:pt x="0" y="26"/>
                  </a:moveTo>
                  <a:lnTo>
                    <a:pt x="9" y="13"/>
                  </a:lnTo>
                  <a:lnTo>
                    <a:pt x="17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91" name="Freeform 430"/>
            <p:cNvSpPr>
              <a:spLocks/>
            </p:cNvSpPr>
            <p:nvPr/>
          </p:nvSpPr>
          <p:spPr bwMode="auto">
            <a:xfrm>
              <a:off x="3423" y="3024"/>
              <a:ext cx="6" cy="17"/>
            </a:xfrm>
            <a:custGeom>
              <a:avLst/>
              <a:gdLst>
                <a:gd name="T0" fmla="*/ 0 w 12"/>
                <a:gd name="T1" fmla="*/ 2 h 34"/>
                <a:gd name="T2" fmla="*/ 1 w 12"/>
                <a:gd name="T3" fmla="*/ 1 h 34"/>
                <a:gd name="T4" fmla="*/ 1 w 12"/>
                <a:gd name="T5" fmla="*/ 0 h 34"/>
                <a:gd name="T6" fmla="*/ 0 60000 65536"/>
                <a:gd name="T7" fmla="*/ 0 60000 65536"/>
                <a:gd name="T8" fmla="*/ 0 60000 65536"/>
                <a:gd name="T9" fmla="*/ 0 w 12"/>
                <a:gd name="T10" fmla="*/ 0 h 34"/>
                <a:gd name="T11" fmla="*/ 12 w 12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34">
                  <a:moveTo>
                    <a:pt x="0" y="34"/>
                  </a:moveTo>
                  <a:lnTo>
                    <a:pt x="4" y="17"/>
                  </a:lnTo>
                  <a:lnTo>
                    <a:pt x="12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92" name="Freeform 431"/>
            <p:cNvSpPr>
              <a:spLocks/>
            </p:cNvSpPr>
            <p:nvPr/>
          </p:nvSpPr>
          <p:spPr bwMode="auto">
            <a:xfrm>
              <a:off x="3429" y="3007"/>
              <a:ext cx="9" cy="17"/>
            </a:xfrm>
            <a:custGeom>
              <a:avLst/>
              <a:gdLst>
                <a:gd name="T0" fmla="*/ 0 w 17"/>
                <a:gd name="T1" fmla="*/ 2 h 34"/>
                <a:gd name="T2" fmla="*/ 1 w 17"/>
                <a:gd name="T3" fmla="*/ 1 h 34"/>
                <a:gd name="T4" fmla="*/ 1 w 17"/>
                <a:gd name="T5" fmla="*/ 0 h 34"/>
                <a:gd name="T6" fmla="*/ 0 60000 65536"/>
                <a:gd name="T7" fmla="*/ 0 60000 65536"/>
                <a:gd name="T8" fmla="*/ 0 60000 65536"/>
                <a:gd name="T9" fmla="*/ 0 w 17"/>
                <a:gd name="T10" fmla="*/ 0 h 34"/>
                <a:gd name="T11" fmla="*/ 17 w 17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4">
                  <a:moveTo>
                    <a:pt x="0" y="34"/>
                  </a:moveTo>
                  <a:lnTo>
                    <a:pt x="8" y="16"/>
                  </a:lnTo>
                  <a:lnTo>
                    <a:pt x="17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93" name="Line 432"/>
            <p:cNvSpPr>
              <a:spLocks noChangeShapeType="1"/>
            </p:cNvSpPr>
            <p:nvPr/>
          </p:nvSpPr>
          <p:spPr bwMode="auto">
            <a:xfrm flipV="1">
              <a:off x="3438" y="2985"/>
              <a:ext cx="6" cy="22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94" name="Freeform 433"/>
            <p:cNvSpPr>
              <a:spLocks/>
            </p:cNvSpPr>
            <p:nvPr/>
          </p:nvSpPr>
          <p:spPr bwMode="auto">
            <a:xfrm>
              <a:off x="3444" y="2962"/>
              <a:ext cx="8" cy="23"/>
            </a:xfrm>
            <a:custGeom>
              <a:avLst/>
              <a:gdLst>
                <a:gd name="T0" fmla="*/ 0 w 15"/>
                <a:gd name="T1" fmla="*/ 1 h 47"/>
                <a:gd name="T2" fmla="*/ 1 w 15"/>
                <a:gd name="T3" fmla="*/ 0 h 47"/>
                <a:gd name="T4" fmla="*/ 1 w 15"/>
                <a:gd name="T5" fmla="*/ 0 h 47"/>
                <a:gd name="T6" fmla="*/ 0 60000 65536"/>
                <a:gd name="T7" fmla="*/ 0 60000 65536"/>
                <a:gd name="T8" fmla="*/ 0 60000 65536"/>
                <a:gd name="T9" fmla="*/ 0 w 15"/>
                <a:gd name="T10" fmla="*/ 0 h 47"/>
                <a:gd name="T11" fmla="*/ 15 w 15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47">
                  <a:moveTo>
                    <a:pt x="0" y="47"/>
                  </a:moveTo>
                  <a:lnTo>
                    <a:pt x="8" y="27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95" name="Line 434"/>
            <p:cNvSpPr>
              <a:spLocks noChangeShapeType="1"/>
            </p:cNvSpPr>
            <p:nvPr/>
          </p:nvSpPr>
          <p:spPr bwMode="auto">
            <a:xfrm flipV="1">
              <a:off x="3452" y="2935"/>
              <a:ext cx="6" cy="27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96" name="Line 435"/>
            <p:cNvSpPr>
              <a:spLocks noChangeShapeType="1"/>
            </p:cNvSpPr>
            <p:nvPr/>
          </p:nvSpPr>
          <p:spPr bwMode="auto">
            <a:xfrm flipV="1">
              <a:off x="3458" y="2905"/>
              <a:ext cx="8" cy="30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97" name="Freeform 436"/>
            <p:cNvSpPr>
              <a:spLocks/>
            </p:cNvSpPr>
            <p:nvPr/>
          </p:nvSpPr>
          <p:spPr bwMode="auto">
            <a:xfrm>
              <a:off x="3466" y="2875"/>
              <a:ext cx="8" cy="30"/>
            </a:xfrm>
            <a:custGeom>
              <a:avLst/>
              <a:gdLst>
                <a:gd name="T0" fmla="*/ 0 w 17"/>
                <a:gd name="T1" fmla="*/ 2 h 59"/>
                <a:gd name="T2" fmla="*/ 0 w 17"/>
                <a:gd name="T3" fmla="*/ 1 h 59"/>
                <a:gd name="T4" fmla="*/ 0 w 17"/>
                <a:gd name="T5" fmla="*/ 0 h 59"/>
                <a:gd name="T6" fmla="*/ 0 60000 65536"/>
                <a:gd name="T7" fmla="*/ 0 60000 65536"/>
                <a:gd name="T8" fmla="*/ 0 60000 65536"/>
                <a:gd name="T9" fmla="*/ 0 w 17"/>
                <a:gd name="T10" fmla="*/ 0 h 59"/>
                <a:gd name="T11" fmla="*/ 17 w 17"/>
                <a:gd name="T12" fmla="*/ 59 h 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59">
                  <a:moveTo>
                    <a:pt x="0" y="59"/>
                  </a:moveTo>
                  <a:lnTo>
                    <a:pt x="8" y="29"/>
                  </a:lnTo>
                  <a:lnTo>
                    <a:pt x="17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98" name="Line 437"/>
            <p:cNvSpPr>
              <a:spLocks noChangeShapeType="1"/>
            </p:cNvSpPr>
            <p:nvPr/>
          </p:nvSpPr>
          <p:spPr bwMode="auto">
            <a:xfrm flipV="1">
              <a:off x="3474" y="2841"/>
              <a:ext cx="6" cy="34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99" name="Freeform 438"/>
            <p:cNvSpPr>
              <a:spLocks/>
            </p:cNvSpPr>
            <p:nvPr/>
          </p:nvSpPr>
          <p:spPr bwMode="auto">
            <a:xfrm>
              <a:off x="3480" y="2805"/>
              <a:ext cx="9" cy="36"/>
            </a:xfrm>
            <a:custGeom>
              <a:avLst/>
              <a:gdLst>
                <a:gd name="T0" fmla="*/ 0 w 16"/>
                <a:gd name="T1" fmla="*/ 2 h 73"/>
                <a:gd name="T2" fmla="*/ 1 w 16"/>
                <a:gd name="T3" fmla="*/ 1 h 73"/>
                <a:gd name="T4" fmla="*/ 1 w 16"/>
                <a:gd name="T5" fmla="*/ 0 h 73"/>
                <a:gd name="T6" fmla="*/ 0 60000 65536"/>
                <a:gd name="T7" fmla="*/ 0 60000 65536"/>
                <a:gd name="T8" fmla="*/ 0 60000 65536"/>
                <a:gd name="T9" fmla="*/ 0 w 16"/>
                <a:gd name="T10" fmla="*/ 0 h 73"/>
                <a:gd name="T11" fmla="*/ 16 w 16"/>
                <a:gd name="T12" fmla="*/ 73 h 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73">
                  <a:moveTo>
                    <a:pt x="0" y="73"/>
                  </a:moveTo>
                  <a:lnTo>
                    <a:pt x="8" y="38"/>
                  </a:lnTo>
                  <a:lnTo>
                    <a:pt x="16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00" name="Line 439"/>
            <p:cNvSpPr>
              <a:spLocks noChangeShapeType="1"/>
            </p:cNvSpPr>
            <p:nvPr/>
          </p:nvSpPr>
          <p:spPr bwMode="auto">
            <a:xfrm flipV="1">
              <a:off x="3489" y="2767"/>
              <a:ext cx="6" cy="38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01" name="Freeform 440"/>
            <p:cNvSpPr>
              <a:spLocks/>
            </p:cNvSpPr>
            <p:nvPr/>
          </p:nvSpPr>
          <p:spPr bwMode="auto">
            <a:xfrm>
              <a:off x="3495" y="2729"/>
              <a:ext cx="8" cy="38"/>
            </a:xfrm>
            <a:custGeom>
              <a:avLst/>
              <a:gdLst>
                <a:gd name="T0" fmla="*/ 0 w 17"/>
                <a:gd name="T1" fmla="*/ 2 h 78"/>
                <a:gd name="T2" fmla="*/ 0 w 17"/>
                <a:gd name="T3" fmla="*/ 1 h 78"/>
                <a:gd name="T4" fmla="*/ 0 w 17"/>
                <a:gd name="T5" fmla="*/ 0 h 78"/>
                <a:gd name="T6" fmla="*/ 0 60000 65536"/>
                <a:gd name="T7" fmla="*/ 0 60000 65536"/>
                <a:gd name="T8" fmla="*/ 0 60000 65536"/>
                <a:gd name="T9" fmla="*/ 0 w 17"/>
                <a:gd name="T10" fmla="*/ 0 h 78"/>
                <a:gd name="T11" fmla="*/ 17 w 1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78">
                  <a:moveTo>
                    <a:pt x="0" y="78"/>
                  </a:moveTo>
                  <a:lnTo>
                    <a:pt x="9" y="38"/>
                  </a:lnTo>
                  <a:lnTo>
                    <a:pt x="17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02" name="Line 441"/>
            <p:cNvSpPr>
              <a:spLocks noChangeShapeType="1"/>
            </p:cNvSpPr>
            <p:nvPr/>
          </p:nvSpPr>
          <p:spPr bwMode="auto">
            <a:xfrm flipV="1">
              <a:off x="3503" y="2693"/>
              <a:ext cx="6" cy="36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03" name="Freeform 442"/>
            <p:cNvSpPr>
              <a:spLocks/>
            </p:cNvSpPr>
            <p:nvPr/>
          </p:nvSpPr>
          <p:spPr bwMode="auto">
            <a:xfrm>
              <a:off x="3509" y="2655"/>
              <a:ext cx="8" cy="38"/>
            </a:xfrm>
            <a:custGeom>
              <a:avLst/>
              <a:gdLst>
                <a:gd name="T0" fmla="*/ 0 w 17"/>
                <a:gd name="T1" fmla="*/ 3 h 76"/>
                <a:gd name="T2" fmla="*/ 0 w 17"/>
                <a:gd name="T3" fmla="*/ 2 h 76"/>
                <a:gd name="T4" fmla="*/ 0 w 17"/>
                <a:gd name="T5" fmla="*/ 0 h 76"/>
                <a:gd name="T6" fmla="*/ 0 60000 65536"/>
                <a:gd name="T7" fmla="*/ 0 60000 65536"/>
                <a:gd name="T8" fmla="*/ 0 60000 65536"/>
                <a:gd name="T9" fmla="*/ 0 w 17"/>
                <a:gd name="T10" fmla="*/ 0 h 76"/>
                <a:gd name="T11" fmla="*/ 17 w 17"/>
                <a:gd name="T12" fmla="*/ 76 h 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76">
                  <a:moveTo>
                    <a:pt x="0" y="76"/>
                  </a:moveTo>
                  <a:lnTo>
                    <a:pt x="8" y="38"/>
                  </a:lnTo>
                  <a:lnTo>
                    <a:pt x="17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04" name="Freeform 443"/>
            <p:cNvSpPr>
              <a:spLocks/>
            </p:cNvSpPr>
            <p:nvPr/>
          </p:nvSpPr>
          <p:spPr bwMode="auto">
            <a:xfrm>
              <a:off x="3517" y="2621"/>
              <a:ext cx="6" cy="34"/>
            </a:xfrm>
            <a:custGeom>
              <a:avLst/>
              <a:gdLst>
                <a:gd name="T0" fmla="*/ 0 w 12"/>
                <a:gd name="T1" fmla="*/ 3 h 68"/>
                <a:gd name="T2" fmla="*/ 1 w 12"/>
                <a:gd name="T3" fmla="*/ 2 h 68"/>
                <a:gd name="T4" fmla="*/ 1 w 12"/>
                <a:gd name="T5" fmla="*/ 0 h 68"/>
                <a:gd name="T6" fmla="*/ 0 60000 65536"/>
                <a:gd name="T7" fmla="*/ 0 60000 65536"/>
                <a:gd name="T8" fmla="*/ 0 60000 65536"/>
                <a:gd name="T9" fmla="*/ 0 w 12"/>
                <a:gd name="T10" fmla="*/ 0 h 68"/>
                <a:gd name="T11" fmla="*/ 12 w 12"/>
                <a:gd name="T12" fmla="*/ 68 h 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68">
                  <a:moveTo>
                    <a:pt x="0" y="68"/>
                  </a:moveTo>
                  <a:lnTo>
                    <a:pt x="3" y="34"/>
                  </a:lnTo>
                  <a:lnTo>
                    <a:pt x="12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05" name="Freeform 444"/>
            <p:cNvSpPr>
              <a:spLocks/>
            </p:cNvSpPr>
            <p:nvPr/>
          </p:nvSpPr>
          <p:spPr bwMode="auto">
            <a:xfrm>
              <a:off x="3523" y="2586"/>
              <a:ext cx="9" cy="35"/>
            </a:xfrm>
            <a:custGeom>
              <a:avLst/>
              <a:gdLst>
                <a:gd name="T0" fmla="*/ 0 w 16"/>
                <a:gd name="T1" fmla="*/ 3 h 68"/>
                <a:gd name="T2" fmla="*/ 1 w 16"/>
                <a:gd name="T3" fmla="*/ 2 h 68"/>
                <a:gd name="T4" fmla="*/ 1 w 16"/>
                <a:gd name="T5" fmla="*/ 0 h 68"/>
                <a:gd name="T6" fmla="*/ 0 60000 65536"/>
                <a:gd name="T7" fmla="*/ 0 60000 65536"/>
                <a:gd name="T8" fmla="*/ 0 60000 65536"/>
                <a:gd name="T9" fmla="*/ 0 w 16"/>
                <a:gd name="T10" fmla="*/ 0 h 68"/>
                <a:gd name="T11" fmla="*/ 16 w 16"/>
                <a:gd name="T12" fmla="*/ 68 h 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68">
                  <a:moveTo>
                    <a:pt x="0" y="68"/>
                  </a:moveTo>
                  <a:lnTo>
                    <a:pt x="8" y="34"/>
                  </a:lnTo>
                  <a:lnTo>
                    <a:pt x="16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06" name="Line 445"/>
            <p:cNvSpPr>
              <a:spLocks noChangeShapeType="1"/>
            </p:cNvSpPr>
            <p:nvPr/>
          </p:nvSpPr>
          <p:spPr bwMode="auto">
            <a:xfrm flipV="1">
              <a:off x="3532" y="2557"/>
              <a:ext cx="6" cy="29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07" name="Freeform 446"/>
            <p:cNvSpPr>
              <a:spLocks/>
            </p:cNvSpPr>
            <p:nvPr/>
          </p:nvSpPr>
          <p:spPr bwMode="auto">
            <a:xfrm>
              <a:off x="3538" y="2531"/>
              <a:ext cx="8" cy="26"/>
            </a:xfrm>
            <a:custGeom>
              <a:avLst/>
              <a:gdLst>
                <a:gd name="T0" fmla="*/ 0 w 17"/>
                <a:gd name="T1" fmla="*/ 2 h 50"/>
                <a:gd name="T2" fmla="*/ 0 w 17"/>
                <a:gd name="T3" fmla="*/ 1 h 50"/>
                <a:gd name="T4" fmla="*/ 0 w 17"/>
                <a:gd name="T5" fmla="*/ 0 h 50"/>
                <a:gd name="T6" fmla="*/ 0 60000 65536"/>
                <a:gd name="T7" fmla="*/ 0 60000 65536"/>
                <a:gd name="T8" fmla="*/ 0 60000 65536"/>
                <a:gd name="T9" fmla="*/ 0 w 17"/>
                <a:gd name="T10" fmla="*/ 0 h 50"/>
                <a:gd name="T11" fmla="*/ 17 w 17"/>
                <a:gd name="T12" fmla="*/ 50 h 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50">
                  <a:moveTo>
                    <a:pt x="0" y="50"/>
                  </a:moveTo>
                  <a:lnTo>
                    <a:pt x="9" y="25"/>
                  </a:lnTo>
                  <a:lnTo>
                    <a:pt x="17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08" name="Freeform 447"/>
            <p:cNvSpPr>
              <a:spLocks/>
            </p:cNvSpPr>
            <p:nvPr/>
          </p:nvSpPr>
          <p:spPr bwMode="auto">
            <a:xfrm>
              <a:off x="3546" y="2512"/>
              <a:ext cx="6" cy="19"/>
            </a:xfrm>
            <a:custGeom>
              <a:avLst/>
              <a:gdLst>
                <a:gd name="T0" fmla="*/ 0 w 12"/>
                <a:gd name="T1" fmla="*/ 2 h 38"/>
                <a:gd name="T2" fmla="*/ 1 w 12"/>
                <a:gd name="T3" fmla="*/ 1 h 38"/>
                <a:gd name="T4" fmla="*/ 1 w 12"/>
                <a:gd name="T5" fmla="*/ 0 h 38"/>
                <a:gd name="T6" fmla="*/ 0 60000 65536"/>
                <a:gd name="T7" fmla="*/ 0 60000 65536"/>
                <a:gd name="T8" fmla="*/ 0 60000 65536"/>
                <a:gd name="T9" fmla="*/ 0 w 12"/>
                <a:gd name="T10" fmla="*/ 0 h 38"/>
                <a:gd name="T11" fmla="*/ 12 w 12"/>
                <a:gd name="T12" fmla="*/ 38 h 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38">
                  <a:moveTo>
                    <a:pt x="0" y="38"/>
                  </a:moveTo>
                  <a:lnTo>
                    <a:pt x="4" y="16"/>
                  </a:lnTo>
                  <a:lnTo>
                    <a:pt x="12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09" name="Freeform 448"/>
            <p:cNvSpPr>
              <a:spLocks/>
            </p:cNvSpPr>
            <p:nvPr/>
          </p:nvSpPr>
          <p:spPr bwMode="auto">
            <a:xfrm>
              <a:off x="3552" y="2495"/>
              <a:ext cx="8" cy="17"/>
            </a:xfrm>
            <a:custGeom>
              <a:avLst/>
              <a:gdLst>
                <a:gd name="T0" fmla="*/ 0 w 17"/>
                <a:gd name="T1" fmla="*/ 2 h 34"/>
                <a:gd name="T2" fmla="*/ 0 w 17"/>
                <a:gd name="T3" fmla="*/ 1 h 34"/>
                <a:gd name="T4" fmla="*/ 0 w 17"/>
                <a:gd name="T5" fmla="*/ 0 h 34"/>
                <a:gd name="T6" fmla="*/ 0 60000 65536"/>
                <a:gd name="T7" fmla="*/ 0 60000 65536"/>
                <a:gd name="T8" fmla="*/ 0 60000 65536"/>
                <a:gd name="T9" fmla="*/ 0 w 17"/>
                <a:gd name="T10" fmla="*/ 0 h 34"/>
                <a:gd name="T11" fmla="*/ 17 w 17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4">
                  <a:moveTo>
                    <a:pt x="0" y="34"/>
                  </a:moveTo>
                  <a:lnTo>
                    <a:pt x="8" y="16"/>
                  </a:lnTo>
                  <a:lnTo>
                    <a:pt x="17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10" name="Freeform 449"/>
            <p:cNvSpPr>
              <a:spLocks/>
            </p:cNvSpPr>
            <p:nvPr/>
          </p:nvSpPr>
          <p:spPr bwMode="auto">
            <a:xfrm>
              <a:off x="3560" y="2486"/>
              <a:ext cx="6" cy="9"/>
            </a:xfrm>
            <a:custGeom>
              <a:avLst/>
              <a:gdLst>
                <a:gd name="T0" fmla="*/ 0 w 12"/>
                <a:gd name="T1" fmla="*/ 1 h 18"/>
                <a:gd name="T2" fmla="*/ 1 w 12"/>
                <a:gd name="T3" fmla="*/ 1 h 18"/>
                <a:gd name="T4" fmla="*/ 1 w 12"/>
                <a:gd name="T5" fmla="*/ 0 h 18"/>
                <a:gd name="T6" fmla="*/ 0 60000 65536"/>
                <a:gd name="T7" fmla="*/ 0 60000 65536"/>
                <a:gd name="T8" fmla="*/ 0 60000 65536"/>
                <a:gd name="T9" fmla="*/ 0 w 12"/>
                <a:gd name="T10" fmla="*/ 0 h 18"/>
                <a:gd name="T11" fmla="*/ 12 w 12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18">
                  <a:moveTo>
                    <a:pt x="0" y="18"/>
                  </a:moveTo>
                  <a:lnTo>
                    <a:pt x="3" y="9"/>
                  </a:lnTo>
                  <a:lnTo>
                    <a:pt x="12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11" name="Freeform 450"/>
            <p:cNvSpPr>
              <a:spLocks/>
            </p:cNvSpPr>
            <p:nvPr/>
          </p:nvSpPr>
          <p:spPr bwMode="auto">
            <a:xfrm>
              <a:off x="3566" y="2485"/>
              <a:ext cx="9" cy="1"/>
            </a:xfrm>
            <a:custGeom>
              <a:avLst/>
              <a:gdLst>
                <a:gd name="T0" fmla="*/ 0 w 16"/>
                <a:gd name="T1" fmla="*/ 0 h 4"/>
                <a:gd name="T2" fmla="*/ 1 w 16"/>
                <a:gd name="T3" fmla="*/ 0 h 4"/>
                <a:gd name="T4" fmla="*/ 1 w 16"/>
                <a:gd name="T5" fmla="*/ 0 h 4"/>
                <a:gd name="T6" fmla="*/ 0 60000 65536"/>
                <a:gd name="T7" fmla="*/ 0 60000 65536"/>
                <a:gd name="T8" fmla="*/ 0 60000 65536"/>
                <a:gd name="T9" fmla="*/ 0 w 16"/>
                <a:gd name="T10" fmla="*/ 0 h 4"/>
                <a:gd name="T11" fmla="*/ 16 w 16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4">
                  <a:moveTo>
                    <a:pt x="0" y="4"/>
                  </a:moveTo>
                  <a:lnTo>
                    <a:pt x="8" y="0"/>
                  </a:lnTo>
                  <a:lnTo>
                    <a:pt x="16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12" name="Freeform 451"/>
            <p:cNvSpPr>
              <a:spLocks/>
            </p:cNvSpPr>
            <p:nvPr/>
          </p:nvSpPr>
          <p:spPr bwMode="auto">
            <a:xfrm>
              <a:off x="3575" y="2485"/>
              <a:ext cx="8" cy="1"/>
            </a:xfrm>
            <a:custGeom>
              <a:avLst/>
              <a:gdLst>
                <a:gd name="T0" fmla="*/ 0 w 16"/>
                <a:gd name="T1" fmla="*/ 0 h 4"/>
                <a:gd name="T2" fmla="*/ 1 w 16"/>
                <a:gd name="T3" fmla="*/ 0 h 4"/>
                <a:gd name="T4" fmla="*/ 1 w 16"/>
                <a:gd name="T5" fmla="*/ 0 h 4"/>
                <a:gd name="T6" fmla="*/ 0 60000 65536"/>
                <a:gd name="T7" fmla="*/ 0 60000 65536"/>
                <a:gd name="T8" fmla="*/ 0 60000 65536"/>
                <a:gd name="T9" fmla="*/ 0 w 16"/>
                <a:gd name="T10" fmla="*/ 0 h 4"/>
                <a:gd name="T11" fmla="*/ 16 w 16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4">
                  <a:moveTo>
                    <a:pt x="0" y="0"/>
                  </a:moveTo>
                  <a:lnTo>
                    <a:pt x="9" y="0"/>
                  </a:lnTo>
                  <a:lnTo>
                    <a:pt x="16" y="4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13" name="Freeform 452"/>
            <p:cNvSpPr>
              <a:spLocks/>
            </p:cNvSpPr>
            <p:nvPr/>
          </p:nvSpPr>
          <p:spPr bwMode="auto">
            <a:xfrm>
              <a:off x="3583" y="2486"/>
              <a:ext cx="6" cy="9"/>
            </a:xfrm>
            <a:custGeom>
              <a:avLst/>
              <a:gdLst>
                <a:gd name="T0" fmla="*/ 0 w 13"/>
                <a:gd name="T1" fmla="*/ 0 h 18"/>
                <a:gd name="T2" fmla="*/ 0 w 13"/>
                <a:gd name="T3" fmla="*/ 1 h 18"/>
                <a:gd name="T4" fmla="*/ 0 w 13"/>
                <a:gd name="T5" fmla="*/ 1 h 18"/>
                <a:gd name="T6" fmla="*/ 0 60000 65536"/>
                <a:gd name="T7" fmla="*/ 0 60000 65536"/>
                <a:gd name="T8" fmla="*/ 0 60000 65536"/>
                <a:gd name="T9" fmla="*/ 0 w 13"/>
                <a:gd name="T10" fmla="*/ 0 h 18"/>
                <a:gd name="T11" fmla="*/ 13 w 13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" h="18">
                  <a:moveTo>
                    <a:pt x="0" y="0"/>
                  </a:moveTo>
                  <a:lnTo>
                    <a:pt x="5" y="9"/>
                  </a:lnTo>
                  <a:lnTo>
                    <a:pt x="13" y="18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14" name="Freeform 453"/>
            <p:cNvSpPr>
              <a:spLocks/>
            </p:cNvSpPr>
            <p:nvPr/>
          </p:nvSpPr>
          <p:spPr bwMode="auto">
            <a:xfrm>
              <a:off x="3589" y="2495"/>
              <a:ext cx="8" cy="17"/>
            </a:xfrm>
            <a:custGeom>
              <a:avLst/>
              <a:gdLst>
                <a:gd name="T0" fmla="*/ 0 w 16"/>
                <a:gd name="T1" fmla="*/ 0 h 34"/>
                <a:gd name="T2" fmla="*/ 1 w 16"/>
                <a:gd name="T3" fmla="*/ 1 h 34"/>
                <a:gd name="T4" fmla="*/ 1 w 16"/>
                <a:gd name="T5" fmla="*/ 2 h 34"/>
                <a:gd name="T6" fmla="*/ 0 60000 65536"/>
                <a:gd name="T7" fmla="*/ 0 60000 65536"/>
                <a:gd name="T8" fmla="*/ 0 60000 65536"/>
                <a:gd name="T9" fmla="*/ 0 w 16"/>
                <a:gd name="T10" fmla="*/ 0 h 34"/>
                <a:gd name="T11" fmla="*/ 16 w 16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34">
                  <a:moveTo>
                    <a:pt x="0" y="0"/>
                  </a:moveTo>
                  <a:lnTo>
                    <a:pt x="9" y="16"/>
                  </a:lnTo>
                  <a:lnTo>
                    <a:pt x="16" y="34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15" name="Freeform 454"/>
            <p:cNvSpPr>
              <a:spLocks/>
            </p:cNvSpPr>
            <p:nvPr/>
          </p:nvSpPr>
          <p:spPr bwMode="auto">
            <a:xfrm>
              <a:off x="3597" y="2512"/>
              <a:ext cx="6" cy="19"/>
            </a:xfrm>
            <a:custGeom>
              <a:avLst/>
              <a:gdLst>
                <a:gd name="T0" fmla="*/ 0 w 13"/>
                <a:gd name="T1" fmla="*/ 0 h 38"/>
                <a:gd name="T2" fmla="*/ 0 w 13"/>
                <a:gd name="T3" fmla="*/ 1 h 38"/>
                <a:gd name="T4" fmla="*/ 0 w 13"/>
                <a:gd name="T5" fmla="*/ 2 h 38"/>
                <a:gd name="T6" fmla="*/ 0 60000 65536"/>
                <a:gd name="T7" fmla="*/ 0 60000 65536"/>
                <a:gd name="T8" fmla="*/ 0 60000 65536"/>
                <a:gd name="T9" fmla="*/ 0 w 13"/>
                <a:gd name="T10" fmla="*/ 0 h 38"/>
                <a:gd name="T11" fmla="*/ 13 w 13"/>
                <a:gd name="T12" fmla="*/ 38 h 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" h="38">
                  <a:moveTo>
                    <a:pt x="0" y="0"/>
                  </a:moveTo>
                  <a:lnTo>
                    <a:pt x="5" y="16"/>
                  </a:lnTo>
                  <a:lnTo>
                    <a:pt x="13" y="38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16" name="Freeform 455"/>
            <p:cNvSpPr>
              <a:spLocks/>
            </p:cNvSpPr>
            <p:nvPr/>
          </p:nvSpPr>
          <p:spPr bwMode="auto">
            <a:xfrm>
              <a:off x="3603" y="2531"/>
              <a:ext cx="8" cy="26"/>
            </a:xfrm>
            <a:custGeom>
              <a:avLst/>
              <a:gdLst>
                <a:gd name="T0" fmla="*/ 0 w 15"/>
                <a:gd name="T1" fmla="*/ 0 h 50"/>
                <a:gd name="T2" fmla="*/ 1 w 15"/>
                <a:gd name="T3" fmla="*/ 1 h 50"/>
                <a:gd name="T4" fmla="*/ 1 w 15"/>
                <a:gd name="T5" fmla="*/ 2 h 50"/>
                <a:gd name="T6" fmla="*/ 0 60000 65536"/>
                <a:gd name="T7" fmla="*/ 0 60000 65536"/>
                <a:gd name="T8" fmla="*/ 0 60000 65536"/>
                <a:gd name="T9" fmla="*/ 0 w 15"/>
                <a:gd name="T10" fmla="*/ 0 h 50"/>
                <a:gd name="T11" fmla="*/ 15 w 15"/>
                <a:gd name="T12" fmla="*/ 50 h 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50">
                  <a:moveTo>
                    <a:pt x="0" y="0"/>
                  </a:moveTo>
                  <a:lnTo>
                    <a:pt x="8" y="25"/>
                  </a:lnTo>
                  <a:lnTo>
                    <a:pt x="15" y="5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17" name="Line 456"/>
            <p:cNvSpPr>
              <a:spLocks noChangeShapeType="1"/>
            </p:cNvSpPr>
            <p:nvPr/>
          </p:nvSpPr>
          <p:spPr bwMode="auto">
            <a:xfrm>
              <a:off x="3611" y="2557"/>
              <a:ext cx="7" cy="29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18" name="Freeform 457"/>
            <p:cNvSpPr>
              <a:spLocks/>
            </p:cNvSpPr>
            <p:nvPr/>
          </p:nvSpPr>
          <p:spPr bwMode="auto">
            <a:xfrm>
              <a:off x="3618" y="2586"/>
              <a:ext cx="8" cy="35"/>
            </a:xfrm>
            <a:custGeom>
              <a:avLst/>
              <a:gdLst>
                <a:gd name="T0" fmla="*/ 0 w 15"/>
                <a:gd name="T1" fmla="*/ 0 h 68"/>
                <a:gd name="T2" fmla="*/ 1 w 15"/>
                <a:gd name="T3" fmla="*/ 2 h 68"/>
                <a:gd name="T4" fmla="*/ 1 w 15"/>
                <a:gd name="T5" fmla="*/ 3 h 68"/>
                <a:gd name="T6" fmla="*/ 0 60000 65536"/>
                <a:gd name="T7" fmla="*/ 0 60000 65536"/>
                <a:gd name="T8" fmla="*/ 0 60000 65536"/>
                <a:gd name="T9" fmla="*/ 0 w 15"/>
                <a:gd name="T10" fmla="*/ 0 h 68"/>
                <a:gd name="T11" fmla="*/ 15 w 15"/>
                <a:gd name="T12" fmla="*/ 68 h 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68">
                  <a:moveTo>
                    <a:pt x="0" y="0"/>
                  </a:moveTo>
                  <a:lnTo>
                    <a:pt x="7" y="34"/>
                  </a:lnTo>
                  <a:lnTo>
                    <a:pt x="15" y="68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19" name="Freeform 458"/>
            <p:cNvSpPr>
              <a:spLocks/>
            </p:cNvSpPr>
            <p:nvPr/>
          </p:nvSpPr>
          <p:spPr bwMode="auto">
            <a:xfrm>
              <a:off x="3626" y="2621"/>
              <a:ext cx="6" cy="34"/>
            </a:xfrm>
            <a:custGeom>
              <a:avLst/>
              <a:gdLst>
                <a:gd name="T0" fmla="*/ 0 w 13"/>
                <a:gd name="T1" fmla="*/ 0 h 68"/>
                <a:gd name="T2" fmla="*/ 0 w 13"/>
                <a:gd name="T3" fmla="*/ 2 h 68"/>
                <a:gd name="T4" fmla="*/ 0 w 13"/>
                <a:gd name="T5" fmla="*/ 3 h 68"/>
                <a:gd name="T6" fmla="*/ 0 60000 65536"/>
                <a:gd name="T7" fmla="*/ 0 60000 65536"/>
                <a:gd name="T8" fmla="*/ 0 60000 65536"/>
                <a:gd name="T9" fmla="*/ 0 w 13"/>
                <a:gd name="T10" fmla="*/ 0 h 68"/>
                <a:gd name="T11" fmla="*/ 13 w 13"/>
                <a:gd name="T12" fmla="*/ 68 h 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" h="68">
                  <a:moveTo>
                    <a:pt x="0" y="0"/>
                  </a:moveTo>
                  <a:lnTo>
                    <a:pt x="5" y="34"/>
                  </a:lnTo>
                  <a:lnTo>
                    <a:pt x="13" y="68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20" name="Freeform 459"/>
            <p:cNvSpPr>
              <a:spLocks/>
            </p:cNvSpPr>
            <p:nvPr/>
          </p:nvSpPr>
          <p:spPr bwMode="auto">
            <a:xfrm>
              <a:off x="3632" y="2655"/>
              <a:ext cx="8" cy="38"/>
            </a:xfrm>
            <a:custGeom>
              <a:avLst/>
              <a:gdLst>
                <a:gd name="T0" fmla="*/ 0 w 16"/>
                <a:gd name="T1" fmla="*/ 0 h 76"/>
                <a:gd name="T2" fmla="*/ 1 w 16"/>
                <a:gd name="T3" fmla="*/ 2 h 76"/>
                <a:gd name="T4" fmla="*/ 1 w 16"/>
                <a:gd name="T5" fmla="*/ 3 h 76"/>
                <a:gd name="T6" fmla="*/ 0 60000 65536"/>
                <a:gd name="T7" fmla="*/ 0 60000 65536"/>
                <a:gd name="T8" fmla="*/ 0 60000 65536"/>
                <a:gd name="T9" fmla="*/ 0 w 16"/>
                <a:gd name="T10" fmla="*/ 0 h 76"/>
                <a:gd name="T11" fmla="*/ 16 w 16"/>
                <a:gd name="T12" fmla="*/ 76 h 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76">
                  <a:moveTo>
                    <a:pt x="0" y="0"/>
                  </a:moveTo>
                  <a:lnTo>
                    <a:pt x="7" y="38"/>
                  </a:lnTo>
                  <a:lnTo>
                    <a:pt x="16" y="76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21" name="Line 460"/>
            <p:cNvSpPr>
              <a:spLocks noChangeShapeType="1"/>
            </p:cNvSpPr>
            <p:nvPr/>
          </p:nvSpPr>
          <p:spPr bwMode="auto">
            <a:xfrm>
              <a:off x="3640" y="2693"/>
              <a:ext cx="6" cy="36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22" name="Freeform 461"/>
            <p:cNvSpPr>
              <a:spLocks/>
            </p:cNvSpPr>
            <p:nvPr/>
          </p:nvSpPr>
          <p:spPr bwMode="auto">
            <a:xfrm>
              <a:off x="3646" y="2729"/>
              <a:ext cx="8" cy="38"/>
            </a:xfrm>
            <a:custGeom>
              <a:avLst/>
              <a:gdLst>
                <a:gd name="T0" fmla="*/ 0 w 16"/>
                <a:gd name="T1" fmla="*/ 0 h 78"/>
                <a:gd name="T2" fmla="*/ 1 w 16"/>
                <a:gd name="T3" fmla="*/ 1 h 78"/>
                <a:gd name="T4" fmla="*/ 1 w 16"/>
                <a:gd name="T5" fmla="*/ 2 h 78"/>
                <a:gd name="T6" fmla="*/ 0 60000 65536"/>
                <a:gd name="T7" fmla="*/ 0 60000 65536"/>
                <a:gd name="T8" fmla="*/ 0 60000 65536"/>
                <a:gd name="T9" fmla="*/ 0 w 16"/>
                <a:gd name="T10" fmla="*/ 0 h 78"/>
                <a:gd name="T11" fmla="*/ 16 w 16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78">
                  <a:moveTo>
                    <a:pt x="0" y="0"/>
                  </a:moveTo>
                  <a:lnTo>
                    <a:pt x="7" y="38"/>
                  </a:lnTo>
                  <a:lnTo>
                    <a:pt x="16" y="78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23" name="Line 462"/>
            <p:cNvSpPr>
              <a:spLocks noChangeShapeType="1"/>
            </p:cNvSpPr>
            <p:nvPr/>
          </p:nvSpPr>
          <p:spPr bwMode="auto">
            <a:xfrm>
              <a:off x="3654" y="2767"/>
              <a:ext cx="7" cy="38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24" name="Freeform 463"/>
            <p:cNvSpPr>
              <a:spLocks/>
            </p:cNvSpPr>
            <p:nvPr/>
          </p:nvSpPr>
          <p:spPr bwMode="auto">
            <a:xfrm>
              <a:off x="3661" y="2805"/>
              <a:ext cx="8" cy="36"/>
            </a:xfrm>
            <a:custGeom>
              <a:avLst/>
              <a:gdLst>
                <a:gd name="T0" fmla="*/ 0 w 15"/>
                <a:gd name="T1" fmla="*/ 0 h 73"/>
                <a:gd name="T2" fmla="*/ 1 w 15"/>
                <a:gd name="T3" fmla="*/ 1 h 73"/>
                <a:gd name="T4" fmla="*/ 1 w 15"/>
                <a:gd name="T5" fmla="*/ 2 h 73"/>
                <a:gd name="T6" fmla="*/ 0 60000 65536"/>
                <a:gd name="T7" fmla="*/ 0 60000 65536"/>
                <a:gd name="T8" fmla="*/ 0 60000 65536"/>
                <a:gd name="T9" fmla="*/ 0 w 15"/>
                <a:gd name="T10" fmla="*/ 0 h 73"/>
                <a:gd name="T11" fmla="*/ 15 w 15"/>
                <a:gd name="T12" fmla="*/ 73 h 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73">
                  <a:moveTo>
                    <a:pt x="0" y="0"/>
                  </a:moveTo>
                  <a:lnTo>
                    <a:pt x="7" y="38"/>
                  </a:lnTo>
                  <a:lnTo>
                    <a:pt x="15" y="73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25" name="Line 464"/>
            <p:cNvSpPr>
              <a:spLocks noChangeShapeType="1"/>
            </p:cNvSpPr>
            <p:nvPr/>
          </p:nvSpPr>
          <p:spPr bwMode="auto">
            <a:xfrm>
              <a:off x="3669" y="2841"/>
              <a:ext cx="6" cy="34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26" name="Freeform 465"/>
            <p:cNvSpPr>
              <a:spLocks/>
            </p:cNvSpPr>
            <p:nvPr/>
          </p:nvSpPr>
          <p:spPr bwMode="auto">
            <a:xfrm>
              <a:off x="3675" y="2875"/>
              <a:ext cx="8" cy="30"/>
            </a:xfrm>
            <a:custGeom>
              <a:avLst/>
              <a:gdLst>
                <a:gd name="T0" fmla="*/ 0 w 17"/>
                <a:gd name="T1" fmla="*/ 0 h 59"/>
                <a:gd name="T2" fmla="*/ 0 w 17"/>
                <a:gd name="T3" fmla="*/ 1 h 59"/>
                <a:gd name="T4" fmla="*/ 0 w 17"/>
                <a:gd name="T5" fmla="*/ 2 h 59"/>
                <a:gd name="T6" fmla="*/ 0 60000 65536"/>
                <a:gd name="T7" fmla="*/ 0 60000 65536"/>
                <a:gd name="T8" fmla="*/ 0 60000 65536"/>
                <a:gd name="T9" fmla="*/ 0 w 17"/>
                <a:gd name="T10" fmla="*/ 0 h 59"/>
                <a:gd name="T11" fmla="*/ 17 w 17"/>
                <a:gd name="T12" fmla="*/ 59 h 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59">
                  <a:moveTo>
                    <a:pt x="0" y="0"/>
                  </a:moveTo>
                  <a:lnTo>
                    <a:pt x="9" y="29"/>
                  </a:lnTo>
                  <a:lnTo>
                    <a:pt x="17" y="59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27" name="Line 466"/>
            <p:cNvSpPr>
              <a:spLocks noChangeShapeType="1"/>
            </p:cNvSpPr>
            <p:nvPr/>
          </p:nvSpPr>
          <p:spPr bwMode="auto">
            <a:xfrm>
              <a:off x="3683" y="2905"/>
              <a:ext cx="8" cy="30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28" name="Line 467"/>
            <p:cNvSpPr>
              <a:spLocks noChangeShapeType="1"/>
            </p:cNvSpPr>
            <p:nvPr/>
          </p:nvSpPr>
          <p:spPr bwMode="auto">
            <a:xfrm>
              <a:off x="3691" y="2935"/>
              <a:ext cx="6" cy="27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29" name="Freeform 468"/>
            <p:cNvSpPr>
              <a:spLocks/>
            </p:cNvSpPr>
            <p:nvPr/>
          </p:nvSpPr>
          <p:spPr bwMode="auto">
            <a:xfrm>
              <a:off x="3697" y="2962"/>
              <a:ext cx="9" cy="23"/>
            </a:xfrm>
            <a:custGeom>
              <a:avLst/>
              <a:gdLst>
                <a:gd name="T0" fmla="*/ 0 w 16"/>
                <a:gd name="T1" fmla="*/ 0 h 47"/>
                <a:gd name="T2" fmla="*/ 1 w 16"/>
                <a:gd name="T3" fmla="*/ 0 h 47"/>
                <a:gd name="T4" fmla="*/ 1 w 16"/>
                <a:gd name="T5" fmla="*/ 1 h 47"/>
                <a:gd name="T6" fmla="*/ 0 60000 65536"/>
                <a:gd name="T7" fmla="*/ 0 60000 65536"/>
                <a:gd name="T8" fmla="*/ 0 60000 65536"/>
                <a:gd name="T9" fmla="*/ 0 w 16"/>
                <a:gd name="T10" fmla="*/ 0 h 47"/>
                <a:gd name="T11" fmla="*/ 16 w 16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47">
                  <a:moveTo>
                    <a:pt x="0" y="0"/>
                  </a:moveTo>
                  <a:lnTo>
                    <a:pt x="8" y="27"/>
                  </a:lnTo>
                  <a:lnTo>
                    <a:pt x="16" y="47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30" name="Line 469"/>
            <p:cNvSpPr>
              <a:spLocks noChangeShapeType="1"/>
            </p:cNvSpPr>
            <p:nvPr/>
          </p:nvSpPr>
          <p:spPr bwMode="auto">
            <a:xfrm>
              <a:off x="3706" y="2985"/>
              <a:ext cx="6" cy="22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31" name="Freeform 470"/>
            <p:cNvSpPr>
              <a:spLocks/>
            </p:cNvSpPr>
            <p:nvPr/>
          </p:nvSpPr>
          <p:spPr bwMode="auto">
            <a:xfrm>
              <a:off x="3712" y="3007"/>
              <a:ext cx="8" cy="17"/>
            </a:xfrm>
            <a:custGeom>
              <a:avLst/>
              <a:gdLst>
                <a:gd name="T0" fmla="*/ 0 w 17"/>
                <a:gd name="T1" fmla="*/ 0 h 34"/>
                <a:gd name="T2" fmla="*/ 0 w 17"/>
                <a:gd name="T3" fmla="*/ 1 h 34"/>
                <a:gd name="T4" fmla="*/ 0 w 17"/>
                <a:gd name="T5" fmla="*/ 2 h 34"/>
                <a:gd name="T6" fmla="*/ 0 60000 65536"/>
                <a:gd name="T7" fmla="*/ 0 60000 65536"/>
                <a:gd name="T8" fmla="*/ 0 60000 65536"/>
                <a:gd name="T9" fmla="*/ 0 w 17"/>
                <a:gd name="T10" fmla="*/ 0 h 34"/>
                <a:gd name="T11" fmla="*/ 17 w 17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4">
                  <a:moveTo>
                    <a:pt x="0" y="0"/>
                  </a:moveTo>
                  <a:lnTo>
                    <a:pt x="9" y="16"/>
                  </a:lnTo>
                  <a:lnTo>
                    <a:pt x="17" y="34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32" name="Freeform 471"/>
            <p:cNvSpPr>
              <a:spLocks/>
            </p:cNvSpPr>
            <p:nvPr/>
          </p:nvSpPr>
          <p:spPr bwMode="auto">
            <a:xfrm>
              <a:off x="3720" y="3024"/>
              <a:ext cx="6" cy="17"/>
            </a:xfrm>
            <a:custGeom>
              <a:avLst/>
              <a:gdLst>
                <a:gd name="T0" fmla="*/ 0 w 12"/>
                <a:gd name="T1" fmla="*/ 0 h 34"/>
                <a:gd name="T2" fmla="*/ 1 w 12"/>
                <a:gd name="T3" fmla="*/ 1 h 34"/>
                <a:gd name="T4" fmla="*/ 1 w 12"/>
                <a:gd name="T5" fmla="*/ 2 h 34"/>
                <a:gd name="T6" fmla="*/ 0 60000 65536"/>
                <a:gd name="T7" fmla="*/ 0 60000 65536"/>
                <a:gd name="T8" fmla="*/ 0 60000 65536"/>
                <a:gd name="T9" fmla="*/ 0 w 12"/>
                <a:gd name="T10" fmla="*/ 0 h 34"/>
                <a:gd name="T11" fmla="*/ 12 w 12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34">
                  <a:moveTo>
                    <a:pt x="0" y="0"/>
                  </a:moveTo>
                  <a:lnTo>
                    <a:pt x="4" y="17"/>
                  </a:lnTo>
                  <a:lnTo>
                    <a:pt x="12" y="34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33" name="Freeform 472"/>
            <p:cNvSpPr>
              <a:spLocks/>
            </p:cNvSpPr>
            <p:nvPr/>
          </p:nvSpPr>
          <p:spPr bwMode="auto">
            <a:xfrm>
              <a:off x="3726" y="3041"/>
              <a:ext cx="8" cy="13"/>
            </a:xfrm>
            <a:custGeom>
              <a:avLst/>
              <a:gdLst>
                <a:gd name="T0" fmla="*/ 0 w 17"/>
                <a:gd name="T1" fmla="*/ 0 h 26"/>
                <a:gd name="T2" fmla="*/ 0 w 17"/>
                <a:gd name="T3" fmla="*/ 1 h 26"/>
                <a:gd name="T4" fmla="*/ 0 w 17"/>
                <a:gd name="T5" fmla="*/ 1 h 26"/>
                <a:gd name="T6" fmla="*/ 0 60000 65536"/>
                <a:gd name="T7" fmla="*/ 0 60000 65536"/>
                <a:gd name="T8" fmla="*/ 0 60000 65536"/>
                <a:gd name="T9" fmla="*/ 0 w 17"/>
                <a:gd name="T10" fmla="*/ 0 h 26"/>
                <a:gd name="T11" fmla="*/ 17 w 17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26">
                  <a:moveTo>
                    <a:pt x="0" y="0"/>
                  </a:moveTo>
                  <a:lnTo>
                    <a:pt x="8" y="13"/>
                  </a:lnTo>
                  <a:lnTo>
                    <a:pt x="17" y="26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34" name="Line 473"/>
            <p:cNvSpPr>
              <a:spLocks noChangeShapeType="1"/>
            </p:cNvSpPr>
            <p:nvPr/>
          </p:nvSpPr>
          <p:spPr bwMode="auto">
            <a:xfrm>
              <a:off x="3734" y="3054"/>
              <a:ext cx="6" cy="11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35" name="Freeform 474"/>
            <p:cNvSpPr>
              <a:spLocks/>
            </p:cNvSpPr>
            <p:nvPr/>
          </p:nvSpPr>
          <p:spPr bwMode="auto">
            <a:xfrm>
              <a:off x="3740" y="3065"/>
              <a:ext cx="9" cy="8"/>
            </a:xfrm>
            <a:custGeom>
              <a:avLst/>
              <a:gdLst>
                <a:gd name="T0" fmla="*/ 0 w 16"/>
                <a:gd name="T1" fmla="*/ 0 h 17"/>
                <a:gd name="T2" fmla="*/ 1 w 16"/>
                <a:gd name="T3" fmla="*/ 0 h 17"/>
                <a:gd name="T4" fmla="*/ 1 w 16"/>
                <a:gd name="T5" fmla="*/ 0 h 17"/>
                <a:gd name="T6" fmla="*/ 0 60000 65536"/>
                <a:gd name="T7" fmla="*/ 0 60000 65536"/>
                <a:gd name="T8" fmla="*/ 0 60000 65536"/>
                <a:gd name="T9" fmla="*/ 0 w 16"/>
                <a:gd name="T10" fmla="*/ 0 h 17"/>
                <a:gd name="T11" fmla="*/ 16 w 16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17">
                  <a:moveTo>
                    <a:pt x="0" y="0"/>
                  </a:moveTo>
                  <a:lnTo>
                    <a:pt x="8" y="8"/>
                  </a:lnTo>
                  <a:lnTo>
                    <a:pt x="16" y="17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36" name="Line 475"/>
            <p:cNvSpPr>
              <a:spLocks noChangeShapeType="1"/>
            </p:cNvSpPr>
            <p:nvPr/>
          </p:nvSpPr>
          <p:spPr bwMode="auto">
            <a:xfrm>
              <a:off x="3749" y="3073"/>
              <a:ext cx="6" cy="9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37" name="Freeform 476"/>
            <p:cNvSpPr>
              <a:spLocks/>
            </p:cNvSpPr>
            <p:nvPr/>
          </p:nvSpPr>
          <p:spPr bwMode="auto">
            <a:xfrm>
              <a:off x="3755" y="3082"/>
              <a:ext cx="8" cy="6"/>
            </a:xfrm>
            <a:custGeom>
              <a:avLst/>
              <a:gdLst>
                <a:gd name="T0" fmla="*/ 0 w 17"/>
                <a:gd name="T1" fmla="*/ 0 h 13"/>
                <a:gd name="T2" fmla="*/ 0 w 17"/>
                <a:gd name="T3" fmla="*/ 0 h 13"/>
                <a:gd name="T4" fmla="*/ 0 w 17"/>
                <a:gd name="T5" fmla="*/ 0 h 13"/>
                <a:gd name="T6" fmla="*/ 0 60000 65536"/>
                <a:gd name="T7" fmla="*/ 0 60000 65536"/>
                <a:gd name="T8" fmla="*/ 0 60000 65536"/>
                <a:gd name="T9" fmla="*/ 0 w 17"/>
                <a:gd name="T10" fmla="*/ 0 h 13"/>
                <a:gd name="T11" fmla="*/ 17 w 17"/>
                <a:gd name="T12" fmla="*/ 13 h 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3">
                  <a:moveTo>
                    <a:pt x="0" y="0"/>
                  </a:moveTo>
                  <a:lnTo>
                    <a:pt x="9" y="8"/>
                  </a:lnTo>
                  <a:lnTo>
                    <a:pt x="17" y="13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38" name="Line 477"/>
            <p:cNvSpPr>
              <a:spLocks noChangeShapeType="1"/>
            </p:cNvSpPr>
            <p:nvPr/>
          </p:nvSpPr>
          <p:spPr bwMode="auto">
            <a:xfrm>
              <a:off x="3763" y="3088"/>
              <a:ext cx="6" cy="4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39" name="Freeform 478"/>
            <p:cNvSpPr>
              <a:spLocks/>
            </p:cNvSpPr>
            <p:nvPr/>
          </p:nvSpPr>
          <p:spPr bwMode="auto">
            <a:xfrm>
              <a:off x="3769" y="3092"/>
              <a:ext cx="8" cy="4"/>
            </a:xfrm>
            <a:custGeom>
              <a:avLst/>
              <a:gdLst>
                <a:gd name="T0" fmla="*/ 0 w 17"/>
                <a:gd name="T1" fmla="*/ 0 h 9"/>
                <a:gd name="T2" fmla="*/ 0 w 17"/>
                <a:gd name="T3" fmla="*/ 0 h 9"/>
                <a:gd name="T4" fmla="*/ 0 w 17"/>
                <a:gd name="T5" fmla="*/ 0 h 9"/>
                <a:gd name="T6" fmla="*/ 0 60000 65536"/>
                <a:gd name="T7" fmla="*/ 0 60000 65536"/>
                <a:gd name="T8" fmla="*/ 0 60000 65536"/>
                <a:gd name="T9" fmla="*/ 0 w 17"/>
                <a:gd name="T10" fmla="*/ 0 h 9"/>
                <a:gd name="T11" fmla="*/ 17 w 17"/>
                <a:gd name="T12" fmla="*/ 9 h 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9">
                  <a:moveTo>
                    <a:pt x="0" y="0"/>
                  </a:moveTo>
                  <a:lnTo>
                    <a:pt x="8" y="6"/>
                  </a:lnTo>
                  <a:lnTo>
                    <a:pt x="17" y="9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40" name="Line 479"/>
            <p:cNvSpPr>
              <a:spLocks noChangeShapeType="1"/>
            </p:cNvSpPr>
            <p:nvPr/>
          </p:nvSpPr>
          <p:spPr bwMode="auto">
            <a:xfrm>
              <a:off x="3777" y="3096"/>
              <a:ext cx="6" cy="5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41" name="Line 480"/>
            <p:cNvSpPr>
              <a:spLocks noChangeShapeType="1"/>
            </p:cNvSpPr>
            <p:nvPr/>
          </p:nvSpPr>
          <p:spPr bwMode="auto">
            <a:xfrm>
              <a:off x="3783" y="3101"/>
              <a:ext cx="9" cy="1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42" name="Line 481"/>
            <p:cNvSpPr>
              <a:spLocks noChangeShapeType="1"/>
            </p:cNvSpPr>
            <p:nvPr/>
          </p:nvSpPr>
          <p:spPr bwMode="auto">
            <a:xfrm>
              <a:off x="3792" y="3102"/>
              <a:ext cx="8" cy="2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43" name="Line 482"/>
            <p:cNvSpPr>
              <a:spLocks noChangeShapeType="1"/>
            </p:cNvSpPr>
            <p:nvPr/>
          </p:nvSpPr>
          <p:spPr bwMode="auto">
            <a:xfrm>
              <a:off x="3800" y="3104"/>
              <a:ext cx="6" cy="1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44" name="Freeform 483"/>
            <p:cNvSpPr>
              <a:spLocks/>
            </p:cNvSpPr>
            <p:nvPr/>
          </p:nvSpPr>
          <p:spPr bwMode="auto">
            <a:xfrm>
              <a:off x="3806" y="3104"/>
              <a:ext cx="8" cy="3"/>
            </a:xfrm>
            <a:custGeom>
              <a:avLst/>
              <a:gdLst>
                <a:gd name="T0" fmla="*/ 0 w 17"/>
                <a:gd name="T1" fmla="*/ 0 h 5"/>
                <a:gd name="T2" fmla="*/ 0 w 17"/>
                <a:gd name="T3" fmla="*/ 0 h 5"/>
                <a:gd name="T4" fmla="*/ 0 w 17"/>
                <a:gd name="T5" fmla="*/ 1 h 5"/>
                <a:gd name="T6" fmla="*/ 0 60000 65536"/>
                <a:gd name="T7" fmla="*/ 0 60000 65536"/>
                <a:gd name="T8" fmla="*/ 0 60000 65536"/>
                <a:gd name="T9" fmla="*/ 0 w 17"/>
                <a:gd name="T10" fmla="*/ 0 h 5"/>
                <a:gd name="T11" fmla="*/ 17 w 17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5">
                  <a:moveTo>
                    <a:pt x="0" y="0"/>
                  </a:moveTo>
                  <a:lnTo>
                    <a:pt x="8" y="0"/>
                  </a:lnTo>
                  <a:lnTo>
                    <a:pt x="17" y="5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45" name="Line 484"/>
            <p:cNvSpPr>
              <a:spLocks noChangeShapeType="1"/>
            </p:cNvSpPr>
            <p:nvPr/>
          </p:nvSpPr>
          <p:spPr bwMode="auto">
            <a:xfrm>
              <a:off x="3814" y="3107"/>
              <a:ext cx="6" cy="1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46" name="Freeform 485"/>
            <p:cNvSpPr>
              <a:spLocks/>
            </p:cNvSpPr>
            <p:nvPr/>
          </p:nvSpPr>
          <p:spPr bwMode="auto">
            <a:xfrm>
              <a:off x="3820" y="3107"/>
              <a:ext cx="8" cy="1"/>
            </a:xfrm>
            <a:custGeom>
              <a:avLst/>
              <a:gdLst>
                <a:gd name="T0" fmla="*/ 0 w 16"/>
                <a:gd name="T1" fmla="*/ 0 h 1"/>
                <a:gd name="T2" fmla="*/ 1 w 16"/>
                <a:gd name="T3" fmla="*/ 0 h 1"/>
                <a:gd name="T4" fmla="*/ 1 w 16"/>
                <a:gd name="T5" fmla="*/ 0 h 1"/>
                <a:gd name="T6" fmla="*/ 0 60000 65536"/>
                <a:gd name="T7" fmla="*/ 0 60000 65536"/>
                <a:gd name="T8" fmla="*/ 0 60000 65536"/>
                <a:gd name="T9" fmla="*/ 0 w 16"/>
                <a:gd name="T10" fmla="*/ 0 h 1"/>
                <a:gd name="T11" fmla="*/ 16 w 16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1">
                  <a:moveTo>
                    <a:pt x="0" y="0"/>
                  </a:moveTo>
                  <a:lnTo>
                    <a:pt x="8" y="0"/>
                  </a:lnTo>
                  <a:lnTo>
                    <a:pt x="16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47" name="Freeform 486"/>
            <p:cNvSpPr>
              <a:spLocks/>
            </p:cNvSpPr>
            <p:nvPr/>
          </p:nvSpPr>
          <p:spPr bwMode="auto">
            <a:xfrm>
              <a:off x="3828" y="3107"/>
              <a:ext cx="6" cy="2"/>
            </a:xfrm>
            <a:custGeom>
              <a:avLst/>
              <a:gdLst>
                <a:gd name="T0" fmla="*/ 0 w 12"/>
                <a:gd name="T1" fmla="*/ 0 h 4"/>
                <a:gd name="T2" fmla="*/ 1 w 12"/>
                <a:gd name="T3" fmla="*/ 0 h 4"/>
                <a:gd name="T4" fmla="*/ 1 w 12"/>
                <a:gd name="T5" fmla="*/ 1 h 4"/>
                <a:gd name="T6" fmla="*/ 0 60000 65536"/>
                <a:gd name="T7" fmla="*/ 0 60000 65536"/>
                <a:gd name="T8" fmla="*/ 0 60000 65536"/>
                <a:gd name="T9" fmla="*/ 0 w 12"/>
                <a:gd name="T10" fmla="*/ 0 h 4"/>
                <a:gd name="T11" fmla="*/ 12 w 12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4">
                  <a:moveTo>
                    <a:pt x="0" y="0"/>
                  </a:moveTo>
                  <a:lnTo>
                    <a:pt x="5" y="0"/>
                  </a:lnTo>
                  <a:lnTo>
                    <a:pt x="12" y="4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48" name="Freeform 487"/>
            <p:cNvSpPr>
              <a:spLocks/>
            </p:cNvSpPr>
            <p:nvPr/>
          </p:nvSpPr>
          <p:spPr bwMode="auto">
            <a:xfrm>
              <a:off x="3834" y="3109"/>
              <a:ext cx="9" cy="1"/>
            </a:xfrm>
            <a:custGeom>
              <a:avLst/>
              <a:gdLst>
                <a:gd name="T0" fmla="*/ 0 w 17"/>
                <a:gd name="T1" fmla="*/ 0 h 1"/>
                <a:gd name="T2" fmla="*/ 1 w 17"/>
                <a:gd name="T3" fmla="*/ 0 h 1"/>
                <a:gd name="T4" fmla="*/ 1 w 17"/>
                <a:gd name="T5" fmla="*/ 0 h 1"/>
                <a:gd name="T6" fmla="*/ 0 60000 65536"/>
                <a:gd name="T7" fmla="*/ 0 60000 65536"/>
                <a:gd name="T8" fmla="*/ 0 60000 65536"/>
                <a:gd name="T9" fmla="*/ 0 w 17"/>
                <a:gd name="T10" fmla="*/ 0 h 1"/>
                <a:gd name="T11" fmla="*/ 17 w 17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">
                  <a:moveTo>
                    <a:pt x="0" y="0"/>
                  </a:moveTo>
                  <a:lnTo>
                    <a:pt x="9" y="0"/>
                  </a:lnTo>
                  <a:lnTo>
                    <a:pt x="17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49" name="Line 488"/>
            <p:cNvSpPr>
              <a:spLocks noChangeShapeType="1"/>
            </p:cNvSpPr>
            <p:nvPr/>
          </p:nvSpPr>
          <p:spPr bwMode="auto">
            <a:xfrm>
              <a:off x="3843" y="3109"/>
              <a:ext cx="6" cy="1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50" name="Line 489"/>
            <p:cNvSpPr>
              <a:spLocks noChangeShapeType="1"/>
            </p:cNvSpPr>
            <p:nvPr/>
          </p:nvSpPr>
          <p:spPr bwMode="auto">
            <a:xfrm>
              <a:off x="3849" y="3109"/>
              <a:ext cx="8" cy="1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51" name="Rectangle 490"/>
            <p:cNvSpPr>
              <a:spLocks noChangeArrowheads="1"/>
            </p:cNvSpPr>
            <p:nvPr/>
          </p:nvSpPr>
          <p:spPr bwMode="auto">
            <a:xfrm>
              <a:off x="3131" y="3132"/>
              <a:ext cx="29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400">
                  <a:solidFill>
                    <a:srgbClr val="FFFFFF"/>
                  </a:solidFill>
                  <a:latin typeface="Arial" charset="0"/>
                </a:rPr>
                <a:t>-6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652" name="Rectangle 491"/>
            <p:cNvSpPr>
              <a:spLocks noChangeArrowheads="1"/>
            </p:cNvSpPr>
            <p:nvPr/>
          </p:nvSpPr>
          <p:spPr bwMode="auto">
            <a:xfrm>
              <a:off x="3276" y="3132"/>
              <a:ext cx="29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400">
                  <a:solidFill>
                    <a:srgbClr val="FFFFFF"/>
                  </a:solidFill>
                  <a:latin typeface="Arial" charset="0"/>
                </a:rPr>
                <a:t>-4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653" name="Rectangle 492"/>
            <p:cNvSpPr>
              <a:spLocks noChangeArrowheads="1"/>
            </p:cNvSpPr>
            <p:nvPr/>
          </p:nvSpPr>
          <p:spPr bwMode="auto">
            <a:xfrm>
              <a:off x="3419" y="3132"/>
              <a:ext cx="29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400">
                  <a:solidFill>
                    <a:srgbClr val="FFFFFF"/>
                  </a:solidFill>
                  <a:latin typeface="Arial" charset="0"/>
                </a:rPr>
                <a:t>-2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654" name="Rectangle 493"/>
            <p:cNvSpPr>
              <a:spLocks noChangeArrowheads="1"/>
            </p:cNvSpPr>
            <p:nvPr/>
          </p:nvSpPr>
          <p:spPr bwMode="auto">
            <a:xfrm>
              <a:off x="3569" y="3132"/>
              <a:ext cx="18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400">
                  <a:solidFill>
                    <a:srgbClr val="FFFFFF"/>
                  </a:solidFill>
                  <a:latin typeface="Arial" charset="0"/>
                </a:rPr>
                <a:t>0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655" name="Rectangle 494"/>
            <p:cNvSpPr>
              <a:spLocks noChangeArrowheads="1"/>
            </p:cNvSpPr>
            <p:nvPr/>
          </p:nvSpPr>
          <p:spPr bwMode="auto">
            <a:xfrm>
              <a:off x="3713" y="3132"/>
              <a:ext cx="18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400">
                  <a:solidFill>
                    <a:srgbClr val="FFFFFF"/>
                  </a:solidFill>
                  <a:latin typeface="Arial" charset="0"/>
                </a:rPr>
                <a:t>2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656" name="Rectangle 495"/>
            <p:cNvSpPr>
              <a:spLocks noChangeArrowheads="1"/>
            </p:cNvSpPr>
            <p:nvPr/>
          </p:nvSpPr>
          <p:spPr bwMode="auto">
            <a:xfrm>
              <a:off x="3857" y="3132"/>
              <a:ext cx="18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400">
                  <a:solidFill>
                    <a:srgbClr val="FFFFFF"/>
                  </a:solidFill>
                  <a:latin typeface="Arial" charset="0"/>
                </a:rPr>
                <a:t>4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657" name="Rectangle 496"/>
            <p:cNvSpPr>
              <a:spLocks noChangeArrowheads="1"/>
            </p:cNvSpPr>
            <p:nvPr/>
          </p:nvSpPr>
          <p:spPr bwMode="auto">
            <a:xfrm>
              <a:off x="4002" y="3132"/>
              <a:ext cx="18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400">
                  <a:solidFill>
                    <a:srgbClr val="FFFFFF"/>
                  </a:solidFill>
                  <a:latin typeface="Arial" charset="0"/>
                </a:rPr>
                <a:t>6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658" name="Rectangle 497"/>
            <p:cNvSpPr>
              <a:spLocks noChangeArrowheads="1"/>
            </p:cNvSpPr>
            <p:nvPr/>
          </p:nvSpPr>
          <p:spPr bwMode="auto">
            <a:xfrm>
              <a:off x="2030" y="3234"/>
              <a:ext cx="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i="1">
                  <a:solidFill>
                    <a:srgbClr val="000000"/>
                  </a:solidFill>
                  <a:latin typeface="Times New Roman" pitchFamily="18" charset="0"/>
                </a:rPr>
                <a:t>U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659" name="Rectangle 498"/>
            <p:cNvSpPr>
              <a:spLocks noChangeArrowheads="1"/>
            </p:cNvSpPr>
            <p:nvPr/>
          </p:nvSpPr>
          <p:spPr bwMode="auto">
            <a:xfrm>
              <a:off x="2095" y="3289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660" name="Rectangle 499"/>
            <p:cNvSpPr>
              <a:spLocks noChangeArrowheads="1"/>
            </p:cNvSpPr>
            <p:nvPr/>
          </p:nvSpPr>
          <p:spPr bwMode="auto">
            <a:xfrm>
              <a:off x="3499" y="3175"/>
              <a:ext cx="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i="1">
                  <a:solidFill>
                    <a:srgbClr val="000000"/>
                  </a:solidFill>
                  <a:latin typeface="Times New Roman" pitchFamily="18" charset="0"/>
                </a:rPr>
                <a:t>U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661" name="Rectangle 500"/>
            <p:cNvSpPr>
              <a:spLocks noChangeArrowheads="1"/>
            </p:cNvSpPr>
            <p:nvPr/>
          </p:nvSpPr>
          <p:spPr bwMode="auto">
            <a:xfrm>
              <a:off x="3564" y="3230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662" name="Freeform 501"/>
            <p:cNvSpPr>
              <a:spLocks noEditPoints="1"/>
            </p:cNvSpPr>
            <p:nvPr/>
          </p:nvSpPr>
          <p:spPr bwMode="auto">
            <a:xfrm>
              <a:off x="1876" y="2102"/>
              <a:ext cx="67" cy="298"/>
            </a:xfrm>
            <a:custGeom>
              <a:avLst/>
              <a:gdLst>
                <a:gd name="T0" fmla="*/ 3 w 134"/>
                <a:gd name="T1" fmla="*/ 17 h 597"/>
                <a:gd name="T2" fmla="*/ 3 w 134"/>
                <a:gd name="T3" fmla="*/ 0 h 597"/>
                <a:gd name="T4" fmla="*/ 2 w 134"/>
                <a:gd name="T5" fmla="*/ 0 h 597"/>
                <a:gd name="T6" fmla="*/ 2 w 134"/>
                <a:gd name="T7" fmla="*/ 17 h 597"/>
                <a:gd name="T8" fmla="*/ 2 w 134"/>
                <a:gd name="T9" fmla="*/ 0 h 597"/>
                <a:gd name="T10" fmla="*/ 3 w 134"/>
                <a:gd name="T11" fmla="*/ 0 h 597"/>
                <a:gd name="T12" fmla="*/ 5 w 134"/>
                <a:gd name="T13" fmla="*/ 3 h 597"/>
                <a:gd name="T14" fmla="*/ 5 w 134"/>
                <a:gd name="T15" fmla="*/ 3 h 597"/>
                <a:gd name="T16" fmla="*/ 5 w 134"/>
                <a:gd name="T17" fmla="*/ 4 h 597"/>
                <a:gd name="T18" fmla="*/ 5 w 134"/>
                <a:gd name="T19" fmla="*/ 4 h 597"/>
                <a:gd name="T20" fmla="*/ 4 w 134"/>
                <a:gd name="T21" fmla="*/ 4 h 597"/>
                <a:gd name="T22" fmla="*/ 4 w 134"/>
                <a:gd name="T23" fmla="*/ 4 h 597"/>
                <a:gd name="T24" fmla="*/ 4 w 134"/>
                <a:gd name="T25" fmla="*/ 4 h 597"/>
                <a:gd name="T26" fmla="*/ 4 w 134"/>
                <a:gd name="T27" fmla="*/ 4 h 597"/>
                <a:gd name="T28" fmla="*/ 2 w 134"/>
                <a:gd name="T29" fmla="*/ 1 h 597"/>
                <a:gd name="T30" fmla="*/ 1 w 134"/>
                <a:gd name="T31" fmla="*/ 4 h 597"/>
                <a:gd name="T32" fmla="*/ 1 w 134"/>
                <a:gd name="T33" fmla="*/ 4 h 597"/>
                <a:gd name="T34" fmla="*/ 1 w 134"/>
                <a:gd name="T35" fmla="*/ 4 h 597"/>
                <a:gd name="T36" fmla="*/ 1 w 134"/>
                <a:gd name="T37" fmla="*/ 4 h 597"/>
                <a:gd name="T38" fmla="*/ 1 w 134"/>
                <a:gd name="T39" fmla="*/ 4 h 597"/>
                <a:gd name="T40" fmla="*/ 1 w 134"/>
                <a:gd name="T41" fmla="*/ 4 h 597"/>
                <a:gd name="T42" fmla="*/ 0 w 134"/>
                <a:gd name="T43" fmla="*/ 4 h 597"/>
                <a:gd name="T44" fmla="*/ 0 w 134"/>
                <a:gd name="T45" fmla="*/ 3 h 597"/>
                <a:gd name="T46" fmla="*/ 1 w 134"/>
                <a:gd name="T47" fmla="*/ 3 h 597"/>
                <a:gd name="T48" fmla="*/ 5 w 134"/>
                <a:gd name="T49" fmla="*/ 14 h 597"/>
                <a:gd name="T50" fmla="*/ 1 w 134"/>
                <a:gd name="T51" fmla="*/ 14 h 597"/>
                <a:gd name="T52" fmla="*/ 0 w 134"/>
                <a:gd name="T53" fmla="*/ 14 h 597"/>
                <a:gd name="T54" fmla="*/ 0 w 134"/>
                <a:gd name="T55" fmla="*/ 14 h 597"/>
                <a:gd name="T56" fmla="*/ 1 w 134"/>
                <a:gd name="T57" fmla="*/ 14 h 597"/>
                <a:gd name="T58" fmla="*/ 1 w 134"/>
                <a:gd name="T59" fmla="*/ 14 h 597"/>
                <a:gd name="T60" fmla="*/ 1 w 134"/>
                <a:gd name="T61" fmla="*/ 14 h 597"/>
                <a:gd name="T62" fmla="*/ 1 w 134"/>
                <a:gd name="T63" fmla="*/ 14 h 597"/>
                <a:gd name="T64" fmla="*/ 1 w 134"/>
                <a:gd name="T65" fmla="*/ 14 h 597"/>
                <a:gd name="T66" fmla="*/ 1 w 134"/>
                <a:gd name="T67" fmla="*/ 14 h 597"/>
                <a:gd name="T68" fmla="*/ 2 w 134"/>
                <a:gd name="T69" fmla="*/ 17 h 597"/>
                <a:gd name="T70" fmla="*/ 4 w 134"/>
                <a:gd name="T71" fmla="*/ 14 h 597"/>
                <a:gd name="T72" fmla="*/ 4 w 134"/>
                <a:gd name="T73" fmla="*/ 14 h 597"/>
                <a:gd name="T74" fmla="*/ 4 w 134"/>
                <a:gd name="T75" fmla="*/ 14 h 597"/>
                <a:gd name="T76" fmla="*/ 4 w 134"/>
                <a:gd name="T77" fmla="*/ 14 h 597"/>
                <a:gd name="T78" fmla="*/ 5 w 134"/>
                <a:gd name="T79" fmla="*/ 14 h 597"/>
                <a:gd name="T80" fmla="*/ 5 w 134"/>
                <a:gd name="T81" fmla="*/ 14 h 597"/>
                <a:gd name="T82" fmla="*/ 5 w 134"/>
                <a:gd name="T83" fmla="*/ 14 h 597"/>
                <a:gd name="T84" fmla="*/ 5 w 134"/>
                <a:gd name="T85" fmla="*/ 14 h 597"/>
                <a:gd name="T86" fmla="*/ 5 w 134"/>
                <a:gd name="T87" fmla="*/ 14 h 59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4"/>
                <a:gd name="T133" fmla="*/ 0 h 597"/>
                <a:gd name="T134" fmla="*/ 134 w 134"/>
                <a:gd name="T135" fmla="*/ 597 h 59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4" h="597">
                  <a:moveTo>
                    <a:pt x="83" y="31"/>
                  </a:moveTo>
                  <a:lnTo>
                    <a:pt x="83" y="566"/>
                  </a:lnTo>
                  <a:lnTo>
                    <a:pt x="72" y="566"/>
                  </a:lnTo>
                  <a:lnTo>
                    <a:pt x="72" y="31"/>
                  </a:lnTo>
                  <a:lnTo>
                    <a:pt x="83" y="31"/>
                  </a:lnTo>
                  <a:close/>
                  <a:moveTo>
                    <a:pt x="62" y="31"/>
                  </a:moveTo>
                  <a:lnTo>
                    <a:pt x="62" y="566"/>
                  </a:lnTo>
                  <a:lnTo>
                    <a:pt x="53" y="566"/>
                  </a:lnTo>
                  <a:lnTo>
                    <a:pt x="53" y="31"/>
                  </a:lnTo>
                  <a:lnTo>
                    <a:pt x="62" y="31"/>
                  </a:lnTo>
                  <a:close/>
                  <a:moveTo>
                    <a:pt x="3" y="117"/>
                  </a:moveTo>
                  <a:lnTo>
                    <a:pt x="67" y="0"/>
                  </a:lnTo>
                  <a:lnTo>
                    <a:pt x="133" y="117"/>
                  </a:lnTo>
                  <a:lnTo>
                    <a:pt x="134" y="121"/>
                  </a:lnTo>
                  <a:lnTo>
                    <a:pt x="134" y="124"/>
                  </a:lnTo>
                  <a:lnTo>
                    <a:pt x="134" y="126"/>
                  </a:lnTo>
                  <a:lnTo>
                    <a:pt x="134" y="130"/>
                  </a:lnTo>
                  <a:lnTo>
                    <a:pt x="133" y="133"/>
                  </a:lnTo>
                  <a:lnTo>
                    <a:pt x="132" y="135"/>
                  </a:lnTo>
                  <a:lnTo>
                    <a:pt x="129" y="138"/>
                  </a:lnTo>
                  <a:lnTo>
                    <a:pt x="127" y="140"/>
                  </a:lnTo>
                  <a:lnTo>
                    <a:pt x="125" y="141"/>
                  </a:lnTo>
                  <a:lnTo>
                    <a:pt x="121" y="141"/>
                  </a:lnTo>
                  <a:lnTo>
                    <a:pt x="119" y="141"/>
                  </a:lnTo>
                  <a:lnTo>
                    <a:pt x="116" y="141"/>
                  </a:lnTo>
                  <a:lnTo>
                    <a:pt x="113" y="140"/>
                  </a:lnTo>
                  <a:lnTo>
                    <a:pt x="110" y="139"/>
                  </a:lnTo>
                  <a:lnTo>
                    <a:pt x="109" y="136"/>
                  </a:lnTo>
                  <a:lnTo>
                    <a:pt x="107" y="134"/>
                  </a:lnTo>
                  <a:lnTo>
                    <a:pt x="54" y="39"/>
                  </a:lnTo>
                  <a:lnTo>
                    <a:pt x="80" y="39"/>
                  </a:lnTo>
                  <a:lnTo>
                    <a:pt x="28" y="134"/>
                  </a:lnTo>
                  <a:lnTo>
                    <a:pt x="27" y="136"/>
                  </a:lnTo>
                  <a:lnTo>
                    <a:pt x="24" y="139"/>
                  </a:lnTo>
                  <a:lnTo>
                    <a:pt x="22" y="140"/>
                  </a:lnTo>
                  <a:lnTo>
                    <a:pt x="19" y="141"/>
                  </a:lnTo>
                  <a:lnTo>
                    <a:pt x="16" y="141"/>
                  </a:lnTo>
                  <a:lnTo>
                    <a:pt x="13" y="141"/>
                  </a:lnTo>
                  <a:lnTo>
                    <a:pt x="10" y="141"/>
                  </a:lnTo>
                  <a:lnTo>
                    <a:pt x="7" y="140"/>
                  </a:lnTo>
                  <a:lnTo>
                    <a:pt x="5" y="138"/>
                  </a:lnTo>
                  <a:lnTo>
                    <a:pt x="3" y="135"/>
                  </a:lnTo>
                  <a:lnTo>
                    <a:pt x="1" y="133"/>
                  </a:lnTo>
                  <a:lnTo>
                    <a:pt x="0" y="130"/>
                  </a:lnTo>
                  <a:lnTo>
                    <a:pt x="0" y="126"/>
                  </a:lnTo>
                  <a:lnTo>
                    <a:pt x="0" y="124"/>
                  </a:lnTo>
                  <a:lnTo>
                    <a:pt x="0" y="121"/>
                  </a:lnTo>
                  <a:lnTo>
                    <a:pt x="3" y="117"/>
                  </a:lnTo>
                  <a:close/>
                  <a:moveTo>
                    <a:pt x="133" y="479"/>
                  </a:moveTo>
                  <a:lnTo>
                    <a:pt x="67" y="597"/>
                  </a:lnTo>
                  <a:lnTo>
                    <a:pt x="3" y="479"/>
                  </a:lnTo>
                  <a:lnTo>
                    <a:pt x="0" y="477"/>
                  </a:lnTo>
                  <a:lnTo>
                    <a:pt x="0" y="473"/>
                  </a:lnTo>
                  <a:lnTo>
                    <a:pt x="0" y="470"/>
                  </a:lnTo>
                  <a:lnTo>
                    <a:pt x="0" y="467"/>
                  </a:lnTo>
                  <a:lnTo>
                    <a:pt x="1" y="464"/>
                  </a:lnTo>
                  <a:lnTo>
                    <a:pt x="3" y="461"/>
                  </a:lnTo>
                  <a:lnTo>
                    <a:pt x="5" y="459"/>
                  </a:lnTo>
                  <a:lnTo>
                    <a:pt x="7" y="458"/>
                  </a:lnTo>
                  <a:lnTo>
                    <a:pt x="10" y="456"/>
                  </a:lnTo>
                  <a:lnTo>
                    <a:pt x="13" y="455"/>
                  </a:lnTo>
                  <a:lnTo>
                    <a:pt x="16" y="455"/>
                  </a:lnTo>
                  <a:lnTo>
                    <a:pt x="19" y="455"/>
                  </a:lnTo>
                  <a:lnTo>
                    <a:pt x="22" y="456"/>
                  </a:lnTo>
                  <a:lnTo>
                    <a:pt x="24" y="459"/>
                  </a:lnTo>
                  <a:lnTo>
                    <a:pt x="27" y="460"/>
                  </a:lnTo>
                  <a:lnTo>
                    <a:pt x="28" y="463"/>
                  </a:lnTo>
                  <a:lnTo>
                    <a:pt x="80" y="558"/>
                  </a:lnTo>
                  <a:lnTo>
                    <a:pt x="54" y="558"/>
                  </a:lnTo>
                  <a:lnTo>
                    <a:pt x="107" y="463"/>
                  </a:lnTo>
                  <a:lnTo>
                    <a:pt x="109" y="460"/>
                  </a:lnTo>
                  <a:lnTo>
                    <a:pt x="110" y="459"/>
                  </a:lnTo>
                  <a:lnTo>
                    <a:pt x="113" y="456"/>
                  </a:lnTo>
                  <a:lnTo>
                    <a:pt x="116" y="455"/>
                  </a:lnTo>
                  <a:lnTo>
                    <a:pt x="119" y="455"/>
                  </a:lnTo>
                  <a:lnTo>
                    <a:pt x="121" y="455"/>
                  </a:lnTo>
                  <a:lnTo>
                    <a:pt x="125" y="456"/>
                  </a:lnTo>
                  <a:lnTo>
                    <a:pt x="127" y="458"/>
                  </a:lnTo>
                  <a:lnTo>
                    <a:pt x="129" y="459"/>
                  </a:lnTo>
                  <a:lnTo>
                    <a:pt x="132" y="461"/>
                  </a:lnTo>
                  <a:lnTo>
                    <a:pt x="133" y="464"/>
                  </a:lnTo>
                  <a:lnTo>
                    <a:pt x="134" y="467"/>
                  </a:lnTo>
                  <a:lnTo>
                    <a:pt x="134" y="470"/>
                  </a:lnTo>
                  <a:lnTo>
                    <a:pt x="134" y="473"/>
                  </a:lnTo>
                  <a:lnTo>
                    <a:pt x="134" y="477"/>
                  </a:lnTo>
                  <a:lnTo>
                    <a:pt x="133" y="479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63" name="Freeform 502"/>
            <p:cNvSpPr>
              <a:spLocks noEditPoints="1"/>
            </p:cNvSpPr>
            <p:nvPr/>
          </p:nvSpPr>
          <p:spPr bwMode="auto">
            <a:xfrm>
              <a:off x="3514" y="2072"/>
              <a:ext cx="67" cy="299"/>
            </a:xfrm>
            <a:custGeom>
              <a:avLst/>
              <a:gdLst>
                <a:gd name="T0" fmla="*/ 2 w 135"/>
                <a:gd name="T1" fmla="*/ 17 h 599"/>
                <a:gd name="T2" fmla="*/ 2 w 135"/>
                <a:gd name="T3" fmla="*/ 1 h 599"/>
                <a:gd name="T4" fmla="*/ 1 w 135"/>
                <a:gd name="T5" fmla="*/ 1 h 599"/>
                <a:gd name="T6" fmla="*/ 1 w 135"/>
                <a:gd name="T7" fmla="*/ 17 h 599"/>
                <a:gd name="T8" fmla="*/ 1 w 135"/>
                <a:gd name="T9" fmla="*/ 1 h 599"/>
                <a:gd name="T10" fmla="*/ 2 w 135"/>
                <a:gd name="T11" fmla="*/ 0 h 599"/>
                <a:gd name="T12" fmla="*/ 4 w 135"/>
                <a:gd name="T13" fmla="*/ 3 h 599"/>
                <a:gd name="T14" fmla="*/ 4 w 135"/>
                <a:gd name="T15" fmla="*/ 4 h 599"/>
                <a:gd name="T16" fmla="*/ 4 w 135"/>
                <a:gd name="T17" fmla="*/ 4 h 599"/>
                <a:gd name="T18" fmla="*/ 4 w 135"/>
                <a:gd name="T19" fmla="*/ 4 h 599"/>
                <a:gd name="T20" fmla="*/ 3 w 135"/>
                <a:gd name="T21" fmla="*/ 4 h 599"/>
                <a:gd name="T22" fmla="*/ 3 w 135"/>
                <a:gd name="T23" fmla="*/ 4 h 599"/>
                <a:gd name="T24" fmla="*/ 3 w 135"/>
                <a:gd name="T25" fmla="*/ 4 h 599"/>
                <a:gd name="T26" fmla="*/ 3 w 135"/>
                <a:gd name="T27" fmla="*/ 4 h 599"/>
                <a:gd name="T28" fmla="*/ 1 w 135"/>
                <a:gd name="T29" fmla="*/ 1 h 599"/>
                <a:gd name="T30" fmla="*/ 0 w 135"/>
                <a:gd name="T31" fmla="*/ 4 h 599"/>
                <a:gd name="T32" fmla="*/ 0 w 135"/>
                <a:gd name="T33" fmla="*/ 4 h 599"/>
                <a:gd name="T34" fmla="*/ 0 w 135"/>
                <a:gd name="T35" fmla="*/ 4 h 599"/>
                <a:gd name="T36" fmla="*/ 0 w 135"/>
                <a:gd name="T37" fmla="*/ 4 h 599"/>
                <a:gd name="T38" fmla="*/ 0 w 135"/>
                <a:gd name="T39" fmla="*/ 4 h 599"/>
                <a:gd name="T40" fmla="*/ 0 w 135"/>
                <a:gd name="T41" fmla="*/ 4 h 599"/>
                <a:gd name="T42" fmla="*/ 0 w 135"/>
                <a:gd name="T43" fmla="*/ 4 h 599"/>
                <a:gd name="T44" fmla="*/ 0 w 135"/>
                <a:gd name="T45" fmla="*/ 3 h 599"/>
                <a:gd name="T46" fmla="*/ 0 w 135"/>
                <a:gd name="T47" fmla="*/ 3 h 599"/>
                <a:gd name="T48" fmla="*/ 4 w 135"/>
                <a:gd name="T49" fmla="*/ 15 h 599"/>
                <a:gd name="T50" fmla="*/ 0 w 135"/>
                <a:gd name="T51" fmla="*/ 15 h 599"/>
                <a:gd name="T52" fmla="*/ 0 w 135"/>
                <a:gd name="T53" fmla="*/ 14 h 599"/>
                <a:gd name="T54" fmla="*/ 0 w 135"/>
                <a:gd name="T55" fmla="*/ 14 h 599"/>
                <a:gd name="T56" fmla="*/ 0 w 135"/>
                <a:gd name="T57" fmla="*/ 14 h 599"/>
                <a:gd name="T58" fmla="*/ 0 w 135"/>
                <a:gd name="T59" fmla="*/ 14 h 599"/>
                <a:gd name="T60" fmla="*/ 0 w 135"/>
                <a:gd name="T61" fmla="*/ 14 h 599"/>
                <a:gd name="T62" fmla="*/ 0 w 135"/>
                <a:gd name="T63" fmla="*/ 14 h 599"/>
                <a:gd name="T64" fmla="*/ 0 w 135"/>
                <a:gd name="T65" fmla="*/ 14 h 599"/>
                <a:gd name="T66" fmla="*/ 0 w 135"/>
                <a:gd name="T67" fmla="*/ 14 h 599"/>
                <a:gd name="T68" fmla="*/ 1 w 135"/>
                <a:gd name="T69" fmla="*/ 17 h 599"/>
                <a:gd name="T70" fmla="*/ 3 w 135"/>
                <a:gd name="T71" fmla="*/ 14 h 599"/>
                <a:gd name="T72" fmla="*/ 3 w 135"/>
                <a:gd name="T73" fmla="*/ 14 h 599"/>
                <a:gd name="T74" fmla="*/ 3 w 135"/>
                <a:gd name="T75" fmla="*/ 14 h 599"/>
                <a:gd name="T76" fmla="*/ 3 w 135"/>
                <a:gd name="T77" fmla="*/ 14 h 599"/>
                <a:gd name="T78" fmla="*/ 4 w 135"/>
                <a:gd name="T79" fmla="*/ 14 h 599"/>
                <a:gd name="T80" fmla="*/ 4 w 135"/>
                <a:gd name="T81" fmla="*/ 14 h 599"/>
                <a:gd name="T82" fmla="*/ 4 w 135"/>
                <a:gd name="T83" fmla="*/ 14 h 599"/>
                <a:gd name="T84" fmla="*/ 4 w 135"/>
                <a:gd name="T85" fmla="*/ 14 h 599"/>
                <a:gd name="T86" fmla="*/ 4 w 135"/>
                <a:gd name="T87" fmla="*/ 15 h 59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5"/>
                <a:gd name="T133" fmla="*/ 0 h 599"/>
                <a:gd name="T134" fmla="*/ 135 w 135"/>
                <a:gd name="T135" fmla="*/ 599 h 59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5" h="599">
                  <a:moveTo>
                    <a:pt x="82" y="32"/>
                  </a:moveTo>
                  <a:lnTo>
                    <a:pt x="82" y="567"/>
                  </a:lnTo>
                  <a:lnTo>
                    <a:pt x="72" y="567"/>
                  </a:lnTo>
                  <a:lnTo>
                    <a:pt x="72" y="32"/>
                  </a:lnTo>
                  <a:lnTo>
                    <a:pt x="82" y="32"/>
                  </a:lnTo>
                  <a:close/>
                  <a:moveTo>
                    <a:pt x="63" y="32"/>
                  </a:moveTo>
                  <a:lnTo>
                    <a:pt x="63" y="567"/>
                  </a:lnTo>
                  <a:lnTo>
                    <a:pt x="52" y="567"/>
                  </a:lnTo>
                  <a:lnTo>
                    <a:pt x="52" y="32"/>
                  </a:lnTo>
                  <a:lnTo>
                    <a:pt x="63" y="32"/>
                  </a:lnTo>
                  <a:close/>
                  <a:moveTo>
                    <a:pt x="2" y="119"/>
                  </a:moveTo>
                  <a:lnTo>
                    <a:pt x="68" y="0"/>
                  </a:lnTo>
                  <a:lnTo>
                    <a:pt x="132" y="119"/>
                  </a:lnTo>
                  <a:lnTo>
                    <a:pt x="133" y="122"/>
                  </a:lnTo>
                  <a:lnTo>
                    <a:pt x="135" y="124"/>
                  </a:lnTo>
                  <a:lnTo>
                    <a:pt x="135" y="128"/>
                  </a:lnTo>
                  <a:lnTo>
                    <a:pt x="135" y="131"/>
                  </a:lnTo>
                  <a:lnTo>
                    <a:pt x="133" y="133"/>
                  </a:lnTo>
                  <a:lnTo>
                    <a:pt x="131" y="136"/>
                  </a:lnTo>
                  <a:lnTo>
                    <a:pt x="130" y="138"/>
                  </a:lnTo>
                  <a:lnTo>
                    <a:pt x="127" y="141"/>
                  </a:lnTo>
                  <a:lnTo>
                    <a:pt x="124" y="142"/>
                  </a:lnTo>
                  <a:lnTo>
                    <a:pt x="121" y="142"/>
                  </a:lnTo>
                  <a:lnTo>
                    <a:pt x="119" y="142"/>
                  </a:lnTo>
                  <a:lnTo>
                    <a:pt x="116" y="142"/>
                  </a:lnTo>
                  <a:lnTo>
                    <a:pt x="113" y="141"/>
                  </a:lnTo>
                  <a:lnTo>
                    <a:pt x="111" y="139"/>
                  </a:lnTo>
                  <a:lnTo>
                    <a:pt x="108" y="137"/>
                  </a:lnTo>
                  <a:lnTo>
                    <a:pt x="107" y="134"/>
                  </a:lnTo>
                  <a:lnTo>
                    <a:pt x="55" y="40"/>
                  </a:lnTo>
                  <a:lnTo>
                    <a:pt x="81" y="40"/>
                  </a:lnTo>
                  <a:lnTo>
                    <a:pt x="28" y="134"/>
                  </a:lnTo>
                  <a:lnTo>
                    <a:pt x="26" y="137"/>
                  </a:lnTo>
                  <a:lnTo>
                    <a:pt x="23" y="139"/>
                  </a:lnTo>
                  <a:lnTo>
                    <a:pt x="21" y="141"/>
                  </a:lnTo>
                  <a:lnTo>
                    <a:pt x="19" y="142"/>
                  </a:lnTo>
                  <a:lnTo>
                    <a:pt x="16" y="142"/>
                  </a:lnTo>
                  <a:lnTo>
                    <a:pt x="13" y="142"/>
                  </a:lnTo>
                  <a:lnTo>
                    <a:pt x="10" y="142"/>
                  </a:lnTo>
                  <a:lnTo>
                    <a:pt x="8" y="141"/>
                  </a:lnTo>
                  <a:lnTo>
                    <a:pt x="6" y="138"/>
                  </a:lnTo>
                  <a:lnTo>
                    <a:pt x="3" y="136"/>
                  </a:lnTo>
                  <a:lnTo>
                    <a:pt x="2" y="133"/>
                  </a:lnTo>
                  <a:lnTo>
                    <a:pt x="1" y="131"/>
                  </a:lnTo>
                  <a:lnTo>
                    <a:pt x="0" y="128"/>
                  </a:lnTo>
                  <a:lnTo>
                    <a:pt x="1" y="124"/>
                  </a:lnTo>
                  <a:lnTo>
                    <a:pt x="1" y="122"/>
                  </a:lnTo>
                  <a:lnTo>
                    <a:pt x="2" y="119"/>
                  </a:lnTo>
                  <a:close/>
                  <a:moveTo>
                    <a:pt x="132" y="480"/>
                  </a:moveTo>
                  <a:lnTo>
                    <a:pt x="68" y="599"/>
                  </a:lnTo>
                  <a:lnTo>
                    <a:pt x="2" y="480"/>
                  </a:lnTo>
                  <a:lnTo>
                    <a:pt x="1" y="477"/>
                  </a:lnTo>
                  <a:lnTo>
                    <a:pt x="1" y="473"/>
                  </a:lnTo>
                  <a:lnTo>
                    <a:pt x="0" y="471"/>
                  </a:lnTo>
                  <a:lnTo>
                    <a:pt x="1" y="468"/>
                  </a:lnTo>
                  <a:lnTo>
                    <a:pt x="2" y="465"/>
                  </a:lnTo>
                  <a:lnTo>
                    <a:pt x="3" y="462"/>
                  </a:lnTo>
                  <a:lnTo>
                    <a:pt x="6" y="460"/>
                  </a:lnTo>
                  <a:lnTo>
                    <a:pt x="8" y="458"/>
                  </a:lnTo>
                  <a:lnTo>
                    <a:pt x="10" y="457"/>
                  </a:lnTo>
                  <a:lnTo>
                    <a:pt x="13" y="456"/>
                  </a:lnTo>
                  <a:lnTo>
                    <a:pt x="16" y="456"/>
                  </a:lnTo>
                  <a:lnTo>
                    <a:pt x="19" y="457"/>
                  </a:lnTo>
                  <a:lnTo>
                    <a:pt x="21" y="457"/>
                  </a:lnTo>
                  <a:lnTo>
                    <a:pt x="23" y="460"/>
                  </a:lnTo>
                  <a:lnTo>
                    <a:pt x="26" y="461"/>
                  </a:lnTo>
                  <a:lnTo>
                    <a:pt x="28" y="463"/>
                  </a:lnTo>
                  <a:lnTo>
                    <a:pt x="81" y="558"/>
                  </a:lnTo>
                  <a:lnTo>
                    <a:pt x="55" y="558"/>
                  </a:lnTo>
                  <a:lnTo>
                    <a:pt x="107" y="463"/>
                  </a:lnTo>
                  <a:lnTo>
                    <a:pt x="108" y="461"/>
                  </a:lnTo>
                  <a:lnTo>
                    <a:pt x="111" y="460"/>
                  </a:lnTo>
                  <a:lnTo>
                    <a:pt x="113" y="457"/>
                  </a:lnTo>
                  <a:lnTo>
                    <a:pt x="116" y="457"/>
                  </a:lnTo>
                  <a:lnTo>
                    <a:pt x="119" y="456"/>
                  </a:lnTo>
                  <a:lnTo>
                    <a:pt x="121" y="456"/>
                  </a:lnTo>
                  <a:lnTo>
                    <a:pt x="124" y="457"/>
                  </a:lnTo>
                  <a:lnTo>
                    <a:pt x="127" y="458"/>
                  </a:lnTo>
                  <a:lnTo>
                    <a:pt x="130" y="460"/>
                  </a:lnTo>
                  <a:lnTo>
                    <a:pt x="131" y="462"/>
                  </a:lnTo>
                  <a:lnTo>
                    <a:pt x="133" y="465"/>
                  </a:lnTo>
                  <a:lnTo>
                    <a:pt x="135" y="468"/>
                  </a:lnTo>
                  <a:lnTo>
                    <a:pt x="135" y="471"/>
                  </a:lnTo>
                  <a:lnTo>
                    <a:pt x="135" y="473"/>
                  </a:lnTo>
                  <a:lnTo>
                    <a:pt x="133" y="477"/>
                  </a:lnTo>
                  <a:lnTo>
                    <a:pt x="132" y="48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64" name="Rectangle 503"/>
            <p:cNvSpPr>
              <a:spLocks noChangeArrowheads="1"/>
            </p:cNvSpPr>
            <p:nvPr/>
          </p:nvSpPr>
          <p:spPr bwMode="auto">
            <a:xfrm>
              <a:off x="3923" y="2129"/>
              <a:ext cx="18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One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665" name="Rectangle 504"/>
            <p:cNvSpPr>
              <a:spLocks noChangeArrowheads="1"/>
            </p:cNvSpPr>
            <p:nvPr/>
          </p:nvSpPr>
          <p:spPr bwMode="auto">
            <a:xfrm>
              <a:off x="4092" y="2129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-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666" name="Rectangle 505"/>
            <p:cNvSpPr>
              <a:spLocks noChangeArrowheads="1"/>
            </p:cNvSpPr>
            <p:nvPr/>
          </p:nvSpPr>
          <p:spPr bwMode="auto">
            <a:xfrm>
              <a:off x="4122" y="2129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to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667" name="Rectangle 506"/>
            <p:cNvSpPr>
              <a:spLocks noChangeArrowheads="1"/>
            </p:cNvSpPr>
            <p:nvPr/>
          </p:nvSpPr>
          <p:spPr bwMode="auto">
            <a:xfrm>
              <a:off x="4197" y="2129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-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668" name="Rectangle 507"/>
            <p:cNvSpPr>
              <a:spLocks noChangeArrowheads="1"/>
            </p:cNvSpPr>
            <p:nvPr/>
          </p:nvSpPr>
          <p:spPr bwMode="auto">
            <a:xfrm>
              <a:off x="4226" y="2129"/>
              <a:ext cx="1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one 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669" name="Rectangle 508"/>
            <p:cNvSpPr>
              <a:spLocks noChangeArrowheads="1"/>
            </p:cNvSpPr>
            <p:nvPr/>
          </p:nvSpPr>
          <p:spPr bwMode="auto">
            <a:xfrm>
              <a:off x="3923" y="2243"/>
              <a:ext cx="41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mappings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670" name="Freeform 509"/>
            <p:cNvSpPr>
              <a:spLocks noEditPoints="1"/>
            </p:cNvSpPr>
            <p:nvPr/>
          </p:nvSpPr>
          <p:spPr bwMode="auto">
            <a:xfrm>
              <a:off x="2839" y="3322"/>
              <a:ext cx="596" cy="218"/>
            </a:xfrm>
            <a:custGeom>
              <a:avLst/>
              <a:gdLst>
                <a:gd name="T0" fmla="*/ 1 w 1192"/>
                <a:gd name="T1" fmla="*/ 14 h 435"/>
                <a:gd name="T2" fmla="*/ 36 w 1192"/>
                <a:gd name="T3" fmla="*/ 1 h 435"/>
                <a:gd name="T4" fmla="*/ 36 w 1192"/>
                <a:gd name="T5" fmla="*/ 1 h 435"/>
                <a:gd name="T6" fmla="*/ 36 w 1192"/>
                <a:gd name="T7" fmla="*/ 1 h 435"/>
                <a:gd name="T8" fmla="*/ 36 w 1192"/>
                <a:gd name="T9" fmla="*/ 1 h 435"/>
                <a:gd name="T10" fmla="*/ 36 w 1192"/>
                <a:gd name="T11" fmla="*/ 1 h 435"/>
                <a:gd name="T12" fmla="*/ 36 w 1192"/>
                <a:gd name="T13" fmla="*/ 1 h 435"/>
                <a:gd name="T14" fmla="*/ 36 w 1192"/>
                <a:gd name="T15" fmla="*/ 1 h 435"/>
                <a:gd name="T16" fmla="*/ 36 w 1192"/>
                <a:gd name="T17" fmla="*/ 1 h 435"/>
                <a:gd name="T18" fmla="*/ 36 w 1192"/>
                <a:gd name="T19" fmla="*/ 1 h 435"/>
                <a:gd name="T20" fmla="*/ 1 w 1192"/>
                <a:gd name="T21" fmla="*/ 14 h 435"/>
                <a:gd name="T22" fmla="*/ 1 w 1192"/>
                <a:gd name="T23" fmla="*/ 14 h 435"/>
                <a:gd name="T24" fmla="*/ 1 w 1192"/>
                <a:gd name="T25" fmla="*/ 14 h 435"/>
                <a:gd name="T26" fmla="*/ 1 w 1192"/>
                <a:gd name="T27" fmla="*/ 14 h 435"/>
                <a:gd name="T28" fmla="*/ 1 w 1192"/>
                <a:gd name="T29" fmla="*/ 14 h 435"/>
                <a:gd name="T30" fmla="*/ 0 w 1192"/>
                <a:gd name="T31" fmla="*/ 14 h 435"/>
                <a:gd name="T32" fmla="*/ 1 w 1192"/>
                <a:gd name="T33" fmla="*/ 14 h 435"/>
                <a:gd name="T34" fmla="*/ 1 w 1192"/>
                <a:gd name="T35" fmla="*/ 14 h 435"/>
                <a:gd name="T36" fmla="*/ 1 w 1192"/>
                <a:gd name="T37" fmla="*/ 14 h 435"/>
                <a:gd name="T38" fmla="*/ 1 w 1192"/>
                <a:gd name="T39" fmla="*/ 14 h 435"/>
                <a:gd name="T40" fmla="*/ 36 w 1192"/>
                <a:gd name="T41" fmla="*/ 0 h 435"/>
                <a:gd name="T42" fmla="*/ 38 w 1192"/>
                <a:gd name="T43" fmla="*/ 1 h 435"/>
                <a:gd name="T44" fmla="*/ 36 w 1192"/>
                <a:gd name="T45" fmla="*/ 2 h 435"/>
                <a:gd name="T46" fmla="*/ 36 w 1192"/>
                <a:gd name="T47" fmla="*/ 0 h 4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92"/>
                <a:gd name="T73" fmla="*/ 0 h 435"/>
                <a:gd name="T74" fmla="*/ 1192 w 1192"/>
                <a:gd name="T75" fmla="*/ 435 h 43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92" h="435">
                  <a:moveTo>
                    <a:pt x="3" y="425"/>
                  </a:moveTo>
                  <a:lnTo>
                    <a:pt x="1143" y="23"/>
                  </a:lnTo>
                  <a:lnTo>
                    <a:pt x="1145" y="21"/>
                  </a:lnTo>
                  <a:lnTo>
                    <a:pt x="1147" y="23"/>
                  </a:lnTo>
                  <a:lnTo>
                    <a:pt x="1149" y="24"/>
                  </a:lnTo>
                  <a:lnTo>
                    <a:pt x="1150" y="25"/>
                  </a:lnTo>
                  <a:lnTo>
                    <a:pt x="1150" y="28"/>
                  </a:lnTo>
                  <a:lnTo>
                    <a:pt x="1149" y="29"/>
                  </a:lnTo>
                  <a:lnTo>
                    <a:pt x="1147" y="30"/>
                  </a:lnTo>
                  <a:lnTo>
                    <a:pt x="1146" y="32"/>
                  </a:lnTo>
                  <a:lnTo>
                    <a:pt x="7" y="435"/>
                  </a:lnTo>
                  <a:lnTo>
                    <a:pt x="4" y="435"/>
                  </a:lnTo>
                  <a:lnTo>
                    <a:pt x="3" y="434"/>
                  </a:lnTo>
                  <a:lnTo>
                    <a:pt x="1" y="433"/>
                  </a:lnTo>
                  <a:lnTo>
                    <a:pt x="1" y="431"/>
                  </a:lnTo>
                  <a:lnTo>
                    <a:pt x="0" y="429"/>
                  </a:lnTo>
                  <a:lnTo>
                    <a:pt x="1" y="428"/>
                  </a:lnTo>
                  <a:lnTo>
                    <a:pt x="2" y="425"/>
                  </a:lnTo>
                  <a:lnTo>
                    <a:pt x="3" y="425"/>
                  </a:lnTo>
                  <a:close/>
                  <a:moveTo>
                    <a:pt x="1126" y="0"/>
                  </a:moveTo>
                  <a:lnTo>
                    <a:pt x="1192" y="10"/>
                  </a:lnTo>
                  <a:lnTo>
                    <a:pt x="1145" y="61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71" name="Freeform 510"/>
            <p:cNvSpPr>
              <a:spLocks noEditPoints="1"/>
            </p:cNvSpPr>
            <p:nvPr/>
          </p:nvSpPr>
          <p:spPr bwMode="auto">
            <a:xfrm>
              <a:off x="2277" y="3266"/>
              <a:ext cx="567" cy="274"/>
            </a:xfrm>
            <a:custGeom>
              <a:avLst/>
              <a:gdLst>
                <a:gd name="T0" fmla="*/ 36 w 1134"/>
                <a:gd name="T1" fmla="*/ 18 h 548"/>
                <a:gd name="T2" fmla="*/ 2 w 1134"/>
                <a:gd name="T3" fmla="*/ 1 h 548"/>
                <a:gd name="T4" fmla="*/ 2 w 1134"/>
                <a:gd name="T5" fmla="*/ 1 h 548"/>
                <a:gd name="T6" fmla="*/ 2 w 1134"/>
                <a:gd name="T7" fmla="*/ 1 h 548"/>
                <a:gd name="T8" fmla="*/ 2 w 1134"/>
                <a:gd name="T9" fmla="*/ 1 h 548"/>
                <a:gd name="T10" fmla="*/ 2 w 1134"/>
                <a:gd name="T11" fmla="*/ 1 h 548"/>
                <a:gd name="T12" fmla="*/ 2 w 1134"/>
                <a:gd name="T13" fmla="*/ 1 h 548"/>
                <a:gd name="T14" fmla="*/ 2 w 1134"/>
                <a:gd name="T15" fmla="*/ 1 h 548"/>
                <a:gd name="T16" fmla="*/ 2 w 1134"/>
                <a:gd name="T17" fmla="*/ 1 h 548"/>
                <a:gd name="T18" fmla="*/ 2 w 1134"/>
                <a:gd name="T19" fmla="*/ 1 h 548"/>
                <a:gd name="T20" fmla="*/ 36 w 1134"/>
                <a:gd name="T21" fmla="*/ 17 h 548"/>
                <a:gd name="T22" fmla="*/ 36 w 1134"/>
                <a:gd name="T23" fmla="*/ 17 h 548"/>
                <a:gd name="T24" fmla="*/ 36 w 1134"/>
                <a:gd name="T25" fmla="*/ 17 h 548"/>
                <a:gd name="T26" fmla="*/ 36 w 1134"/>
                <a:gd name="T27" fmla="*/ 17 h 548"/>
                <a:gd name="T28" fmla="*/ 36 w 1134"/>
                <a:gd name="T29" fmla="*/ 17 h 548"/>
                <a:gd name="T30" fmla="*/ 36 w 1134"/>
                <a:gd name="T31" fmla="*/ 18 h 548"/>
                <a:gd name="T32" fmla="*/ 36 w 1134"/>
                <a:gd name="T33" fmla="*/ 18 h 548"/>
                <a:gd name="T34" fmla="*/ 36 w 1134"/>
                <a:gd name="T35" fmla="*/ 18 h 548"/>
                <a:gd name="T36" fmla="*/ 36 w 1134"/>
                <a:gd name="T37" fmla="*/ 18 h 548"/>
                <a:gd name="T38" fmla="*/ 36 w 1134"/>
                <a:gd name="T39" fmla="*/ 18 h 548"/>
                <a:gd name="T40" fmla="*/ 2 w 1134"/>
                <a:gd name="T41" fmla="*/ 2 h 548"/>
                <a:gd name="T42" fmla="*/ 0 w 1134"/>
                <a:gd name="T43" fmla="*/ 1 h 548"/>
                <a:gd name="T44" fmla="*/ 3 w 1134"/>
                <a:gd name="T45" fmla="*/ 0 h 548"/>
                <a:gd name="T46" fmla="*/ 2 w 1134"/>
                <a:gd name="T47" fmla="*/ 2 h 54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34"/>
                <a:gd name="T73" fmla="*/ 0 h 548"/>
                <a:gd name="T74" fmla="*/ 1134 w 1134"/>
                <a:gd name="T75" fmla="*/ 548 h 54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34" h="548">
                  <a:moveTo>
                    <a:pt x="1127" y="547"/>
                  </a:moveTo>
                  <a:lnTo>
                    <a:pt x="43" y="29"/>
                  </a:lnTo>
                  <a:lnTo>
                    <a:pt x="41" y="28"/>
                  </a:lnTo>
                  <a:lnTo>
                    <a:pt x="40" y="27"/>
                  </a:lnTo>
                  <a:lnTo>
                    <a:pt x="40" y="24"/>
                  </a:lnTo>
                  <a:lnTo>
                    <a:pt x="40" y="23"/>
                  </a:lnTo>
                  <a:lnTo>
                    <a:pt x="41" y="21"/>
                  </a:lnTo>
                  <a:lnTo>
                    <a:pt x="43" y="21"/>
                  </a:lnTo>
                  <a:lnTo>
                    <a:pt x="45" y="19"/>
                  </a:lnTo>
                  <a:lnTo>
                    <a:pt x="47" y="21"/>
                  </a:lnTo>
                  <a:lnTo>
                    <a:pt x="1131" y="538"/>
                  </a:lnTo>
                  <a:lnTo>
                    <a:pt x="1133" y="539"/>
                  </a:lnTo>
                  <a:lnTo>
                    <a:pt x="1133" y="541"/>
                  </a:lnTo>
                  <a:lnTo>
                    <a:pt x="1134" y="543"/>
                  </a:lnTo>
                  <a:lnTo>
                    <a:pt x="1133" y="544"/>
                  </a:lnTo>
                  <a:lnTo>
                    <a:pt x="1132" y="547"/>
                  </a:lnTo>
                  <a:lnTo>
                    <a:pt x="1131" y="547"/>
                  </a:lnTo>
                  <a:lnTo>
                    <a:pt x="1128" y="548"/>
                  </a:lnTo>
                  <a:lnTo>
                    <a:pt x="1127" y="547"/>
                  </a:lnTo>
                  <a:close/>
                  <a:moveTo>
                    <a:pt x="41" y="59"/>
                  </a:moveTo>
                  <a:lnTo>
                    <a:pt x="0" y="4"/>
                  </a:lnTo>
                  <a:lnTo>
                    <a:pt x="67" y="0"/>
                  </a:lnTo>
                  <a:lnTo>
                    <a:pt x="41" y="59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72" name="Rectangle 511"/>
            <p:cNvSpPr>
              <a:spLocks noChangeArrowheads="1"/>
            </p:cNvSpPr>
            <p:nvPr/>
          </p:nvSpPr>
          <p:spPr bwMode="auto">
            <a:xfrm>
              <a:off x="2624" y="3563"/>
              <a:ext cx="49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Correlation 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673" name="Rectangle 512"/>
            <p:cNvSpPr>
              <a:spLocks noChangeArrowheads="1"/>
            </p:cNvSpPr>
            <p:nvPr/>
          </p:nvSpPr>
          <p:spPr bwMode="auto">
            <a:xfrm>
              <a:off x="2624" y="3677"/>
              <a:ext cx="50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Assumption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674" name="Rectangle 513"/>
            <p:cNvSpPr>
              <a:spLocks noChangeArrowheads="1"/>
            </p:cNvSpPr>
            <p:nvPr/>
          </p:nvSpPr>
          <p:spPr bwMode="auto">
            <a:xfrm>
              <a:off x="1861" y="1860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i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675" name="Rectangle 514"/>
            <p:cNvSpPr>
              <a:spLocks noChangeArrowheads="1"/>
            </p:cNvSpPr>
            <p:nvPr/>
          </p:nvSpPr>
          <p:spPr bwMode="auto">
            <a:xfrm>
              <a:off x="1916" y="1915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676" name="Rectangle 515"/>
            <p:cNvSpPr>
              <a:spLocks noChangeArrowheads="1"/>
            </p:cNvSpPr>
            <p:nvPr/>
          </p:nvSpPr>
          <p:spPr bwMode="auto">
            <a:xfrm>
              <a:off x="3471" y="1830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i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677" name="Rectangle 516"/>
            <p:cNvSpPr>
              <a:spLocks noChangeArrowheads="1"/>
            </p:cNvSpPr>
            <p:nvPr/>
          </p:nvSpPr>
          <p:spPr bwMode="auto">
            <a:xfrm>
              <a:off x="3526" y="1885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678" name="Rectangle 517"/>
            <p:cNvSpPr>
              <a:spLocks noChangeArrowheads="1"/>
            </p:cNvSpPr>
            <p:nvPr/>
          </p:nvSpPr>
          <p:spPr bwMode="auto">
            <a:xfrm>
              <a:off x="1496" y="2411"/>
              <a:ext cx="884" cy="7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53679" name="Rectangle 518"/>
            <p:cNvSpPr>
              <a:spLocks noChangeArrowheads="1"/>
            </p:cNvSpPr>
            <p:nvPr/>
          </p:nvSpPr>
          <p:spPr bwMode="auto">
            <a:xfrm>
              <a:off x="1529" y="2431"/>
              <a:ext cx="815" cy="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53680" name="Line 519"/>
            <p:cNvSpPr>
              <a:spLocks noChangeShapeType="1"/>
            </p:cNvSpPr>
            <p:nvPr/>
          </p:nvSpPr>
          <p:spPr bwMode="auto">
            <a:xfrm>
              <a:off x="1529" y="3032"/>
              <a:ext cx="814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81" name="Line 520"/>
            <p:cNvSpPr>
              <a:spLocks noChangeShapeType="1"/>
            </p:cNvSpPr>
            <p:nvPr/>
          </p:nvSpPr>
          <p:spPr bwMode="auto">
            <a:xfrm>
              <a:off x="1529" y="2957"/>
              <a:ext cx="814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82" name="Line 521"/>
            <p:cNvSpPr>
              <a:spLocks noChangeShapeType="1"/>
            </p:cNvSpPr>
            <p:nvPr/>
          </p:nvSpPr>
          <p:spPr bwMode="auto">
            <a:xfrm>
              <a:off x="1529" y="2882"/>
              <a:ext cx="814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83" name="Line 522"/>
            <p:cNvSpPr>
              <a:spLocks noChangeShapeType="1"/>
            </p:cNvSpPr>
            <p:nvPr/>
          </p:nvSpPr>
          <p:spPr bwMode="auto">
            <a:xfrm>
              <a:off x="1529" y="2806"/>
              <a:ext cx="814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84" name="Line 523"/>
            <p:cNvSpPr>
              <a:spLocks noChangeShapeType="1"/>
            </p:cNvSpPr>
            <p:nvPr/>
          </p:nvSpPr>
          <p:spPr bwMode="auto">
            <a:xfrm>
              <a:off x="1529" y="2733"/>
              <a:ext cx="814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85" name="Line 524"/>
            <p:cNvSpPr>
              <a:spLocks noChangeShapeType="1"/>
            </p:cNvSpPr>
            <p:nvPr/>
          </p:nvSpPr>
          <p:spPr bwMode="auto">
            <a:xfrm>
              <a:off x="1529" y="2658"/>
              <a:ext cx="814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86" name="Line 525"/>
            <p:cNvSpPr>
              <a:spLocks noChangeShapeType="1"/>
            </p:cNvSpPr>
            <p:nvPr/>
          </p:nvSpPr>
          <p:spPr bwMode="auto">
            <a:xfrm>
              <a:off x="1529" y="2582"/>
              <a:ext cx="814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87" name="Line 526"/>
            <p:cNvSpPr>
              <a:spLocks noChangeShapeType="1"/>
            </p:cNvSpPr>
            <p:nvPr/>
          </p:nvSpPr>
          <p:spPr bwMode="auto">
            <a:xfrm>
              <a:off x="1529" y="2507"/>
              <a:ext cx="814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88" name="Line 527"/>
            <p:cNvSpPr>
              <a:spLocks noChangeShapeType="1"/>
            </p:cNvSpPr>
            <p:nvPr/>
          </p:nvSpPr>
          <p:spPr bwMode="auto">
            <a:xfrm>
              <a:off x="1529" y="2431"/>
              <a:ext cx="814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89" name="Rectangle 528"/>
            <p:cNvSpPr>
              <a:spLocks noChangeArrowheads="1"/>
            </p:cNvSpPr>
            <p:nvPr/>
          </p:nvSpPr>
          <p:spPr bwMode="auto">
            <a:xfrm>
              <a:off x="1529" y="2431"/>
              <a:ext cx="815" cy="677"/>
            </a:xfrm>
            <a:prstGeom prst="rect">
              <a:avLst/>
            </a:prstGeom>
            <a:noFill/>
            <a:ln w="31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53690" name="Line 529"/>
            <p:cNvSpPr>
              <a:spLocks noChangeShapeType="1"/>
            </p:cNvSpPr>
            <p:nvPr/>
          </p:nvSpPr>
          <p:spPr bwMode="auto">
            <a:xfrm>
              <a:off x="1529" y="3108"/>
              <a:ext cx="8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91" name="Line 530"/>
            <p:cNvSpPr>
              <a:spLocks noChangeShapeType="1"/>
            </p:cNvSpPr>
            <p:nvPr/>
          </p:nvSpPr>
          <p:spPr bwMode="auto">
            <a:xfrm>
              <a:off x="1665" y="3108"/>
              <a:ext cx="6" cy="1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92" name="Freeform 531"/>
            <p:cNvSpPr>
              <a:spLocks/>
            </p:cNvSpPr>
            <p:nvPr/>
          </p:nvSpPr>
          <p:spPr bwMode="auto">
            <a:xfrm>
              <a:off x="1671" y="3108"/>
              <a:ext cx="8" cy="1"/>
            </a:xfrm>
            <a:custGeom>
              <a:avLst/>
              <a:gdLst>
                <a:gd name="T0" fmla="*/ 0 w 16"/>
                <a:gd name="T1" fmla="*/ 0 h 1"/>
                <a:gd name="T2" fmla="*/ 1 w 16"/>
                <a:gd name="T3" fmla="*/ 0 h 1"/>
                <a:gd name="T4" fmla="*/ 1 w 16"/>
                <a:gd name="T5" fmla="*/ 0 h 1"/>
                <a:gd name="T6" fmla="*/ 0 60000 65536"/>
                <a:gd name="T7" fmla="*/ 0 60000 65536"/>
                <a:gd name="T8" fmla="*/ 0 60000 65536"/>
                <a:gd name="T9" fmla="*/ 0 w 16"/>
                <a:gd name="T10" fmla="*/ 0 h 1"/>
                <a:gd name="T11" fmla="*/ 16 w 16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1">
                  <a:moveTo>
                    <a:pt x="0" y="0"/>
                  </a:moveTo>
                  <a:lnTo>
                    <a:pt x="7" y="0"/>
                  </a:lnTo>
                  <a:lnTo>
                    <a:pt x="16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93" name="Line 532"/>
            <p:cNvSpPr>
              <a:spLocks noChangeShapeType="1"/>
            </p:cNvSpPr>
            <p:nvPr/>
          </p:nvSpPr>
          <p:spPr bwMode="auto">
            <a:xfrm>
              <a:off x="1679" y="3108"/>
              <a:ext cx="5" cy="1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94" name="Freeform 533"/>
            <p:cNvSpPr>
              <a:spLocks/>
            </p:cNvSpPr>
            <p:nvPr/>
          </p:nvSpPr>
          <p:spPr bwMode="auto">
            <a:xfrm>
              <a:off x="1684" y="3108"/>
              <a:ext cx="8" cy="1"/>
            </a:xfrm>
            <a:custGeom>
              <a:avLst/>
              <a:gdLst>
                <a:gd name="T0" fmla="*/ 0 w 15"/>
                <a:gd name="T1" fmla="*/ 0 h 1"/>
                <a:gd name="T2" fmla="*/ 1 w 15"/>
                <a:gd name="T3" fmla="*/ 0 h 1"/>
                <a:gd name="T4" fmla="*/ 1 w 15"/>
                <a:gd name="T5" fmla="*/ 0 h 1"/>
                <a:gd name="T6" fmla="*/ 0 60000 65536"/>
                <a:gd name="T7" fmla="*/ 0 60000 65536"/>
                <a:gd name="T8" fmla="*/ 0 60000 65536"/>
                <a:gd name="T9" fmla="*/ 0 w 15"/>
                <a:gd name="T10" fmla="*/ 0 h 1"/>
                <a:gd name="T11" fmla="*/ 15 w 1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1">
                  <a:moveTo>
                    <a:pt x="0" y="0"/>
                  </a:moveTo>
                  <a:lnTo>
                    <a:pt x="8" y="0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95" name="Freeform 534"/>
            <p:cNvSpPr>
              <a:spLocks/>
            </p:cNvSpPr>
            <p:nvPr/>
          </p:nvSpPr>
          <p:spPr bwMode="auto">
            <a:xfrm>
              <a:off x="1692" y="3106"/>
              <a:ext cx="6" cy="2"/>
            </a:xfrm>
            <a:custGeom>
              <a:avLst/>
              <a:gdLst>
                <a:gd name="T0" fmla="*/ 0 w 12"/>
                <a:gd name="T1" fmla="*/ 1 h 4"/>
                <a:gd name="T2" fmla="*/ 1 w 12"/>
                <a:gd name="T3" fmla="*/ 0 h 4"/>
                <a:gd name="T4" fmla="*/ 1 w 12"/>
                <a:gd name="T5" fmla="*/ 0 h 4"/>
                <a:gd name="T6" fmla="*/ 0 60000 65536"/>
                <a:gd name="T7" fmla="*/ 0 60000 65536"/>
                <a:gd name="T8" fmla="*/ 0 60000 65536"/>
                <a:gd name="T9" fmla="*/ 0 w 12"/>
                <a:gd name="T10" fmla="*/ 0 h 4"/>
                <a:gd name="T11" fmla="*/ 12 w 12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4">
                  <a:moveTo>
                    <a:pt x="0" y="4"/>
                  </a:moveTo>
                  <a:lnTo>
                    <a:pt x="4" y="0"/>
                  </a:lnTo>
                  <a:lnTo>
                    <a:pt x="12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96" name="Freeform 535"/>
            <p:cNvSpPr>
              <a:spLocks/>
            </p:cNvSpPr>
            <p:nvPr/>
          </p:nvSpPr>
          <p:spPr bwMode="auto">
            <a:xfrm>
              <a:off x="1698" y="3106"/>
              <a:ext cx="8" cy="1"/>
            </a:xfrm>
            <a:custGeom>
              <a:avLst/>
              <a:gdLst>
                <a:gd name="T0" fmla="*/ 0 w 16"/>
                <a:gd name="T1" fmla="*/ 0 h 1"/>
                <a:gd name="T2" fmla="*/ 1 w 16"/>
                <a:gd name="T3" fmla="*/ 0 h 1"/>
                <a:gd name="T4" fmla="*/ 1 w 16"/>
                <a:gd name="T5" fmla="*/ 0 h 1"/>
                <a:gd name="T6" fmla="*/ 0 60000 65536"/>
                <a:gd name="T7" fmla="*/ 0 60000 65536"/>
                <a:gd name="T8" fmla="*/ 0 60000 65536"/>
                <a:gd name="T9" fmla="*/ 0 w 16"/>
                <a:gd name="T10" fmla="*/ 0 h 1"/>
                <a:gd name="T11" fmla="*/ 16 w 16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1">
                  <a:moveTo>
                    <a:pt x="0" y="0"/>
                  </a:moveTo>
                  <a:lnTo>
                    <a:pt x="7" y="0"/>
                  </a:lnTo>
                  <a:lnTo>
                    <a:pt x="16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97" name="Line 536"/>
            <p:cNvSpPr>
              <a:spLocks noChangeShapeType="1"/>
            </p:cNvSpPr>
            <p:nvPr/>
          </p:nvSpPr>
          <p:spPr bwMode="auto">
            <a:xfrm>
              <a:off x="1706" y="3106"/>
              <a:ext cx="5" cy="1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98" name="Freeform 537"/>
            <p:cNvSpPr>
              <a:spLocks/>
            </p:cNvSpPr>
            <p:nvPr/>
          </p:nvSpPr>
          <p:spPr bwMode="auto">
            <a:xfrm>
              <a:off x="1711" y="3103"/>
              <a:ext cx="8" cy="3"/>
            </a:xfrm>
            <a:custGeom>
              <a:avLst/>
              <a:gdLst>
                <a:gd name="T0" fmla="*/ 0 w 16"/>
                <a:gd name="T1" fmla="*/ 1 h 5"/>
                <a:gd name="T2" fmla="*/ 1 w 16"/>
                <a:gd name="T3" fmla="*/ 0 h 5"/>
                <a:gd name="T4" fmla="*/ 1 w 16"/>
                <a:gd name="T5" fmla="*/ 0 h 5"/>
                <a:gd name="T6" fmla="*/ 0 60000 65536"/>
                <a:gd name="T7" fmla="*/ 0 60000 65536"/>
                <a:gd name="T8" fmla="*/ 0 60000 65536"/>
                <a:gd name="T9" fmla="*/ 0 w 16"/>
                <a:gd name="T10" fmla="*/ 0 h 5"/>
                <a:gd name="T11" fmla="*/ 16 w 16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5">
                  <a:moveTo>
                    <a:pt x="0" y="5"/>
                  </a:moveTo>
                  <a:lnTo>
                    <a:pt x="9" y="0"/>
                  </a:lnTo>
                  <a:lnTo>
                    <a:pt x="16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99" name="Line 538"/>
            <p:cNvSpPr>
              <a:spLocks noChangeShapeType="1"/>
            </p:cNvSpPr>
            <p:nvPr/>
          </p:nvSpPr>
          <p:spPr bwMode="auto">
            <a:xfrm>
              <a:off x="1719" y="3103"/>
              <a:ext cx="6" cy="1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00" name="Line 539"/>
            <p:cNvSpPr>
              <a:spLocks noChangeShapeType="1"/>
            </p:cNvSpPr>
            <p:nvPr/>
          </p:nvSpPr>
          <p:spPr bwMode="auto">
            <a:xfrm flipV="1">
              <a:off x="1725" y="3101"/>
              <a:ext cx="8" cy="2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01" name="Line 540"/>
            <p:cNvSpPr>
              <a:spLocks noChangeShapeType="1"/>
            </p:cNvSpPr>
            <p:nvPr/>
          </p:nvSpPr>
          <p:spPr bwMode="auto">
            <a:xfrm flipV="1">
              <a:off x="1733" y="3099"/>
              <a:ext cx="7" cy="2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02" name="Line 541"/>
            <p:cNvSpPr>
              <a:spLocks noChangeShapeType="1"/>
            </p:cNvSpPr>
            <p:nvPr/>
          </p:nvSpPr>
          <p:spPr bwMode="auto">
            <a:xfrm flipV="1">
              <a:off x="1740" y="3095"/>
              <a:ext cx="6" cy="4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03" name="Freeform 542"/>
            <p:cNvSpPr>
              <a:spLocks/>
            </p:cNvSpPr>
            <p:nvPr/>
          </p:nvSpPr>
          <p:spPr bwMode="auto">
            <a:xfrm>
              <a:off x="1746" y="3091"/>
              <a:ext cx="8" cy="4"/>
            </a:xfrm>
            <a:custGeom>
              <a:avLst/>
              <a:gdLst>
                <a:gd name="T0" fmla="*/ 0 w 15"/>
                <a:gd name="T1" fmla="*/ 1 h 8"/>
                <a:gd name="T2" fmla="*/ 1 w 15"/>
                <a:gd name="T3" fmla="*/ 1 h 8"/>
                <a:gd name="T4" fmla="*/ 1 w 15"/>
                <a:gd name="T5" fmla="*/ 0 h 8"/>
                <a:gd name="T6" fmla="*/ 0 60000 65536"/>
                <a:gd name="T7" fmla="*/ 0 60000 65536"/>
                <a:gd name="T8" fmla="*/ 0 60000 65536"/>
                <a:gd name="T9" fmla="*/ 0 w 15"/>
                <a:gd name="T10" fmla="*/ 0 h 8"/>
                <a:gd name="T11" fmla="*/ 15 w 15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8">
                  <a:moveTo>
                    <a:pt x="0" y="8"/>
                  </a:moveTo>
                  <a:lnTo>
                    <a:pt x="8" y="4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04" name="Line 543"/>
            <p:cNvSpPr>
              <a:spLocks noChangeShapeType="1"/>
            </p:cNvSpPr>
            <p:nvPr/>
          </p:nvSpPr>
          <p:spPr bwMode="auto">
            <a:xfrm flipV="1">
              <a:off x="1754" y="3087"/>
              <a:ext cx="6" cy="4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05" name="Freeform 544"/>
            <p:cNvSpPr>
              <a:spLocks/>
            </p:cNvSpPr>
            <p:nvPr/>
          </p:nvSpPr>
          <p:spPr bwMode="auto">
            <a:xfrm>
              <a:off x="1760" y="3081"/>
              <a:ext cx="7" cy="6"/>
            </a:xfrm>
            <a:custGeom>
              <a:avLst/>
              <a:gdLst>
                <a:gd name="T0" fmla="*/ 0 w 16"/>
                <a:gd name="T1" fmla="*/ 0 h 13"/>
                <a:gd name="T2" fmla="*/ 0 w 16"/>
                <a:gd name="T3" fmla="*/ 0 h 13"/>
                <a:gd name="T4" fmla="*/ 0 w 16"/>
                <a:gd name="T5" fmla="*/ 0 h 13"/>
                <a:gd name="T6" fmla="*/ 0 60000 65536"/>
                <a:gd name="T7" fmla="*/ 0 60000 65536"/>
                <a:gd name="T8" fmla="*/ 0 60000 65536"/>
                <a:gd name="T9" fmla="*/ 0 w 16"/>
                <a:gd name="T10" fmla="*/ 0 h 13"/>
                <a:gd name="T11" fmla="*/ 16 w 16"/>
                <a:gd name="T12" fmla="*/ 13 h 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13">
                  <a:moveTo>
                    <a:pt x="0" y="13"/>
                  </a:moveTo>
                  <a:lnTo>
                    <a:pt x="7" y="8"/>
                  </a:lnTo>
                  <a:lnTo>
                    <a:pt x="16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06" name="Line 545"/>
            <p:cNvSpPr>
              <a:spLocks noChangeShapeType="1"/>
            </p:cNvSpPr>
            <p:nvPr/>
          </p:nvSpPr>
          <p:spPr bwMode="auto">
            <a:xfrm flipV="1">
              <a:off x="1767" y="3073"/>
              <a:ext cx="6" cy="8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07" name="Freeform 546"/>
            <p:cNvSpPr>
              <a:spLocks/>
            </p:cNvSpPr>
            <p:nvPr/>
          </p:nvSpPr>
          <p:spPr bwMode="auto">
            <a:xfrm>
              <a:off x="1773" y="3065"/>
              <a:ext cx="8" cy="8"/>
            </a:xfrm>
            <a:custGeom>
              <a:avLst/>
              <a:gdLst>
                <a:gd name="T0" fmla="*/ 0 w 15"/>
                <a:gd name="T1" fmla="*/ 0 h 17"/>
                <a:gd name="T2" fmla="*/ 1 w 15"/>
                <a:gd name="T3" fmla="*/ 0 h 17"/>
                <a:gd name="T4" fmla="*/ 1 w 15"/>
                <a:gd name="T5" fmla="*/ 0 h 17"/>
                <a:gd name="T6" fmla="*/ 0 60000 65536"/>
                <a:gd name="T7" fmla="*/ 0 60000 65536"/>
                <a:gd name="T8" fmla="*/ 0 60000 65536"/>
                <a:gd name="T9" fmla="*/ 0 w 15"/>
                <a:gd name="T10" fmla="*/ 0 h 17"/>
                <a:gd name="T11" fmla="*/ 15 w 15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17">
                  <a:moveTo>
                    <a:pt x="0" y="17"/>
                  </a:moveTo>
                  <a:lnTo>
                    <a:pt x="8" y="9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08" name="Line 547"/>
            <p:cNvSpPr>
              <a:spLocks noChangeShapeType="1"/>
            </p:cNvSpPr>
            <p:nvPr/>
          </p:nvSpPr>
          <p:spPr bwMode="auto">
            <a:xfrm flipV="1">
              <a:off x="1781" y="3054"/>
              <a:ext cx="6" cy="11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09" name="Freeform 548"/>
            <p:cNvSpPr>
              <a:spLocks/>
            </p:cNvSpPr>
            <p:nvPr/>
          </p:nvSpPr>
          <p:spPr bwMode="auto">
            <a:xfrm>
              <a:off x="1787" y="3042"/>
              <a:ext cx="7" cy="12"/>
            </a:xfrm>
            <a:custGeom>
              <a:avLst/>
              <a:gdLst>
                <a:gd name="T0" fmla="*/ 0 w 16"/>
                <a:gd name="T1" fmla="*/ 1 h 24"/>
                <a:gd name="T2" fmla="*/ 0 w 16"/>
                <a:gd name="T3" fmla="*/ 1 h 24"/>
                <a:gd name="T4" fmla="*/ 0 w 16"/>
                <a:gd name="T5" fmla="*/ 0 h 24"/>
                <a:gd name="T6" fmla="*/ 0 60000 65536"/>
                <a:gd name="T7" fmla="*/ 0 60000 65536"/>
                <a:gd name="T8" fmla="*/ 0 60000 65536"/>
                <a:gd name="T9" fmla="*/ 0 w 16"/>
                <a:gd name="T10" fmla="*/ 0 h 24"/>
                <a:gd name="T11" fmla="*/ 16 w 16"/>
                <a:gd name="T12" fmla="*/ 24 h 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24">
                  <a:moveTo>
                    <a:pt x="0" y="24"/>
                  </a:moveTo>
                  <a:lnTo>
                    <a:pt x="7" y="11"/>
                  </a:lnTo>
                  <a:lnTo>
                    <a:pt x="16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10" name="Freeform 549"/>
            <p:cNvSpPr>
              <a:spLocks/>
            </p:cNvSpPr>
            <p:nvPr/>
          </p:nvSpPr>
          <p:spPr bwMode="auto">
            <a:xfrm>
              <a:off x="1794" y="3026"/>
              <a:ext cx="6" cy="16"/>
            </a:xfrm>
            <a:custGeom>
              <a:avLst/>
              <a:gdLst>
                <a:gd name="T0" fmla="*/ 0 w 10"/>
                <a:gd name="T1" fmla="*/ 1 h 33"/>
                <a:gd name="T2" fmla="*/ 1 w 10"/>
                <a:gd name="T3" fmla="*/ 0 h 33"/>
                <a:gd name="T4" fmla="*/ 1 w 10"/>
                <a:gd name="T5" fmla="*/ 0 h 33"/>
                <a:gd name="T6" fmla="*/ 0 60000 65536"/>
                <a:gd name="T7" fmla="*/ 0 60000 65536"/>
                <a:gd name="T8" fmla="*/ 0 60000 65536"/>
                <a:gd name="T9" fmla="*/ 0 w 10"/>
                <a:gd name="T10" fmla="*/ 0 h 33"/>
                <a:gd name="T11" fmla="*/ 10 w 10"/>
                <a:gd name="T12" fmla="*/ 33 h 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" h="33">
                  <a:moveTo>
                    <a:pt x="0" y="33"/>
                  </a:moveTo>
                  <a:lnTo>
                    <a:pt x="3" y="16"/>
                  </a:lnTo>
                  <a:lnTo>
                    <a:pt x="10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11" name="Freeform 550"/>
            <p:cNvSpPr>
              <a:spLocks/>
            </p:cNvSpPr>
            <p:nvPr/>
          </p:nvSpPr>
          <p:spPr bwMode="auto">
            <a:xfrm>
              <a:off x="1800" y="3010"/>
              <a:ext cx="7" cy="16"/>
            </a:xfrm>
            <a:custGeom>
              <a:avLst/>
              <a:gdLst>
                <a:gd name="T0" fmla="*/ 0 w 16"/>
                <a:gd name="T1" fmla="*/ 1 h 33"/>
                <a:gd name="T2" fmla="*/ 0 w 16"/>
                <a:gd name="T3" fmla="*/ 0 h 33"/>
                <a:gd name="T4" fmla="*/ 0 w 16"/>
                <a:gd name="T5" fmla="*/ 0 h 33"/>
                <a:gd name="T6" fmla="*/ 0 60000 65536"/>
                <a:gd name="T7" fmla="*/ 0 60000 65536"/>
                <a:gd name="T8" fmla="*/ 0 60000 65536"/>
                <a:gd name="T9" fmla="*/ 0 w 16"/>
                <a:gd name="T10" fmla="*/ 0 h 33"/>
                <a:gd name="T11" fmla="*/ 16 w 16"/>
                <a:gd name="T12" fmla="*/ 33 h 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33">
                  <a:moveTo>
                    <a:pt x="0" y="33"/>
                  </a:moveTo>
                  <a:lnTo>
                    <a:pt x="9" y="16"/>
                  </a:lnTo>
                  <a:lnTo>
                    <a:pt x="16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12" name="Line 551"/>
            <p:cNvSpPr>
              <a:spLocks noChangeShapeType="1"/>
            </p:cNvSpPr>
            <p:nvPr/>
          </p:nvSpPr>
          <p:spPr bwMode="auto">
            <a:xfrm flipV="1">
              <a:off x="1807" y="2989"/>
              <a:ext cx="6" cy="21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13" name="Freeform 552"/>
            <p:cNvSpPr>
              <a:spLocks/>
            </p:cNvSpPr>
            <p:nvPr/>
          </p:nvSpPr>
          <p:spPr bwMode="auto">
            <a:xfrm>
              <a:off x="1813" y="2967"/>
              <a:ext cx="8" cy="22"/>
            </a:xfrm>
            <a:custGeom>
              <a:avLst/>
              <a:gdLst>
                <a:gd name="T0" fmla="*/ 0 w 15"/>
                <a:gd name="T1" fmla="*/ 1 h 45"/>
                <a:gd name="T2" fmla="*/ 1 w 15"/>
                <a:gd name="T3" fmla="*/ 0 h 45"/>
                <a:gd name="T4" fmla="*/ 1 w 15"/>
                <a:gd name="T5" fmla="*/ 0 h 45"/>
                <a:gd name="T6" fmla="*/ 0 60000 65536"/>
                <a:gd name="T7" fmla="*/ 0 60000 65536"/>
                <a:gd name="T8" fmla="*/ 0 60000 65536"/>
                <a:gd name="T9" fmla="*/ 0 w 15"/>
                <a:gd name="T10" fmla="*/ 0 h 45"/>
                <a:gd name="T11" fmla="*/ 15 w 15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45">
                  <a:moveTo>
                    <a:pt x="0" y="45"/>
                  </a:moveTo>
                  <a:lnTo>
                    <a:pt x="7" y="24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14" name="Line 553"/>
            <p:cNvSpPr>
              <a:spLocks noChangeShapeType="1"/>
            </p:cNvSpPr>
            <p:nvPr/>
          </p:nvSpPr>
          <p:spPr bwMode="auto">
            <a:xfrm flipV="1">
              <a:off x="1821" y="2941"/>
              <a:ext cx="6" cy="26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15" name="Line 554"/>
            <p:cNvSpPr>
              <a:spLocks noChangeShapeType="1"/>
            </p:cNvSpPr>
            <p:nvPr/>
          </p:nvSpPr>
          <p:spPr bwMode="auto">
            <a:xfrm flipV="1">
              <a:off x="1827" y="2912"/>
              <a:ext cx="7" cy="29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16" name="Freeform 555"/>
            <p:cNvSpPr>
              <a:spLocks/>
            </p:cNvSpPr>
            <p:nvPr/>
          </p:nvSpPr>
          <p:spPr bwMode="auto">
            <a:xfrm>
              <a:off x="1834" y="2884"/>
              <a:ext cx="8" cy="28"/>
            </a:xfrm>
            <a:custGeom>
              <a:avLst/>
              <a:gdLst>
                <a:gd name="T0" fmla="*/ 0 w 15"/>
                <a:gd name="T1" fmla="*/ 1 h 57"/>
                <a:gd name="T2" fmla="*/ 1 w 15"/>
                <a:gd name="T3" fmla="*/ 0 h 57"/>
                <a:gd name="T4" fmla="*/ 1 w 15"/>
                <a:gd name="T5" fmla="*/ 0 h 57"/>
                <a:gd name="T6" fmla="*/ 0 60000 65536"/>
                <a:gd name="T7" fmla="*/ 0 60000 65536"/>
                <a:gd name="T8" fmla="*/ 0 60000 65536"/>
                <a:gd name="T9" fmla="*/ 0 w 15"/>
                <a:gd name="T10" fmla="*/ 0 h 57"/>
                <a:gd name="T11" fmla="*/ 15 w 15"/>
                <a:gd name="T12" fmla="*/ 57 h 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57">
                  <a:moveTo>
                    <a:pt x="0" y="57"/>
                  </a:moveTo>
                  <a:lnTo>
                    <a:pt x="8" y="28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17" name="Line 556"/>
            <p:cNvSpPr>
              <a:spLocks noChangeShapeType="1"/>
            </p:cNvSpPr>
            <p:nvPr/>
          </p:nvSpPr>
          <p:spPr bwMode="auto">
            <a:xfrm flipV="1">
              <a:off x="1842" y="2851"/>
              <a:ext cx="6" cy="33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18" name="Freeform 557"/>
            <p:cNvSpPr>
              <a:spLocks/>
            </p:cNvSpPr>
            <p:nvPr/>
          </p:nvSpPr>
          <p:spPr bwMode="auto">
            <a:xfrm>
              <a:off x="1848" y="2817"/>
              <a:ext cx="8" cy="34"/>
            </a:xfrm>
            <a:custGeom>
              <a:avLst/>
              <a:gdLst>
                <a:gd name="T0" fmla="*/ 0 w 16"/>
                <a:gd name="T1" fmla="*/ 2 h 69"/>
                <a:gd name="T2" fmla="*/ 1 w 16"/>
                <a:gd name="T3" fmla="*/ 1 h 69"/>
                <a:gd name="T4" fmla="*/ 1 w 16"/>
                <a:gd name="T5" fmla="*/ 0 h 69"/>
                <a:gd name="T6" fmla="*/ 0 60000 65536"/>
                <a:gd name="T7" fmla="*/ 0 60000 65536"/>
                <a:gd name="T8" fmla="*/ 0 60000 65536"/>
                <a:gd name="T9" fmla="*/ 0 w 16"/>
                <a:gd name="T10" fmla="*/ 0 h 69"/>
                <a:gd name="T11" fmla="*/ 16 w 16"/>
                <a:gd name="T12" fmla="*/ 69 h 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69">
                  <a:moveTo>
                    <a:pt x="0" y="69"/>
                  </a:moveTo>
                  <a:lnTo>
                    <a:pt x="7" y="36"/>
                  </a:lnTo>
                  <a:lnTo>
                    <a:pt x="16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19" name="Line 558"/>
            <p:cNvSpPr>
              <a:spLocks noChangeShapeType="1"/>
            </p:cNvSpPr>
            <p:nvPr/>
          </p:nvSpPr>
          <p:spPr bwMode="auto">
            <a:xfrm flipV="1">
              <a:off x="1856" y="2780"/>
              <a:ext cx="5" cy="37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20" name="Freeform 559"/>
            <p:cNvSpPr>
              <a:spLocks/>
            </p:cNvSpPr>
            <p:nvPr/>
          </p:nvSpPr>
          <p:spPr bwMode="auto">
            <a:xfrm>
              <a:off x="1861" y="2743"/>
              <a:ext cx="8" cy="37"/>
            </a:xfrm>
            <a:custGeom>
              <a:avLst/>
              <a:gdLst>
                <a:gd name="T0" fmla="*/ 0 w 15"/>
                <a:gd name="T1" fmla="*/ 3 h 74"/>
                <a:gd name="T2" fmla="*/ 1 w 15"/>
                <a:gd name="T3" fmla="*/ 2 h 74"/>
                <a:gd name="T4" fmla="*/ 1 w 15"/>
                <a:gd name="T5" fmla="*/ 0 h 74"/>
                <a:gd name="T6" fmla="*/ 0 60000 65536"/>
                <a:gd name="T7" fmla="*/ 0 60000 65536"/>
                <a:gd name="T8" fmla="*/ 0 60000 65536"/>
                <a:gd name="T9" fmla="*/ 0 w 15"/>
                <a:gd name="T10" fmla="*/ 0 h 74"/>
                <a:gd name="T11" fmla="*/ 15 w 15"/>
                <a:gd name="T12" fmla="*/ 74 h 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74">
                  <a:moveTo>
                    <a:pt x="0" y="74"/>
                  </a:moveTo>
                  <a:lnTo>
                    <a:pt x="8" y="37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21" name="Line 560"/>
            <p:cNvSpPr>
              <a:spLocks noChangeShapeType="1"/>
            </p:cNvSpPr>
            <p:nvPr/>
          </p:nvSpPr>
          <p:spPr bwMode="auto">
            <a:xfrm flipV="1">
              <a:off x="1869" y="2708"/>
              <a:ext cx="6" cy="35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22" name="Freeform 561"/>
            <p:cNvSpPr>
              <a:spLocks/>
            </p:cNvSpPr>
            <p:nvPr/>
          </p:nvSpPr>
          <p:spPr bwMode="auto">
            <a:xfrm>
              <a:off x="1875" y="2672"/>
              <a:ext cx="8" cy="36"/>
            </a:xfrm>
            <a:custGeom>
              <a:avLst/>
              <a:gdLst>
                <a:gd name="T0" fmla="*/ 0 w 16"/>
                <a:gd name="T1" fmla="*/ 2 h 73"/>
                <a:gd name="T2" fmla="*/ 1 w 16"/>
                <a:gd name="T3" fmla="*/ 1 h 73"/>
                <a:gd name="T4" fmla="*/ 1 w 16"/>
                <a:gd name="T5" fmla="*/ 0 h 73"/>
                <a:gd name="T6" fmla="*/ 0 60000 65536"/>
                <a:gd name="T7" fmla="*/ 0 60000 65536"/>
                <a:gd name="T8" fmla="*/ 0 60000 65536"/>
                <a:gd name="T9" fmla="*/ 0 w 16"/>
                <a:gd name="T10" fmla="*/ 0 h 73"/>
                <a:gd name="T11" fmla="*/ 16 w 16"/>
                <a:gd name="T12" fmla="*/ 73 h 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73">
                  <a:moveTo>
                    <a:pt x="0" y="73"/>
                  </a:moveTo>
                  <a:lnTo>
                    <a:pt x="7" y="36"/>
                  </a:lnTo>
                  <a:lnTo>
                    <a:pt x="16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23" name="Freeform 562"/>
            <p:cNvSpPr>
              <a:spLocks/>
            </p:cNvSpPr>
            <p:nvPr/>
          </p:nvSpPr>
          <p:spPr bwMode="auto">
            <a:xfrm>
              <a:off x="1883" y="2640"/>
              <a:ext cx="5" cy="32"/>
            </a:xfrm>
            <a:custGeom>
              <a:avLst/>
              <a:gdLst>
                <a:gd name="T0" fmla="*/ 0 w 10"/>
                <a:gd name="T1" fmla="*/ 2 h 65"/>
                <a:gd name="T2" fmla="*/ 1 w 10"/>
                <a:gd name="T3" fmla="*/ 1 h 65"/>
                <a:gd name="T4" fmla="*/ 1 w 10"/>
                <a:gd name="T5" fmla="*/ 0 h 65"/>
                <a:gd name="T6" fmla="*/ 0 60000 65536"/>
                <a:gd name="T7" fmla="*/ 0 60000 65536"/>
                <a:gd name="T8" fmla="*/ 0 60000 65536"/>
                <a:gd name="T9" fmla="*/ 0 w 10"/>
                <a:gd name="T10" fmla="*/ 0 h 65"/>
                <a:gd name="T11" fmla="*/ 10 w 10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" h="65">
                  <a:moveTo>
                    <a:pt x="0" y="65"/>
                  </a:moveTo>
                  <a:lnTo>
                    <a:pt x="3" y="32"/>
                  </a:lnTo>
                  <a:lnTo>
                    <a:pt x="10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24" name="Freeform 563"/>
            <p:cNvSpPr>
              <a:spLocks/>
            </p:cNvSpPr>
            <p:nvPr/>
          </p:nvSpPr>
          <p:spPr bwMode="auto">
            <a:xfrm>
              <a:off x="1888" y="2607"/>
              <a:ext cx="8" cy="33"/>
            </a:xfrm>
            <a:custGeom>
              <a:avLst/>
              <a:gdLst>
                <a:gd name="T0" fmla="*/ 0 w 16"/>
                <a:gd name="T1" fmla="*/ 3 h 66"/>
                <a:gd name="T2" fmla="*/ 1 w 16"/>
                <a:gd name="T3" fmla="*/ 1 h 66"/>
                <a:gd name="T4" fmla="*/ 1 w 16"/>
                <a:gd name="T5" fmla="*/ 0 h 66"/>
                <a:gd name="T6" fmla="*/ 0 60000 65536"/>
                <a:gd name="T7" fmla="*/ 0 60000 65536"/>
                <a:gd name="T8" fmla="*/ 0 60000 65536"/>
                <a:gd name="T9" fmla="*/ 0 w 16"/>
                <a:gd name="T10" fmla="*/ 0 h 66"/>
                <a:gd name="T11" fmla="*/ 16 w 16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66">
                  <a:moveTo>
                    <a:pt x="0" y="66"/>
                  </a:moveTo>
                  <a:lnTo>
                    <a:pt x="9" y="33"/>
                  </a:lnTo>
                  <a:lnTo>
                    <a:pt x="16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25" name="Line 564"/>
            <p:cNvSpPr>
              <a:spLocks noChangeShapeType="1"/>
            </p:cNvSpPr>
            <p:nvPr/>
          </p:nvSpPr>
          <p:spPr bwMode="auto">
            <a:xfrm flipV="1">
              <a:off x="1896" y="2578"/>
              <a:ext cx="6" cy="29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26" name="Freeform 565"/>
            <p:cNvSpPr>
              <a:spLocks/>
            </p:cNvSpPr>
            <p:nvPr/>
          </p:nvSpPr>
          <p:spPr bwMode="auto">
            <a:xfrm>
              <a:off x="1902" y="2553"/>
              <a:ext cx="8" cy="25"/>
            </a:xfrm>
            <a:custGeom>
              <a:avLst/>
              <a:gdLst>
                <a:gd name="T0" fmla="*/ 0 w 15"/>
                <a:gd name="T1" fmla="*/ 2 h 49"/>
                <a:gd name="T2" fmla="*/ 1 w 15"/>
                <a:gd name="T3" fmla="*/ 1 h 49"/>
                <a:gd name="T4" fmla="*/ 1 w 15"/>
                <a:gd name="T5" fmla="*/ 0 h 49"/>
                <a:gd name="T6" fmla="*/ 0 60000 65536"/>
                <a:gd name="T7" fmla="*/ 0 60000 65536"/>
                <a:gd name="T8" fmla="*/ 0 60000 65536"/>
                <a:gd name="T9" fmla="*/ 0 w 15"/>
                <a:gd name="T10" fmla="*/ 0 h 49"/>
                <a:gd name="T11" fmla="*/ 15 w 15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49">
                  <a:moveTo>
                    <a:pt x="0" y="49"/>
                  </a:moveTo>
                  <a:lnTo>
                    <a:pt x="7" y="25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27" name="Freeform 566"/>
            <p:cNvSpPr>
              <a:spLocks/>
            </p:cNvSpPr>
            <p:nvPr/>
          </p:nvSpPr>
          <p:spPr bwMode="auto">
            <a:xfrm>
              <a:off x="1910" y="2535"/>
              <a:ext cx="5" cy="18"/>
            </a:xfrm>
            <a:custGeom>
              <a:avLst/>
              <a:gdLst>
                <a:gd name="T0" fmla="*/ 0 w 11"/>
                <a:gd name="T1" fmla="*/ 1 h 37"/>
                <a:gd name="T2" fmla="*/ 0 w 11"/>
                <a:gd name="T3" fmla="*/ 0 h 37"/>
                <a:gd name="T4" fmla="*/ 0 w 11"/>
                <a:gd name="T5" fmla="*/ 0 h 37"/>
                <a:gd name="T6" fmla="*/ 0 60000 65536"/>
                <a:gd name="T7" fmla="*/ 0 60000 65536"/>
                <a:gd name="T8" fmla="*/ 0 60000 65536"/>
                <a:gd name="T9" fmla="*/ 0 w 11"/>
                <a:gd name="T10" fmla="*/ 0 h 37"/>
                <a:gd name="T11" fmla="*/ 11 w 11"/>
                <a:gd name="T12" fmla="*/ 37 h 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" h="37">
                  <a:moveTo>
                    <a:pt x="0" y="37"/>
                  </a:moveTo>
                  <a:lnTo>
                    <a:pt x="4" y="17"/>
                  </a:lnTo>
                  <a:lnTo>
                    <a:pt x="11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28" name="Freeform 567"/>
            <p:cNvSpPr>
              <a:spLocks/>
            </p:cNvSpPr>
            <p:nvPr/>
          </p:nvSpPr>
          <p:spPr bwMode="auto">
            <a:xfrm>
              <a:off x="1915" y="2519"/>
              <a:ext cx="8" cy="16"/>
            </a:xfrm>
            <a:custGeom>
              <a:avLst/>
              <a:gdLst>
                <a:gd name="T0" fmla="*/ 0 w 16"/>
                <a:gd name="T1" fmla="*/ 1 h 31"/>
                <a:gd name="T2" fmla="*/ 1 w 16"/>
                <a:gd name="T3" fmla="*/ 1 h 31"/>
                <a:gd name="T4" fmla="*/ 1 w 16"/>
                <a:gd name="T5" fmla="*/ 0 h 31"/>
                <a:gd name="T6" fmla="*/ 0 60000 65536"/>
                <a:gd name="T7" fmla="*/ 0 60000 65536"/>
                <a:gd name="T8" fmla="*/ 0 60000 65536"/>
                <a:gd name="T9" fmla="*/ 0 w 16"/>
                <a:gd name="T10" fmla="*/ 0 h 31"/>
                <a:gd name="T11" fmla="*/ 16 w 16"/>
                <a:gd name="T12" fmla="*/ 31 h 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31">
                  <a:moveTo>
                    <a:pt x="0" y="31"/>
                  </a:moveTo>
                  <a:lnTo>
                    <a:pt x="9" y="16"/>
                  </a:lnTo>
                  <a:lnTo>
                    <a:pt x="16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29" name="Freeform 568"/>
            <p:cNvSpPr>
              <a:spLocks/>
            </p:cNvSpPr>
            <p:nvPr/>
          </p:nvSpPr>
          <p:spPr bwMode="auto">
            <a:xfrm>
              <a:off x="1923" y="2511"/>
              <a:ext cx="6" cy="8"/>
            </a:xfrm>
            <a:custGeom>
              <a:avLst/>
              <a:gdLst>
                <a:gd name="T0" fmla="*/ 0 w 12"/>
                <a:gd name="T1" fmla="*/ 0 h 17"/>
                <a:gd name="T2" fmla="*/ 1 w 12"/>
                <a:gd name="T3" fmla="*/ 0 h 17"/>
                <a:gd name="T4" fmla="*/ 1 w 12"/>
                <a:gd name="T5" fmla="*/ 0 h 17"/>
                <a:gd name="T6" fmla="*/ 0 60000 65536"/>
                <a:gd name="T7" fmla="*/ 0 60000 65536"/>
                <a:gd name="T8" fmla="*/ 0 60000 65536"/>
                <a:gd name="T9" fmla="*/ 0 w 12"/>
                <a:gd name="T10" fmla="*/ 0 h 17"/>
                <a:gd name="T11" fmla="*/ 12 w 12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17">
                  <a:moveTo>
                    <a:pt x="0" y="17"/>
                  </a:moveTo>
                  <a:lnTo>
                    <a:pt x="4" y="8"/>
                  </a:lnTo>
                  <a:lnTo>
                    <a:pt x="12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30" name="Freeform 569"/>
            <p:cNvSpPr>
              <a:spLocks/>
            </p:cNvSpPr>
            <p:nvPr/>
          </p:nvSpPr>
          <p:spPr bwMode="auto">
            <a:xfrm>
              <a:off x="1929" y="2509"/>
              <a:ext cx="8" cy="2"/>
            </a:xfrm>
            <a:custGeom>
              <a:avLst/>
              <a:gdLst>
                <a:gd name="T0" fmla="*/ 0 w 15"/>
                <a:gd name="T1" fmla="*/ 1 h 4"/>
                <a:gd name="T2" fmla="*/ 1 w 15"/>
                <a:gd name="T3" fmla="*/ 0 h 4"/>
                <a:gd name="T4" fmla="*/ 1 w 15"/>
                <a:gd name="T5" fmla="*/ 0 h 4"/>
                <a:gd name="T6" fmla="*/ 0 60000 65536"/>
                <a:gd name="T7" fmla="*/ 0 60000 65536"/>
                <a:gd name="T8" fmla="*/ 0 60000 65536"/>
                <a:gd name="T9" fmla="*/ 0 w 15"/>
                <a:gd name="T10" fmla="*/ 0 h 4"/>
                <a:gd name="T11" fmla="*/ 15 w 15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4">
                  <a:moveTo>
                    <a:pt x="0" y="4"/>
                  </a:moveTo>
                  <a:lnTo>
                    <a:pt x="7" y="0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31" name="Freeform 570"/>
            <p:cNvSpPr>
              <a:spLocks/>
            </p:cNvSpPr>
            <p:nvPr/>
          </p:nvSpPr>
          <p:spPr bwMode="auto">
            <a:xfrm>
              <a:off x="1937" y="2509"/>
              <a:ext cx="7" cy="2"/>
            </a:xfrm>
            <a:custGeom>
              <a:avLst/>
              <a:gdLst>
                <a:gd name="T0" fmla="*/ 0 w 16"/>
                <a:gd name="T1" fmla="*/ 0 h 4"/>
                <a:gd name="T2" fmla="*/ 0 w 16"/>
                <a:gd name="T3" fmla="*/ 0 h 4"/>
                <a:gd name="T4" fmla="*/ 0 w 16"/>
                <a:gd name="T5" fmla="*/ 1 h 4"/>
                <a:gd name="T6" fmla="*/ 0 60000 65536"/>
                <a:gd name="T7" fmla="*/ 0 60000 65536"/>
                <a:gd name="T8" fmla="*/ 0 60000 65536"/>
                <a:gd name="T9" fmla="*/ 0 w 16"/>
                <a:gd name="T10" fmla="*/ 0 h 4"/>
                <a:gd name="T11" fmla="*/ 16 w 16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4">
                  <a:moveTo>
                    <a:pt x="0" y="0"/>
                  </a:moveTo>
                  <a:lnTo>
                    <a:pt x="7" y="0"/>
                  </a:lnTo>
                  <a:lnTo>
                    <a:pt x="16" y="4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32" name="Freeform 571"/>
            <p:cNvSpPr>
              <a:spLocks/>
            </p:cNvSpPr>
            <p:nvPr/>
          </p:nvSpPr>
          <p:spPr bwMode="auto">
            <a:xfrm>
              <a:off x="1944" y="2511"/>
              <a:ext cx="6" cy="8"/>
            </a:xfrm>
            <a:custGeom>
              <a:avLst/>
              <a:gdLst>
                <a:gd name="T0" fmla="*/ 0 w 10"/>
                <a:gd name="T1" fmla="*/ 0 h 17"/>
                <a:gd name="T2" fmla="*/ 1 w 10"/>
                <a:gd name="T3" fmla="*/ 0 h 17"/>
                <a:gd name="T4" fmla="*/ 1 w 10"/>
                <a:gd name="T5" fmla="*/ 0 h 17"/>
                <a:gd name="T6" fmla="*/ 0 60000 65536"/>
                <a:gd name="T7" fmla="*/ 0 60000 65536"/>
                <a:gd name="T8" fmla="*/ 0 60000 65536"/>
                <a:gd name="T9" fmla="*/ 0 w 10"/>
                <a:gd name="T10" fmla="*/ 0 h 17"/>
                <a:gd name="T11" fmla="*/ 10 w 1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" h="17">
                  <a:moveTo>
                    <a:pt x="0" y="0"/>
                  </a:moveTo>
                  <a:lnTo>
                    <a:pt x="3" y="8"/>
                  </a:lnTo>
                  <a:lnTo>
                    <a:pt x="10" y="17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33" name="Freeform 572"/>
            <p:cNvSpPr>
              <a:spLocks/>
            </p:cNvSpPr>
            <p:nvPr/>
          </p:nvSpPr>
          <p:spPr bwMode="auto">
            <a:xfrm>
              <a:off x="1950" y="2519"/>
              <a:ext cx="8" cy="16"/>
            </a:xfrm>
            <a:custGeom>
              <a:avLst/>
              <a:gdLst>
                <a:gd name="T0" fmla="*/ 0 w 16"/>
                <a:gd name="T1" fmla="*/ 0 h 31"/>
                <a:gd name="T2" fmla="*/ 1 w 16"/>
                <a:gd name="T3" fmla="*/ 1 h 31"/>
                <a:gd name="T4" fmla="*/ 1 w 16"/>
                <a:gd name="T5" fmla="*/ 1 h 31"/>
                <a:gd name="T6" fmla="*/ 0 60000 65536"/>
                <a:gd name="T7" fmla="*/ 0 60000 65536"/>
                <a:gd name="T8" fmla="*/ 0 60000 65536"/>
                <a:gd name="T9" fmla="*/ 0 w 16"/>
                <a:gd name="T10" fmla="*/ 0 h 31"/>
                <a:gd name="T11" fmla="*/ 16 w 16"/>
                <a:gd name="T12" fmla="*/ 31 h 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31">
                  <a:moveTo>
                    <a:pt x="0" y="0"/>
                  </a:moveTo>
                  <a:lnTo>
                    <a:pt x="9" y="16"/>
                  </a:lnTo>
                  <a:lnTo>
                    <a:pt x="16" y="31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34" name="Freeform 573"/>
            <p:cNvSpPr>
              <a:spLocks/>
            </p:cNvSpPr>
            <p:nvPr/>
          </p:nvSpPr>
          <p:spPr bwMode="auto">
            <a:xfrm>
              <a:off x="1958" y="2535"/>
              <a:ext cx="5" cy="18"/>
            </a:xfrm>
            <a:custGeom>
              <a:avLst/>
              <a:gdLst>
                <a:gd name="T0" fmla="*/ 0 w 12"/>
                <a:gd name="T1" fmla="*/ 0 h 37"/>
                <a:gd name="T2" fmla="*/ 0 w 12"/>
                <a:gd name="T3" fmla="*/ 0 h 37"/>
                <a:gd name="T4" fmla="*/ 0 w 12"/>
                <a:gd name="T5" fmla="*/ 1 h 37"/>
                <a:gd name="T6" fmla="*/ 0 60000 65536"/>
                <a:gd name="T7" fmla="*/ 0 60000 65536"/>
                <a:gd name="T8" fmla="*/ 0 60000 65536"/>
                <a:gd name="T9" fmla="*/ 0 w 12"/>
                <a:gd name="T10" fmla="*/ 0 h 37"/>
                <a:gd name="T11" fmla="*/ 12 w 12"/>
                <a:gd name="T12" fmla="*/ 37 h 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37">
                  <a:moveTo>
                    <a:pt x="0" y="0"/>
                  </a:moveTo>
                  <a:lnTo>
                    <a:pt x="5" y="17"/>
                  </a:lnTo>
                  <a:lnTo>
                    <a:pt x="12" y="37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35" name="Freeform 574"/>
            <p:cNvSpPr>
              <a:spLocks/>
            </p:cNvSpPr>
            <p:nvPr/>
          </p:nvSpPr>
          <p:spPr bwMode="auto">
            <a:xfrm>
              <a:off x="1963" y="2553"/>
              <a:ext cx="8" cy="25"/>
            </a:xfrm>
            <a:custGeom>
              <a:avLst/>
              <a:gdLst>
                <a:gd name="T0" fmla="*/ 0 w 16"/>
                <a:gd name="T1" fmla="*/ 0 h 49"/>
                <a:gd name="T2" fmla="*/ 1 w 16"/>
                <a:gd name="T3" fmla="*/ 1 h 49"/>
                <a:gd name="T4" fmla="*/ 1 w 16"/>
                <a:gd name="T5" fmla="*/ 2 h 49"/>
                <a:gd name="T6" fmla="*/ 0 60000 65536"/>
                <a:gd name="T7" fmla="*/ 0 60000 65536"/>
                <a:gd name="T8" fmla="*/ 0 60000 65536"/>
                <a:gd name="T9" fmla="*/ 0 w 16"/>
                <a:gd name="T10" fmla="*/ 0 h 49"/>
                <a:gd name="T11" fmla="*/ 16 w 16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49">
                  <a:moveTo>
                    <a:pt x="0" y="0"/>
                  </a:moveTo>
                  <a:lnTo>
                    <a:pt x="7" y="25"/>
                  </a:lnTo>
                  <a:lnTo>
                    <a:pt x="16" y="49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36" name="Line 575"/>
            <p:cNvSpPr>
              <a:spLocks noChangeShapeType="1"/>
            </p:cNvSpPr>
            <p:nvPr/>
          </p:nvSpPr>
          <p:spPr bwMode="auto">
            <a:xfrm>
              <a:off x="1971" y="2578"/>
              <a:ext cx="6" cy="29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37" name="Freeform 576"/>
            <p:cNvSpPr>
              <a:spLocks/>
            </p:cNvSpPr>
            <p:nvPr/>
          </p:nvSpPr>
          <p:spPr bwMode="auto">
            <a:xfrm>
              <a:off x="1977" y="2607"/>
              <a:ext cx="7" cy="33"/>
            </a:xfrm>
            <a:custGeom>
              <a:avLst/>
              <a:gdLst>
                <a:gd name="T0" fmla="*/ 0 w 16"/>
                <a:gd name="T1" fmla="*/ 0 h 66"/>
                <a:gd name="T2" fmla="*/ 0 w 16"/>
                <a:gd name="T3" fmla="*/ 1 h 66"/>
                <a:gd name="T4" fmla="*/ 0 w 16"/>
                <a:gd name="T5" fmla="*/ 3 h 66"/>
                <a:gd name="T6" fmla="*/ 0 60000 65536"/>
                <a:gd name="T7" fmla="*/ 0 60000 65536"/>
                <a:gd name="T8" fmla="*/ 0 60000 65536"/>
                <a:gd name="T9" fmla="*/ 0 w 16"/>
                <a:gd name="T10" fmla="*/ 0 h 66"/>
                <a:gd name="T11" fmla="*/ 16 w 16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66">
                  <a:moveTo>
                    <a:pt x="0" y="0"/>
                  </a:moveTo>
                  <a:lnTo>
                    <a:pt x="9" y="33"/>
                  </a:lnTo>
                  <a:lnTo>
                    <a:pt x="16" y="66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38" name="Freeform 577"/>
            <p:cNvSpPr>
              <a:spLocks/>
            </p:cNvSpPr>
            <p:nvPr/>
          </p:nvSpPr>
          <p:spPr bwMode="auto">
            <a:xfrm>
              <a:off x="1984" y="2640"/>
              <a:ext cx="6" cy="32"/>
            </a:xfrm>
            <a:custGeom>
              <a:avLst/>
              <a:gdLst>
                <a:gd name="T0" fmla="*/ 0 w 12"/>
                <a:gd name="T1" fmla="*/ 0 h 65"/>
                <a:gd name="T2" fmla="*/ 1 w 12"/>
                <a:gd name="T3" fmla="*/ 1 h 65"/>
                <a:gd name="T4" fmla="*/ 1 w 12"/>
                <a:gd name="T5" fmla="*/ 2 h 65"/>
                <a:gd name="T6" fmla="*/ 0 60000 65536"/>
                <a:gd name="T7" fmla="*/ 0 60000 65536"/>
                <a:gd name="T8" fmla="*/ 0 60000 65536"/>
                <a:gd name="T9" fmla="*/ 0 w 12"/>
                <a:gd name="T10" fmla="*/ 0 h 65"/>
                <a:gd name="T11" fmla="*/ 12 w 12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65">
                  <a:moveTo>
                    <a:pt x="0" y="0"/>
                  </a:moveTo>
                  <a:lnTo>
                    <a:pt x="5" y="32"/>
                  </a:lnTo>
                  <a:lnTo>
                    <a:pt x="12" y="65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39" name="Freeform 578"/>
            <p:cNvSpPr>
              <a:spLocks/>
            </p:cNvSpPr>
            <p:nvPr/>
          </p:nvSpPr>
          <p:spPr bwMode="auto">
            <a:xfrm>
              <a:off x="1990" y="2672"/>
              <a:ext cx="8" cy="36"/>
            </a:xfrm>
            <a:custGeom>
              <a:avLst/>
              <a:gdLst>
                <a:gd name="T0" fmla="*/ 0 w 15"/>
                <a:gd name="T1" fmla="*/ 0 h 73"/>
                <a:gd name="T2" fmla="*/ 1 w 15"/>
                <a:gd name="T3" fmla="*/ 1 h 73"/>
                <a:gd name="T4" fmla="*/ 1 w 15"/>
                <a:gd name="T5" fmla="*/ 2 h 73"/>
                <a:gd name="T6" fmla="*/ 0 60000 65536"/>
                <a:gd name="T7" fmla="*/ 0 60000 65536"/>
                <a:gd name="T8" fmla="*/ 0 60000 65536"/>
                <a:gd name="T9" fmla="*/ 0 w 15"/>
                <a:gd name="T10" fmla="*/ 0 h 73"/>
                <a:gd name="T11" fmla="*/ 15 w 15"/>
                <a:gd name="T12" fmla="*/ 73 h 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73">
                  <a:moveTo>
                    <a:pt x="0" y="0"/>
                  </a:moveTo>
                  <a:lnTo>
                    <a:pt x="7" y="36"/>
                  </a:lnTo>
                  <a:lnTo>
                    <a:pt x="15" y="73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40" name="Line 579"/>
            <p:cNvSpPr>
              <a:spLocks noChangeShapeType="1"/>
            </p:cNvSpPr>
            <p:nvPr/>
          </p:nvSpPr>
          <p:spPr bwMode="auto">
            <a:xfrm>
              <a:off x="1998" y="2708"/>
              <a:ext cx="6" cy="35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41" name="Freeform 580"/>
            <p:cNvSpPr>
              <a:spLocks/>
            </p:cNvSpPr>
            <p:nvPr/>
          </p:nvSpPr>
          <p:spPr bwMode="auto">
            <a:xfrm>
              <a:off x="2004" y="2743"/>
              <a:ext cx="7" cy="37"/>
            </a:xfrm>
            <a:custGeom>
              <a:avLst/>
              <a:gdLst>
                <a:gd name="T0" fmla="*/ 0 w 15"/>
                <a:gd name="T1" fmla="*/ 0 h 74"/>
                <a:gd name="T2" fmla="*/ 0 w 15"/>
                <a:gd name="T3" fmla="*/ 2 h 74"/>
                <a:gd name="T4" fmla="*/ 0 w 15"/>
                <a:gd name="T5" fmla="*/ 3 h 74"/>
                <a:gd name="T6" fmla="*/ 0 60000 65536"/>
                <a:gd name="T7" fmla="*/ 0 60000 65536"/>
                <a:gd name="T8" fmla="*/ 0 60000 65536"/>
                <a:gd name="T9" fmla="*/ 0 w 15"/>
                <a:gd name="T10" fmla="*/ 0 h 74"/>
                <a:gd name="T11" fmla="*/ 15 w 15"/>
                <a:gd name="T12" fmla="*/ 74 h 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74">
                  <a:moveTo>
                    <a:pt x="0" y="0"/>
                  </a:moveTo>
                  <a:lnTo>
                    <a:pt x="7" y="37"/>
                  </a:lnTo>
                  <a:lnTo>
                    <a:pt x="15" y="74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42" name="Line 581"/>
            <p:cNvSpPr>
              <a:spLocks noChangeShapeType="1"/>
            </p:cNvSpPr>
            <p:nvPr/>
          </p:nvSpPr>
          <p:spPr bwMode="auto">
            <a:xfrm>
              <a:off x="2011" y="2780"/>
              <a:ext cx="6" cy="37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43" name="Freeform 582"/>
            <p:cNvSpPr>
              <a:spLocks/>
            </p:cNvSpPr>
            <p:nvPr/>
          </p:nvSpPr>
          <p:spPr bwMode="auto">
            <a:xfrm>
              <a:off x="2017" y="2817"/>
              <a:ext cx="8" cy="34"/>
            </a:xfrm>
            <a:custGeom>
              <a:avLst/>
              <a:gdLst>
                <a:gd name="T0" fmla="*/ 0 w 15"/>
                <a:gd name="T1" fmla="*/ 0 h 69"/>
                <a:gd name="T2" fmla="*/ 1 w 15"/>
                <a:gd name="T3" fmla="*/ 1 h 69"/>
                <a:gd name="T4" fmla="*/ 1 w 15"/>
                <a:gd name="T5" fmla="*/ 2 h 69"/>
                <a:gd name="T6" fmla="*/ 0 60000 65536"/>
                <a:gd name="T7" fmla="*/ 0 60000 65536"/>
                <a:gd name="T8" fmla="*/ 0 60000 65536"/>
                <a:gd name="T9" fmla="*/ 0 w 15"/>
                <a:gd name="T10" fmla="*/ 0 h 69"/>
                <a:gd name="T11" fmla="*/ 15 w 15"/>
                <a:gd name="T12" fmla="*/ 69 h 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69">
                  <a:moveTo>
                    <a:pt x="0" y="0"/>
                  </a:moveTo>
                  <a:lnTo>
                    <a:pt x="7" y="36"/>
                  </a:lnTo>
                  <a:lnTo>
                    <a:pt x="15" y="69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44" name="Line 583"/>
            <p:cNvSpPr>
              <a:spLocks noChangeShapeType="1"/>
            </p:cNvSpPr>
            <p:nvPr/>
          </p:nvSpPr>
          <p:spPr bwMode="auto">
            <a:xfrm>
              <a:off x="2025" y="2851"/>
              <a:ext cx="6" cy="33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45" name="Freeform 584"/>
            <p:cNvSpPr>
              <a:spLocks/>
            </p:cNvSpPr>
            <p:nvPr/>
          </p:nvSpPr>
          <p:spPr bwMode="auto">
            <a:xfrm>
              <a:off x="2031" y="2884"/>
              <a:ext cx="7" cy="28"/>
            </a:xfrm>
            <a:custGeom>
              <a:avLst/>
              <a:gdLst>
                <a:gd name="T0" fmla="*/ 0 w 14"/>
                <a:gd name="T1" fmla="*/ 0 h 57"/>
                <a:gd name="T2" fmla="*/ 1 w 14"/>
                <a:gd name="T3" fmla="*/ 0 h 57"/>
                <a:gd name="T4" fmla="*/ 1 w 14"/>
                <a:gd name="T5" fmla="*/ 1 h 57"/>
                <a:gd name="T6" fmla="*/ 0 60000 65536"/>
                <a:gd name="T7" fmla="*/ 0 60000 65536"/>
                <a:gd name="T8" fmla="*/ 0 60000 65536"/>
                <a:gd name="T9" fmla="*/ 0 w 14"/>
                <a:gd name="T10" fmla="*/ 0 h 57"/>
                <a:gd name="T11" fmla="*/ 14 w 14"/>
                <a:gd name="T12" fmla="*/ 57 h 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" h="57">
                  <a:moveTo>
                    <a:pt x="0" y="0"/>
                  </a:moveTo>
                  <a:lnTo>
                    <a:pt x="7" y="28"/>
                  </a:lnTo>
                  <a:lnTo>
                    <a:pt x="14" y="57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46" name="Line 585"/>
            <p:cNvSpPr>
              <a:spLocks noChangeShapeType="1"/>
            </p:cNvSpPr>
            <p:nvPr/>
          </p:nvSpPr>
          <p:spPr bwMode="auto">
            <a:xfrm>
              <a:off x="2038" y="2912"/>
              <a:ext cx="8" cy="29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47" name="Line 586"/>
            <p:cNvSpPr>
              <a:spLocks noChangeShapeType="1"/>
            </p:cNvSpPr>
            <p:nvPr/>
          </p:nvSpPr>
          <p:spPr bwMode="auto">
            <a:xfrm>
              <a:off x="2046" y="2941"/>
              <a:ext cx="6" cy="26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48" name="Freeform 587"/>
            <p:cNvSpPr>
              <a:spLocks/>
            </p:cNvSpPr>
            <p:nvPr/>
          </p:nvSpPr>
          <p:spPr bwMode="auto">
            <a:xfrm>
              <a:off x="2052" y="2967"/>
              <a:ext cx="8" cy="22"/>
            </a:xfrm>
            <a:custGeom>
              <a:avLst/>
              <a:gdLst>
                <a:gd name="T0" fmla="*/ 0 w 16"/>
                <a:gd name="T1" fmla="*/ 0 h 45"/>
                <a:gd name="T2" fmla="*/ 1 w 16"/>
                <a:gd name="T3" fmla="*/ 0 h 45"/>
                <a:gd name="T4" fmla="*/ 1 w 16"/>
                <a:gd name="T5" fmla="*/ 1 h 45"/>
                <a:gd name="T6" fmla="*/ 0 60000 65536"/>
                <a:gd name="T7" fmla="*/ 0 60000 65536"/>
                <a:gd name="T8" fmla="*/ 0 60000 65536"/>
                <a:gd name="T9" fmla="*/ 0 w 16"/>
                <a:gd name="T10" fmla="*/ 0 h 45"/>
                <a:gd name="T11" fmla="*/ 16 w 16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45">
                  <a:moveTo>
                    <a:pt x="0" y="0"/>
                  </a:moveTo>
                  <a:lnTo>
                    <a:pt x="7" y="24"/>
                  </a:lnTo>
                  <a:lnTo>
                    <a:pt x="16" y="45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49" name="Line 588"/>
            <p:cNvSpPr>
              <a:spLocks noChangeShapeType="1"/>
            </p:cNvSpPr>
            <p:nvPr/>
          </p:nvSpPr>
          <p:spPr bwMode="auto">
            <a:xfrm>
              <a:off x="2060" y="2989"/>
              <a:ext cx="5" cy="21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50" name="Freeform 589"/>
            <p:cNvSpPr>
              <a:spLocks/>
            </p:cNvSpPr>
            <p:nvPr/>
          </p:nvSpPr>
          <p:spPr bwMode="auto">
            <a:xfrm>
              <a:off x="2065" y="3010"/>
              <a:ext cx="8" cy="16"/>
            </a:xfrm>
            <a:custGeom>
              <a:avLst/>
              <a:gdLst>
                <a:gd name="T0" fmla="*/ 0 w 16"/>
                <a:gd name="T1" fmla="*/ 0 h 33"/>
                <a:gd name="T2" fmla="*/ 1 w 16"/>
                <a:gd name="T3" fmla="*/ 0 h 33"/>
                <a:gd name="T4" fmla="*/ 1 w 16"/>
                <a:gd name="T5" fmla="*/ 1 h 33"/>
                <a:gd name="T6" fmla="*/ 0 60000 65536"/>
                <a:gd name="T7" fmla="*/ 0 60000 65536"/>
                <a:gd name="T8" fmla="*/ 0 60000 65536"/>
                <a:gd name="T9" fmla="*/ 0 w 16"/>
                <a:gd name="T10" fmla="*/ 0 h 33"/>
                <a:gd name="T11" fmla="*/ 16 w 16"/>
                <a:gd name="T12" fmla="*/ 33 h 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33">
                  <a:moveTo>
                    <a:pt x="0" y="0"/>
                  </a:moveTo>
                  <a:lnTo>
                    <a:pt x="9" y="16"/>
                  </a:lnTo>
                  <a:lnTo>
                    <a:pt x="16" y="33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51" name="Freeform 590"/>
            <p:cNvSpPr>
              <a:spLocks/>
            </p:cNvSpPr>
            <p:nvPr/>
          </p:nvSpPr>
          <p:spPr bwMode="auto">
            <a:xfrm>
              <a:off x="2073" y="3026"/>
              <a:ext cx="6" cy="16"/>
            </a:xfrm>
            <a:custGeom>
              <a:avLst/>
              <a:gdLst>
                <a:gd name="T0" fmla="*/ 0 w 12"/>
                <a:gd name="T1" fmla="*/ 0 h 33"/>
                <a:gd name="T2" fmla="*/ 1 w 12"/>
                <a:gd name="T3" fmla="*/ 0 h 33"/>
                <a:gd name="T4" fmla="*/ 1 w 12"/>
                <a:gd name="T5" fmla="*/ 1 h 33"/>
                <a:gd name="T6" fmla="*/ 0 60000 65536"/>
                <a:gd name="T7" fmla="*/ 0 60000 65536"/>
                <a:gd name="T8" fmla="*/ 0 60000 65536"/>
                <a:gd name="T9" fmla="*/ 0 w 12"/>
                <a:gd name="T10" fmla="*/ 0 h 33"/>
                <a:gd name="T11" fmla="*/ 12 w 12"/>
                <a:gd name="T12" fmla="*/ 33 h 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33">
                  <a:moveTo>
                    <a:pt x="0" y="0"/>
                  </a:moveTo>
                  <a:lnTo>
                    <a:pt x="5" y="16"/>
                  </a:lnTo>
                  <a:lnTo>
                    <a:pt x="12" y="33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52" name="Freeform 591"/>
            <p:cNvSpPr>
              <a:spLocks/>
            </p:cNvSpPr>
            <p:nvPr/>
          </p:nvSpPr>
          <p:spPr bwMode="auto">
            <a:xfrm>
              <a:off x="2079" y="3042"/>
              <a:ext cx="8" cy="12"/>
            </a:xfrm>
            <a:custGeom>
              <a:avLst/>
              <a:gdLst>
                <a:gd name="T0" fmla="*/ 0 w 15"/>
                <a:gd name="T1" fmla="*/ 0 h 24"/>
                <a:gd name="T2" fmla="*/ 1 w 15"/>
                <a:gd name="T3" fmla="*/ 1 h 24"/>
                <a:gd name="T4" fmla="*/ 1 w 15"/>
                <a:gd name="T5" fmla="*/ 1 h 24"/>
                <a:gd name="T6" fmla="*/ 0 60000 65536"/>
                <a:gd name="T7" fmla="*/ 0 60000 65536"/>
                <a:gd name="T8" fmla="*/ 0 60000 65536"/>
                <a:gd name="T9" fmla="*/ 0 w 15"/>
                <a:gd name="T10" fmla="*/ 0 h 24"/>
                <a:gd name="T11" fmla="*/ 15 w 15"/>
                <a:gd name="T12" fmla="*/ 24 h 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24">
                  <a:moveTo>
                    <a:pt x="0" y="0"/>
                  </a:moveTo>
                  <a:lnTo>
                    <a:pt x="7" y="11"/>
                  </a:lnTo>
                  <a:lnTo>
                    <a:pt x="15" y="24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53" name="Line 592"/>
            <p:cNvSpPr>
              <a:spLocks noChangeShapeType="1"/>
            </p:cNvSpPr>
            <p:nvPr/>
          </p:nvSpPr>
          <p:spPr bwMode="auto">
            <a:xfrm>
              <a:off x="2087" y="3054"/>
              <a:ext cx="6" cy="11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54" name="Freeform 593"/>
            <p:cNvSpPr>
              <a:spLocks/>
            </p:cNvSpPr>
            <p:nvPr/>
          </p:nvSpPr>
          <p:spPr bwMode="auto">
            <a:xfrm>
              <a:off x="2093" y="3065"/>
              <a:ext cx="7" cy="8"/>
            </a:xfrm>
            <a:custGeom>
              <a:avLst/>
              <a:gdLst>
                <a:gd name="T0" fmla="*/ 0 w 15"/>
                <a:gd name="T1" fmla="*/ 0 h 17"/>
                <a:gd name="T2" fmla="*/ 0 w 15"/>
                <a:gd name="T3" fmla="*/ 0 h 17"/>
                <a:gd name="T4" fmla="*/ 0 w 15"/>
                <a:gd name="T5" fmla="*/ 0 h 17"/>
                <a:gd name="T6" fmla="*/ 0 60000 65536"/>
                <a:gd name="T7" fmla="*/ 0 60000 65536"/>
                <a:gd name="T8" fmla="*/ 0 60000 65536"/>
                <a:gd name="T9" fmla="*/ 0 w 15"/>
                <a:gd name="T10" fmla="*/ 0 h 17"/>
                <a:gd name="T11" fmla="*/ 15 w 15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17">
                  <a:moveTo>
                    <a:pt x="0" y="0"/>
                  </a:moveTo>
                  <a:lnTo>
                    <a:pt x="7" y="9"/>
                  </a:lnTo>
                  <a:lnTo>
                    <a:pt x="15" y="17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55" name="Line 594"/>
            <p:cNvSpPr>
              <a:spLocks noChangeShapeType="1"/>
            </p:cNvSpPr>
            <p:nvPr/>
          </p:nvSpPr>
          <p:spPr bwMode="auto">
            <a:xfrm>
              <a:off x="2100" y="3073"/>
              <a:ext cx="6" cy="8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56" name="Freeform 595"/>
            <p:cNvSpPr>
              <a:spLocks/>
            </p:cNvSpPr>
            <p:nvPr/>
          </p:nvSpPr>
          <p:spPr bwMode="auto">
            <a:xfrm>
              <a:off x="2106" y="3081"/>
              <a:ext cx="8" cy="6"/>
            </a:xfrm>
            <a:custGeom>
              <a:avLst/>
              <a:gdLst>
                <a:gd name="T0" fmla="*/ 0 w 15"/>
                <a:gd name="T1" fmla="*/ 0 h 13"/>
                <a:gd name="T2" fmla="*/ 1 w 15"/>
                <a:gd name="T3" fmla="*/ 0 h 13"/>
                <a:gd name="T4" fmla="*/ 1 w 15"/>
                <a:gd name="T5" fmla="*/ 0 h 13"/>
                <a:gd name="T6" fmla="*/ 0 60000 65536"/>
                <a:gd name="T7" fmla="*/ 0 60000 65536"/>
                <a:gd name="T8" fmla="*/ 0 60000 65536"/>
                <a:gd name="T9" fmla="*/ 0 w 15"/>
                <a:gd name="T10" fmla="*/ 0 h 13"/>
                <a:gd name="T11" fmla="*/ 15 w 15"/>
                <a:gd name="T12" fmla="*/ 13 h 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13">
                  <a:moveTo>
                    <a:pt x="0" y="0"/>
                  </a:moveTo>
                  <a:lnTo>
                    <a:pt x="7" y="8"/>
                  </a:lnTo>
                  <a:lnTo>
                    <a:pt x="15" y="13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57" name="Line 596"/>
            <p:cNvSpPr>
              <a:spLocks noChangeShapeType="1"/>
            </p:cNvSpPr>
            <p:nvPr/>
          </p:nvSpPr>
          <p:spPr bwMode="auto">
            <a:xfrm>
              <a:off x="2114" y="3087"/>
              <a:ext cx="6" cy="4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58" name="Freeform 597"/>
            <p:cNvSpPr>
              <a:spLocks/>
            </p:cNvSpPr>
            <p:nvPr/>
          </p:nvSpPr>
          <p:spPr bwMode="auto">
            <a:xfrm>
              <a:off x="2120" y="3091"/>
              <a:ext cx="7" cy="4"/>
            </a:xfrm>
            <a:custGeom>
              <a:avLst/>
              <a:gdLst>
                <a:gd name="T0" fmla="*/ 0 w 14"/>
                <a:gd name="T1" fmla="*/ 0 h 8"/>
                <a:gd name="T2" fmla="*/ 1 w 14"/>
                <a:gd name="T3" fmla="*/ 1 h 8"/>
                <a:gd name="T4" fmla="*/ 1 w 14"/>
                <a:gd name="T5" fmla="*/ 1 h 8"/>
                <a:gd name="T6" fmla="*/ 0 60000 65536"/>
                <a:gd name="T7" fmla="*/ 0 60000 65536"/>
                <a:gd name="T8" fmla="*/ 0 60000 65536"/>
                <a:gd name="T9" fmla="*/ 0 w 14"/>
                <a:gd name="T10" fmla="*/ 0 h 8"/>
                <a:gd name="T11" fmla="*/ 14 w 14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" h="8">
                  <a:moveTo>
                    <a:pt x="0" y="0"/>
                  </a:moveTo>
                  <a:lnTo>
                    <a:pt x="7" y="4"/>
                  </a:lnTo>
                  <a:lnTo>
                    <a:pt x="14" y="8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59" name="Line 598"/>
            <p:cNvSpPr>
              <a:spLocks noChangeShapeType="1"/>
            </p:cNvSpPr>
            <p:nvPr/>
          </p:nvSpPr>
          <p:spPr bwMode="auto">
            <a:xfrm>
              <a:off x="2127" y="3095"/>
              <a:ext cx="6" cy="4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60" name="Line 599"/>
            <p:cNvSpPr>
              <a:spLocks noChangeShapeType="1"/>
            </p:cNvSpPr>
            <p:nvPr/>
          </p:nvSpPr>
          <p:spPr bwMode="auto">
            <a:xfrm>
              <a:off x="2133" y="3099"/>
              <a:ext cx="7" cy="2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61" name="Line 600"/>
            <p:cNvSpPr>
              <a:spLocks noChangeShapeType="1"/>
            </p:cNvSpPr>
            <p:nvPr/>
          </p:nvSpPr>
          <p:spPr bwMode="auto">
            <a:xfrm>
              <a:off x="2140" y="3101"/>
              <a:ext cx="8" cy="2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62" name="Line 601"/>
            <p:cNvSpPr>
              <a:spLocks noChangeShapeType="1"/>
            </p:cNvSpPr>
            <p:nvPr/>
          </p:nvSpPr>
          <p:spPr bwMode="auto">
            <a:xfrm>
              <a:off x="2148" y="3103"/>
              <a:ext cx="6" cy="1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63" name="Freeform 602"/>
            <p:cNvSpPr>
              <a:spLocks/>
            </p:cNvSpPr>
            <p:nvPr/>
          </p:nvSpPr>
          <p:spPr bwMode="auto">
            <a:xfrm>
              <a:off x="2154" y="3103"/>
              <a:ext cx="7" cy="3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1 h 5"/>
                <a:gd name="T6" fmla="*/ 0 60000 65536"/>
                <a:gd name="T7" fmla="*/ 0 60000 65536"/>
                <a:gd name="T8" fmla="*/ 0 60000 65536"/>
                <a:gd name="T9" fmla="*/ 0 w 16"/>
                <a:gd name="T10" fmla="*/ 0 h 5"/>
                <a:gd name="T11" fmla="*/ 16 w 16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5">
                  <a:moveTo>
                    <a:pt x="0" y="0"/>
                  </a:moveTo>
                  <a:lnTo>
                    <a:pt x="9" y="0"/>
                  </a:lnTo>
                  <a:lnTo>
                    <a:pt x="16" y="5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64" name="Line 603"/>
            <p:cNvSpPr>
              <a:spLocks noChangeShapeType="1"/>
            </p:cNvSpPr>
            <p:nvPr/>
          </p:nvSpPr>
          <p:spPr bwMode="auto">
            <a:xfrm>
              <a:off x="2161" y="3106"/>
              <a:ext cx="6" cy="1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65" name="Freeform 604"/>
            <p:cNvSpPr>
              <a:spLocks/>
            </p:cNvSpPr>
            <p:nvPr/>
          </p:nvSpPr>
          <p:spPr bwMode="auto">
            <a:xfrm>
              <a:off x="2167" y="3106"/>
              <a:ext cx="8" cy="1"/>
            </a:xfrm>
            <a:custGeom>
              <a:avLst/>
              <a:gdLst>
                <a:gd name="T0" fmla="*/ 0 w 15"/>
                <a:gd name="T1" fmla="*/ 0 h 1"/>
                <a:gd name="T2" fmla="*/ 1 w 15"/>
                <a:gd name="T3" fmla="*/ 0 h 1"/>
                <a:gd name="T4" fmla="*/ 1 w 15"/>
                <a:gd name="T5" fmla="*/ 0 h 1"/>
                <a:gd name="T6" fmla="*/ 0 60000 65536"/>
                <a:gd name="T7" fmla="*/ 0 60000 65536"/>
                <a:gd name="T8" fmla="*/ 0 60000 65536"/>
                <a:gd name="T9" fmla="*/ 0 w 15"/>
                <a:gd name="T10" fmla="*/ 0 h 1"/>
                <a:gd name="T11" fmla="*/ 15 w 1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1">
                  <a:moveTo>
                    <a:pt x="0" y="0"/>
                  </a:moveTo>
                  <a:lnTo>
                    <a:pt x="7" y="0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66" name="Freeform 605"/>
            <p:cNvSpPr>
              <a:spLocks/>
            </p:cNvSpPr>
            <p:nvPr/>
          </p:nvSpPr>
          <p:spPr bwMode="auto">
            <a:xfrm>
              <a:off x="2175" y="3106"/>
              <a:ext cx="6" cy="2"/>
            </a:xfrm>
            <a:custGeom>
              <a:avLst/>
              <a:gdLst>
                <a:gd name="T0" fmla="*/ 0 w 12"/>
                <a:gd name="T1" fmla="*/ 0 h 4"/>
                <a:gd name="T2" fmla="*/ 1 w 12"/>
                <a:gd name="T3" fmla="*/ 0 h 4"/>
                <a:gd name="T4" fmla="*/ 1 w 12"/>
                <a:gd name="T5" fmla="*/ 1 h 4"/>
                <a:gd name="T6" fmla="*/ 0 60000 65536"/>
                <a:gd name="T7" fmla="*/ 0 60000 65536"/>
                <a:gd name="T8" fmla="*/ 0 60000 65536"/>
                <a:gd name="T9" fmla="*/ 0 w 12"/>
                <a:gd name="T10" fmla="*/ 0 h 4"/>
                <a:gd name="T11" fmla="*/ 12 w 12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4">
                  <a:moveTo>
                    <a:pt x="0" y="0"/>
                  </a:moveTo>
                  <a:lnTo>
                    <a:pt x="4" y="0"/>
                  </a:lnTo>
                  <a:lnTo>
                    <a:pt x="12" y="4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67" name="Freeform 606"/>
            <p:cNvSpPr>
              <a:spLocks/>
            </p:cNvSpPr>
            <p:nvPr/>
          </p:nvSpPr>
          <p:spPr bwMode="auto">
            <a:xfrm>
              <a:off x="2181" y="3108"/>
              <a:ext cx="7" cy="1"/>
            </a:xfrm>
            <a:custGeom>
              <a:avLst/>
              <a:gdLst>
                <a:gd name="T0" fmla="*/ 0 w 15"/>
                <a:gd name="T1" fmla="*/ 0 h 1"/>
                <a:gd name="T2" fmla="*/ 0 w 15"/>
                <a:gd name="T3" fmla="*/ 0 h 1"/>
                <a:gd name="T4" fmla="*/ 0 w 15"/>
                <a:gd name="T5" fmla="*/ 0 h 1"/>
                <a:gd name="T6" fmla="*/ 0 60000 65536"/>
                <a:gd name="T7" fmla="*/ 0 60000 65536"/>
                <a:gd name="T8" fmla="*/ 0 60000 65536"/>
                <a:gd name="T9" fmla="*/ 0 w 15"/>
                <a:gd name="T10" fmla="*/ 0 h 1"/>
                <a:gd name="T11" fmla="*/ 15 w 1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1">
                  <a:moveTo>
                    <a:pt x="0" y="0"/>
                  </a:moveTo>
                  <a:lnTo>
                    <a:pt x="7" y="0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68" name="Line 607"/>
            <p:cNvSpPr>
              <a:spLocks noChangeShapeType="1"/>
            </p:cNvSpPr>
            <p:nvPr/>
          </p:nvSpPr>
          <p:spPr bwMode="auto">
            <a:xfrm>
              <a:off x="2188" y="3108"/>
              <a:ext cx="6" cy="1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69" name="Line 608"/>
            <p:cNvSpPr>
              <a:spLocks noChangeShapeType="1"/>
            </p:cNvSpPr>
            <p:nvPr/>
          </p:nvSpPr>
          <p:spPr bwMode="auto">
            <a:xfrm>
              <a:off x="2194" y="3108"/>
              <a:ext cx="8" cy="1"/>
            </a:xfrm>
            <a:prstGeom prst="line">
              <a:avLst/>
            </a:prstGeom>
            <a:noFill/>
            <a:ln w="31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70" name="Rectangle 609"/>
            <p:cNvSpPr>
              <a:spLocks noChangeArrowheads="1"/>
            </p:cNvSpPr>
            <p:nvPr/>
          </p:nvSpPr>
          <p:spPr bwMode="auto">
            <a:xfrm>
              <a:off x="1519" y="3130"/>
              <a:ext cx="21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0">
                  <a:solidFill>
                    <a:srgbClr val="FFFFFF"/>
                  </a:solidFill>
                  <a:latin typeface="Arial" charset="0"/>
                </a:rPr>
                <a:t>-6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771" name="Rectangle 610"/>
            <p:cNvSpPr>
              <a:spLocks noChangeArrowheads="1"/>
            </p:cNvSpPr>
            <p:nvPr/>
          </p:nvSpPr>
          <p:spPr bwMode="auto">
            <a:xfrm>
              <a:off x="1656" y="3130"/>
              <a:ext cx="21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0">
                  <a:solidFill>
                    <a:srgbClr val="FFFFFF"/>
                  </a:solidFill>
                  <a:latin typeface="Arial" charset="0"/>
                </a:rPr>
                <a:t>-4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772" name="Rectangle 611"/>
            <p:cNvSpPr>
              <a:spLocks noChangeArrowheads="1"/>
            </p:cNvSpPr>
            <p:nvPr/>
          </p:nvSpPr>
          <p:spPr bwMode="auto">
            <a:xfrm>
              <a:off x="1790" y="3130"/>
              <a:ext cx="21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0">
                  <a:solidFill>
                    <a:srgbClr val="FFFFFF"/>
                  </a:solidFill>
                  <a:latin typeface="Arial" charset="0"/>
                </a:rPr>
                <a:t>-2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53773" name="Rectangle 612"/>
            <p:cNvSpPr>
              <a:spLocks noChangeArrowheads="1"/>
            </p:cNvSpPr>
            <p:nvPr/>
          </p:nvSpPr>
          <p:spPr bwMode="auto">
            <a:xfrm>
              <a:off x="1931" y="3130"/>
              <a:ext cx="13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0">
                  <a:solidFill>
                    <a:srgbClr val="FFFFFF"/>
                  </a:solidFill>
                  <a:latin typeface="Arial" charset="0"/>
                </a:rPr>
                <a:t>0</a:t>
              </a:r>
              <a:endParaRPr lang="en-US" altLang="en-US" sz="1800">
                <a:latin typeface="Arial" charset="0"/>
              </a:endParaRPr>
            </a:p>
          </p:txBody>
        </p:sp>
      </p:grpSp>
      <p:sp>
        <p:nvSpPr>
          <p:cNvPr id="53454" name="Rectangle 614"/>
          <p:cNvSpPr>
            <a:spLocks noChangeArrowheads="1"/>
          </p:cNvSpPr>
          <p:nvPr/>
        </p:nvSpPr>
        <p:spPr bwMode="auto">
          <a:xfrm>
            <a:off x="3282950" y="4968875"/>
            <a:ext cx="20638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">
                <a:solidFill>
                  <a:srgbClr val="FFFFFF"/>
                </a:solidFill>
                <a:latin typeface="Arial" charset="0"/>
              </a:rPr>
              <a:t>2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455" name="Rectangle 615"/>
          <p:cNvSpPr>
            <a:spLocks noChangeArrowheads="1"/>
          </p:cNvSpPr>
          <p:nvPr/>
        </p:nvSpPr>
        <p:spPr bwMode="auto">
          <a:xfrm>
            <a:off x="3495675" y="4968875"/>
            <a:ext cx="20638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">
                <a:solidFill>
                  <a:srgbClr val="FFFFFF"/>
                </a:solidFill>
                <a:latin typeface="Arial" charset="0"/>
              </a:rPr>
              <a:t>4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456" name="Rectangle 616"/>
          <p:cNvSpPr>
            <a:spLocks noChangeArrowheads="1"/>
          </p:cNvSpPr>
          <p:nvPr/>
        </p:nvSpPr>
        <p:spPr bwMode="auto">
          <a:xfrm>
            <a:off x="3711575" y="4968875"/>
            <a:ext cx="20638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">
                <a:solidFill>
                  <a:srgbClr val="FFFFFF"/>
                </a:solidFill>
                <a:latin typeface="Arial" charset="0"/>
              </a:rPr>
              <a:t>6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457" name="Rectangle 617"/>
          <p:cNvSpPr>
            <a:spLocks noChangeArrowheads="1"/>
          </p:cNvSpPr>
          <p:nvPr/>
        </p:nvSpPr>
        <p:spPr bwMode="auto">
          <a:xfrm>
            <a:off x="4930775" y="3783013"/>
            <a:ext cx="1492250" cy="1298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53458" name="Rectangle 618"/>
          <p:cNvSpPr>
            <a:spLocks noChangeArrowheads="1"/>
          </p:cNvSpPr>
          <p:nvPr/>
        </p:nvSpPr>
        <p:spPr bwMode="auto">
          <a:xfrm>
            <a:off x="4986338" y="3816350"/>
            <a:ext cx="137636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53459" name="Line 619"/>
          <p:cNvSpPr>
            <a:spLocks noChangeShapeType="1"/>
          </p:cNvSpPr>
          <p:nvPr/>
        </p:nvSpPr>
        <p:spPr bwMode="auto">
          <a:xfrm>
            <a:off x="4986338" y="4810125"/>
            <a:ext cx="1374775" cy="1588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60" name="Line 620"/>
          <p:cNvSpPr>
            <a:spLocks noChangeShapeType="1"/>
          </p:cNvSpPr>
          <p:nvPr/>
        </p:nvSpPr>
        <p:spPr bwMode="auto">
          <a:xfrm>
            <a:off x="4986338" y="4686300"/>
            <a:ext cx="1374775" cy="1588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61" name="Line 621"/>
          <p:cNvSpPr>
            <a:spLocks noChangeShapeType="1"/>
          </p:cNvSpPr>
          <p:nvPr/>
        </p:nvSpPr>
        <p:spPr bwMode="auto">
          <a:xfrm>
            <a:off x="4986338" y="4560888"/>
            <a:ext cx="1374775" cy="1587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62" name="Line 622"/>
          <p:cNvSpPr>
            <a:spLocks noChangeShapeType="1"/>
          </p:cNvSpPr>
          <p:nvPr/>
        </p:nvSpPr>
        <p:spPr bwMode="auto">
          <a:xfrm>
            <a:off x="4986338" y="4435475"/>
            <a:ext cx="1374775" cy="1588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63" name="Line 623"/>
          <p:cNvSpPr>
            <a:spLocks noChangeShapeType="1"/>
          </p:cNvSpPr>
          <p:nvPr/>
        </p:nvSpPr>
        <p:spPr bwMode="auto">
          <a:xfrm>
            <a:off x="4986338" y="4314825"/>
            <a:ext cx="1374775" cy="1588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64" name="Line 624"/>
          <p:cNvSpPr>
            <a:spLocks noChangeShapeType="1"/>
          </p:cNvSpPr>
          <p:nvPr/>
        </p:nvSpPr>
        <p:spPr bwMode="auto">
          <a:xfrm>
            <a:off x="4986338" y="4191000"/>
            <a:ext cx="1374775" cy="1588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65" name="Line 625"/>
          <p:cNvSpPr>
            <a:spLocks noChangeShapeType="1"/>
          </p:cNvSpPr>
          <p:nvPr/>
        </p:nvSpPr>
        <p:spPr bwMode="auto">
          <a:xfrm>
            <a:off x="4986338" y="4065588"/>
            <a:ext cx="1374775" cy="1587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66" name="Line 626"/>
          <p:cNvSpPr>
            <a:spLocks noChangeShapeType="1"/>
          </p:cNvSpPr>
          <p:nvPr/>
        </p:nvSpPr>
        <p:spPr bwMode="auto">
          <a:xfrm>
            <a:off x="4986338" y="3941763"/>
            <a:ext cx="1374775" cy="1587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67" name="Line 627"/>
          <p:cNvSpPr>
            <a:spLocks noChangeShapeType="1"/>
          </p:cNvSpPr>
          <p:nvPr/>
        </p:nvSpPr>
        <p:spPr bwMode="auto">
          <a:xfrm>
            <a:off x="4986338" y="3816350"/>
            <a:ext cx="1374775" cy="1588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68" name="Rectangle 628"/>
          <p:cNvSpPr>
            <a:spLocks noChangeArrowheads="1"/>
          </p:cNvSpPr>
          <p:nvPr/>
        </p:nvSpPr>
        <p:spPr bwMode="auto">
          <a:xfrm>
            <a:off x="4986338" y="3816350"/>
            <a:ext cx="1376362" cy="1119188"/>
          </a:xfrm>
          <a:prstGeom prst="rect">
            <a:avLst/>
          </a:prstGeom>
          <a:noFill/>
          <a:ln w="31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53469" name="Line 629"/>
          <p:cNvSpPr>
            <a:spLocks noChangeShapeType="1"/>
          </p:cNvSpPr>
          <p:nvPr/>
        </p:nvSpPr>
        <p:spPr bwMode="auto">
          <a:xfrm>
            <a:off x="4986338" y="4935538"/>
            <a:ext cx="13763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70" name="Line 630"/>
          <p:cNvSpPr>
            <a:spLocks noChangeShapeType="1"/>
          </p:cNvSpPr>
          <p:nvPr/>
        </p:nvSpPr>
        <p:spPr bwMode="auto">
          <a:xfrm>
            <a:off x="5216525" y="4935538"/>
            <a:ext cx="11113" cy="158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71" name="Freeform 631"/>
          <p:cNvSpPr>
            <a:spLocks/>
          </p:cNvSpPr>
          <p:nvPr/>
        </p:nvSpPr>
        <p:spPr bwMode="auto">
          <a:xfrm>
            <a:off x="5227638" y="4935538"/>
            <a:ext cx="11112" cy="1587"/>
          </a:xfrm>
          <a:custGeom>
            <a:avLst/>
            <a:gdLst>
              <a:gd name="T0" fmla="*/ 0 w 16"/>
              <a:gd name="T1" fmla="*/ 0 h 1587"/>
              <a:gd name="T2" fmla="*/ 2147483647 w 16"/>
              <a:gd name="T3" fmla="*/ 0 h 1587"/>
              <a:gd name="T4" fmla="*/ 2147483647 w 16"/>
              <a:gd name="T5" fmla="*/ 0 h 1587"/>
              <a:gd name="T6" fmla="*/ 0 60000 65536"/>
              <a:gd name="T7" fmla="*/ 0 60000 65536"/>
              <a:gd name="T8" fmla="*/ 0 60000 65536"/>
              <a:gd name="T9" fmla="*/ 0 w 16"/>
              <a:gd name="T10" fmla="*/ 0 h 1587"/>
              <a:gd name="T11" fmla="*/ 16 w 16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1587">
                <a:moveTo>
                  <a:pt x="0" y="0"/>
                </a:moveTo>
                <a:lnTo>
                  <a:pt x="7" y="0"/>
                </a:lnTo>
                <a:lnTo>
                  <a:pt x="16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72" name="Line 632"/>
          <p:cNvSpPr>
            <a:spLocks noChangeShapeType="1"/>
          </p:cNvSpPr>
          <p:nvPr/>
        </p:nvSpPr>
        <p:spPr bwMode="auto">
          <a:xfrm>
            <a:off x="5238750" y="4935538"/>
            <a:ext cx="9525" cy="158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73" name="Freeform 633"/>
          <p:cNvSpPr>
            <a:spLocks/>
          </p:cNvSpPr>
          <p:nvPr/>
        </p:nvSpPr>
        <p:spPr bwMode="auto">
          <a:xfrm>
            <a:off x="5248275" y="4935538"/>
            <a:ext cx="14288" cy="1587"/>
          </a:xfrm>
          <a:custGeom>
            <a:avLst/>
            <a:gdLst>
              <a:gd name="T0" fmla="*/ 0 w 16"/>
              <a:gd name="T1" fmla="*/ 0 h 1587"/>
              <a:gd name="T2" fmla="*/ 2147483647 w 16"/>
              <a:gd name="T3" fmla="*/ 0 h 1587"/>
              <a:gd name="T4" fmla="*/ 2147483647 w 16"/>
              <a:gd name="T5" fmla="*/ 0 h 1587"/>
              <a:gd name="T6" fmla="*/ 0 60000 65536"/>
              <a:gd name="T7" fmla="*/ 0 60000 65536"/>
              <a:gd name="T8" fmla="*/ 0 60000 65536"/>
              <a:gd name="T9" fmla="*/ 0 w 16"/>
              <a:gd name="T10" fmla="*/ 0 h 1587"/>
              <a:gd name="T11" fmla="*/ 16 w 16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1587">
                <a:moveTo>
                  <a:pt x="0" y="0"/>
                </a:moveTo>
                <a:lnTo>
                  <a:pt x="8" y="0"/>
                </a:lnTo>
                <a:lnTo>
                  <a:pt x="16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74" name="Freeform 634"/>
          <p:cNvSpPr>
            <a:spLocks/>
          </p:cNvSpPr>
          <p:nvPr/>
        </p:nvSpPr>
        <p:spPr bwMode="auto">
          <a:xfrm>
            <a:off x="5262563" y="4932363"/>
            <a:ext cx="9525" cy="3175"/>
          </a:xfrm>
          <a:custGeom>
            <a:avLst/>
            <a:gdLst>
              <a:gd name="T0" fmla="*/ 0 w 12"/>
              <a:gd name="T1" fmla="*/ 2147483647 h 4"/>
              <a:gd name="T2" fmla="*/ 2147483647 w 12"/>
              <a:gd name="T3" fmla="*/ 0 h 4"/>
              <a:gd name="T4" fmla="*/ 2147483647 w 12"/>
              <a:gd name="T5" fmla="*/ 0 h 4"/>
              <a:gd name="T6" fmla="*/ 0 60000 65536"/>
              <a:gd name="T7" fmla="*/ 0 60000 65536"/>
              <a:gd name="T8" fmla="*/ 0 60000 65536"/>
              <a:gd name="T9" fmla="*/ 0 w 12"/>
              <a:gd name="T10" fmla="*/ 0 h 4"/>
              <a:gd name="T11" fmla="*/ 12 w 12"/>
              <a:gd name="T12" fmla="*/ 4 h 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" h="4">
                <a:moveTo>
                  <a:pt x="0" y="4"/>
                </a:moveTo>
                <a:lnTo>
                  <a:pt x="5" y="0"/>
                </a:lnTo>
                <a:lnTo>
                  <a:pt x="12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75" name="Freeform 635"/>
          <p:cNvSpPr>
            <a:spLocks/>
          </p:cNvSpPr>
          <p:nvPr/>
        </p:nvSpPr>
        <p:spPr bwMode="auto">
          <a:xfrm>
            <a:off x="5272088" y="4932363"/>
            <a:ext cx="12700" cy="1587"/>
          </a:xfrm>
          <a:custGeom>
            <a:avLst/>
            <a:gdLst>
              <a:gd name="T0" fmla="*/ 0 w 17"/>
              <a:gd name="T1" fmla="*/ 0 h 1587"/>
              <a:gd name="T2" fmla="*/ 2147483647 w 17"/>
              <a:gd name="T3" fmla="*/ 0 h 1587"/>
              <a:gd name="T4" fmla="*/ 2147483647 w 17"/>
              <a:gd name="T5" fmla="*/ 0 h 1587"/>
              <a:gd name="T6" fmla="*/ 0 60000 65536"/>
              <a:gd name="T7" fmla="*/ 0 60000 65536"/>
              <a:gd name="T8" fmla="*/ 0 60000 65536"/>
              <a:gd name="T9" fmla="*/ 0 w 17"/>
              <a:gd name="T10" fmla="*/ 0 h 1587"/>
              <a:gd name="T11" fmla="*/ 17 w 17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1587">
                <a:moveTo>
                  <a:pt x="0" y="0"/>
                </a:moveTo>
                <a:lnTo>
                  <a:pt x="9" y="0"/>
                </a:lnTo>
                <a:lnTo>
                  <a:pt x="17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76" name="Line 636"/>
          <p:cNvSpPr>
            <a:spLocks noChangeShapeType="1"/>
          </p:cNvSpPr>
          <p:nvPr/>
        </p:nvSpPr>
        <p:spPr bwMode="auto">
          <a:xfrm>
            <a:off x="5284788" y="4932363"/>
            <a:ext cx="9525" cy="158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77" name="Freeform 637"/>
          <p:cNvSpPr>
            <a:spLocks/>
          </p:cNvSpPr>
          <p:nvPr/>
        </p:nvSpPr>
        <p:spPr bwMode="auto">
          <a:xfrm>
            <a:off x="5294313" y="4927600"/>
            <a:ext cx="12700" cy="4763"/>
          </a:xfrm>
          <a:custGeom>
            <a:avLst/>
            <a:gdLst>
              <a:gd name="T0" fmla="*/ 0 w 17"/>
              <a:gd name="T1" fmla="*/ 2147483647 h 5"/>
              <a:gd name="T2" fmla="*/ 2147483647 w 17"/>
              <a:gd name="T3" fmla="*/ 0 h 5"/>
              <a:gd name="T4" fmla="*/ 2147483647 w 17"/>
              <a:gd name="T5" fmla="*/ 0 h 5"/>
              <a:gd name="T6" fmla="*/ 0 60000 65536"/>
              <a:gd name="T7" fmla="*/ 0 60000 65536"/>
              <a:gd name="T8" fmla="*/ 0 60000 65536"/>
              <a:gd name="T9" fmla="*/ 0 w 17"/>
              <a:gd name="T10" fmla="*/ 0 h 5"/>
              <a:gd name="T11" fmla="*/ 17 w 17"/>
              <a:gd name="T12" fmla="*/ 5 h 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5">
                <a:moveTo>
                  <a:pt x="0" y="5"/>
                </a:moveTo>
                <a:lnTo>
                  <a:pt x="8" y="0"/>
                </a:lnTo>
                <a:lnTo>
                  <a:pt x="17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78" name="Line 638"/>
          <p:cNvSpPr>
            <a:spLocks noChangeShapeType="1"/>
          </p:cNvSpPr>
          <p:nvPr/>
        </p:nvSpPr>
        <p:spPr bwMode="auto">
          <a:xfrm>
            <a:off x="5307013" y="4927600"/>
            <a:ext cx="9525" cy="1588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79" name="Line 639"/>
          <p:cNvSpPr>
            <a:spLocks noChangeShapeType="1"/>
          </p:cNvSpPr>
          <p:nvPr/>
        </p:nvSpPr>
        <p:spPr bwMode="auto">
          <a:xfrm flipV="1">
            <a:off x="5316538" y="4924425"/>
            <a:ext cx="14287" cy="3175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80" name="Line 640"/>
          <p:cNvSpPr>
            <a:spLocks noChangeShapeType="1"/>
          </p:cNvSpPr>
          <p:nvPr/>
        </p:nvSpPr>
        <p:spPr bwMode="auto">
          <a:xfrm flipV="1">
            <a:off x="5330825" y="4922838"/>
            <a:ext cx="12700" cy="158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81" name="Line 641"/>
          <p:cNvSpPr>
            <a:spLocks noChangeShapeType="1"/>
          </p:cNvSpPr>
          <p:nvPr/>
        </p:nvSpPr>
        <p:spPr bwMode="auto">
          <a:xfrm flipV="1">
            <a:off x="5343525" y="4914900"/>
            <a:ext cx="9525" cy="7938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82" name="Freeform 642"/>
          <p:cNvSpPr>
            <a:spLocks/>
          </p:cNvSpPr>
          <p:nvPr/>
        </p:nvSpPr>
        <p:spPr bwMode="auto">
          <a:xfrm>
            <a:off x="5353050" y="4908550"/>
            <a:ext cx="12700" cy="6350"/>
          </a:xfrm>
          <a:custGeom>
            <a:avLst/>
            <a:gdLst>
              <a:gd name="T0" fmla="*/ 0 w 17"/>
              <a:gd name="T1" fmla="*/ 2147483647 h 9"/>
              <a:gd name="T2" fmla="*/ 2147483647 w 17"/>
              <a:gd name="T3" fmla="*/ 2147483647 h 9"/>
              <a:gd name="T4" fmla="*/ 2147483647 w 17"/>
              <a:gd name="T5" fmla="*/ 0 h 9"/>
              <a:gd name="T6" fmla="*/ 0 60000 65536"/>
              <a:gd name="T7" fmla="*/ 0 60000 65536"/>
              <a:gd name="T8" fmla="*/ 0 60000 65536"/>
              <a:gd name="T9" fmla="*/ 0 w 17"/>
              <a:gd name="T10" fmla="*/ 0 h 9"/>
              <a:gd name="T11" fmla="*/ 17 w 17"/>
              <a:gd name="T12" fmla="*/ 9 h 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9">
                <a:moveTo>
                  <a:pt x="0" y="9"/>
                </a:moveTo>
                <a:lnTo>
                  <a:pt x="9" y="6"/>
                </a:lnTo>
                <a:lnTo>
                  <a:pt x="17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83" name="Line 643"/>
          <p:cNvSpPr>
            <a:spLocks noChangeShapeType="1"/>
          </p:cNvSpPr>
          <p:nvPr/>
        </p:nvSpPr>
        <p:spPr bwMode="auto">
          <a:xfrm flipV="1">
            <a:off x="5365750" y="4902200"/>
            <a:ext cx="9525" cy="6350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84" name="Freeform 644"/>
          <p:cNvSpPr>
            <a:spLocks/>
          </p:cNvSpPr>
          <p:nvPr/>
        </p:nvSpPr>
        <p:spPr bwMode="auto">
          <a:xfrm>
            <a:off x="5375275" y="4892675"/>
            <a:ext cx="14288" cy="9525"/>
          </a:xfrm>
          <a:custGeom>
            <a:avLst/>
            <a:gdLst>
              <a:gd name="T0" fmla="*/ 0 w 17"/>
              <a:gd name="T1" fmla="*/ 2147483647 h 13"/>
              <a:gd name="T2" fmla="*/ 2147483647 w 17"/>
              <a:gd name="T3" fmla="*/ 2147483647 h 13"/>
              <a:gd name="T4" fmla="*/ 2147483647 w 17"/>
              <a:gd name="T5" fmla="*/ 0 h 13"/>
              <a:gd name="T6" fmla="*/ 0 60000 65536"/>
              <a:gd name="T7" fmla="*/ 0 60000 65536"/>
              <a:gd name="T8" fmla="*/ 0 60000 65536"/>
              <a:gd name="T9" fmla="*/ 0 w 17"/>
              <a:gd name="T10" fmla="*/ 0 h 13"/>
              <a:gd name="T11" fmla="*/ 17 w 17"/>
              <a:gd name="T12" fmla="*/ 13 h 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13">
                <a:moveTo>
                  <a:pt x="0" y="13"/>
                </a:moveTo>
                <a:lnTo>
                  <a:pt x="8" y="8"/>
                </a:lnTo>
                <a:lnTo>
                  <a:pt x="17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85" name="Line 645"/>
          <p:cNvSpPr>
            <a:spLocks noChangeShapeType="1"/>
          </p:cNvSpPr>
          <p:nvPr/>
        </p:nvSpPr>
        <p:spPr bwMode="auto">
          <a:xfrm flipV="1">
            <a:off x="5389563" y="4878388"/>
            <a:ext cx="9525" cy="1428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86" name="Freeform 646"/>
          <p:cNvSpPr>
            <a:spLocks/>
          </p:cNvSpPr>
          <p:nvPr/>
        </p:nvSpPr>
        <p:spPr bwMode="auto">
          <a:xfrm>
            <a:off x="5399088" y="4865688"/>
            <a:ext cx="12700" cy="12700"/>
          </a:xfrm>
          <a:custGeom>
            <a:avLst/>
            <a:gdLst>
              <a:gd name="T0" fmla="*/ 0 w 16"/>
              <a:gd name="T1" fmla="*/ 2147483647 h 17"/>
              <a:gd name="T2" fmla="*/ 2147483647 w 16"/>
              <a:gd name="T3" fmla="*/ 2147483647 h 17"/>
              <a:gd name="T4" fmla="*/ 2147483647 w 16"/>
              <a:gd name="T5" fmla="*/ 0 h 17"/>
              <a:gd name="T6" fmla="*/ 0 60000 65536"/>
              <a:gd name="T7" fmla="*/ 0 60000 65536"/>
              <a:gd name="T8" fmla="*/ 0 60000 65536"/>
              <a:gd name="T9" fmla="*/ 0 w 16"/>
              <a:gd name="T10" fmla="*/ 0 h 17"/>
              <a:gd name="T11" fmla="*/ 16 w 16"/>
              <a:gd name="T12" fmla="*/ 17 h 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17">
                <a:moveTo>
                  <a:pt x="0" y="17"/>
                </a:moveTo>
                <a:lnTo>
                  <a:pt x="8" y="8"/>
                </a:lnTo>
                <a:lnTo>
                  <a:pt x="16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87" name="Line 647"/>
          <p:cNvSpPr>
            <a:spLocks noChangeShapeType="1"/>
          </p:cNvSpPr>
          <p:nvPr/>
        </p:nvSpPr>
        <p:spPr bwMode="auto">
          <a:xfrm flipV="1">
            <a:off x="5411788" y="4848225"/>
            <a:ext cx="9525" cy="17463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88" name="Freeform 648"/>
          <p:cNvSpPr>
            <a:spLocks/>
          </p:cNvSpPr>
          <p:nvPr/>
        </p:nvSpPr>
        <p:spPr bwMode="auto">
          <a:xfrm>
            <a:off x="5421313" y="4827588"/>
            <a:ext cx="12700" cy="20637"/>
          </a:xfrm>
          <a:custGeom>
            <a:avLst/>
            <a:gdLst>
              <a:gd name="T0" fmla="*/ 0 w 17"/>
              <a:gd name="T1" fmla="*/ 2147483647 h 26"/>
              <a:gd name="T2" fmla="*/ 2147483647 w 17"/>
              <a:gd name="T3" fmla="*/ 2147483647 h 26"/>
              <a:gd name="T4" fmla="*/ 2147483647 w 17"/>
              <a:gd name="T5" fmla="*/ 0 h 26"/>
              <a:gd name="T6" fmla="*/ 0 60000 65536"/>
              <a:gd name="T7" fmla="*/ 0 60000 65536"/>
              <a:gd name="T8" fmla="*/ 0 60000 65536"/>
              <a:gd name="T9" fmla="*/ 0 w 17"/>
              <a:gd name="T10" fmla="*/ 0 h 26"/>
              <a:gd name="T11" fmla="*/ 17 w 17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26">
                <a:moveTo>
                  <a:pt x="0" y="26"/>
                </a:moveTo>
                <a:lnTo>
                  <a:pt x="9" y="13"/>
                </a:lnTo>
                <a:lnTo>
                  <a:pt x="17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89" name="Freeform 649"/>
          <p:cNvSpPr>
            <a:spLocks/>
          </p:cNvSpPr>
          <p:nvPr/>
        </p:nvSpPr>
        <p:spPr bwMode="auto">
          <a:xfrm>
            <a:off x="5434013" y="4800600"/>
            <a:ext cx="9525" cy="26988"/>
          </a:xfrm>
          <a:custGeom>
            <a:avLst/>
            <a:gdLst>
              <a:gd name="T0" fmla="*/ 0 w 12"/>
              <a:gd name="T1" fmla="*/ 2147483647 h 34"/>
              <a:gd name="T2" fmla="*/ 2147483647 w 12"/>
              <a:gd name="T3" fmla="*/ 2147483647 h 34"/>
              <a:gd name="T4" fmla="*/ 2147483647 w 12"/>
              <a:gd name="T5" fmla="*/ 0 h 34"/>
              <a:gd name="T6" fmla="*/ 0 60000 65536"/>
              <a:gd name="T7" fmla="*/ 0 60000 65536"/>
              <a:gd name="T8" fmla="*/ 0 60000 65536"/>
              <a:gd name="T9" fmla="*/ 0 w 12"/>
              <a:gd name="T10" fmla="*/ 0 h 34"/>
              <a:gd name="T11" fmla="*/ 12 w 12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" h="34">
                <a:moveTo>
                  <a:pt x="0" y="34"/>
                </a:moveTo>
                <a:lnTo>
                  <a:pt x="4" y="17"/>
                </a:lnTo>
                <a:lnTo>
                  <a:pt x="12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90" name="Freeform 650"/>
          <p:cNvSpPr>
            <a:spLocks/>
          </p:cNvSpPr>
          <p:nvPr/>
        </p:nvSpPr>
        <p:spPr bwMode="auto">
          <a:xfrm>
            <a:off x="5443538" y="4773613"/>
            <a:ext cx="14287" cy="26987"/>
          </a:xfrm>
          <a:custGeom>
            <a:avLst/>
            <a:gdLst>
              <a:gd name="T0" fmla="*/ 0 w 17"/>
              <a:gd name="T1" fmla="*/ 2147483647 h 34"/>
              <a:gd name="T2" fmla="*/ 2147483647 w 17"/>
              <a:gd name="T3" fmla="*/ 2147483647 h 34"/>
              <a:gd name="T4" fmla="*/ 2147483647 w 17"/>
              <a:gd name="T5" fmla="*/ 0 h 34"/>
              <a:gd name="T6" fmla="*/ 0 60000 65536"/>
              <a:gd name="T7" fmla="*/ 0 60000 65536"/>
              <a:gd name="T8" fmla="*/ 0 60000 65536"/>
              <a:gd name="T9" fmla="*/ 0 w 17"/>
              <a:gd name="T10" fmla="*/ 0 h 34"/>
              <a:gd name="T11" fmla="*/ 17 w 17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34">
                <a:moveTo>
                  <a:pt x="0" y="34"/>
                </a:moveTo>
                <a:lnTo>
                  <a:pt x="8" y="16"/>
                </a:lnTo>
                <a:lnTo>
                  <a:pt x="17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91" name="Line 651"/>
          <p:cNvSpPr>
            <a:spLocks noChangeShapeType="1"/>
          </p:cNvSpPr>
          <p:nvPr/>
        </p:nvSpPr>
        <p:spPr bwMode="auto">
          <a:xfrm flipV="1">
            <a:off x="5457825" y="4738688"/>
            <a:ext cx="9525" cy="34925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92" name="Freeform 652"/>
          <p:cNvSpPr>
            <a:spLocks/>
          </p:cNvSpPr>
          <p:nvPr/>
        </p:nvSpPr>
        <p:spPr bwMode="auto">
          <a:xfrm>
            <a:off x="5467350" y="4702175"/>
            <a:ext cx="12700" cy="36513"/>
          </a:xfrm>
          <a:custGeom>
            <a:avLst/>
            <a:gdLst>
              <a:gd name="T0" fmla="*/ 0 w 15"/>
              <a:gd name="T1" fmla="*/ 2147483647 h 47"/>
              <a:gd name="T2" fmla="*/ 2147483647 w 15"/>
              <a:gd name="T3" fmla="*/ 2147483647 h 47"/>
              <a:gd name="T4" fmla="*/ 2147483647 w 15"/>
              <a:gd name="T5" fmla="*/ 0 h 47"/>
              <a:gd name="T6" fmla="*/ 0 60000 65536"/>
              <a:gd name="T7" fmla="*/ 0 60000 65536"/>
              <a:gd name="T8" fmla="*/ 0 60000 65536"/>
              <a:gd name="T9" fmla="*/ 0 w 15"/>
              <a:gd name="T10" fmla="*/ 0 h 47"/>
              <a:gd name="T11" fmla="*/ 15 w 15"/>
              <a:gd name="T12" fmla="*/ 47 h 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47">
                <a:moveTo>
                  <a:pt x="0" y="47"/>
                </a:moveTo>
                <a:lnTo>
                  <a:pt x="8" y="27"/>
                </a:lnTo>
                <a:lnTo>
                  <a:pt x="15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93" name="Line 653"/>
          <p:cNvSpPr>
            <a:spLocks noChangeShapeType="1"/>
          </p:cNvSpPr>
          <p:nvPr/>
        </p:nvSpPr>
        <p:spPr bwMode="auto">
          <a:xfrm flipV="1">
            <a:off x="5480050" y="4659313"/>
            <a:ext cx="9525" cy="42862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94" name="Line 654"/>
          <p:cNvSpPr>
            <a:spLocks noChangeShapeType="1"/>
          </p:cNvSpPr>
          <p:nvPr/>
        </p:nvSpPr>
        <p:spPr bwMode="auto">
          <a:xfrm flipV="1">
            <a:off x="5489575" y="4611688"/>
            <a:ext cx="12700" cy="47625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95" name="Freeform 655"/>
          <p:cNvSpPr>
            <a:spLocks/>
          </p:cNvSpPr>
          <p:nvPr/>
        </p:nvSpPr>
        <p:spPr bwMode="auto">
          <a:xfrm>
            <a:off x="5502275" y="4564063"/>
            <a:ext cx="12700" cy="47625"/>
          </a:xfrm>
          <a:custGeom>
            <a:avLst/>
            <a:gdLst>
              <a:gd name="T0" fmla="*/ 0 w 17"/>
              <a:gd name="T1" fmla="*/ 2147483647 h 59"/>
              <a:gd name="T2" fmla="*/ 2147483647 w 17"/>
              <a:gd name="T3" fmla="*/ 2147483647 h 59"/>
              <a:gd name="T4" fmla="*/ 2147483647 w 17"/>
              <a:gd name="T5" fmla="*/ 0 h 59"/>
              <a:gd name="T6" fmla="*/ 0 60000 65536"/>
              <a:gd name="T7" fmla="*/ 0 60000 65536"/>
              <a:gd name="T8" fmla="*/ 0 60000 65536"/>
              <a:gd name="T9" fmla="*/ 0 w 17"/>
              <a:gd name="T10" fmla="*/ 0 h 59"/>
              <a:gd name="T11" fmla="*/ 17 w 17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59">
                <a:moveTo>
                  <a:pt x="0" y="59"/>
                </a:moveTo>
                <a:lnTo>
                  <a:pt x="8" y="29"/>
                </a:lnTo>
                <a:lnTo>
                  <a:pt x="17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96" name="Line 656"/>
          <p:cNvSpPr>
            <a:spLocks noChangeShapeType="1"/>
          </p:cNvSpPr>
          <p:nvPr/>
        </p:nvSpPr>
        <p:spPr bwMode="auto">
          <a:xfrm flipV="1">
            <a:off x="5514975" y="4510088"/>
            <a:ext cx="9525" cy="53975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97" name="Freeform 657"/>
          <p:cNvSpPr>
            <a:spLocks/>
          </p:cNvSpPr>
          <p:nvPr/>
        </p:nvSpPr>
        <p:spPr bwMode="auto">
          <a:xfrm>
            <a:off x="5524500" y="4452938"/>
            <a:ext cx="14288" cy="57150"/>
          </a:xfrm>
          <a:custGeom>
            <a:avLst/>
            <a:gdLst>
              <a:gd name="T0" fmla="*/ 0 w 16"/>
              <a:gd name="T1" fmla="*/ 2147483647 h 73"/>
              <a:gd name="T2" fmla="*/ 2147483647 w 16"/>
              <a:gd name="T3" fmla="*/ 2147483647 h 73"/>
              <a:gd name="T4" fmla="*/ 2147483647 w 16"/>
              <a:gd name="T5" fmla="*/ 0 h 73"/>
              <a:gd name="T6" fmla="*/ 0 60000 65536"/>
              <a:gd name="T7" fmla="*/ 0 60000 65536"/>
              <a:gd name="T8" fmla="*/ 0 60000 65536"/>
              <a:gd name="T9" fmla="*/ 0 w 16"/>
              <a:gd name="T10" fmla="*/ 0 h 73"/>
              <a:gd name="T11" fmla="*/ 16 w 16"/>
              <a:gd name="T12" fmla="*/ 73 h 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73">
                <a:moveTo>
                  <a:pt x="0" y="73"/>
                </a:moveTo>
                <a:lnTo>
                  <a:pt x="8" y="38"/>
                </a:lnTo>
                <a:lnTo>
                  <a:pt x="16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98" name="Line 658"/>
          <p:cNvSpPr>
            <a:spLocks noChangeShapeType="1"/>
          </p:cNvSpPr>
          <p:nvPr/>
        </p:nvSpPr>
        <p:spPr bwMode="auto">
          <a:xfrm flipV="1">
            <a:off x="5538788" y="4392613"/>
            <a:ext cx="9525" cy="60325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99" name="Freeform 659"/>
          <p:cNvSpPr>
            <a:spLocks/>
          </p:cNvSpPr>
          <p:nvPr/>
        </p:nvSpPr>
        <p:spPr bwMode="auto">
          <a:xfrm>
            <a:off x="5548313" y="4332288"/>
            <a:ext cx="12700" cy="60325"/>
          </a:xfrm>
          <a:custGeom>
            <a:avLst/>
            <a:gdLst>
              <a:gd name="T0" fmla="*/ 0 w 17"/>
              <a:gd name="T1" fmla="*/ 2147483647 h 78"/>
              <a:gd name="T2" fmla="*/ 2147483647 w 17"/>
              <a:gd name="T3" fmla="*/ 2147483647 h 78"/>
              <a:gd name="T4" fmla="*/ 2147483647 w 17"/>
              <a:gd name="T5" fmla="*/ 0 h 78"/>
              <a:gd name="T6" fmla="*/ 0 60000 65536"/>
              <a:gd name="T7" fmla="*/ 0 60000 65536"/>
              <a:gd name="T8" fmla="*/ 0 60000 65536"/>
              <a:gd name="T9" fmla="*/ 0 w 17"/>
              <a:gd name="T10" fmla="*/ 0 h 78"/>
              <a:gd name="T11" fmla="*/ 17 w 17"/>
              <a:gd name="T12" fmla="*/ 78 h 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78">
                <a:moveTo>
                  <a:pt x="0" y="78"/>
                </a:moveTo>
                <a:lnTo>
                  <a:pt x="9" y="38"/>
                </a:lnTo>
                <a:lnTo>
                  <a:pt x="17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00" name="Line 660"/>
          <p:cNvSpPr>
            <a:spLocks noChangeShapeType="1"/>
          </p:cNvSpPr>
          <p:nvPr/>
        </p:nvSpPr>
        <p:spPr bwMode="auto">
          <a:xfrm flipV="1">
            <a:off x="5561013" y="4275138"/>
            <a:ext cx="9525" cy="57150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01" name="Freeform 661"/>
          <p:cNvSpPr>
            <a:spLocks/>
          </p:cNvSpPr>
          <p:nvPr/>
        </p:nvSpPr>
        <p:spPr bwMode="auto">
          <a:xfrm>
            <a:off x="5570538" y="4214813"/>
            <a:ext cx="12700" cy="60325"/>
          </a:xfrm>
          <a:custGeom>
            <a:avLst/>
            <a:gdLst>
              <a:gd name="T0" fmla="*/ 0 w 17"/>
              <a:gd name="T1" fmla="*/ 2147483647 h 76"/>
              <a:gd name="T2" fmla="*/ 2147483647 w 17"/>
              <a:gd name="T3" fmla="*/ 2147483647 h 76"/>
              <a:gd name="T4" fmla="*/ 2147483647 w 17"/>
              <a:gd name="T5" fmla="*/ 0 h 76"/>
              <a:gd name="T6" fmla="*/ 0 60000 65536"/>
              <a:gd name="T7" fmla="*/ 0 60000 65536"/>
              <a:gd name="T8" fmla="*/ 0 60000 65536"/>
              <a:gd name="T9" fmla="*/ 0 w 17"/>
              <a:gd name="T10" fmla="*/ 0 h 76"/>
              <a:gd name="T11" fmla="*/ 17 w 17"/>
              <a:gd name="T12" fmla="*/ 76 h 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76">
                <a:moveTo>
                  <a:pt x="0" y="76"/>
                </a:moveTo>
                <a:lnTo>
                  <a:pt x="8" y="38"/>
                </a:lnTo>
                <a:lnTo>
                  <a:pt x="17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02" name="Freeform 662"/>
          <p:cNvSpPr>
            <a:spLocks/>
          </p:cNvSpPr>
          <p:nvPr/>
        </p:nvSpPr>
        <p:spPr bwMode="auto">
          <a:xfrm>
            <a:off x="5583238" y="4160838"/>
            <a:ext cx="9525" cy="53975"/>
          </a:xfrm>
          <a:custGeom>
            <a:avLst/>
            <a:gdLst>
              <a:gd name="T0" fmla="*/ 0 w 12"/>
              <a:gd name="T1" fmla="*/ 2147483647 h 68"/>
              <a:gd name="T2" fmla="*/ 2147483647 w 12"/>
              <a:gd name="T3" fmla="*/ 2147483647 h 68"/>
              <a:gd name="T4" fmla="*/ 2147483647 w 12"/>
              <a:gd name="T5" fmla="*/ 0 h 68"/>
              <a:gd name="T6" fmla="*/ 0 60000 65536"/>
              <a:gd name="T7" fmla="*/ 0 60000 65536"/>
              <a:gd name="T8" fmla="*/ 0 60000 65536"/>
              <a:gd name="T9" fmla="*/ 0 w 12"/>
              <a:gd name="T10" fmla="*/ 0 h 68"/>
              <a:gd name="T11" fmla="*/ 12 w 12"/>
              <a:gd name="T12" fmla="*/ 68 h 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" h="68">
                <a:moveTo>
                  <a:pt x="0" y="68"/>
                </a:moveTo>
                <a:lnTo>
                  <a:pt x="3" y="34"/>
                </a:lnTo>
                <a:lnTo>
                  <a:pt x="12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03" name="Freeform 663"/>
          <p:cNvSpPr>
            <a:spLocks/>
          </p:cNvSpPr>
          <p:nvPr/>
        </p:nvSpPr>
        <p:spPr bwMode="auto">
          <a:xfrm>
            <a:off x="5592763" y="4105275"/>
            <a:ext cx="14287" cy="55563"/>
          </a:xfrm>
          <a:custGeom>
            <a:avLst/>
            <a:gdLst>
              <a:gd name="T0" fmla="*/ 0 w 16"/>
              <a:gd name="T1" fmla="*/ 2147483647 h 68"/>
              <a:gd name="T2" fmla="*/ 2147483647 w 16"/>
              <a:gd name="T3" fmla="*/ 2147483647 h 68"/>
              <a:gd name="T4" fmla="*/ 2147483647 w 16"/>
              <a:gd name="T5" fmla="*/ 0 h 68"/>
              <a:gd name="T6" fmla="*/ 0 60000 65536"/>
              <a:gd name="T7" fmla="*/ 0 60000 65536"/>
              <a:gd name="T8" fmla="*/ 0 60000 65536"/>
              <a:gd name="T9" fmla="*/ 0 w 16"/>
              <a:gd name="T10" fmla="*/ 0 h 68"/>
              <a:gd name="T11" fmla="*/ 16 w 16"/>
              <a:gd name="T12" fmla="*/ 68 h 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68">
                <a:moveTo>
                  <a:pt x="0" y="68"/>
                </a:moveTo>
                <a:lnTo>
                  <a:pt x="8" y="34"/>
                </a:lnTo>
                <a:lnTo>
                  <a:pt x="16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04" name="Line 664"/>
          <p:cNvSpPr>
            <a:spLocks noChangeShapeType="1"/>
          </p:cNvSpPr>
          <p:nvPr/>
        </p:nvSpPr>
        <p:spPr bwMode="auto">
          <a:xfrm flipV="1">
            <a:off x="5607050" y="4059238"/>
            <a:ext cx="9525" cy="4603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05" name="Freeform 665"/>
          <p:cNvSpPr>
            <a:spLocks/>
          </p:cNvSpPr>
          <p:nvPr/>
        </p:nvSpPr>
        <p:spPr bwMode="auto">
          <a:xfrm>
            <a:off x="5616575" y="4017963"/>
            <a:ext cx="12700" cy="41275"/>
          </a:xfrm>
          <a:custGeom>
            <a:avLst/>
            <a:gdLst>
              <a:gd name="T0" fmla="*/ 0 w 17"/>
              <a:gd name="T1" fmla="*/ 2147483647 h 50"/>
              <a:gd name="T2" fmla="*/ 2147483647 w 17"/>
              <a:gd name="T3" fmla="*/ 2147483647 h 50"/>
              <a:gd name="T4" fmla="*/ 2147483647 w 17"/>
              <a:gd name="T5" fmla="*/ 0 h 50"/>
              <a:gd name="T6" fmla="*/ 0 60000 65536"/>
              <a:gd name="T7" fmla="*/ 0 60000 65536"/>
              <a:gd name="T8" fmla="*/ 0 60000 65536"/>
              <a:gd name="T9" fmla="*/ 0 w 17"/>
              <a:gd name="T10" fmla="*/ 0 h 50"/>
              <a:gd name="T11" fmla="*/ 17 w 17"/>
              <a:gd name="T12" fmla="*/ 50 h 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50">
                <a:moveTo>
                  <a:pt x="0" y="50"/>
                </a:moveTo>
                <a:lnTo>
                  <a:pt x="9" y="25"/>
                </a:lnTo>
                <a:lnTo>
                  <a:pt x="17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06" name="Freeform 666"/>
          <p:cNvSpPr>
            <a:spLocks/>
          </p:cNvSpPr>
          <p:nvPr/>
        </p:nvSpPr>
        <p:spPr bwMode="auto">
          <a:xfrm>
            <a:off x="5629275" y="3987800"/>
            <a:ext cx="9525" cy="30163"/>
          </a:xfrm>
          <a:custGeom>
            <a:avLst/>
            <a:gdLst>
              <a:gd name="T0" fmla="*/ 0 w 12"/>
              <a:gd name="T1" fmla="*/ 2147483647 h 38"/>
              <a:gd name="T2" fmla="*/ 2147483647 w 12"/>
              <a:gd name="T3" fmla="*/ 2147483647 h 38"/>
              <a:gd name="T4" fmla="*/ 2147483647 w 12"/>
              <a:gd name="T5" fmla="*/ 0 h 38"/>
              <a:gd name="T6" fmla="*/ 0 60000 65536"/>
              <a:gd name="T7" fmla="*/ 0 60000 65536"/>
              <a:gd name="T8" fmla="*/ 0 60000 65536"/>
              <a:gd name="T9" fmla="*/ 0 w 12"/>
              <a:gd name="T10" fmla="*/ 0 h 38"/>
              <a:gd name="T11" fmla="*/ 12 w 12"/>
              <a:gd name="T12" fmla="*/ 38 h 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" h="38">
                <a:moveTo>
                  <a:pt x="0" y="38"/>
                </a:moveTo>
                <a:lnTo>
                  <a:pt x="4" y="16"/>
                </a:lnTo>
                <a:lnTo>
                  <a:pt x="12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07" name="Freeform 667"/>
          <p:cNvSpPr>
            <a:spLocks/>
          </p:cNvSpPr>
          <p:nvPr/>
        </p:nvSpPr>
        <p:spPr bwMode="auto">
          <a:xfrm>
            <a:off x="5638800" y="3960813"/>
            <a:ext cx="12700" cy="26987"/>
          </a:xfrm>
          <a:custGeom>
            <a:avLst/>
            <a:gdLst>
              <a:gd name="T0" fmla="*/ 0 w 17"/>
              <a:gd name="T1" fmla="*/ 2147483647 h 34"/>
              <a:gd name="T2" fmla="*/ 2147483647 w 17"/>
              <a:gd name="T3" fmla="*/ 2147483647 h 34"/>
              <a:gd name="T4" fmla="*/ 2147483647 w 17"/>
              <a:gd name="T5" fmla="*/ 0 h 34"/>
              <a:gd name="T6" fmla="*/ 0 60000 65536"/>
              <a:gd name="T7" fmla="*/ 0 60000 65536"/>
              <a:gd name="T8" fmla="*/ 0 60000 65536"/>
              <a:gd name="T9" fmla="*/ 0 w 17"/>
              <a:gd name="T10" fmla="*/ 0 h 34"/>
              <a:gd name="T11" fmla="*/ 17 w 17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34">
                <a:moveTo>
                  <a:pt x="0" y="34"/>
                </a:moveTo>
                <a:lnTo>
                  <a:pt x="8" y="16"/>
                </a:lnTo>
                <a:lnTo>
                  <a:pt x="17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08" name="Freeform 668"/>
          <p:cNvSpPr>
            <a:spLocks/>
          </p:cNvSpPr>
          <p:nvPr/>
        </p:nvSpPr>
        <p:spPr bwMode="auto">
          <a:xfrm>
            <a:off x="5651500" y="3946525"/>
            <a:ext cx="9525" cy="14288"/>
          </a:xfrm>
          <a:custGeom>
            <a:avLst/>
            <a:gdLst>
              <a:gd name="T0" fmla="*/ 0 w 12"/>
              <a:gd name="T1" fmla="*/ 2147483647 h 18"/>
              <a:gd name="T2" fmla="*/ 2147483647 w 12"/>
              <a:gd name="T3" fmla="*/ 2147483647 h 18"/>
              <a:gd name="T4" fmla="*/ 2147483647 w 12"/>
              <a:gd name="T5" fmla="*/ 0 h 18"/>
              <a:gd name="T6" fmla="*/ 0 60000 65536"/>
              <a:gd name="T7" fmla="*/ 0 60000 65536"/>
              <a:gd name="T8" fmla="*/ 0 60000 65536"/>
              <a:gd name="T9" fmla="*/ 0 w 12"/>
              <a:gd name="T10" fmla="*/ 0 h 18"/>
              <a:gd name="T11" fmla="*/ 12 w 12"/>
              <a:gd name="T12" fmla="*/ 18 h 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" h="18">
                <a:moveTo>
                  <a:pt x="0" y="18"/>
                </a:moveTo>
                <a:lnTo>
                  <a:pt x="3" y="9"/>
                </a:lnTo>
                <a:lnTo>
                  <a:pt x="12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09" name="Freeform 669"/>
          <p:cNvSpPr>
            <a:spLocks/>
          </p:cNvSpPr>
          <p:nvPr/>
        </p:nvSpPr>
        <p:spPr bwMode="auto">
          <a:xfrm>
            <a:off x="5661025" y="3944938"/>
            <a:ext cx="14288" cy="1587"/>
          </a:xfrm>
          <a:custGeom>
            <a:avLst/>
            <a:gdLst>
              <a:gd name="T0" fmla="*/ 0 w 16"/>
              <a:gd name="T1" fmla="*/ 2147483647 h 4"/>
              <a:gd name="T2" fmla="*/ 2147483647 w 16"/>
              <a:gd name="T3" fmla="*/ 0 h 4"/>
              <a:gd name="T4" fmla="*/ 2147483647 w 16"/>
              <a:gd name="T5" fmla="*/ 0 h 4"/>
              <a:gd name="T6" fmla="*/ 0 60000 65536"/>
              <a:gd name="T7" fmla="*/ 0 60000 65536"/>
              <a:gd name="T8" fmla="*/ 0 60000 65536"/>
              <a:gd name="T9" fmla="*/ 0 w 16"/>
              <a:gd name="T10" fmla="*/ 0 h 4"/>
              <a:gd name="T11" fmla="*/ 16 w 16"/>
              <a:gd name="T12" fmla="*/ 4 h 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4">
                <a:moveTo>
                  <a:pt x="0" y="4"/>
                </a:moveTo>
                <a:lnTo>
                  <a:pt x="8" y="0"/>
                </a:lnTo>
                <a:lnTo>
                  <a:pt x="16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10" name="Freeform 670"/>
          <p:cNvSpPr>
            <a:spLocks/>
          </p:cNvSpPr>
          <p:nvPr/>
        </p:nvSpPr>
        <p:spPr bwMode="auto">
          <a:xfrm>
            <a:off x="5675313" y="3944938"/>
            <a:ext cx="12700" cy="1587"/>
          </a:xfrm>
          <a:custGeom>
            <a:avLst/>
            <a:gdLst>
              <a:gd name="T0" fmla="*/ 0 w 16"/>
              <a:gd name="T1" fmla="*/ 0 h 4"/>
              <a:gd name="T2" fmla="*/ 2147483647 w 16"/>
              <a:gd name="T3" fmla="*/ 0 h 4"/>
              <a:gd name="T4" fmla="*/ 2147483647 w 16"/>
              <a:gd name="T5" fmla="*/ 2147483647 h 4"/>
              <a:gd name="T6" fmla="*/ 0 60000 65536"/>
              <a:gd name="T7" fmla="*/ 0 60000 65536"/>
              <a:gd name="T8" fmla="*/ 0 60000 65536"/>
              <a:gd name="T9" fmla="*/ 0 w 16"/>
              <a:gd name="T10" fmla="*/ 0 h 4"/>
              <a:gd name="T11" fmla="*/ 16 w 16"/>
              <a:gd name="T12" fmla="*/ 4 h 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4">
                <a:moveTo>
                  <a:pt x="0" y="0"/>
                </a:moveTo>
                <a:lnTo>
                  <a:pt x="9" y="0"/>
                </a:lnTo>
                <a:lnTo>
                  <a:pt x="16" y="4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11" name="Freeform 671"/>
          <p:cNvSpPr>
            <a:spLocks/>
          </p:cNvSpPr>
          <p:nvPr/>
        </p:nvSpPr>
        <p:spPr bwMode="auto">
          <a:xfrm>
            <a:off x="5688013" y="3946525"/>
            <a:ext cx="9525" cy="14288"/>
          </a:xfrm>
          <a:custGeom>
            <a:avLst/>
            <a:gdLst>
              <a:gd name="T0" fmla="*/ 0 w 13"/>
              <a:gd name="T1" fmla="*/ 0 h 18"/>
              <a:gd name="T2" fmla="*/ 2147483647 w 13"/>
              <a:gd name="T3" fmla="*/ 2147483647 h 18"/>
              <a:gd name="T4" fmla="*/ 2147483647 w 13"/>
              <a:gd name="T5" fmla="*/ 2147483647 h 18"/>
              <a:gd name="T6" fmla="*/ 0 60000 65536"/>
              <a:gd name="T7" fmla="*/ 0 60000 65536"/>
              <a:gd name="T8" fmla="*/ 0 60000 65536"/>
              <a:gd name="T9" fmla="*/ 0 w 13"/>
              <a:gd name="T10" fmla="*/ 0 h 18"/>
              <a:gd name="T11" fmla="*/ 13 w 13"/>
              <a:gd name="T12" fmla="*/ 18 h 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" h="18">
                <a:moveTo>
                  <a:pt x="0" y="0"/>
                </a:moveTo>
                <a:lnTo>
                  <a:pt x="5" y="9"/>
                </a:lnTo>
                <a:lnTo>
                  <a:pt x="13" y="18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12" name="Freeform 672"/>
          <p:cNvSpPr>
            <a:spLocks/>
          </p:cNvSpPr>
          <p:nvPr/>
        </p:nvSpPr>
        <p:spPr bwMode="auto">
          <a:xfrm>
            <a:off x="5697538" y="3960813"/>
            <a:ext cx="12700" cy="26987"/>
          </a:xfrm>
          <a:custGeom>
            <a:avLst/>
            <a:gdLst>
              <a:gd name="T0" fmla="*/ 0 w 16"/>
              <a:gd name="T1" fmla="*/ 0 h 34"/>
              <a:gd name="T2" fmla="*/ 2147483647 w 16"/>
              <a:gd name="T3" fmla="*/ 2147483647 h 34"/>
              <a:gd name="T4" fmla="*/ 2147483647 w 16"/>
              <a:gd name="T5" fmla="*/ 2147483647 h 34"/>
              <a:gd name="T6" fmla="*/ 0 60000 65536"/>
              <a:gd name="T7" fmla="*/ 0 60000 65536"/>
              <a:gd name="T8" fmla="*/ 0 60000 65536"/>
              <a:gd name="T9" fmla="*/ 0 w 16"/>
              <a:gd name="T10" fmla="*/ 0 h 34"/>
              <a:gd name="T11" fmla="*/ 16 w 16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34">
                <a:moveTo>
                  <a:pt x="0" y="0"/>
                </a:moveTo>
                <a:lnTo>
                  <a:pt x="9" y="16"/>
                </a:lnTo>
                <a:lnTo>
                  <a:pt x="16" y="34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13" name="Freeform 673"/>
          <p:cNvSpPr>
            <a:spLocks/>
          </p:cNvSpPr>
          <p:nvPr/>
        </p:nvSpPr>
        <p:spPr bwMode="auto">
          <a:xfrm>
            <a:off x="5710238" y="3987800"/>
            <a:ext cx="9525" cy="30163"/>
          </a:xfrm>
          <a:custGeom>
            <a:avLst/>
            <a:gdLst>
              <a:gd name="T0" fmla="*/ 0 w 13"/>
              <a:gd name="T1" fmla="*/ 0 h 38"/>
              <a:gd name="T2" fmla="*/ 2147483647 w 13"/>
              <a:gd name="T3" fmla="*/ 2147483647 h 38"/>
              <a:gd name="T4" fmla="*/ 2147483647 w 13"/>
              <a:gd name="T5" fmla="*/ 2147483647 h 38"/>
              <a:gd name="T6" fmla="*/ 0 60000 65536"/>
              <a:gd name="T7" fmla="*/ 0 60000 65536"/>
              <a:gd name="T8" fmla="*/ 0 60000 65536"/>
              <a:gd name="T9" fmla="*/ 0 w 13"/>
              <a:gd name="T10" fmla="*/ 0 h 38"/>
              <a:gd name="T11" fmla="*/ 13 w 13"/>
              <a:gd name="T12" fmla="*/ 38 h 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" h="38">
                <a:moveTo>
                  <a:pt x="0" y="0"/>
                </a:moveTo>
                <a:lnTo>
                  <a:pt x="5" y="16"/>
                </a:lnTo>
                <a:lnTo>
                  <a:pt x="13" y="38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14" name="Freeform 674"/>
          <p:cNvSpPr>
            <a:spLocks/>
          </p:cNvSpPr>
          <p:nvPr/>
        </p:nvSpPr>
        <p:spPr bwMode="auto">
          <a:xfrm>
            <a:off x="5719763" y="4017963"/>
            <a:ext cx="12700" cy="41275"/>
          </a:xfrm>
          <a:custGeom>
            <a:avLst/>
            <a:gdLst>
              <a:gd name="T0" fmla="*/ 0 w 15"/>
              <a:gd name="T1" fmla="*/ 0 h 50"/>
              <a:gd name="T2" fmla="*/ 2147483647 w 15"/>
              <a:gd name="T3" fmla="*/ 2147483647 h 50"/>
              <a:gd name="T4" fmla="*/ 2147483647 w 15"/>
              <a:gd name="T5" fmla="*/ 2147483647 h 50"/>
              <a:gd name="T6" fmla="*/ 0 60000 65536"/>
              <a:gd name="T7" fmla="*/ 0 60000 65536"/>
              <a:gd name="T8" fmla="*/ 0 60000 65536"/>
              <a:gd name="T9" fmla="*/ 0 w 15"/>
              <a:gd name="T10" fmla="*/ 0 h 50"/>
              <a:gd name="T11" fmla="*/ 15 w 15"/>
              <a:gd name="T12" fmla="*/ 50 h 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50">
                <a:moveTo>
                  <a:pt x="0" y="0"/>
                </a:moveTo>
                <a:lnTo>
                  <a:pt x="8" y="25"/>
                </a:lnTo>
                <a:lnTo>
                  <a:pt x="15" y="5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15" name="Line 675"/>
          <p:cNvSpPr>
            <a:spLocks noChangeShapeType="1"/>
          </p:cNvSpPr>
          <p:nvPr/>
        </p:nvSpPr>
        <p:spPr bwMode="auto">
          <a:xfrm>
            <a:off x="5732463" y="4059238"/>
            <a:ext cx="11112" cy="4603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16" name="Freeform 676"/>
          <p:cNvSpPr>
            <a:spLocks/>
          </p:cNvSpPr>
          <p:nvPr/>
        </p:nvSpPr>
        <p:spPr bwMode="auto">
          <a:xfrm>
            <a:off x="5743575" y="4105275"/>
            <a:ext cx="12700" cy="55563"/>
          </a:xfrm>
          <a:custGeom>
            <a:avLst/>
            <a:gdLst>
              <a:gd name="T0" fmla="*/ 0 w 15"/>
              <a:gd name="T1" fmla="*/ 0 h 68"/>
              <a:gd name="T2" fmla="*/ 2147483647 w 15"/>
              <a:gd name="T3" fmla="*/ 2147483647 h 68"/>
              <a:gd name="T4" fmla="*/ 2147483647 w 15"/>
              <a:gd name="T5" fmla="*/ 2147483647 h 68"/>
              <a:gd name="T6" fmla="*/ 0 60000 65536"/>
              <a:gd name="T7" fmla="*/ 0 60000 65536"/>
              <a:gd name="T8" fmla="*/ 0 60000 65536"/>
              <a:gd name="T9" fmla="*/ 0 w 15"/>
              <a:gd name="T10" fmla="*/ 0 h 68"/>
              <a:gd name="T11" fmla="*/ 15 w 15"/>
              <a:gd name="T12" fmla="*/ 68 h 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68">
                <a:moveTo>
                  <a:pt x="0" y="0"/>
                </a:moveTo>
                <a:lnTo>
                  <a:pt x="7" y="34"/>
                </a:lnTo>
                <a:lnTo>
                  <a:pt x="15" y="68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17" name="Freeform 677"/>
          <p:cNvSpPr>
            <a:spLocks/>
          </p:cNvSpPr>
          <p:nvPr/>
        </p:nvSpPr>
        <p:spPr bwMode="auto">
          <a:xfrm>
            <a:off x="5756275" y="4160838"/>
            <a:ext cx="9525" cy="53975"/>
          </a:xfrm>
          <a:custGeom>
            <a:avLst/>
            <a:gdLst>
              <a:gd name="T0" fmla="*/ 0 w 13"/>
              <a:gd name="T1" fmla="*/ 0 h 68"/>
              <a:gd name="T2" fmla="*/ 2147483647 w 13"/>
              <a:gd name="T3" fmla="*/ 2147483647 h 68"/>
              <a:gd name="T4" fmla="*/ 2147483647 w 13"/>
              <a:gd name="T5" fmla="*/ 2147483647 h 68"/>
              <a:gd name="T6" fmla="*/ 0 60000 65536"/>
              <a:gd name="T7" fmla="*/ 0 60000 65536"/>
              <a:gd name="T8" fmla="*/ 0 60000 65536"/>
              <a:gd name="T9" fmla="*/ 0 w 13"/>
              <a:gd name="T10" fmla="*/ 0 h 68"/>
              <a:gd name="T11" fmla="*/ 13 w 13"/>
              <a:gd name="T12" fmla="*/ 68 h 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" h="68">
                <a:moveTo>
                  <a:pt x="0" y="0"/>
                </a:moveTo>
                <a:lnTo>
                  <a:pt x="5" y="34"/>
                </a:lnTo>
                <a:lnTo>
                  <a:pt x="13" y="68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18" name="Freeform 678"/>
          <p:cNvSpPr>
            <a:spLocks/>
          </p:cNvSpPr>
          <p:nvPr/>
        </p:nvSpPr>
        <p:spPr bwMode="auto">
          <a:xfrm>
            <a:off x="5765800" y="4214813"/>
            <a:ext cx="12700" cy="60325"/>
          </a:xfrm>
          <a:custGeom>
            <a:avLst/>
            <a:gdLst>
              <a:gd name="T0" fmla="*/ 0 w 16"/>
              <a:gd name="T1" fmla="*/ 0 h 76"/>
              <a:gd name="T2" fmla="*/ 2147483647 w 16"/>
              <a:gd name="T3" fmla="*/ 2147483647 h 76"/>
              <a:gd name="T4" fmla="*/ 2147483647 w 16"/>
              <a:gd name="T5" fmla="*/ 2147483647 h 76"/>
              <a:gd name="T6" fmla="*/ 0 60000 65536"/>
              <a:gd name="T7" fmla="*/ 0 60000 65536"/>
              <a:gd name="T8" fmla="*/ 0 60000 65536"/>
              <a:gd name="T9" fmla="*/ 0 w 16"/>
              <a:gd name="T10" fmla="*/ 0 h 76"/>
              <a:gd name="T11" fmla="*/ 16 w 16"/>
              <a:gd name="T12" fmla="*/ 76 h 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76">
                <a:moveTo>
                  <a:pt x="0" y="0"/>
                </a:moveTo>
                <a:lnTo>
                  <a:pt x="7" y="38"/>
                </a:lnTo>
                <a:lnTo>
                  <a:pt x="16" y="76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19" name="Line 679"/>
          <p:cNvSpPr>
            <a:spLocks noChangeShapeType="1"/>
          </p:cNvSpPr>
          <p:nvPr/>
        </p:nvSpPr>
        <p:spPr bwMode="auto">
          <a:xfrm>
            <a:off x="5778500" y="4275138"/>
            <a:ext cx="9525" cy="57150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20" name="Freeform 680"/>
          <p:cNvSpPr>
            <a:spLocks/>
          </p:cNvSpPr>
          <p:nvPr/>
        </p:nvSpPr>
        <p:spPr bwMode="auto">
          <a:xfrm>
            <a:off x="5788025" y="4332288"/>
            <a:ext cx="12700" cy="60325"/>
          </a:xfrm>
          <a:custGeom>
            <a:avLst/>
            <a:gdLst>
              <a:gd name="T0" fmla="*/ 0 w 16"/>
              <a:gd name="T1" fmla="*/ 0 h 78"/>
              <a:gd name="T2" fmla="*/ 2147483647 w 16"/>
              <a:gd name="T3" fmla="*/ 2147483647 h 78"/>
              <a:gd name="T4" fmla="*/ 2147483647 w 16"/>
              <a:gd name="T5" fmla="*/ 2147483647 h 78"/>
              <a:gd name="T6" fmla="*/ 0 60000 65536"/>
              <a:gd name="T7" fmla="*/ 0 60000 65536"/>
              <a:gd name="T8" fmla="*/ 0 60000 65536"/>
              <a:gd name="T9" fmla="*/ 0 w 16"/>
              <a:gd name="T10" fmla="*/ 0 h 78"/>
              <a:gd name="T11" fmla="*/ 16 w 16"/>
              <a:gd name="T12" fmla="*/ 78 h 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78">
                <a:moveTo>
                  <a:pt x="0" y="0"/>
                </a:moveTo>
                <a:lnTo>
                  <a:pt x="7" y="38"/>
                </a:lnTo>
                <a:lnTo>
                  <a:pt x="16" y="78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21" name="Line 681"/>
          <p:cNvSpPr>
            <a:spLocks noChangeShapeType="1"/>
          </p:cNvSpPr>
          <p:nvPr/>
        </p:nvSpPr>
        <p:spPr bwMode="auto">
          <a:xfrm>
            <a:off x="5800725" y="4392613"/>
            <a:ext cx="11113" cy="60325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22" name="Freeform 682"/>
          <p:cNvSpPr>
            <a:spLocks/>
          </p:cNvSpPr>
          <p:nvPr/>
        </p:nvSpPr>
        <p:spPr bwMode="auto">
          <a:xfrm>
            <a:off x="5811838" y="4452938"/>
            <a:ext cx="12700" cy="57150"/>
          </a:xfrm>
          <a:custGeom>
            <a:avLst/>
            <a:gdLst>
              <a:gd name="T0" fmla="*/ 0 w 15"/>
              <a:gd name="T1" fmla="*/ 0 h 73"/>
              <a:gd name="T2" fmla="*/ 2147483647 w 15"/>
              <a:gd name="T3" fmla="*/ 2147483647 h 73"/>
              <a:gd name="T4" fmla="*/ 2147483647 w 15"/>
              <a:gd name="T5" fmla="*/ 2147483647 h 73"/>
              <a:gd name="T6" fmla="*/ 0 60000 65536"/>
              <a:gd name="T7" fmla="*/ 0 60000 65536"/>
              <a:gd name="T8" fmla="*/ 0 60000 65536"/>
              <a:gd name="T9" fmla="*/ 0 w 15"/>
              <a:gd name="T10" fmla="*/ 0 h 73"/>
              <a:gd name="T11" fmla="*/ 15 w 15"/>
              <a:gd name="T12" fmla="*/ 73 h 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73">
                <a:moveTo>
                  <a:pt x="0" y="0"/>
                </a:moveTo>
                <a:lnTo>
                  <a:pt x="7" y="38"/>
                </a:lnTo>
                <a:lnTo>
                  <a:pt x="15" y="73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23" name="Line 683"/>
          <p:cNvSpPr>
            <a:spLocks noChangeShapeType="1"/>
          </p:cNvSpPr>
          <p:nvPr/>
        </p:nvSpPr>
        <p:spPr bwMode="auto">
          <a:xfrm>
            <a:off x="5824538" y="4510088"/>
            <a:ext cx="9525" cy="53975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24" name="Freeform 684"/>
          <p:cNvSpPr>
            <a:spLocks/>
          </p:cNvSpPr>
          <p:nvPr/>
        </p:nvSpPr>
        <p:spPr bwMode="auto">
          <a:xfrm>
            <a:off x="5834063" y="4564063"/>
            <a:ext cx="12700" cy="47625"/>
          </a:xfrm>
          <a:custGeom>
            <a:avLst/>
            <a:gdLst>
              <a:gd name="T0" fmla="*/ 0 w 17"/>
              <a:gd name="T1" fmla="*/ 0 h 59"/>
              <a:gd name="T2" fmla="*/ 2147483647 w 17"/>
              <a:gd name="T3" fmla="*/ 2147483647 h 59"/>
              <a:gd name="T4" fmla="*/ 2147483647 w 17"/>
              <a:gd name="T5" fmla="*/ 2147483647 h 59"/>
              <a:gd name="T6" fmla="*/ 0 60000 65536"/>
              <a:gd name="T7" fmla="*/ 0 60000 65536"/>
              <a:gd name="T8" fmla="*/ 0 60000 65536"/>
              <a:gd name="T9" fmla="*/ 0 w 17"/>
              <a:gd name="T10" fmla="*/ 0 h 59"/>
              <a:gd name="T11" fmla="*/ 17 w 17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59">
                <a:moveTo>
                  <a:pt x="0" y="0"/>
                </a:moveTo>
                <a:lnTo>
                  <a:pt x="9" y="29"/>
                </a:lnTo>
                <a:lnTo>
                  <a:pt x="17" y="59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25" name="Line 685"/>
          <p:cNvSpPr>
            <a:spLocks noChangeShapeType="1"/>
          </p:cNvSpPr>
          <p:nvPr/>
        </p:nvSpPr>
        <p:spPr bwMode="auto">
          <a:xfrm>
            <a:off x="5846763" y="4611688"/>
            <a:ext cx="12700" cy="47625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26" name="Line 686"/>
          <p:cNvSpPr>
            <a:spLocks noChangeShapeType="1"/>
          </p:cNvSpPr>
          <p:nvPr/>
        </p:nvSpPr>
        <p:spPr bwMode="auto">
          <a:xfrm>
            <a:off x="5859463" y="4659313"/>
            <a:ext cx="9525" cy="42862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27" name="Freeform 687"/>
          <p:cNvSpPr>
            <a:spLocks/>
          </p:cNvSpPr>
          <p:nvPr/>
        </p:nvSpPr>
        <p:spPr bwMode="auto">
          <a:xfrm>
            <a:off x="5868988" y="4702175"/>
            <a:ext cx="14287" cy="36513"/>
          </a:xfrm>
          <a:custGeom>
            <a:avLst/>
            <a:gdLst>
              <a:gd name="T0" fmla="*/ 0 w 16"/>
              <a:gd name="T1" fmla="*/ 0 h 47"/>
              <a:gd name="T2" fmla="*/ 2147483647 w 16"/>
              <a:gd name="T3" fmla="*/ 2147483647 h 47"/>
              <a:gd name="T4" fmla="*/ 2147483647 w 16"/>
              <a:gd name="T5" fmla="*/ 2147483647 h 47"/>
              <a:gd name="T6" fmla="*/ 0 60000 65536"/>
              <a:gd name="T7" fmla="*/ 0 60000 65536"/>
              <a:gd name="T8" fmla="*/ 0 60000 65536"/>
              <a:gd name="T9" fmla="*/ 0 w 16"/>
              <a:gd name="T10" fmla="*/ 0 h 47"/>
              <a:gd name="T11" fmla="*/ 16 w 16"/>
              <a:gd name="T12" fmla="*/ 47 h 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47">
                <a:moveTo>
                  <a:pt x="0" y="0"/>
                </a:moveTo>
                <a:lnTo>
                  <a:pt x="8" y="27"/>
                </a:lnTo>
                <a:lnTo>
                  <a:pt x="16" y="47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28" name="Line 688"/>
          <p:cNvSpPr>
            <a:spLocks noChangeShapeType="1"/>
          </p:cNvSpPr>
          <p:nvPr/>
        </p:nvSpPr>
        <p:spPr bwMode="auto">
          <a:xfrm>
            <a:off x="5883275" y="4738688"/>
            <a:ext cx="9525" cy="34925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29" name="Freeform 689"/>
          <p:cNvSpPr>
            <a:spLocks/>
          </p:cNvSpPr>
          <p:nvPr/>
        </p:nvSpPr>
        <p:spPr bwMode="auto">
          <a:xfrm>
            <a:off x="5892800" y="4773613"/>
            <a:ext cx="12700" cy="26987"/>
          </a:xfrm>
          <a:custGeom>
            <a:avLst/>
            <a:gdLst>
              <a:gd name="T0" fmla="*/ 0 w 17"/>
              <a:gd name="T1" fmla="*/ 0 h 34"/>
              <a:gd name="T2" fmla="*/ 2147483647 w 17"/>
              <a:gd name="T3" fmla="*/ 2147483647 h 34"/>
              <a:gd name="T4" fmla="*/ 2147483647 w 17"/>
              <a:gd name="T5" fmla="*/ 2147483647 h 34"/>
              <a:gd name="T6" fmla="*/ 0 60000 65536"/>
              <a:gd name="T7" fmla="*/ 0 60000 65536"/>
              <a:gd name="T8" fmla="*/ 0 60000 65536"/>
              <a:gd name="T9" fmla="*/ 0 w 17"/>
              <a:gd name="T10" fmla="*/ 0 h 34"/>
              <a:gd name="T11" fmla="*/ 17 w 17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34">
                <a:moveTo>
                  <a:pt x="0" y="0"/>
                </a:moveTo>
                <a:lnTo>
                  <a:pt x="9" y="16"/>
                </a:lnTo>
                <a:lnTo>
                  <a:pt x="17" y="34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30" name="Freeform 690"/>
          <p:cNvSpPr>
            <a:spLocks/>
          </p:cNvSpPr>
          <p:nvPr/>
        </p:nvSpPr>
        <p:spPr bwMode="auto">
          <a:xfrm>
            <a:off x="5905500" y="4800600"/>
            <a:ext cx="9525" cy="26988"/>
          </a:xfrm>
          <a:custGeom>
            <a:avLst/>
            <a:gdLst>
              <a:gd name="T0" fmla="*/ 0 w 12"/>
              <a:gd name="T1" fmla="*/ 0 h 34"/>
              <a:gd name="T2" fmla="*/ 2147483647 w 12"/>
              <a:gd name="T3" fmla="*/ 2147483647 h 34"/>
              <a:gd name="T4" fmla="*/ 2147483647 w 12"/>
              <a:gd name="T5" fmla="*/ 2147483647 h 34"/>
              <a:gd name="T6" fmla="*/ 0 60000 65536"/>
              <a:gd name="T7" fmla="*/ 0 60000 65536"/>
              <a:gd name="T8" fmla="*/ 0 60000 65536"/>
              <a:gd name="T9" fmla="*/ 0 w 12"/>
              <a:gd name="T10" fmla="*/ 0 h 34"/>
              <a:gd name="T11" fmla="*/ 12 w 12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" h="34">
                <a:moveTo>
                  <a:pt x="0" y="0"/>
                </a:moveTo>
                <a:lnTo>
                  <a:pt x="4" y="17"/>
                </a:lnTo>
                <a:lnTo>
                  <a:pt x="12" y="34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31" name="Freeform 691"/>
          <p:cNvSpPr>
            <a:spLocks/>
          </p:cNvSpPr>
          <p:nvPr/>
        </p:nvSpPr>
        <p:spPr bwMode="auto">
          <a:xfrm>
            <a:off x="5915025" y="4827588"/>
            <a:ext cx="12700" cy="20637"/>
          </a:xfrm>
          <a:custGeom>
            <a:avLst/>
            <a:gdLst>
              <a:gd name="T0" fmla="*/ 0 w 17"/>
              <a:gd name="T1" fmla="*/ 0 h 26"/>
              <a:gd name="T2" fmla="*/ 2147483647 w 17"/>
              <a:gd name="T3" fmla="*/ 2147483647 h 26"/>
              <a:gd name="T4" fmla="*/ 2147483647 w 17"/>
              <a:gd name="T5" fmla="*/ 2147483647 h 26"/>
              <a:gd name="T6" fmla="*/ 0 60000 65536"/>
              <a:gd name="T7" fmla="*/ 0 60000 65536"/>
              <a:gd name="T8" fmla="*/ 0 60000 65536"/>
              <a:gd name="T9" fmla="*/ 0 w 17"/>
              <a:gd name="T10" fmla="*/ 0 h 26"/>
              <a:gd name="T11" fmla="*/ 17 w 17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26">
                <a:moveTo>
                  <a:pt x="0" y="0"/>
                </a:moveTo>
                <a:lnTo>
                  <a:pt x="8" y="13"/>
                </a:lnTo>
                <a:lnTo>
                  <a:pt x="17" y="26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32" name="Line 692"/>
          <p:cNvSpPr>
            <a:spLocks noChangeShapeType="1"/>
          </p:cNvSpPr>
          <p:nvPr/>
        </p:nvSpPr>
        <p:spPr bwMode="auto">
          <a:xfrm>
            <a:off x="5927725" y="4848225"/>
            <a:ext cx="9525" cy="17463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33" name="Freeform 693"/>
          <p:cNvSpPr>
            <a:spLocks/>
          </p:cNvSpPr>
          <p:nvPr/>
        </p:nvSpPr>
        <p:spPr bwMode="auto">
          <a:xfrm>
            <a:off x="5937250" y="4865688"/>
            <a:ext cx="14288" cy="12700"/>
          </a:xfrm>
          <a:custGeom>
            <a:avLst/>
            <a:gdLst>
              <a:gd name="T0" fmla="*/ 0 w 16"/>
              <a:gd name="T1" fmla="*/ 0 h 17"/>
              <a:gd name="T2" fmla="*/ 2147483647 w 16"/>
              <a:gd name="T3" fmla="*/ 2147483647 h 17"/>
              <a:gd name="T4" fmla="*/ 2147483647 w 16"/>
              <a:gd name="T5" fmla="*/ 2147483647 h 17"/>
              <a:gd name="T6" fmla="*/ 0 60000 65536"/>
              <a:gd name="T7" fmla="*/ 0 60000 65536"/>
              <a:gd name="T8" fmla="*/ 0 60000 65536"/>
              <a:gd name="T9" fmla="*/ 0 w 16"/>
              <a:gd name="T10" fmla="*/ 0 h 17"/>
              <a:gd name="T11" fmla="*/ 16 w 16"/>
              <a:gd name="T12" fmla="*/ 17 h 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17">
                <a:moveTo>
                  <a:pt x="0" y="0"/>
                </a:moveTo>
                <a:lnTo>
                  <a:pt x="8" y="8"/>
                </a:lnTo>
                <a:lnTo>
                  <a:pt x="16" y="17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34" name="Line 694"/>
          <p:cNvSpPr>
            <a:spLocks noChangeShapeType="1"/>
          </p:cNvSpPr>
          <p:nvPr/>
        </p:nvSpPr>
        <p:spPr bwMode="auto">
          <a:xfrm>
            <a:off x="5951538" y="4878388"/>
            <a:ext cx="9525" cy="1428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35" name="Freeform 695"/>
          <p:cNvSpPr>
            <a:spLocks/>
          </p:cNvSpPr>
          <p:nvPr/>
        </p:nvSpPr>
        <p:spPr bwMode="auto">
          <a:xfrm>
            <a:off x="5961063" y="4892675"/>
            <a:ext cx="12700" cy="9525"/>
          </a:xfrm>
          <a:custGeom>
            <a:avLst/>
            <a:gdLst>
              <a:gd name="T0" fmla="*/ 0 w 17"/>
              <a:gd name="T1" fmla="*/ 0 h 13"/>
              <a:gd name="T2" fmla="*/ 2147483647 w 17"/>
              <a:gd name="T3" fmla="*/ 2147483647 h 13"/>
              <a:gd name="T4" fmla="*/ 2147483647 w 17"/>
              <a:gd name="T5" fmla="*/ 2147483647 h 13"/>
              <a:gd name="T6" fmla="*/ 0 60000 65536"/>
              <a:gd name="T7" fmla="*/ 0 60000 65536"/>
              <a:gd name="T8" fmla="*/ 0 60000 65536"/>
              <a:gd name="T9" fmla="*/ 0 w 17"/>
              <a:gd name="T10" fmla="*/ 0 h 13"/>
              <a:gd name="T11" fmla="*/ 17 w 17"/>
              <a:gd name="T12" fmla="*/ 13 h 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13">
                <a:moveTo>
                  <a:pt x="0" y="0"/>
                </a:moveTo>
                <a:lnTo>
                  <a:pt x="9" y="8"/>
                </a:lnTo>
                <a:lnTo>
                  <a:pt x="17" y="13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36" name="Line 696"/>
          <p:cNvSpPr>
            <a:spLocks noChangeShapeType="1"/>
          </p:cNvSpPr>
          <p:nvPr/>
        </p:nvSpPr>
        <p:spPr bwMode="auto">
          <a:xfrm>
            <a:off x="5973763" y="4902200"/>
            <a:ext cx="9525" cy="6350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37" name="Freeform 697"/>
          <p:cNvSpPr>
            <a:spLocks/>
          </p:cNvSpPr>
          <p:nvPr/>
        </p:nvSpPr>
        <p:spPr bwMode="auto">
          <a:xfrm>
            <a:off x="5983288" y="4908550"/>
            <a:ext cx="12700" cy="6350"/>
          </a:xfrm>
          <a:custGeom>
            <a:avLst/>
            <a:gdLst>
              <a:gd name="T0" fmla="*/ 0 w 17"/>
              <a:gd name="T1" fmla="*/ 0 h 9"/>
              <a:gd name="T2" fmla="*/ 2147483647 w 17"/>
              <a:gd name="T3" fmla="*/ 2147483647 h 9"/>
              <a:gd name="T4" fmla="*/ 2147483647 w 17"/>
              <a:gd name="T5" fmla="*/ 2147483647 h 9"/>
              <a:gd name="T6" fmla="*/ 0 60000 65536"/>
              <a:gd name="T7" fmla="*/ 0 60000 65536"/>
              <a:gd name="T8" fmla="*/ 0 60000 65536"/>
              <a:gd name="T9" fmla="*/ 0 w 17"/>
              <a:gd name="T10" fmla="*/ 0 h 9"/>
              <a:gd name="T11" fmla="*/ 17 w 17"/>
              <a:gd name="T12" fmla="*/ 9 h 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9">
                <a:moveTo>
                  <a:pt x="0" y="0"/>
                </a:moveTo>
                <a:lnTo>
                  <a:pt x="8" y="6"/>
                </a:lnTo>
                <a:lnTo>
                  <a:pt x="17" y="9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38" name="Line 698"/>
          <p:cNvSpPr>
            <a:spLocks noChangeShapeType="1"/>
          </p:cNvSpPr>
          <p:nvPr/>
        </p:nvSpPr>
        <p:spPr bwMode="auto">
          <a:xfrm>
            <a:off x="5995988" y="4914900"/>
            <a:ext cx="9525" cy="7938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39" name="Line 699"/>
          <p:cNvSpPr>
            <a:spLocks noChangeShapeType="1"/>
          </p:cNvSpPr>
          <p:nvPr/>
        </p:nvSpPr>
        <p:spPr bwMode="auto">
          <a:xfrm>
            <a:off x="6005513" y="4922838"/>
            <a:ext cx="14287" cy="158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40" name="Line 700"/>
          <p:cNvSpPr>
            <a:spLocks noChangeShapeType="1"/>
          </p:cNvSpPr>
          <p:nvPr/>
        </p:nvSpPr>
        <p:spPr bwMode="auto">
          <a:xfrm>
            <a:off x="6019800" y="4924425"/>
            <a:ext cx="12700" cy="3175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41" name="Line 701"/>
          <p:cNvSpPr>
            <a:spLocks noChangeShapeType="1"/>
          </p:cNvSpPr>
          <p:nvPr/>
        </p:nvSpPr>
        <p:spPr bwMode="auto">
          <a:xfrm>
            <a:off x="6032500" y="4927600"/>
            <a:ext cx="9525" cy="1588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42" name="Freeform 702"/>
          <p:cNvSpPr>
            <a:spLocks/>
          </p:cNvSpPr>
          <p:nvPr/>
        </p:nvSpPr>
        <p:spPr bwMode="auto">
          <a:xfrm>
            <a:off x="6042025" y="4927600"/>
            <a:ext cx="12700" cy="4763"/>
          </a:xfrm>
          <a:custGeom>
            <a:avLst/>
            <a:gdLst>
              <a:gd name="T0" fmla="*/ 0 w 17"/>
              <a:gd name="T1" fmla="*/ 0 h 5"/>
              <a:gd name="T2" fmla="*/ 2147483647 w 17"/>
              <a:gd name="T3" fmla="*/ 0 h 5"/>
              <a:gd name="T4" fmla="*/ 2147483647 w 17"/>
              <a:gd name="T5" fmla="*/ 2147483647 h 5"/>
              <a:gd name="T6" fmla="*/ 0 60000 65536"/>
              <a:gd name="T7" fmla="*/ 0 60000 65536"/>
              <a:gd name="T8" fmla="*/ 0 60000 65536"/>
              <a:gd name="T9" fmla="*/ 0 w 17"/>
              <a:gd name="T10" fmla="*/ 0 h 5"/>
              <a:gd name="T11" fmla="*/ 17 w 17"/>
              <a:gd name="T12" fmla="*/ 5 h 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5">
                <a:moveTo>
                  <a:pt x="0" y="0"/>
                </a:moveTo>
                <a:lnTo>
                  <a:pt x="8" y="0"/>
                </a:lnTo>
                <a:lnTo>
                  <a:pt x="17" y="5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43" name="Line 703"/>
          <p:cNvSpPr>
            <a:spLocks noChangeShapeType="1"/>
          </p:cNvSpPr>
          <p:nvPr/>
        </p:nvSpPr>
        <p:spPr bwMode="auto">
          <a:xfrm>
            <a:off x="6054725" y="4932363"/>
            <a:ext cx="9525" cy="158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44" name="Freeform 704"/>
          <p:cNvSpPr>
            <a:spLocks/>
          </p:cNvSpPr>
          <p:nvPr/>
        </p:nvSpPr>
        <p:spPr bwMode="auto">
          <a:xfrm>
            <a:off x="6064250" y="4932363"/>
            <a:ext cx="12700" cy="1587"/>
          </a:xfrm>
          <a:custGeom>
            <a:avLst/>
            <a:gdLst>
              <a:gd name="T0" fmla="*/ 0 w 16"/>
              <a:gd name="T1" fmla="*/ 0 h 1587"/>
              <a:gd name="T2" fmla="*/ 2147483647 w 16"/>
              <a:gd name="T3" fmla="*/ 0 h 1587"/>
              <a:gd name="T4" fmla="*/ 2147483647 w 16"/>
              <a:gd name="T5" fmla="*/ 0 h 1587"/>
              <a:gd name="T6" fmla="*/ 0 60000 65536"/>
              <a:gd name="T7" fmla="*/ 0 60000 65536"/>
              <a:gd name="T8" fmla="*/ 0 60000 65536"/>
              <a:gd name="T9" fmla="*/ 0 w 16"/>
              <a:gd name="T10" fmla="*/ 0 h 1587"/>
              <a:gd name="T11" fmla="*/ 16 w 16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1587">
                <a:moveTo>
                  <a:pt x="0" y="0"/>
                </a:moveTo>
                <a:lnTo>
                  <a:pt x="8" y="0"/>
                </a:lnTo>
                <a:lnTo>
                  <a:pt x="16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45" name="Freeform 705"/>
          <p:cNvSpPr>
            <a:spLocks/>
          </p:cNvSpPr>
          <p:nvPr/>
        </p:nvSpPr>
        <p:spPr bwMode="auto">
          <a:xfrm>
            <a:off x="6076950" y="4932363"/>
            <a:ext cx="9525" cy="3175"/>
          </a:xfrm>
          <a:custGeom>
            <a:avLst/>
            <a:gdLst>
              <a:gd name="T0" fmla="*/ 0 w 12"/>
              <a:gd name="T1" fmla="*/ 0 h 4"/>
              <a:gd name="T2" fmla="*/ 2147483647 w 12"/>
              <a:gd name="T3" fmla="*/ 0 h 4"/>
              <a:gd name="T4" fmla="*/ 2147483647 w 12"/>
              <a:gd name="T5" fmla="*/ 2147483647 h 4"/>
              <a:gd name="T6" fmla="*/ 0 60000 65536"/>
              <a:gd name="T7" fmla="*/ 0 60000 65536"/>
              <a:gd name="T8" fmla="*/ 0 60000 65536"/>
              <a:gd name="T9" fmla="*/ 0 w 12"/>
              <a:gd name="T10" fmla="*/ 0 h 4"/>
              <a:gd name="T11" fmla="*/ 12 w 12"/>
              <a:gd name="T12" fmla="*/ 4 h 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" h="4">
                <a:moveTo>
                  <a:pt x="0" y="0"/>
                </a:moveTo>
                <a:lnTo>
                  <a:pt x="5" y="0"/>
                </a:lnTo>
                <a:lnTo>
                  <a:pt x="12" y="4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46" name="Freeform 706"/>
          <p:cNvSpPr>
            <a:spLocks/>
          </p:cNvSpPr>
          <p:nvPr/>
        </p:nvSpPr>
        <p:spPr bwMode="auto">
          <a:xfrm>
            <a:off x="6086475" y="4935538"/>
            <a:ext cx="14288" cy="1587"/>
          </a:xfrm>
          <a:custGeom>
            <a:avLst/>
            <a:gdLst>
              <a:gd name="T0" fmla="*/ 0 w 17"/>
              <a:gd name="T1" fmla="*/ 0 h 1587"/>
              <a:gd name="T2" fmla="*/ 2147483647 w 17"/>
              <a:gd name="T3" fmla="*/ 0 h 1587"/>
              <a:gd name="T4" fmla="*/ 2147483647 w 17"/>
              <a:gd name="T5" fmla="*/ 0 h 1587"/>
              <a:gd name="T6" fmla="*/ 0 60000 65536"/>
              <a:gd name="T7" fmla="*/ 0 60000 65536"/>
              <a:gd name="T8" fmla="*/ 0 60000 65536"/>
              <a:gd name="T9" fmla="*/ 0 w 17"/>
              <a:gd name="T10" fmla="*/ 0 h 1587"/>
              <a:gd name="T11" fmla="*/ 17 w 17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1587">
                <a:moveTo>
                  <a:pt x="0" y="0"/>
                </a:moveTo>
                <a:lnTo>
                  <a:pt x="9" y="0"/>
                </a:lnTo>
                <a:lnTo>
                  <a:pt x="17" y="0"/>
                </a:lnTo>
              </a:path>
            </a:pathLst>
          </a:cu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47" name="Line 707"/>
          <p:cNvSpPr>
            <a:spLocks noChangeShapeType="1"/>
          </p:cNvSpPr>
          <p:nvPr/>
        </p:nvSpPr>
        <p:spPr bwMode="auto">
          <a:xfrm>
            <a:off x="6100763" y="4935538"/>
            <a:ext cx="9525" cy="158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48" name="Line 708"/>
          <p:cNvSpPr>
            <a:spLocks noChangeShapeType="1"/>
          </p:cNvSpPr>
          <p:nvPr/>
        </p:nvSpPr>
        <p:spPr bwMode="auto">
          <a:xfrm>
            <a:off x="6110288" y="4935538"/>
            <a:ext cx="12700" cy="158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49" name="Rectangle 709"/>
          <p:cNvSpPr>
            <a:spLocks noChangeArrowheads="1"/>
          </p:cNvSpPr>
          <p:nvPr/>
        </p:nvSpPr>
        <p:spPr bwMode="auto">
          <a:xfrm>
            <a:off x="4970463" y="4972050"/>
            <a:ext cx="46037" cy="6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">
                <a:solidFill>
                  <a:srgbClr val="FFFFFF"/>
                </a:solidFill>
                <a:latin typeface="Arial" charset="0"/>
              </a:rPr>
              <a:t>-6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550" name="Rectangle 710"/>
          <p:cNvSpPr>
            <a:spLocks noChangeArrowheads="1"/>
          </p:cNvSpPr>
          <p:nvPr/>
        </p:nvSpPr>
        <p:spPr bwMode="auto">
          <a:xfrm>
            <a:off x="5200650" y="4972050"/>
            <a:ext cx="46038" cy="6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">
                <a:solidFill>
                  <a:srgbClr val="FFFFFF"/>
                </a:solidFill>
                <a:latin typeface="Arial" charset="0"/>
              </a:rPr>
              <a:t>-4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551" name="Rectangle 711"/>
          <p:cNvSpPr>
            <a:spLocks noChangeArrowheads="1"/>
          </p:cNvSpPr>
          <p:nvPr/>
        </p:nvSpPr>
        <p:spPr bwMode="auto">
          <a:xfrm>
            <a:off x="5427663" y="4972050"/>
            <a:ext cx="46037" cy="6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">
                <a:solidFill>
                  <a:srgbClr val="FFFFFF"/>
                </a:solidFill>
                <a:latin typeface="Arial" charset="0"/>
              </a:rPr>
              <a:t>-2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552" name="Rectangle 712"/>
          <p:cNvSpPr>
            <a:spLocks noChangeArrowheads="1"/>
          </p:cNvSpPr>
          <p:nvPr/>
        </p:nvSpPr>
        <p:spPr bwMode="auto">
          <a:xfrm>
            <a:off x="5665788" y="4972050"/>
            <a:ext cx="28575" cy="6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">
                <a:solidFill>
                  <a:srgbClr val="FFFFFF"/>
                </a:solidFill>
                <a:latin typeface="Arial" charset="0"/>
              </a:rPr>
              <a:t>0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553" name="Rectangle 713"/>
          <p:cNvSpPr>
            <a:spLocks noChangeArrowheads="1"/>
          </p:cNvSpPr>
          <p:nvPr/>
        </p:nvSpPr>
        <p:spPr bwMode="auto">
          <a:xfrm>
            <a:off x="5894388" y="4972050"/>
            <a:ext cx="28575" cy="6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">
                <a:solidFill>
                  <a:srgbClr val="FFFFFF"/>
                </a:solidFill>
                <a:latin typeface="Arial" charset="0"/>
              </a:rPr>
              <a:t>2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554" name="Rectangle 714"/>
          <p:cNvSpPr>
            <a:spLocks noChangeArrowheads="1"/>
          </p:cNvSpPr>
          <p:nvPr/>
        </p:nvSpPr>
        <p:spPr bwMode="auto">
          <a:xfrm>
            <a:off x="6122988" y="4972050"/>
            <a:ext cx="28575" cy="6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">
                <a:solidFill>
                  <a:srgbClr val="FFFFFF"/>
                </a:solidFill>
                <a:latin typeface="Arial" charset="0"/>
              </a:rPr>
              <a:t>4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555" name="Rectangle 715"/>
          <p:cNvSpPr>
            <a:spLocks noChangeArrowheads="1"/>
          </p:cNvSpPr>
          <p:nvPr/>
        </p:nvSpPr>
        <p:spPr bwMode="auto">
          <a:xfrm>
            <a:off x="6353175" y="4972050"/>
            <a:ext cx="28575" cy="6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">
                <a:solidFill>
                  <a:srgbClr val="FFFFFF"/>
                </a:solidFill>
                <a:latin typeface="Arial" charset="0"/>
              </a:rPr>
              <a:t>6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556" name="Rectangle 716"/>
          <p:cNvSpPr>
            <a:spLocks noChangeArrowheads="1"/>
          </p:cNvSpPr>
          <p:nvPr/>
        </p:nvSpPr>
        <p:spPr bwMode="auto">
          <a:xfrm>
            <a:off x="3222625" y="5133975"/>
            <a:ext cx="1095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i="1">
                <a:solidFill>
                  <a:srgbClr val="000000"/>
                </a:solidFill>
                <a:latin typeface="Times New Roman" pitchFamily="18" charset="0"/>
              </a:rPr>
              <a:t>U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557" name="Rectangle 717"/>
          <p:cNvSpPr>
            <a:spLocks noChangeArrowheads="1"/>
          </p:cNvSpPr>
          <p:nvPr/>
        </p:nvSpPr>
        <p:spPr bwMode="auto">
          <a:xfrm>
            <a:off x="3325813" y="522128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charset="0"/>
              </a:rPr>
              <a:t>1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558" name="Rectangle 718"/>
          <p:cNvSpPr>
            <a:spLocks noChangeArrowheads="1"/>
          </p:cNvSpPr>
          <p:nvPr/>
        </p:nvSpPr>
        <p:spPr bwMode="auto">
          <a:xfrm>
            <a:off x="5554663" y="5040313"/>
            <a:ext cx="109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i="1">
                <a:solidFill>
                  <a:srgbClr val="000000"/>
                </a:solidFill>
                <a:latin typeface="Times New Roman" pitchFamily="18" charset="0"/>
              </a:rPr>
              <a:t>U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559" name="Rectangle 719"/>
          <p:cNvSpPr>
            <a:spLocks noChangeArrowheads="1"/>
          </p:cNvSpPr>
          <p:nvPr/>
        </p:nvSpPr>
        <p:spPr bwMode="auto">
          <a:xfrm>
            <a:off x="5657850" y="5127625"/>
            <a:ext cx="57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charset="0"/>
              </a:rPr>
              <a:t>2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560" name="Freeform 720"/>
          <p:cNvSpPr>
            <a:spLocks noEditPoints="1"/>
          </p:cNvSpPr>
          <p:nvPr/>
        </p:nvSpPr>
        <p:spPr bwMode="auto">
          <a:xfrm>
            <a:off x="2978150" y="3336925"/>
            <a:ext cx="106363" cy="473075"/>
          </a:xfrm>
          <a:custGeom>
            <a:avLst/>
            <a:gdLst>
              <a:gd name="T0" fmla="*/ 2147483647 w 134"/>
              <a:gd name="T1" fmla="*/ 2147483647 h 597"/>
              <a:gd name="T2" fmla="*/ 2147483647 w 134"/>
              <a:gd name="T3" fmla="*/ 2147483647 h 597"/>
              <a:gd name="T4" fmla="*/ 2147483647 w 134"/>
              <a:gd name="T5" fmla="*/ 2147483647 h 597"/>
              <a:gd name="T6" fmla="*/ 2147483647 w 134"/>
              <a:gd name="T7" fmla="*/ 2147483647 h 597"/>
              <a:gd name="T8" fmla="*/ 2147483647 w 134"/>
              <a:gd name="T9" fmla="*/ 2147483647 h 597"/>
              <a:gd name="T10" fmla="*/ 2147483647 w 134"/>
              <a:gd name="T11" fmla="*/ 0 h 597"/>
              <a:gd name="T12" fmla="*/ 2147483647 w 134"/>
              <a:gd name="T13" fmla="*/ 2147483647 h 597"/>
              <a:gd name="T14" fmla="*/ 2147483647 w 134"/>
              <a:gd name="T15" fmla="*/ 2147483647 h 597"/>
              <a:gd name="T16" fmla="*/ 2147483647 w 134"/>
              <a:gd name="T17" fmla="*/ 2147483647 h 597"/>
              <a:gd name="T18" fmla="*/ 2147483647 w 134"/>
              <a:gd name="T19" fmla="*/ 2147483647 h 597"/>
              <a:gd name="T20" fmla="*/ 2147483647 w 134"/>
              <a:gd name="T21" fmla="*/ 2147483647 h 597"/>
              <a:gd name="T22" fmla="*/ 2147483647 w 134"/>
              <a:gd name="T23" fmla="*/ 2147483647 h 597"/>
              <a:gd name="T24" fmla="*/ 2147483647 w 134"/>
              <a:gd name="T25" fmla="*/ 2147483647 h 597"/>
              <a:gd name="T26" fmla="*/ 2147483647 w 134"/>
              <a:gd name="T27" fmla="*/ 2147483647 h 597"/>
              <a:gd name="T28" fmla="*/ 2147483647 w 134"/>
              <a:gd name="T29" fmla="*/ 2147483647 h 597"/>
              <a:gd name="T30" fmla="*/ 2147483647 w 134"/>
              <a:gd name="T31" fmla="*/ 2147483647 h 597"/>
              <a:gd name="T32" fmla="*/ 2147483647 w 134"/>
              <a:gd name="T33" fmla="*/ 2147483647 h 597"/>
              <a:gd name="T34" fmla="*/ 2147483647 w 134"/>
              <a:gd name="T35" fmla="*/ 2147483647 h 597"/>
              <a:gd name="T36" fmla="*/ 2147483647 w 134"/>
              <a:gd name="T37" fmla="*/ 2147483647 h 597"/>
              <a:gd name="T38" fmla="*/ 2147483647 w 134"/>
              <a:gd name="T39" fmla="*/ 2147483647 h 597"/>
              <a:gd name="T40" fmla="*/ 2147483647 w 134"/>
              <a:gd name="T41" fmla="*/ 2147483647 h 597"/>
              <a:gd name="T42" fmla="*/ 0 w 134"/>
              <a:gd name="T43" fmla="*/ 2147483647 h 597"/>
              <a:gd name="T44" fmla="*/ 0 w 134"/>
              <a:gd name="T45" fmla="*/ 2147483647 h 597"/>
              <a:gd name="T46" fmla="*/ 2147483647 w 134"/>
              <a:gd name="T47" fmla="*/ 2147483647 h 597"/>
              <a:gd name="T48" fmla="*/ 2147483647 w 134"/>
              <a:gd name="T49" fmla="*/ 2147483647 h 597"/>
              <a:gd name="T50" fmla="*/ 2147483647 w 134"/>
              <a:gd name="T51" fmla="*/ 2147483647 h 597"/>
              <a:gd name="T52" fmla="*/ 0 w 134"/>
              <a:gd name="T53" fmla="*/ 2147483647 h 597"/>
              <a:gd name="T54" fmla="*/ 0 w 134"/>
              <a:gd name="T55" fmla="*/ 2147483647 h 597"/>
              <a:gd name="T56" fmla="*/ 2147483647 w 134"/>
              <a:gd name="T57" fmla="*/ 2147483647 h 597"/>
              <a:gd name="T58" fmla="*/ 2147483647 w 134"/>
              <a:gd name="T59" fmla="*/ 2147483647 h 597"/>
              <a:gd name="T60" fmla="*/ 2147483647 w 134"/>
              <a:gd name="T61" fmla="*/ 2147483647 h 597"/>
              <a:gd name="T62" fmla="*/ 2147483647 w 134"/>
              <a:gd name="T63" fmla="*/ 2147483647 h 597"/>
              <a:gd name="T64" fmla="*/ 2147483647 w 134"/>
              <a:gd name="T65" fmla="*/ 2147483647 h 597"/>
              <a:gd name="T66" fmla="*/ 2147483647 w 134"/>
              <a:gd name="T67" fmla="*/ 2147483647 h 597"/>
              <a:gd name="T68" fmla="*/ 2147483647 w 134"/>
              <a:gd name="T69" fmla="*/ 2147483647 h 597"/>
              <a:gd name="T70" fmla="*/ 2147483647 w 134"/>
              <a:gd name="T71" fmla="*/ 2147483647 h 597"/>
              <a:gd name="T72" fmla="*/ 2147483647 w 134"/>
              <a:gd name="T73" fmla="*/ 2147483647 h 597"/>
              <a:gd name="T74" fmla="*/ 2147483647 w 134"/>
              <a:gd name="T75" fmla="*/ 2147483647 h 597"/>
              <a:gd name="T76" fmla="*/ 2147483647 w 134"/>
              <a:gd name="T77" fmla="*/ 2147483647 h 597"/>
              <a:gd name="T78" fmla="*/ 2147483647 w 134"/>
              <a:gd name="T79" fmla="*/ 2147483647 h 597"/>
              <a:gd name="T80" fmla="*/ 2147483647 w 134"/>
              <a:gd name="T81" fmla="*/ 2147483647 h 597"/>
              <a:gd name="T82" fmla="*/ 2147483647 w 134"/>
              <a:gd name="T83" fmla="*/ 2147483647 h 597"/>
              <a:gd name="T84" fmla="*/ 2147483647 w 134"/>
              <a:gd name="T85" fmla="*/ 2147483647 h 597"/>
              <a:gd name="T86" fmla="*/ 2147483647 w 134"/>
              <a:gd name="T87" fmla="*/ 2147483647 h 59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34"/>
              <a:gd name="T133" fmla="*/ 0 h 597"/>
              <a:gd name="T134" fmla="*/ 134 w 134"/>
              <a:gd name="T135" fmla="*/ 597 h 597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34" h="597">
                <a:moveTo>
                  <a:pt x="83" y="31"/>
                </a:moveTo>
                <a:lnTo>
                  <a:pt x="83" y="566"/>
                </a:lnTo>
                <a:lnTo>
                  <a:pt x="72" y="566"/>
                </a:lnTo>
                <a:lnTo>
                  <a:pt x="72" y="31"/>
                </a:lnTo>
                <a:lnTo>
                  <a:pt x="83" y="31"/>
                </a:lnTo>
                <a:close/>
                <a:moveTo>
                  <a:pt x="62" y="31"/>
                </a:moveTo>
                <a:lnTo>
                  <a:pt x="62" y="566"/>
                </a:lnTo>
                <a:lnTo>
                  <a:pt x="53" y="566"/>
                </a:lnTo>
                <a:lnTo>
                  <a:pt x="53" y="31"/>
                </a:lnTo>
                <a:lnTo>
                  <a:pt x="62" y="31"/>
                </a:lnTo>
                <a:close/>
                <a:moveTo>
                  <a:pt x="3" y="117"/>
                </a:moveTo>
                <a:lnTo>
                  <a:pt x="67" y="0"/>
                </a:lnTo>
                <a:lnTo>
                  <a:pt x="133" y="117"/>
                </a:lnTo>
                <a:lnTo>
                  <a:pt x="134" y="121"/>
                </a:lnTo>
                <a:lnTo>
                  <a:pt x="134" y="124"/>
                </a:lnTo>
                <a:lnTo>
                  <a:pt x="134" y="126"/>
                </a:lnTo>
                <a:lnTo>
                  <a:pt x="134" y="130"/>
                </a:lnTo>
                <a:lnTo>
                  <a:pt x="133" y="133"/>
                </a:lnTo>
                <a:lnTo>
                  <a:pt x="132" y="135"/>
                </a:lnTo>
                <a:lnTo>
                  <a:pt x="129" y="138"/>
                </a:lnTo>
                <a:lnTo>
                  <a:pt x="127" y="140"/>
                </a:lnTo>
                <a:lnTo>
                  <a:pt x="125" y="141"/>
                </a:lnTo>
                <a:lnTo>
                  <a:pt x="121" y="141"/>
                </a:lnTo>
                <a:lnTo>
                  <a:pt x="119" y="141"/>
                </a:lnTo>
                <a:lnTo>
                  <a:pt x="116" y="141"/>
                </a:lnTo>
                <a:lnTo>
                  <a:pt x="113" y="140"/>
                </a:lnTo>
                <a:lnTo>
                  <a:pt x="110" y="139"/>
                </a:lnTo>
                <a:lnTo>
                  <a:pt x="109" y="136"/>
                </a:lnTo>
                <a:lnTo>
                  <a:pt x="107" y="134"/>
                </a:lnTo>
                <a:lnTo>
                  <a:pt x="54" y="39"/>
                </a:lnTo>
                <a:lnTo>
                  <a:pt x="80" y="39"/>
                </a:lnTo>
                <a:lnTo>
                  <a:pt x="28" y="134"/>
                </a:lnTo>
                <a:lnTo>
                  <a:pt x="27" y="136"/>
                </a:lnTo>
                <a:lnTo>
                  <a:pt x="24" y="139"/>
                </a:lnTo>
                <a:lnTo>
                  <a:pt x="22" y="140"/>
                </a:lnTo>
                <a:lnTo>
                  <a:pt x="19" y="141"/>
                </a:lnTo>
                <a:lnTo>
                  <a:pt x="16" y="141"/>
                </a:lnTo>
                <a:lnTo>
                  <a:pt x="13" y="141"/>
                </a:lnTo>
                <a:lnTo>
                  <a:pt x="10" y="141"/>
                </a:lnTo>
                <a:lnTo>
                  <a:pt x="7" y="140"/>
                </a:lnTo>
                <a:lnTo>
                  <a:pt x="5" y="138"/>
                </a:lnTo>
                <a:lnTo>
                  <a:pt x="3" y="135"/>
                </a:lnTo>
                <a:lnTo>
                  <a:pt x="1" y="133"/>
                </a:lnTo>
                <a:lnTo>
                  <a:pt x="0" y="130"/>
                </a:lnTo>
                <a:lnTo>
                  <a:pt x="0" y="126"/>
                </a:lnTo>
                <a:lnTo>
                  <a:pt x="0" y="124"/>
                </a:lnTo>
                <a:lnTo>
                  <a:pt x="0" y="121"/>
                </a:lnTo>
                <a:lnTo>
                  <a:pt x="3" y="117"/>
                </a:lnTo>
                <a:close/>
                <a:moveTo>
                  <a:pt x="133" y="479"/>
                </a:moveTo>
                <a:lnTo>
                  <a:pt x="67" y="597"/>
                </a:lnTo>
                <a:lnTo>
                  <a:pt x="3" y="479"/>
                </a:lnTo>
                <a:lnTo>
                  <a:pt x="0" y="477"/>
                </a:lnTo>
                <a:lnTo>
                  <a:pt x="0" y="473"/>
                </a:lnTo>
                <a:lnTo>
                  <a:pt x="0" y="470"/>
                </a:lnTo>
                <a:lnTo>
                  <a:pt x="0" y="467"/>
                </a:lnTo>
                <a:lnTo>
                  <a:pt x="1" y="464"/>
                </a:lnTo>
                <a:lnTo>
                  <a:pt x="3" y="461"/>
                </a:lnTo>
                <a:lnTo>
                  <a:pt x="5" y="459"/>
                </a:lnTo>
                <a:lnTo>
                  <a:pt x="7" y="458"/>
                </a:lnTo>
                <a:lnTo>
                  <a:pt x="10" y="456"/>
                </a:lnTo>
                <a:lnTo>
                  <a:pt x="13" y="455"/>
                </a:lnTo>
                <a:lnTo>
                  <a:pt x="16" y="455"/>
                </a:lnTo>
                <a:lnTo>
                  <a:pt x="19" y="455"/>
                </a:lnTo>
                <a:lnTo>
                  <a:pt x="22" y="456"/>
                </a:lnTo>
                <a:lnTo>
                  <a:pt x="24" y="459"/>
                </a:lnTo>
                <a:lnTo>
                  <a:pt x="27" y="460"/>
                </a:lnTo>
                <a:lnTo>
                  <a:pt x="28" y="463"/>
                </a:lnTo>
                <a:lnTo>
                  <a:pt x="80" y="558"/>
                </a:lnTo>
                <a:lnTo>
                  <a:pt x="54" y="558"/>
                </a:lnTo>
                <a:lnTo>
                  <a:pt x="107" y="463"/>
                </a:lnTo>
                <a:lnTo>
                  <a:pt x="109" y="460"/>
                </a:lnTo>
                <a:lnTo>
                  <a:pt x="110" y="459"/>
                </a:lnTo>
                <a:lnTo>
                  <a:pt x="113" y="456"/>
                </a:lnTo>
                <a:lnTo>
                  <a:pt x="116" y="455"/>
                </a:lnTo>
                <a:lnTo>
                  <a:pt x="119" y="455"/>
                </a:lnTo>
                <a:lnTo>
                  <a:pt x="121" y="455"/>
                </a:lnTo>
                <a:lnTo>
                  <a:pt x="125" y="456"/>
                </a:lnTo>
                <a:lnTo>
                  <a:pt x="127" y="458"/>
                </a:lnTo>
                <a:lnTo>
                  <a:pt x="129" y="459"/>
                </a:lnTo>
                <a:lnTo>
                  <a:pt x="132" y="461"/>
                </a:lnTo>
                <a:lnTo>
                  <a:pt x="133" y="464"/>
                </a:lnTo>
                <a:lnTo>
                  <a:pt x="134" y="467"/>
                </a:lnTo>
                <a:lnTo>
                  <a:pt x="134" y="470"/>
                </a:lnTo>
                <a:lnTo>
                  <a:pt x="134" y="473"/>
                </a:lnTo>
                <a:lnTo>
                  <a:pt x="134" y="477"/>
                </a:lnTo>
                <a:lnTo>
                  <a:pt x="133" y="47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561" name="Freeform 721"/>
          <p:cNvSpPr>
            <a:spLocks noEditPoints="1"/>
          </p:cNvSpPr>
          <p:nvPr/>
        </p:nvSpPr>
        <p:spPr bwMode="auto">
          <a:xfrm>
            <a:off x="5578475" y="3289300"/>
            <a:ext cx="106363" cy="474663"/>
          </a:xfrm>
          <a:custGeom>
            <a:avLst/>
            <a:gdLst>
              <a:gd name="T0" fmla="*/ 2147483647 w 135"/>
              <a:gd name="T1" fmla="*/ 2147483647 h 599"/>
              <a:gd name="T2" fmla="*/ 2147483647 w 135"/>
              <a:gd name="T3" fmla="*/ 2147483647 h 599"/>
              <a:gd name="T4" fmla="*/ 2147483647 w 135"/>
              <a:gd name="T5" fmla="*/ 2147483647 h 599"/>
              <a:gd name="T6" fmla="*/ 2147483647 w 135"/>
              <a:gd name="T7" fmla="*/ 2147483647 h 599"/>
              <a:gd name="T8" fmla="*/ 2147483647 w 135"/>
              <a:gd name="T9" fmla="*/ 2147483647 h 599"/>
              <a:gd name="T10" fmla="*/ 2147483647 w 135"/>
              <a:gd name="T11" fmla="*/ 0 h 599"/>
              <a:gd name="T12" fmla="*/ 2147483647 w 135"/>
              <a:gd name="T13" fmla="*/ 2147483647 h 599"/>
              <a:gd name="T14" fmla="*/ 2147483647 w 135"/>
              <a:gd name="T15" fmla="*/ 2147483647 h 599"/>
              <a:gd name="T16" fmla="*/ 2147483647 w 135"/>
              <a:gd name="T17" fmla="*/ 2147483647 h 599"/>
              <a:gd name="T18" fmla="*/ 2147483647 w 135"/>
              <a:gd name="T19" fmla="*/ 2147483647 h 599"/>
              <a:gd name="T20" fmla="*/ 2147483647 w 135"/>
              <a:gd name="T21" fmla="*/ 2147483647 h 599"/>
              <a:gd name="T22" fmla="*/ 2147483647 w 135"/>
              <a:gd name="T23" fmla="*/ 2147483647 h 599"/>
              <a:gd name="T24" fmla="*/ 2147483647 w 135"/>
              <a:gd name="T25" fmla="*/ 2147483647 h 599"/>
              <a:gd name="T26" fmla="*/ 2147483647 w 135"/>
              <a:gd name="T27" fmla="*/ 2147483647 h 599"/>
              <a:gd name="T28" fmla="*/ 2147483647 w 135"/>
              <a:gd name="T29" fmla="*/ 2147483647 h 599"/>
              <a:gd name="T30" fmla="*/ 2147483647 w 135"/>
              <a:gd name="T31" fmla="*/ 2147483647 h 599"/>
              <a:gd name="T32" fmla="*/ 2147483647 w 135"/>
              <a:gd name="T33" fmla="*/ 2147483647 h 599"/>
              <a:gd name="T34" fmla="*/ 2147483647 w 135"/>
              <a:gd name="T35" fmla="*/ 2147483647 h 599"/>
              <a:gd name="T36" fmla="*/ 2147483647 w 135"/>
              <a:gd name="T37" fmla="*/ 2147483647 h 599"/>
              <a:gd name="T38" fmla="*/ 2147483647 w 135"/>
              <a:gd name="T39" fmla="*/ 2147483647 h 599"/>
              <a:gd name="T40" fmla="*/ 2147483647 w 135"/>
              <a:gd name="T41" fmla="*/ 2147483647 h 599"/>
              <a:gd name="T42" fmla="*/ 2147483647 w 135"/>
              <a:gd name="T43" fmla="*/ 2147483647 h 599"/>
              <a:gd name="T44" fmla="*/ 2147483647 w 135"/>
              <a:gd name="T45" fmla="*/ 2147483647 h 599"/>
              <a:gd name="T46" fmla="*/ 2147483647 w 135"/>
              <a:gd name="T47" fmla="*/ 2147483647 h 599"/>
              <a:gd name="T48" fmla="*/ 2147483647 w 135"/>
              <a:gd name="T49" fmla="*/ 2147483647 h 599"/>
              <a:gd name="T50" fmla="*/ 2147483647 w 135"/>
              <a:gd name="T51" fmla="*/ 2147483647 h 599"/>
              <a:gd name="T52" fmla="*/ 2147483647 w 135"/>
              <a:gd name="T53" fmla="*/ 2147483647 h 599"/>
              <a:gd name="T54" fmla="*/ 2147483647 w 135"/>
              <a:gd name="T55" fmla="*/ 2147483647 h 599"/>
              <a:gd name="T56" fmla="*/ 2147483647 w 135"/>
              <a:gd name="T57" fmla="*/ 2147483647 h 599"/>
              <a:gd name="T58" fmla="*/ 2147483647 w 135"/>
              <a:gd name="T59" fmla="*/ 2147483647 h 599"/>
              <a:gd name="T60" fmla="*/ 2147483647 w 135"/>
              <a:gd name="T61" fmla="*/ 2147483647 h 599"/>
              <a:gd name="T62" fmla="*/ 2147483647 w 135"/>
              <a:gd name="T63" fmla="*/ 2147483647 h 599"/>
              <a:gd name="T64" fmla="*/ 2147483647 w 135"/>
              <a:gd name="T65" fmla="*/ 2147483647 h 599"/>
              <a:gd name="T66" fmla="*/ 2147483647 w 135"/>
              <a:gd name="T67" fmla="*/ 2147483647 h 599"/>
              <a:gd name="T68" fmla="*/ 2147483647 w 135"/>
              <a:gd name="T69" fmla="*/ 2147483647 h 599"/>
              <a:gd name="T70" fmla="*/ 2147483647 w 135"/>
              <a:gd name="T71" fmla="*/ 2147483647 h 599"/>
              <a:gd name="T72" fmla="*/ 2147483647 w 135"/>
              <a:gd name="T73" fmla="*/ 2147483647 h 599"/>
              <a:gd name="T74" fmla="*/ 2147483647 w 135"/>
              <a:gd name="T75" fmla="*/ 2147483647 h 599"/>
              <a:gd name="T76" fmla="*/ 2147483647 w 135"/>
              <a:gd name="T77" fmla="*/ 2147483647 h 599"/>
              <a:gd name="T78" fmla="*/ 2147483647 w 135"/>
              <a:gd name="T79" fmla="*/ 2147483647 h 599"/>
              <a:gd name="T80" fmla="*/ 2147483647 w 135"/>
              <a:gd name="T81" fmla="*/ 2147483647 h 599"/>
              <a:gd name="T82" fmla="*/ 2147483647 w 135"/>
              <a:gd name="T83" fmla="*/ 2147483647 h 599"/>
              <a:gd name="T84" fmla="*/ 2147483647 w 135"/>
              <a:gd name="T85" fmla="*/ 2147483647 h 599"/>
              <a:gd name="T86" fmla="*/ 2147483647 w 135"/>
              <a:gd name="T87" fmla="*/ 2147483647 h 599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35"/>
              <a:gd name="T133" fmla="*/ 0 h 599"/>
              <a:gd name="T134" fmla="*/ 135 w 135"/>
              <a:gd name="T135" fmla="*/ 599 h 599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35" h="599">
                <a:moveTo>
                  <a:pt x="82" y="32"/>
                </a:moveTo>
                <a:lnTo>
                  <a:pt x="82" y="567"/>
                </a:lnTo>
                <a:lnTo>
                  <a:pt x="72" y="567"/>
                </a:lnTo>
                <a:lnTo>
                  <a:pt x="72" y="32"/>
                </a:lnTo>
                <a:lnTo>
                  <a:pt x="82" y="32"/>
                </a:lnTo>
                <a:close/>
                <a:moveTo>
                  <a:pt x="63" y="32"/>
                </a:moveTo>
                <a:lnTo>
                  <a:pt x="63" y="567"/>
                </a:lnTo>
                <a:lnTo>
                  <a:pt x="52" y="567"/>
                </a:lnTo>
                <a:lnTo>
                  <a:pt x="52" y="32"/>
                </a:lnTo>
                <a:lnTo>
                  <a:pt x="63" y="32"/>
                </a:lnTo>
                <a:close/>
                <a:moveTo>
                  <a:pt x="2" y="119"/>
                </a:moveTo>
                <a:lnTo>
                  <a:pt x="68" y="0"/>
                </a:lnTo>
                <a:lnTo>
                  <a:pt x="132" y="119"/>
                </a:lnTo>
                <a:lnTo>
                  <a:pt x="133" y="122"/>
                </a:lnTo>
                <a:lnTo>
                  <a:pt x="135" y="124"/>
                </a:lnTo>
                <a:lnTo>
                  <a:pt x="135" y="128"/>
                </a:lnTo>
                <a:lnTo>
                  <a:pt x="135" y="131"/>
                </a:lnTo>
                <a:lnTo>
                  <a:pt x="133" y="133"/>
                </a:lnTo>
                <a:lnTo>
                  <a:pt x="131" y="136"/>
                </a:lnTo>
                <a:lnTo>
                  <a:pt x="130" y="138"/>
                </a:lnTo>
                <a:lnTo>
                  <a:pt x="127" y="141"/>
                </a:lnTo>
                <a:lnTo>
                  <a:pt x="124" y="142"/>
                </a:lnTo>
                <a:lnTo>
                  <a:pt x="121" y="142"/>
                </a:lnTo>
                <a:lnTo>
                  <a:pt x="119" y="142"/>
                </a:lnTo>
                <a:lnTo>
                  <a:pt x="116" y="142"/>
                </a:lnTo>
                <a:lnTo>
                  <a:pt x="113" y="141"/>
                </a:lnTo>
                <a:lnTo>
                  <a:pt x="111" y="139"/>
                </a:lnTo>
                <a:lnTo>
                  <a:pt x="108" y="137"/>
                </a:lnTo>
                <a:lnTo>
                  <a:pt x="107" y="134"/>
                </a:lnTo>
                <a:lnTo>
                  <a:pt x="55" y="40"/>
                </a:lnTo>
                <a:lnTo>
                  <a:pt x="81" y="40"/>
                </a:lnTo>
                <a:lnTo>
                  <a:pt x="28" y="134"/>
                </a:lnTo>
                <a:lnTo>
                  <a:pt x="26" y="137"/>
                </a:lnTo>
                <a:lnTo>
                  <a:pt x="23" y="139"/>
                </a:lnTo>
                <a:lnTo>
                  <a:pt x="21" y="141"/>
                </a:lnTo>
                <a:lnTo>
                  <a:pt x="19" y="142"/>
                </a:lnTo>
                <a:lnTo>
                  <a:pt x="16" y="142"/>
                </a:lnTo>
                <a:lnTo>
                  <a:pt x="13" y="142"/>
                </a:lnTo>
                <a:lnTo>
                  <a:pt x="10" y="142"/>
                </a:lnTo>
                <a:lnTo>
                  <a:pt x="8" y="141"/>
                </a:lnTo>
                <a:lnTo>
                  <a:pt x="6" y="138"/>
                </a:lnTo>
                <a:lnTo>
                  <a:pt x="3" y="136"/>
                </a:lnTo>
                <a:lnTo>
                  <a:pt x="2" y="133"/>
                </a:lnTo>
                <a:lnTo>
                  <a:pt x="1" y="131"/>
                </a:lnTo>
                <a:lnTo>
                  <a:pt x="0" y="128"/>
                </a:lnTo>
                <a:lnTo>
                  <a:pt x="1" y="124"/>
                </a:lnTo>
                <a:lnTo>
                  <a:pt x="1" y="122"/>
                </a:lnTo>
                <a:lnTo>
                  <a:pt x="2" y="119"/>
                </a:lnTo>
                <a:close/>
                <a:moveTo>
                  <a:pt x="132" y="480"/>
                </a:moveTo>
                <a:lnTo>
                  <a:pt x="68" y="599"/>
                </a:lnTo>
                <a:lnTo>
                  <a:pt x="2" y="480"/>
                </a:lnTo>
                <a:lnTo>
                  <a:pt x="1" y="477"/>
                </a:lnTo>
                <a:lnTo>
                  <a:pt x="1" y="473"/>
                </a:lnTo>
                <a:lnTo>
                  <a:pt x="0" y="471"/>
                </a:lnTo>
                <a:lnTo>
                  <a:pt x="1" y="468"/>
                </a:lnTo>
                <a:lnTo>
                  <a:pt x="2" y="465"/>
                </a:lnTo>
                <a:lnTo>
                  <a:pt x="3" y="462"/>
                </a:lnTo>
                <a:lnTo>
                  <a:pt x="6" y="460"/>
                </a:lnTo>
                <a:lnTo>
                  <a:pt x="8" y="458"/>
                </a:lnTo>
                <a:lnTo>
                  <a:pt x="10" y="457"/>
                </a:lnTo>
                <a:lnTo>
                  <a:pt x="13" y="456"/>
                </a:lnTo>
                <a:lnTo>
                  <a:pt x="16" y="456"/>
                </a:lnTo>
                <a:lnTo>
                  <a:pt x="19" y="457"/>
                </a:lnTo>
                <a:lnTo>
                  <a:pt x="21" y="457"/>
                </a:lnTo>
                <a:lnTo>
                  <a:pt x="23" y="460"/>
                </a:lnTo>
                <a:lnTo>
                  <a:pt x="26" y="461"/>
                </a:lnTo>
                <a:lnTo>
                  <a:pt x="28" y="463"/>
                </a:lnTo>
                <a:lnTo>
                  <a:pt x="81" y="558"/>
                </a:lnTo>
                <a:lnTo>
                  <a:pt x="55" y="558"/>
                </a:lnTo>
                <a:lnTo>
                  <a:pt x="107" y="463"/>
                </a:lnTo>
                <a:lnTo>
                  <a:pt x="108" y="461"/>
                </a:lnTo>
                <a:lnTo>
                  <a:pt x="111" y="460"/>
                </a:lnTo>
                <a:lnTo>
                  <a:pt x="113" y="457"/>
                </a:lnTo>
                <a:lnTo>
                  <a:pt x="116" y="457"/>
                </a:lnTo>
                <a:lnTo>
                  <a:pt x="119" y="456"/>
                </a:lnTo>
                <a:lnTo>
                  <a:pt x="121" y="456"/>
                </a:lnTo>
                <a:lnTo>
                  <a:pt x="124" y="457"/>
                </a:lnTo>
                <a:lnTo>
                  <a:pt x="127" y="458"/>
                </a:lnTo>
                <a:lnTo>
                  <a:pt x="130" y="460"/>
                </a:lnTo>
                <a:lnTo>
                  <a:pt x="131" y="462"/>
                </a:lnTo>
                <a:lnTo>
                  <a:pt x="133" y="465"/>
                </a:lnTo>
                <a:lnTo>
                  <a:pt x="135" y="468"/>
                </a:lnTo>
                <a:lnTo>
                  <a:pt x="135" y="471"/>
                </a:lnTo>
                <a:lnTo>
                  <a:pt x="135" y="473"/>
                </a:lnTo>
                <a:lnTo>
                  <a:pt x="133" y="477"/>
                </a:lnTo>
                <a:lnTo>
                  <a:pt x="132" y="48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562" name="Rectangle 722"/>
          <p:cNvSpPr>
            <a:spLocks noChangeArrowheads="1"/>
          </p:cNvSpPr>
          <p:nvPr/>
        </p:nvSpPr>
        <p:spPr bwMode="auto">
          <a:xfrm>
            <a:off x="6227763" y="3379788"/>
            <a:ext cx="2873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One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563" name="Rectangle 723"/>
          <p:cNvSpPr>
            <a:spLocks noChangeArrowheads="1"/>
          </p:cNvSpPr>
          <p:nvPr/>
        </p:nvSpPr>
        <p:spPr bwMode="auto">
          <a:xfrm>
            <a:off x="6496050" y="3379788"/>
            <a:ext cx="508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-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564" name="Rectangle 724"/>
          <p:cNvSpPr>
            <a:spLocks noChangeArrowheads="1"/>
          </p:cNvSpPr>
          <p:nvPr/>
        </p:nvSpPr>
        <p:spPr bwMode="auto">
          <a:xfrm>
            <a:off x="6543675" y="3379788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to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565" name="Rectangle 725"/>
          <p:cNvSpPr>
            <a:spLocks noChangeArrowheads="1"/>
          </p:cNvSpPr>
          <p:nvPr/>
        </p:nvSpPr>
        <p:spPr bwMode="auto">
          <a:xfrm>
            <a:off x="6662738" y="3379788"/>
            <a:ext cx="508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-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566" name="Rectangle 726"/>
          <p:cNvSpPr>
            <a:spLocks noChangeArrowheads="1"/>
          </p:cNvSpPr>
          <p:nvPr/>
        </p:nvSpPr>
        <p:spPr bwMode="auto">
          <a:xfrm>
            <a:off x="6708775" y="3379788"/>
            <a:ext cx="295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one 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567" name="Rectangle 727"/>
          <p:cNvSpPr>
            <a:spLocks noChangeArrowheads="1"/>
          </p:cNvSpPr>
          <p:nvPr/>
        </p:nvSpPr>
        <p:spPr bwMode="auto">
          <a:xfrm>
            <a:off x="6227763" y="3560763"/>
            <a:ext cx="6572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mappings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568" name="Freeform 728"/>
          <p:cNvSpPr>
            <a:spLocks noEditPoints="1"/>
          </p:cNvSpPr>
          <p:nvPr/>
        </p:nvSpPr>
        <p:spPr bwMode="auto">
          <a:xfrm>
            <a:off x="4506913" y="5273675"/>
            <a:ext cx="946150" cy="346075"/>
          </a:xfrm>
          <a:custGeom>
            <a:avLst/>
            <a:gdLst>
              <a:gd name="T0" fmla="*/ 2147483647 w 1192"/>
              <a:gd name="T1" fmla="*/ 2147483647 h 435"/>
              <a:gd name="T2" fmla="*/ 2147483647 w 1192"/>
              <a:gd name="T3" fmla="*/ 2147483647 h 435"/>
              <a:gd name="T4" fmla="*/ 2147483647 w 1192"/>
              <a:gd name="T5" fmla="*/ 2147483647 h 435"/>
              <a:gd name="T6" fmla="*/ 2147483647 w 1192"/>
              <a:gd name="T7" fmla="*/ 2147483647 h 435"/>
              <a:gd name="T8" fmla="*/ 2147483647 w 1192"/>
              <a:gd name="T9" fmla="*/ 2147483647 h 435"/>
              <a:gd name="T10" fmla="*/ 2147483647 w 1192"/>
              <a:gd name="T11" fmla="*/ 2147483647 h 435"/>
              <a:gd name="T12" fmla="*/ 2147483647 w 1192"/>
              <a:gd name="T13" fmla="*/ 2147483647 h 435"/>
              <a:gd name="T14" fmla="*/ 2147483647 w 1192"/>
              <a:gd name="T15" fmla="*/ 2147483647 h 435"/>
              <a:gd name="T16" fmla="*/ 2147483647 w 1192"/>
              <a:gd name="T17" fmla="*/ 2147483647 h 435"/>
              <a:gd name="T18" fmla="*/ 2147483647 w 1192"/>
              <a:gd name="T19" fmla="*/ 2147483647 h 435"/>
              <a:gd name="T20" fmla="*/ 2147483647 w 1192"/>
              <a:gd name="T21" fmla="*/ 2147483647 h 435"/>
              <a:gd name="T22" fmla="*/ 2147483647 w 1192"/>
              <a:gd name="T23" fmla="*/ 2147483647 h 435"/>
              <a:gd name="T24" fmla="*/ 2147483647 w 1192"/>
              <a:gd name="T25" fmla="*/ 2147483647 h 435"/>
              <a:gd name="T26" fmla="*/ 2147483647 w 1192"/>
              <a:gd name="T27" fmla="*/ 2147483647 h 435"/>
              <a:gd name="T28" fmla="*/ 2147483647 w 1192"/>
              <a:gd name="T29" fmla="*/ 2147483647 h 435"/>
              <a:gd name="T30" fmla="*/ 0 w 1192"/>
              <a:gd name="T31" fmla="*/ 2147483647 h 435"/>
              <a:gd name="T32" fmla="*/ 2147483647 w 1192"/>
              <a:gd name="T33" fmla="*/ 2147483647 h 435"/>
              <a:gd name="T34" fmla="*/ 2147483647 w 1192"/>
              <a:gd name="T35" fmla="*/ 2147483647 h 435"/>
              <a:gd name="T36" fmla="*/ 2147483647 w 1192"/>
              <a:gd name="T37" fmla="*/ 2147483647 h 435"/>
              <a:gd name="T38" fmla="*/ 2147483647 w 1192"/>
              <a:gd name="T39" fmla="*/ 2147483647 h 435"/>
              <a:gd name="T40" fmla="*/ 2147483647 w 1192"/>
              <a:gd name="T41" fmla="*/ 0 h 435"/>
              <a:gd name="T42" fmla="*/ 2147483647 w 1192"/>
              <a:gd name="T43" fmla="*/ 2147483647 h 435"/>
              <a:gd name="T44" fmla="*/ 2147483647 w 1192"/>
              <a:gd name="T45" fmla="*/ 2147483647 h 435"/>
              <a:gd name="T46" fmla="*/ 2147483647 w 1192"/>
              <a:gd name="T47" fmla="*/ 0 h 43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192"/>
              <a:gd name="T73" fmla="*/ 0 h 435"/>
              <a:gd name="T74" fmla="*/ 1192 w 1192"/>
              <a:gd name="T75" fmla="*/ 435 h 435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192" h="435">
                <a:moveTo>
                  <a:pt x="3" y="425"/>
                </a:moveTo>
                <a:lnTo>
                  <a:pt x="1143" y="23"/>
                </a:lnTo>
                <a:lnTo>
                  <a:pt x="1145" y="21"/>
                </a:lnTo>
                <a:lnTo>
                  <a:pt x="1147" y="23"/>
                </a:lnTo>
                <a:lnTo>
                  <a:pt x="1149" y="24"/>
                </a:lnTo>
                <a:lnTo>
                  <a:pt x="1150" y="25"/>
                </a:lnTo>
                <a:lnTo>
                  <a:pt x="1150" y="28"/>
                </a:lnTo>
                <a:lnTo>
                  <a:pt x="1149" y="29"/>
                </a:lnTo>
                <a:lnTo>
                  <a:pt x="1147" y="30"/>
                </a:lnTo>
                <a:lnTo>
                  <a:pt x="1146" y="32"/>
                </a:lnTo>
                <a:lnTo>
                  <a:pt x="7" y="435"/>
                </a:lnTo>
                <a:lnTo>
                  <a:pt x="4" y="435"/>
                </a:lnTo>
                <a:lnTo>
                  <a:pt x="3" y="434"/>
                </a:lnTo>
                <a:lnTo>
                  <a:pt x="1" y="433"/>
                </a:lnTo>
                <a:lnTo>
                  <a:pt x="1" y="431"/>
                </a:lnTo>
                <a:lnTo>
                  <a:pt x="0" y="429"/>
                </a:lnTo>
                <a:lnTo>
                  <a:pt x="1" y="428"/>
                </a:lnTo>
                <a:lnTo>
                  <a:pt x="2" y="425"/>
                </a:lnTo>
                <a:lnTo>
                  <a:pt x="3" y="425"/>
                </a:lnTo>
                <a:close/>
                <a:moveTo>
                  <a:pt x="1126" y="0"/>
                </a:moveTo>
                <a:lnTo>
                  <a:pt x="1192" y="10"/>
                </a:lnTo>
                <a:lnTo>
                  <a:pt x="1145" y="61"/>
                </a:lnTo>
                <a:lnTo>
                  <a:pt x="11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569" name="Freeform 729"/>
          <p:cNvSpPr>
            <a:spLocks noEditPoints="1"/>
          </p:cNvSpPr>
          <p:nvPr/>
        </p:nvSpPr>
        <p:spPr bwMode="auto">
          <a:xfrm>
            <a:off x="3614738" y="5184775"/>
            <a:ext cx="900112" cy="434975"/>
          </a:xfrm>
          <a:custGeom>
            <a:avLst/>
            <a:gdLst>
              <a:gd name="T0" fmla="*/ 2147483647 w 1134"/>
              <a:gd name="T1" fmla="*/ 2147483647 h 548"/>
              <a:gd name="T2" fmla="*/ 2147483647 w 1134"/>
              <a:gd name="T3" fmla="*/ 2147483647 h 548"/>
              <a:gd name="T4" fmla="*/ 2147483647 w 1134"/>
              <a:gd name="T5" fmla="*/ 2147483647 h 548"/>
              <a:gd name="T6" fmla="*/ 2147483647 w 1134"/>
              <a:gd name="T7" fmla="*/ 2147483647 h 548"/>
              <a:gd name="T8" fmla="*/ 2147483647 w 1134"/>
              <a:gd name="T9" fmla="*/ 2147483647 h 548"/>
              <a:gd name="T10" fmla="*/ 2147483647 w 1134"/>
              <a:gd name="T11" fmla="*/ 2147483647 h 548"/>
              <a:gd name="T12" fmla="*/ 2147483647 w 1134"/>
              <a:gd name="T13" fmla="*/ 2147483647 h 548"/>
              <a:gd name="T14" fmla="*/ 2147483647 w 1134"/>
              <a:gd name="T15" fmla="*/ 2147483647 h 548"/>
              <a:gd name="T16" fmla="*/ 2147483647 w 1134"/>
              <a:gd name="T17" fmla="*/ 2147483647 h 548"/>
              <a:gd name="T18" fmla="*/ 2147483647 w 1134"/>
              <a:gd name="T19" fmla="*/ 2147483647 h 548"/>
              <a:gd name="T20" fmla="*/ 2147483647 w 1134"/>
              <a:gd name="T21" fmla="*/ 2147483647 h 548"/>
              <a:gd name="T22" fmla="*/ 2147483647 w 1134"/>
              <a:gd name="T23" fmla="*/ 2147483647 h 548"/>
              <a:gd name="T24" fmla="*/ 2147483647 w 1134"/>
              <a:gd name="T25" fmla="*/ 2147483647 h 548"/>
              <a:gd name="T26" fmla="*/ 2147483647 w 1134"/>
              <a:gd name="T27" fmla="*/ 2147483647 h 548"/>
              <a:gd name="T28" fmla="*/ 2147483647 w 1134"/>
              <a:gd name="T29" fmla="*/ 2147483647 h 548"/>
              <a:gd name="T30" fmla="*/ 2147483647 w 1134"/>
              <a:gd name="T31" fmla="*/ 2147483647 h 548"/>
              <a:gd name="T32" fmla="*/ 2147483647 w 1134"/>
              <a:gd name="T33" fmla="*/ 2147483647 h 548"/>
              <a:gd name="T34" fmla="*/ 2147483647 w 1134"/>
              <a:gd name="T35" fmla="*/ 2147483647 h 548"/>
              <a:gd name="T36" fmla="*/ 2147483647 w 1134"/>
              <a:gd name="T37" fmla="*/ 2147483647 h 548"/>
              <a:gd name="T38" fmla="*/ 2147483647 w 1134"/>
              <a:gd name="T39" fmla="*/ 2147483647 h 548"/>
              <a:gd name="T40" fmla="*/ 2147483647 w 1134"/>
              <a:gd name="T41" fmla="*/ 2147483647 h 548"/>
              <a:gd name="T42" fmla="*/ 0 w 1134"/>
              <a:gd name="T43" fmla="*/ 2147483647 h 548"/>
              <a:gd name="T44" fmla="*/ 2147483647 w 1134"/>
              <a:gd name="T45" fmla="*/ 0 h 548"/>
              <a:gd name="T46" fmla="*/ 2147483647 w 1134"/>
              <a:gd name="T47" fmla="*/ 2147483647 h 54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134"/>
              <a:gd name="T73" fmla="*/ 0 h 548"/>
              <a:gd name="T74" fmla="*/ 1134 w 1134"/>
              <a:gd name="T75" fmla="*/ 548 h 548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134" h="548">
                <a:moveTo>
                  <a:pt x="1127" y="547"/>
                </a:moveTo>
                <a:lnTo>
                  <a:pt x="43" y="29"/>
                </a:lnTo>
                <a:lnTo>
                  <a:pt x="41" y="28"/>
                </a:lnTo>
                <a:lnTo>
                  <a:pt x="40" y="27"/>
                </a:lnTo>
                <a:lnTo>
                  <a:pt x="40" y="24"/>
                </a:lnTo>
                <a:lnTo>
                  <a:pt x="40" y="23"/>
                </a:lnTo>
                <a:lnTo>
                  <a:pt x="41" y="21"/>
                </a:lnTo>
                <a:lnTo>
                  <a:pt x="43" y="21"/>
                </a:lnTo>
                <a:lnTo>
                  <a:pt x="45" y="19"/>
                </a:lnTo>
                <a:lnTo>
                  <a:pt x="47" y="21"/>
                </a:lnTo>
                <a:lnTo>
                  <a:pt x="1131" y="538"/>
                </a:lnTo>
                <a:lnTo>
                  <a:pt x="1133" y="539"/>
                </a:lnTo>
                <a:lnTo>
                  <a:pt x="1133" y="541"/>
                </a:lnTo>
                <a:lnTo>
                  <a:pt x="1134" y="543"/>
                </a:lnTo>
                <a:lnTo>
                  <a:pt x="1133" y="544"/>
                </a:lnTo>
                <a:lnTo>
                  <a:pt x="1132" y="547"/>
                </a:lnTo>
                <a:lnTo>
                  <a:pt x="1131" y="547"/>
                </a:lnTo>
                <a:lnTo>
                  <a:pt x="1128" y="548"/>
                </a:lnTo>
                <a:lnTo>
                  <a:pt x="1127" y="547"/>
                </a:lnTo>
                <a:close/>
                <a:moveTo>
                  <a:pt x="41" y="59"/>
                </a:moveTo>
                <a:lnTo>
                  <a:pt x="0" y="4"/>
                </a:lnTo>
                <a:lnTo>
                  <a:pt x="67" y="0"/>
                </a:lnTo>
                <a:lnTo>
                  <a:pt x="41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570" name="Rectangle 730"/>
          <p:cNvSpPr>
            <a:spLocks noChangeArrowheads="1"/>
          </p:cNvSpPr>
          <p:nvPr/>
        </p:nvSpPr>
        <p:spPr bwMode="auto">
          <a:xfrm>
            <a:off x="4165600" y="5656263"/>
            <a:ext cx="7842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Correlation 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571" name="Rectangle 731"/>
          <p:cNvSpPr>
            <a:spLocks noChangeArrowheads="1"/>
          </p:cNvSpPr>
          <p:nvPr/>
        </p:nvSpPr>
        <p:spPr bwMode="auto">
          <a:xfrm>
            <a:off x="4165600" y="5837238"/>
            <a:ext cx="7937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Assumption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53572" name="Freeform 732"/>
          <p:cNvSpPr>
            <a:spLocks/>
          </p:cNvSpPr>
          <p:nvPr/>
        </p:nvSpPr>
        <p:spPr bwMode="auto">
          <a:xfrm>
            <a:off x="2352675" y="2085975"/>
            <a:ext cx="1581150" cy="771525"/>
          </a:xfrm>
          <a:custGeom>
            <a:avLst/>
            <a:gdLst>
              <a:gd name="T0" fmla="*/ 0 w 996"/>
              <a:gd name="T1" fmla="*/ 2147483647 h 486"/>
              <a:gd name="T2" fmla="*/ 2147483647 w 996"/>
              <a:gd name="T3" fmla="*/ 2147483647 h 486"/>
              <a:gd name="T4" fmla="*/ 2147483647 w 996"/>
              <a:gd name="T5" fmla="*/ 2147483647 h 486"/>
              <a:gd name="T6" fmla="*/ 2147483647 w 996"/>
              <a:gd name="T7" fmla="*/ 2147483647 h 486"/>
              <a:gd name="T8" fmla="*/ 2147483647 w 996"/>
              <a:gd name="T9" fmla="*/ 2147483647 h 486"/>
              <a:gd name="T10" fmla="*/ 2147483647 w 996"/>
              <a:gd name="T11" fmla="*/ 2147483647 h 486"/>
              <a:gd name="T12" fmla="*/ 2147483647 w 996"/>
              <a:gd name="T13" fmla="*/ 2147483647 h 486"/>
              <a:gd name="T14" fmla="*/ 2147483647 w 996"/>
              <a:gd name="T15" fmla="*/ 2147483647 h 486"/>
              <a:gd name="T16" fmla="*/ 2147483647 w 996"/>
              <a:gd name="T17" fmla="*/ 0 h 486"/>
              <a:gd name="T18" fmla="*/ 2147483647 w 996"/>
              <a:gd name="T19" fmla="*/ 2147483647 h 486"/>
              <a:gd name="T20" fmla="*/ 2147483647 w 996"/>
              <a:gd name="T21" fmla="*/ 2147483647 h 486"/>
              <a:gd name="T22" fmla="*/ 2147483647 w 996"/>
              <a:gd name="T23" fmla="*/ 2147483647 h 486"/>
              <a:gd name="T24" fmla="*/ 2147483647 w 996"/>
              <a:gd name="T25" fmla="*/ 2147483647 h 486"/>
              <a:gd name="T26" fmla="*/ 2147483647 w 996"/>
              <a:gd name="T27" fmla="*/ 2147483647 h 486"/>
              <a:gd name="T28" fmla="*/ 2147483647 w 996"/>
              <a:gd name="T29" fmla="*/ 2147483647 h 486"/>
              <a:gd name="T30" fmla="*/ 2147483647 w 996"/>
              <a:gd name="T31" fmla="*/ 2147483647 h 486"/>
              <a:gd name="T32" fmla="*/ 2147483647 w 996"/>
              <a:gd name="T33" fmla="*/ 2147483647 h 48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96"/>
              <a:gd name="T52" fmla="*/ 0 h 486"/>
              <a:gd name="T53" fmla="*/ 996 w 996"/>
              <a:gd name="T54" fmla="*/ 486 h 48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96" h="486">
                <a:moveTo>
                  <a:pt x="0" y="474"/>
                </a:moveTo>
                <a:cubicBezTo>
                  <a:pt x="108" y="456"/>
                  <a:pt x="5" y="458"/>
                  <a:pt x="204" y="450"/>
                </a:cubicBezTo>
                <a:cubicBezTo>
                  <a:pt x="216" y="442"/>
                  <a:pt x="228" y="434"/>
                  <a:pt x="240" y="426"/>
                </a:cubicBezTo>
                <a:cubicBezTo>
                  <a:pt x="251" y="419"/>
                  <a:pt x="252" y="390"/>
                  <a:pt x="252" y="390"/>
                </a:cubicBezTo>
                <a:cubicBezTo>
                  <a:pt x="254" y="354"/>
                  <a:pt x="248" y="317"/>
                  <a:pt x="258" y="282"/>
                </a:cubicBezTo>
                <a:cubicBezTo>
                  <a:pt x="268" y="247"/>
                  <a:pt x="336" y="222"/>
                  <a:pt x="360" y="198"/>
                </a:cubicBezTo>
                <a:cubicBezTo>
                  <a:pt x="376" y="182"/>
                  <a:pt x="374" y="160"/>
                  <a:pt x="390" y="144"/>
                </a:cubicBezTo>
                <a:cubicBezTo>
                  <a:pt x="433" y="101"/>
                  <a:pt x="412" y="157"/>
                  <a:pt x="468" y="72"/>
                </a:cubicBezTo>
                <a:cubicBezTo>
                  <a:pt x="489" y="40"/>
                  <a:pt x="512" y="17"/>
                  <a:pt x="546" y="0"/>
                </a:cubicBezTo>
                <a:cubicBezTo>
                  <a:pt x="554" y="4"/>
                  <a:pt x="562" y="9"/>
                  <a:pt x="570" y="12"/>
                </a:cubicBezTo>
                <a:cubicBezTo>
                  <a:pt x="582" y="17"/>
                  <a:pt x="606" y="24"/>
                  <a:pt x="606" y="24"/>
                </a:cubicBezTo>
                <a:cubicBezTo>
                  <a:pt x="644" y="81"/>
                  <a:pt x="609" y="165"/>
                  <a:pt x="690" y="192"/>
                </a:cubicBezTo>
                <a:cubicBezTo>
                  <a:pt x="701" y="208"/>
                  <a:pt x="706" y="215"/>
                  <a:pt x="714" y="234"/>
                </a:cubicBezTo>
                <a:cubicBezTo>
                  <a:pt x="721" y="252"/>
                  <a:pt x="719" y="275"/>
                  <a:pt x="732" y="288"/>
                </a:cubicBezTo>
                <a:cubicBezTo>
                  <a:pt x="758" y="314"/>
                  <a:pt x="807" y="349"/>
                  <a:pt x="840" y="360"/>
                </a:cubicBezTo>
                <a:cubicBezTo>
                  <a:pt x="848" y="383"/>
                  <a:pt x="847" y="436"/>
                  <a:pt x="870" y="450"/>
                </a:cubicBezTo>
                <a:cubicBezTo>
                  <a:pt x="899" y="468"/>
                  <a:pt x="963" y="486"/>
                  <a:pt x="996" y="48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53573" name="Freeform 733"/>
          <p:cNvSpPr>
            <a:spLocks/>
          </p:cNvSpPr>
          <p:nvPr/>
        </p:nvSpPr>
        <p:spPr bwMode="auto">
          <a:xfrm>
            <a:off x="4848225" y="1979613"/>
            <a:ext cx="1390650" cy="935037"/>
          </a:xfrm>
          <a:custGeom>
            <a:avLst/>
            <a:gdLst>
              <a:gd name="T0" fmla="*/ 0 w 876"/>
              <a:gd name="T1" fmla="*/ 2147483647 h 589"/>
              <a:gd name="T2" fmla="*/ 2147483647 w 876"/>
              <a:gd name="T3" fmla="*/ 2147483647 h 589"/>
              <a:gd name="T4" fmla="*/ 2147483647 w 876"/>
              <a:gd name="T5" fmla="*/ 2147483647 h 589"/>
              <a:gd name="T6" fmla="*/ 2147483647 w 876"/>
              <a:gd name="T7" fmla="*/ 2147483647 h 589"/>
              <a:gd name="T8" fmla="*/ 2147483647 w 876"/>
              <a:gd name="T9" fmla="*/ 2147483647 h 589"/>
              <a:gd name="T10" fmla="*/ 2147483647 w 876"/>
              <a:gd name="T11" fmla="*/ 2147483647 h 589"/>
              <a:gd name="T12" fmla="*/ 2147483647 w 876"/>
              <a:gd name="T13" fmla="*/ 2147483647 h 589"/>
              <a:gd name="T14" fmla="*/ 2147483647 w 876"/>
              <a:gd name="T15" fmla="*/ 2147483647 h 589"/>
              <a:gd name="T16" fmla="*/ 2147483647 w 876"/>
              <a:gd name="T17" fmla="*/ 2147483647 h 589"/>
              <a:gd name="T18" fmla="*/ 2147483647 w 876"/>
              <a:gd name="T19" fmla="*/ 2147483647 h 589"/>
              <a:gd name="T20" fmla="*/ 2147483647 w 876"/>
              <a:gd name="T21" fmla="*/ 2147483647 h 589"/>
              <a:gd name="T22" fmla="*/ 2147483647 w 876"/>
              <a:gd name="T23" fmla="*/ 2147483647 h 589"/>
              <a:gd name="T24" fmla="*/ 2147483647 w 876"/>
              <a:gd name="T25" fmla="*/ 2147483647 h 589"/>
              <a:gd name="T26" fmla="*/ 2147483647 w 876"/>
              <a:gd name="T27" fmla="*/ 2147483647 h 589"/>
              <a:gd name="T28" fmla="*/ 2147483647 w 876"/>
              <a:gd name="T29" fmla="*/ 2147483647 h 589"/>
              <a:gd name="T30" fmla="*/ 2147483647 w 876"/>
              <a:gd name="T31" fmla="*/ 2147483647 h 589"/>
              <a:gd name="T32" fmla="*/ 2147483647 w 876"/>
              <a:gd name="T33" fmla="*/ 2147483647 h 589"/>
              <a:gd name="T34" fmla="*/ 2147483647 w 876"/>
              <a:gd name="T35" fmla="*/ 2147483647 h 589"/>
              <a:gd name="T36" fmla="*/ 2147483647 w 876"/>
              <a:gd name="T37" fmla="*/ 2147483647 h 58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876"/>
              <a:gd name="T58" fmla="*/ 0 h 589"/>
              <a:gd name="T59" fmla="*/ 876 w 876"/>
              <a:gd name="T60" fmla="*/ 589 h 589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876" h="589">
                <a:moveTo>
                  <a:pt x="0" y="535"/>
                </a:moveTo>
                <a:cubicBezTo>
                  <a:pt x="9" y="522"/>
                  <a:pt x="21" y="512"/>
                  <a:pt x="30" y="499"/>
                </a:cubicBezTo>
                <a:cubicBezTo>
                  <a:pt x="42" y="481"/>
                  <a:pt x="41" y="453"/>
                  <a:pt x="48" y="433"/>
                </a:cubicBezTo>
                <a:cubicBezTo>
                  <a:pt x="50" y="415"/>
                  <a:pt x="53" y="397"/>
                  <a:pt x="54" y="379"/>
                </a:cubicBezTo>
                <a:cubicBezTo>
                  <a:pt x="57" y="277"/>
                  <a:pt x="55" y="175"/>
                  <a:pt x="60" y="73"/>
                </a:cubicBezTo>
                <a:cubicBezTo>
                  <a:pt x="62" y="36"/>
                  <a:pt x="87" y="12"/>
                  <a:pt x="120" y="1"/>
                </a:cubicBezTo>
                <a:cubicBezTo>
                  <a:pt x="158" y="3"/>
                  <a:pt x="197" y="0"/>
                  <a:pt x="234" y="7"/>
                </a:cubicBezTo>
                <a:cubicBezTo>
                  <a:pt x="252" y="10"/>
                  <a:pt x="265" y="24"/>
                  <a:pt x="282" y="31"/>
                </a:cubicBezTo>
                <a:cubicBezTo>
                  <a:pt x="311" y="43"/>
                  <a:pt x="345" y="52"/>
                  <a:pt x="372" y="67"/>
                </a:cubicBezTo>
                <a:cubicBezTo>
                  <a:pt x="400" y="82"/>
                  <a:pt x="431" y="117"/>
                  <a:pt x="462" y="127"/>
                </a:cubicBezTo>
                <a:cubicBezTo>
                  <a:pt x="487" y="135"/>
                  <a:pt x="530" y="157"/>
                  <a:pt x="552" y="175"/>
                </a:cubicBezTo>
                <a:cubicBezTo>
                  <a:pt x="570" y="190"/>
                  <a:pt x="606" y="217"/>
                  <a:pt x="606" y="217"/>
                </a:cubicBezTo>
                <a:cubicBezTo>
                  <a:pt x="612" y="235"/>
                  <a:pt x="618" y="253"/>
                  <a:pt x="624" y="271"/>
                </a:cubicBezTo>
                <a:cubicBezTo>
                  <a:pt x="626" y="277"/>
                  <a:pt x="630" y="289"/>
                  <a:pt x="630" y="289"/>
                </a:cubicBezTo>
                <a:cubicBezTo>
                  <a:pt x="632" y="313"/>
                  <a:pt x="634" y="390"/>
                  <a:pt x="648" y="421"/>
                </a:cubicBezTo>
                <a:cubicBezTo>
                  <a:pt x="657" y="441"/>
                  <a:pt x="684" y="449"/>
                  <a:pt x="702" y="457"/>
                </a:cubicBezTo>
                <a:cubicBezTo>
                  <a:pt x="751" y="478"/>
                  <a:pt x="784" y="485"/>
                  <a:pt x="822" y="523"/>
                </a:cubicBezTo>
                <a:cubicBezTo>
                  <a:pt x="826" y="535"/>
                  <a:pt x="829" y="550"/>
                  <a:pt x="840" y="559"/>
                </a:cubicBezTo>
                <a:cubicBezTo>
                  <a:pt x="876" y="589"/>
                  <a:pt x="856" y="555"/>
                  <a:pt x="870" y="583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Gaussian Copula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Model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(continued, page 562-563)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5100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40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en-US" sz="2400" smtClean="0">
                <a:latin typeface="Arial" charset="0"/>
                <a:cs typeface="Arial" charset="0"/>
              </a:rPr>
              <a:t>Define a one-to-one correspondence between the time to default,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smtClean="0">
                <a:latin typeface="Arial" charset="0"/>
                <a:cs typeface="Arial" charset="0"/>
              </a:rPr>
              <a:t>, of company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i </a:t>
            </a:r>
            <a:r>
              <a:rPr lang="en-US" altLang="en-US" sz="2400" smtClean="0">
                <a:latin typeface="Arial" charset="0"/>
                <a:cs typeface="Arial" charset="0"/>
              </a:rPr>
              <a:t>and a variable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smtClean="0">
                <a:latin typeface="Arial" charset="0"/>
                <a:cs typeface="Arial" charset="0"/>
              </a:rPr>
              <a:t> by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i="1" smtClean="0">
                <a:latin typeface="Times New Roman" pitchFamily="18" charset="0"/>
                <a:cs typeface="Arial" charset="0"/>
              </a:rPr>
              <a:t>Q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) =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i 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)     or  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i 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=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 baseline="30000" smtClean="0">
                <a:latin typeface="Times New Roman" pitchFamily="18" charset="0"/>
                <a:cs typeface="Arial" charset="0"/>
              </a:rPr>
              <a:t>-1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[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Q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)]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Arial" charset="0"/>
                <a:cs typeface="Arial" charset="0"/>
              </a:rPr>
              <a:t>	where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 smtClean="0">
                <a:latin typeface="Arial" charset="0"/>
                <a:cs typeface="Arial" charset="0"/>
              </a:rPr>
              <a:t> is the cumulative normal distribution function. 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en-US" sz="2400" smtClean="0">
                <a:latin typeface="Arial" charset="0"/>
                <a:cs typeface="Arial" charset="0"/>
              </a:rPr>
              <a:t>This is a “percentile to percentile” transformation. The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 p</a:t>
            </a:r>
            <a:r>
              <a:rPr lang="en-US" altLang="en-US" sz="2400" smtClean="0">
                <a:latin typeface="Arial" charset="0"/>
                <a:cs typeface="Arial" charset="0"/>
              </a:rPr>
              <a:t> percentile point of the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Q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smtClean="0">
                <a:latin typeface="Arial" charset="0"/>
                <a:cs typeface="Arial" charset="0"/>
              </a:rPr>
              <a:t>distribution is transformed to the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p </a:t>
            </a:r>
            <a:r>
              <a:rPr lang="en-US" altLang="en-US" sz="2400" smtClean="0">
                <a:latin typeface="Arial" charset="0"/>
                <a:cs typeface="Arial" charset="0"/>
              </a:rPr>
              <a:t>percentile point of the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sz="2400" baseline="-25000" smtClean="0">
                <a:latin typeface="Arial" charset="0"/>
                <a:cs typeface="Arial" charset="0"/>
              </a:rPr>
              <a:t>i</a:t>
            </a:r>
            <a:r>
              <a:rPr lang="en-US" altLang="en-US" sz="2400" smtClean="0">
                <a:latin typeface="Arial" charset="0"/>
                <a:cs typeface="Arial" charset="0"/>
              </a:rPr>
              <a:t> distribution. 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smtClean="0">
                <a:latin typeface="Arial" charset="0"/>
                <a:cs typeface="Arial" charset="0"/>
              </a:rPr>
              <a:t>has a standard normal  distribution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en-US" sz="2400" smtClean="0">
                <a:latin typeface="Arial" charset="0"/>
                <a:cs typeface="Arial" charset="0"/>
              </a:rPr>
              <a:t>We assume that the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smtClean="0">
                <a:latin typeface="Arial" charset="0"/>
                <a:cs typeface="Arial" charset="0"/>
              </a:rPr>
              <a:t> are multivariate normal.  The default correlation measure, 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r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ij </a:t>
            </a:r>
            <a:r>
              <a:rPr lang="en-US" altLang="en-US" sz="2400" smtClean="0">
                <a:latin typeface="Arial" charset="0"/>
                <a:cs typeface="Arial" charset="0"/>
              </a:rPr>
              <a:t>between companies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 i </a:t>
            </a:r>
            <a:r>
              <a:rPr lang="en-US" altLang="en-US" sz="2400" smtClean="0">
                <a:latin typeface="Arial" charset="0"/>
                <a:cs typeface="Arial" charset="0"/>
              </a:rPr>
              <a:t>and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j </a:t>
            </a:r>
            <a:r>
              <a:rPr lang="en-US" altLang="en-US" sz="2400" smtClean="0">
                <a:latin typeface="Arial" charset="0"/>
                <a:cs typeface="Arial" charset="0"/>
              </a:rPr>
              <a:t> is the correlation between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baseline="-25000" smtClean="0">
                <a:latin typeface="Arial" charset="0"/>
                <a:cs typeface="Arial" charset="0"/>
              </a:rPr>
              <a:t> </a:t>
            </a:r>
            <a:r>
              <a:rPr lang="en-US" altLang="en-US" sz="2400" smtClean="0">
                <a:latin typeface="Arial" charset="0"/>
                <a:cs typeface="Arial" charset="0"/>
              </a:rPr>
              <a:t>and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j</a:t>
            </a:r>
            <a:endParaRPr lang="en-US" altLang="en-US" sz="2400" i="1" smtClean="0">
              <a:latin typeface="Times New Roman" pitchFamily="18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endParaRPr lang="en-US" altLang="en-US" sz="2400" smtClean="0">
              <a:latin typeface="Arial" charset="0"/>
              <a:cs typeface="Arial" charset="0"/>
            </a:endParaRPr>
          </a:p>
        </p:txBody>
      </p:sp>
      <p:sp>
        <p:nvSpPr>
          <p:cNvPr id="5427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542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CD15D48-38F4-4E63-AF0C-0130D148EE4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391400" cy="1752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500" dirty="0">
                <a:solidFill>
                  <a:schemeClr val="tx2">
                    <a:satMod val="130000"/>
                  </a:schemeClr>
                </a:solidFill>
              </a:rPr>
              <a:t>Example of Use of Gaussian </a:t>
            </a:r>
            <a:r>
              <a:rPr lang="en-US" sz="3500" dirty="0" smtClean="0">
                <a:solidFill>
                  <a:schemeClr val="tx2">
                    <a:satMod val="130000"/>
                  </a:schemeClr>
                </a:solidFill>
              </a:rPr>
              <a:t>Copula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page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563)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438400"/>
            <a:ext cx="8458200" cy="37861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Suppose that we wish to simulate the defaults for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mtClean="0">
                <a:latin typeface="Arial" charset="0"/>
                <a:cs typeface="Arial" charset="0"/>
              </a:rPr>
              <a:t> companies . For each company the cumulative probabilities of default during the next 1, 2, 3, 4, and 5 years are 1%, 3%, 6%, 10%, and 15%, respectively </a:t>
            </a:r>
          </a:p>
        </p:txBody>
      </p:sp>
      <p:sp>
        <p:nvSpPr>
          <p:cNvPr id="5530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553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1D211F2-342B-4945-BA5B-A7B49963A72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500">
                <a:solidFill>
                  <a:schemeClr val="tx2">
                    <a:satMod val="130000"/>
                  </a:schemeClr>
                </a:solidFill>
              </a:rPr>
              <a:t>Use of Gaussian Copula </a:t>
            </a:r>
            <a:r>
              <a:rPr lang="en-US" sz="2600">
                <a:solidFill>
                  <a:schemeClr val="tx2">
                    <a:satMod val="130000"/>
                  </a:schemeClr>
                </a:solidFill>
              </a:rPr>
              <a:t>continued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134350" cy="41148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We sample from a multivariate normal distribution (with appropriate correlations) to get the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Critical values of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 x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are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i="1" smtClean="0">
                <a:latin typeface="Times New Roman" pitchFamily="18" charset="0"/>
                <a:cs typeface="Arial" charset="0"/>
              </a:rPr>
              <a:t>	N</a:t>
            </a:r>
            <a:r>
              <a:rPr lang="en-US" altLang="en-US" i="1" smtClean="0">
                <a:latin typeface="Arial" charset="0"/>
                <a:cs typeface="Arial" charset="0"/>
              </a:rPr>
              <a:t> </a:t>
            </a:r>
            <a:r>
              <a:rPr lang="en-US" altLang="en-US" baseline="30000" smtClean="0">
                <a:latin typeface="Arial" charset="0"/>
                <a:cs typeface="Arial" charset="0"/>
              </a:rPr>
              <a:t>-1</a:t>
            </a:r>
            <a:r>
              <a:rPr lang="en-US" altLang="en-US" smtClean="0">
                <a:latin typeface="Arial" charset="0"/>
                <a:cs typeface="Arial" charset="0"/>
              </a:rPr>
              <a:t>(0.01) = -2.33,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i="1" smtClean="0">
                <a:latin typeface="Arial" charset="0"/>
                <a:cs typeface="Arial" charset="0"/>
              </a:rPr>
              <a:t> </a:t>
            </a:r>
            <a:r>
              <a:rPr lang="en-US" altLang="en-US" baseline="30000" smtClean="0">
                <a:latin typeface="Arial" charset="0"/>
                <a:cs typeface="Arial" charset="0"/>
              </a:rPr>
              <a:t>-1</a:t>
            </a:r>
            <a:r>
              <a:rPr lang="en-US" altLang="en-US" smtClean="0">
                <a:latin typeface="Arial" charset="0"/>
                <a:cs typeface="Arial" charset="0"/>
              </a:rPr>
              <a:t>(0.03) = -1.88,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i="1" smtClean="0">
                <a:latin typeface="Arial" charset="0"/>
                <a:cs typeface="Arial" charset="0"/>
              </a:rPr>
              <a:t> </a:t>
            </a:r>
            <a:r>
              <a:rPr lang="en-US" altLang="en-US" baseline="30000" smtClean="0">
                <a:latin typeface="Arial" charset="0"/>
                <a:cs typeface="Arial" charset="0"/>
              </a:rPr>
              <a:t>-1</a:t>
            </a:r>
            <a:r>
              <a:rPr lang="en-US" altLang="en-US" smtClean="0">
                <a:latin typeface="Arial" charset="0"/>
                <a:cs typeface="Arial" charset="0"/>
              </a:rPr>
              <a:t>(0.06) = -1.55,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i="1" smtClean="0">
                <a:latin typeface="Arial" charset="0"/>
                <a:cs typeface="Arial" charset="0"/>
              </a:rPr>
              <a:t> </a:t>
            </a:r>
            <a:r>
              <a:rPr lang="en-US" altLang="en-US" baseline="30000" smtClean="0">
                <a:latin typeface="Arial" charset="0"/>
                <a:cs typeface="Arial" charset="0"/>
              </a:rPr>
              <a:t>-1</a:t>
            </a:r>
            <a:r>
              <a:rPr lang="en-US" altLang="en-US" smtClean="0">
                <a:latin typeface="Arial" charset="0"/>
                <a:cs typeface="Arial" charset="0"/>
              </a:rPr>
              <a:t>(0.10) = -1.28,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mtClean="0">
                <a:latin typeface="Arial" charset="0"/>
                <a:cs typeface="Arial" charset="0"/>
              </a:rPr>
              <a:t> </a:t>
            </a:r>
            <a:r>
              <a:rPr lang="en-US" altLang="en-US" baseline="30000" smtClean="0">
                <a:latin typeface="Arial" charset="0"/>
                <a:cs typeface="Arial" charset="0"/>
              </a:rPr>
              <a:t>-1</a:t>
            </a:r>
            <a:r>
              <a:rPr lang="en-US" altLang="en-US" smtClean="0">
                <a:latin typeface="Arial" charset="0"/>
                <a:cs typeface="Arial" charset="0"/>
              </a:rPr>
              <a:t>(0.15) = -1.04</a:t>
            </a:r>
          </a:p>
        </p:txBody>
      </p:sp>
      <p:sp>
        <p:nvSpPr>
          <p:cNvPr id="5632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563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7119102-79D1-4C1D-99FC-3480EC6222A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066800"/>
            <a:ext cx="6813550" cy="914400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500" dirty="0">
                <a:solidFill>
                  <a:schemeClr val="tx2">
                    <a:satMod val="130000"/>
                  </a:schemeClr>
                </a:solidFill>
              </a:rPr>
              <a:t>Cumulative Ave Default Rates (%) 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1970-2012,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Moody’s, Table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24.1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, page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545)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126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269C20F-9DB6-4D7B-88AA-2746CDF3629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1269" name="Object 3"/>
          <p:cNvGraphicFramePr>
            <a:graphicFrameLocks noChangeAspect="1"/>
          </p:cNvGraphicFramePr>
          <p:nvPr/>
        </p:nvGraphicFramePr>
        <p:xfrm>
          <a:off x="1208088" y="2514600"/>
          <a:ext cx="6645275" cy="364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Document" r:id="rId7" imgW="7326371" imgH="4018411" progId="Word.Document.8">
                  <p:embed/>
                </p:oleObj>
              </mc:Choice>
              <mc:Fallback>
                <p:oleObj name="Document" r:id="rId7" imgW="7326371" imgH="401841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2514600"/>
                        <a:ext cx="6645275" cy="364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500">
                <a:solidFill>
                  <a:schemeClr val="tx2">
                    <a:satMod val="130000"/>
                  </a:schemeClr>
                </a:solidFill>
              </a:rPr>
              <a:t>Use of Gaussian Copula </a:t>
            </a:r>
            <a:r>
              <a:rPr lang="en-US" sz="2600">
                <a:solidFill>
                  <a:schemeClr val="tx2">
                    <a:satMod val="130000"/>
                  </a:schemeClr>
                </a:solidFill>
              </a:rPr>
              <a:t>continued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When sample for a company is less than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Arial" charset="0"/>
                <a:cs typeface="Arial" charset="0"/>
              </a:rPr>
              <a:t>	-2.33, the company defaults in the first year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When sample is between -2.33 and -1.88, the company defaults in the second year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When sample is between -1.88 and -1.55, the company defaults in the third year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When sample is between -1,55 and -1.28, the company defaults in the fourth year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When sample is between -1.28 and -1.04, the company defaults during the fifth year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When sample is greater than -1.04, there is no default during the first five years </a:t>
            </a:r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573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CA2CCA-63BD-48A6-B08D-3C03290ED8F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914400"/>
            <a:ext cx="6934200" cy="1219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500" dirty="0">
                <a:solidFill>
                  <a:schemeClr val="tx2">
                    <a:satMod val="130000"/>
                  </a:schemeClr>
                </a:solidFill>
              </a:rPr>
              <a:t>A One-Factor Model for the Correlation </a:t>
            </a:r>
            <a:r>
              <a:rPr lang="en-US" sz="3500" dirty="0" smtClean="0">
                <a:solidFill>
                  <a:schemeClr val="tx2">
                    <a:satMod val="130000"/>
                  </a:schemeClr>
                </a:solidFill>
              </a:rPr>
              <a:t>Structure</a:t>
            </a:r>
            <a:endParaRPr lang="en-US" sz="2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2057400"/>
            <a:ext cx="7092950" cy="4495800"/>
          </a:xfrm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The correlation between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smtClean="0">
                <a:latin typeface="Arial" charset="0"/>
                <a:cs typeface="Arial" charset="0"/>
              </a:rPr>
              <a:t> and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j</a:t>
            </a:r>
            <a:r>
              <a:rPr lang="en-US" altLang="en-US" sz="2400" smtClean="0">
                <a:latin typeface="Arial" charset="0"/>
                <a:cs typeface="Arial" charset="0"/>
              </a:rPr>
              <a:t> is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a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a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j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The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smtClean="0">
                <a:latin typeface="Arial" charset="0"/>
                <a:cs typeface="Arial" charset="0"/>
              </a:rPr>
              <a:t>th company defaults by time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smtClean="0">
                <a:latin typeface="Arial" charset="0"/>
                <a:cs typeface="Arial" charset="0"/>
              </a:rPr>
              <a:t>when</a:t>
            </a:r>
            <a:r>
              <a:rPr lang="en-US" altLang="en-US" smtClean="0">
                <a:latin typeface="Arial" charset="0"/>
                <a:cs typeface="Arial" charset="0"/>
              </a:rPr>
              <a:t>        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i 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&lt;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 baseline="30000" smtClean="0">
                <a:latin typeface="Times New Roman" pitchFamily="18" charset="0"/>
                <a:cs typeface="Arial" charset="0"/>
              </a:rPr>
              <a:t>-1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[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Q</a:t>
            </a:r>
            <a:r>
              <a:rPr lang="en-US" altLang="en-US" sz="2400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)] </a:t>
            </a:r>
            <a:r>
              <a:rPr lang="en-US" altLang="en-US" sz="2400" smtClean="0">
                <a:latin typeface="Arial" charset="0"/>
                <a:cs typeface="Arial" charset="0"/>
              </a:rPr>
              <a:t>or</a:t>
            </a:r>
          </a:p>
          <a:p>
            <a:pPr eaLnBrk="1" hangingPunct="1">
              <a:buFontTx/>
              <a:buNone/>
            </a:pPr>
            <a:endParaRPr lang="en-US" altLang="en-US" sz="2400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sz="240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Conditional on </a:t>
            </a:r>
            <a:r>
              <a:rPr lang="en-US" altLang="en-US" sz="2400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400" smtClean="0">
                <a:latin typeface="Arial" charset="0"/>
                <a:cs typeface="Arial" charset="0"/>
              </a:rPr>
              <a:t> the probability of this is </a:t>
            </a:r>
          </a:p>
        </p:txBody>
      </p:sp>
      <p:graphicFrame>
        <p:nvGraphicFramePr>
          <p:cNvPr id="58372" name="Object 7"/>
          <p:cNvGraphicFramePr>
            <a:graphicFrameLocks noChangeAspect="1"/>
          </p:cNvGraphicFramePr>
          <p:nvPr>
            <p:ph sz="quarter" idx="2"/>
          </p:nvPr>
        </p:nvGraphicFramePr>
        <p:xfrm>
          <a:off x="3505200" y="3962400"/>
          <a:ext cx="2154238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7" name="Equation" r:id="rId4" imgW="1396394" imgH="495085" progId="Equation.3">
                  <p:embed/>
                </p:oleObj>
              </mc:Choice>
              <mc:Fallback>
                <p:oleObj name="Equation" r:id="rId4" imgW="1396394" imgH="49508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962400"/>
                        <a:ext cx="2154238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9"/>
          <p:cNvGraphicFramePr>
            <a:graphicFrameLocks noChangeAspect="1"/>
          </p:cNvGraphicFramePr>
          <p:nvPr>
            <p:ph sz="quarter" idx="3"/>
          </p:nvPr>
        </p:nvGraphicFramePr>
        <p:xfrm>
          <a:off x="3352800" y="5334000"/>
          <a:ext cx="25336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8" name="Equation" r:id="rId6" imgW="1968500" imgH="558800" progId="Equation.3">
                  <p:embed/>
                </p:oleObj>
              </mc:Choice>
              <mc:Fallback>
                <p:oleObj name="Equation" r:id="rId6" imgW="1968500" imgH="558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334000"/>
                        <a:ext cx="253365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52600" y="6248400"/>
            <a:ext cx="5638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8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9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5837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8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9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290D23A-E6EA-4F8D-8FED-5064DBA76DA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58376" name="Object 4"/>
          <p:cNvGraphicFramePr>
            <a:graphicFrameLocks noChangeAspect="1"/>
          </p:cNvGraphicFramePr>
          <p:nvPr>
            <p:ph idx="4294967295"/>
          </p:nvPr>
        </p:nvGraphicFramePr>
        <p:xfrm>
          <a:off x="2819400" y="2209800"/>
          <a:ext cx="20907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9" name="Equation" r:id="rId10" imgW="1244600" imgH="292100" progId="Equation.3">
                  <p:embed/>
                </p:oleObj>
              </mc:Choice>
              <mc:Fallback>
                <p:oleObj name="Equation" r:id="rId10" imgW="1244600" imgH="292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209800"/>
                        <a:ext cx="209073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Credit 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VaR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(page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564-565)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Can be defined analogously to Market Risk VaR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-year credit VaR with an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smtClean="0">
                <a:latin typeface="Arial" charset="0"/>
                <a:cs typeface="Arial" charset="0"/>
              </a:rPr>
              <a:t>% confidence is the loss level that we are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smtClean="0">
                <a:latin typeface="Arial" charset="0"/>
                <a:cs typeface="Arial" charset="0"/>
              </a:rPr>
              <a:t>% confident will not be exceeded over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 years</a:t>
            </a: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93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593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1774D9C-BC14-48AD-A06E-98A67A35F75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914400"/>
            <a:ext cx="6858000" cy="1295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500" dirty="0">
                <a:solidFill>
                  <a:schemeClr val="tx2">
                    <a:satMod val="130000"/>
                  </a:schemeClr>
                </a:solidFill>
              </a:rPr>
              <a:t>Calculation from a Factor-Based Gaussian Copula Model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(equation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24.10,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page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565)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2209800"/>
            <a:ext cx="7829550" cy="3921125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Consider a large portfolio of loans, each of which has a probability of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Q</a:t>
            </a:r>
            <a:r>
              <a:rPr lang="en-US" altLang="en-US" sz="2400" smtClean="0">
                <a:latin typeface="Arial" charset="0"/>
                <a:cs typeface="Arial" charset="0"/>
              </a:rPr>
              <a:t>(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400" smtClean="0">
                <a:latin typeface="Arial" charset="0"/>
                <a:cs typeface="Arial" charset="0"/>
              </a:rPr>
              <a:t>) of defaulting by time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400" smtClean="0">
                <a:latin typeface="Arial" charset="0"/>
                <a:cs typeface="Arial" charset="0"/>
              </a:rPr>
              <a:t>. Suppose that all pairwise copula correlations are 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r   </a:t>
            </a:r>
            <a:r>
              <a:rPr lang="en-US" altLang="en-US" sz="2400" smtClean="0">
                <a:latin typeface="Arial" charset="0"/>
                <a:cs typeface="Arial" charset="0"/>
              </a:rPr>
              <a:t>so that all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a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smtClean="0">
                <a:latin typeface="Arial" charset="0"/>
                <a:cs typeface="Arial" charset="0"/>
              </a:rPr>
              <a:t>’s are   </a:t>
            </a:r>
            <a:endParaRPr lang="en-US" altLang="en-US" sz="2400" smtClean="0">
              <a:latin typeface="Symbol" pitchFamily="18" charset="2"/>
              <a:cs typeface="Arial" charset="0"/>
            </a:endParaRP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We are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sz="2400" smtClean="0">
                <a:latin typeface="Arial" charset="0"/>
                <a:cs typeface="Arial" charset="0"/>
              </a:rPr>
              <a:t>% certain that </a:t>
            </a:r>
            <a:r>
              <a:rPr lang="en-US" altLang="en-US" sz="2400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400" smtClean="0">
                <a:latin typeface="Arial" charset="0"/>
                <a:cs typeface="Arial" charset="0"/>
              </a:rPr>
              <a:t> is less than</a:t>
            </a:r>
          </a:p>
          <a:p>
            <a:pPr algn="ctr" eaLnBrk="1" hangingPunct="1">
              <a:buFontTx/>
              <a:buNone/>
            </a:pPr>
            <a:r>
              <a:rPr lang="en-US" altLang="en-US" sz="2400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 baseline="30000" smtClean="0">
                <a:latin typeface="Arial" charset="0"/>
                <a:cs typeface="Arial" charset="0"/>
              </a:rPr>
              <a:t>−1</a:t>
            </a:r>
            <a:r>
              <a:rPr lang="en-US" altLang="en-US" sz="2400" smtClean="0">
                <a:latin typeface="Arial" charset="0"/>
                <a:cs typeface="Arial" charset="0"/>
              </a:rPr>
              <a:t>(1−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sz="2400" smtClean="0">
                <a:latin typeface="Arial" charset="0"/>
                <a:cs typeface="Arial" charset="0"/>
              </a:rPr>
              <a:t>) = −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 baseline="30000" smtClean="0">
                <a:latin typeface="Times New Roman" pitchFamily="18" charset="0"/>
                <a:cs typeface="Arial" charset="0"/>
              </a:rPr>
              <a:t>−1</a:t>
            </a:r>
            <a:r>
              <a:rPr lang="en-US" altLang="en-US" sz="2400" smtClean="0">
                <a:latin typeface="Arial" charset="0"/>
                <a:cs typeface="Arial" charset="0"/>
              </a:rPr>
              <a:t>(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sz="2400" smtClean="0">
                <a:latin typeface="Arial" charset="0"/>
                <a:cs typeface="Arial" charset="0"/>
              </a:rPr>
              <a:t>)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It follows that the VaR is  </a:t>
            </a: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60420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2438400" y="3276600"/>
          <a:ext cx="4556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4" name="Equation" r:id="rId4" imgW="241195" imgH="253890" progId="Equation.3">
                  <p:embed/>
                </p:oleObj>
              </mc:Choice>
              <mc:Fallback>
                <p:oleObj name="Equation" r:id="rId4" imgW="241195" imgH="25389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76600"/>
                        <a:ext cx="45561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604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5408F56-9BF2-46C1-8D81-D4E5C76F805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60423" name="Object 4"/>
          <p:cNvGraphicFramePr>
            <a:graphicFrameLocks noChangeAspect="1"/>
          </p:cNvGraphicFramePr>
          <p:nvPr/>
        </p:nvGraphicFramePr>
        <p:xfrm>
          <a:off x="2895600" y="5072063"/>
          <a:ext cx="39624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5" name="Equation" r:id="rId8" imgW="2413000" imgH="508000" progId="Equation.3">
                  <p:embed/>
                </p:oleObj>
              </mc:Choice>
              <mc:Fallback>
                <p:oleObj name="Equation" r:id="rId8" imgW="24130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072063"/>
                        <a:ext cx="39624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7772400" cy="1143000"/>
          </a:xfrm>
        </p:spPr>
        <p:txBody>
          <a:bodyPr/>
          <a:lstStyle/>
          <a:p>
            <a:pPr eaLnBrk="1" hangingPunct="1"/>
            <a:r>
              <a:rPr lang="en-CA" altLang="en-US" smtClean="0"/>
              <a:t>Example </a:t>
            </a:r>
            <a:r>
              <a:rPr lang="en-CA" altLang="en-US" sz="2000" smtClean="0"/>
              <a:t>(page 565)</a:t>
            </a:r>
            <a:endParaRPr lang="en-US" altLang="en-US" sz="2000" smtClean="0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CA" altLang="en-US" sz="2400" smtClean="0">
                <a:latin typeface="Arial" charset="0"/>
                <a:cs typeface="Arial" charset="0"/>
              </a:rPr>
              <a:t>A bank has $100 million of retail exposures</a:t>
            </a:r>
          </a:p>
          <a:p>
            <a:pPr eaLnBrk="1" hangingPunct="1"/>
            <a:r>
              <a:rPr lang="en-CA" altLang="en-US" sz="2400" smtClean="0">
                <a:latin typeface="Arial" charset="0"/>
                <a:cs typeface="Arial" charset="0"/>
              </a:rPr>
              <a:t>1-year probability of default averages 2% and the recovery rate averages 60%</a:t>
            </a:r>
          </a:p>
          <a:p>
            <a:pPr eaLnBrk="1" hangingPunct="1"/>
            <a:r>
              <a:rPr lang="en-CA" altLang="en-US" sz="2400" smtClean="0">
                <a:latin typeface="Arial" charset="0"/>
                <a:cs typeface="Arial" charset="0"/>
              </a:rPr>
              <a:t>The copula correlation parameter is 0.1</a:t>
            </a:r>
          </a:p>
          <a:p>
            <a:pPr eaLnBrk="1" hangingPunct="1"/>
            <a:r>
              <a:rPr lang="en-CA" altLang="en-US" sz="2400" smtClean="0">
                <a:latin typeface="Arial" charset="0"/>
                <a:cs typeface="Arial" charset="0"/>
              </a:rPr>
              <a:t>99.9% worst case default rate is</a:t>
            </a:r>
          </a:p>
          <a:p>
            <a:pPr eaLnBrk="1" hangingPunct="1"/>
            <a:endParaRPr lang="en-CA" altLang="en-US" sz="2400" smtClean="0">
              <a:latin typeface="Arial" charset="0"/>
              <a:cs typeface="Arial" charset="0"/>
            </a:endParaRPr>
          </a:p>
          <a:p>
            <a:pPr eaLnBrk="1" hangingPunct="1"/>
            <a:endParaRPr lang="en-CA" altLang="en-US" sz="240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CA" altLang="en-US" sz="2400" smtClean="0">
                <a:latin typeface="Arial" charset="0"/>
                <a:cs typeface="Arial" charset="0"/>
              </a:rPr>
              <a:t>The one-year 99.9% credit VaR is therefore 100×0.128×(1-0.6) or $5.13 million</a:t>
            </a:r>
            <a:endParaRPr lang="en-US" altLang="en-US" sz="2400" smtClean="0">
              <a:latin typeface="Arial" charset="0"/>
              <a:cs typeface="Arial" charset="0"/>
            </a:endParaRPr>
          </a:p>
        </p:txBody>
      </p:sp>
      <p:sp>
        <p:nvSpPr>
          <p:cNvPr id="6144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A6484A6-934E-414C-8C06-1EA23B294AA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61446" name="Object 2"/>
          <p:cNvGraphicFramePr>
            <a:graphicFrameLocks noChangeAspect="1"/>
          </p:cNvGraphicFramePr>
          <p:nvPr/>
        </p:nvGraphicFramePr>
        <p:xfrm>
          <a:off x="4514850" y="3327400"/>
          <a:ext cx="1143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8" name="Equation" r:id="rId6" imgW="114201" imgH="203024" progId="Equation.3">
                  <p:embed/>
                </p:oleObj>
              </mc:Choice>
              <mc:Fallback>
                <p:oleObj name="Equation" r:id="rId6" imgW="114201" imgH="20302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7400"/>
                        <a:ext cx="1143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4"/>
          <p:cNvGraphicFramePr>
            <a:graphicFrameLocks noChangeAspect="1"/>
          </p:cNvGraphicFramePr>
          <p:nvPr/>
        </p:nvGraphicFramePr>
        <p:xfrm>
          <a:off x="1905000" y="3962400"/>
          <a:ext cx="5334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9" name="Equation" r:id="rId8" imgW="3289300" imgH="469900" progId="Equation.3">
                  <p:embed/>
                </p:oleObj>
              </mc:Choice>
              <mc:Fallback>
                <p:oleObj name="Equation" r:id="rId8" imgW="32893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962400"/>
                        <a:ext cx="5334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CreditMetrics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(page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565-566)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Calculates credit VaR by considering possible rating transitions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 Gaussian copula model is used to define the correlation between the ratings transitions of different companies</a:t>
            </a:r>
          </a:p>
        </p:txBody>
      </p:sp>
      <p:sp>
        <p:nvSpPr>
          <p:cNvPr id="624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624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6083A6B-413A-4517-BEB6-1E9F8C54937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33400"/>
            <a:ext cx="7599363" cy="1143000"/>
          </a:xfrm>
        </p:spPr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Interpretation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76400"/>
            <a:ext cx="7418388" cy="40227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table shows the probability of default for companies starting with a particular credit rating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 company with an initial credit rating of Baa has a probability of 0.177% of defaulting by the end of the first year, 0.495% by the end of the second year, and so on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E908CCC-C555-47AE-AD7B-7E7BC2BC53C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Do Default Probabilities Increase with Time?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For a company that starts with a good credit rating default probabilities tend to increase with time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For a company that starts with a poor credit rating default probabilities tend to decrease with time </a:t>
            </a: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EB734C5-17F9-4190-AE8B-8458223D723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500" dirty="0" smtClean="0">
                <a:solidFill>
                  <a:schemeClr val="tx2">
                    <a:satMod val="130000"/>
                  </a:schemeClr>
                </a:solidFill>
              </a:rPr>
              <a:t>Conditional vs </a:t>
            </a:r>
            <a:r>
              <a:rPr lang="en-US" sz="3500" dirty="0">
                <a:solidFill>
                  <a:schemeClr val="tx2">
                    <a:satMod val="130000"/>
                  </a:schemeClr>
                </a:solidFill>
              </a:rPr>
              <a:t>Unconditional Default Probabilities </a:t>
            </a:r>
            <a:r>
              <a:rPr lang="en-US" sz="2000" dirty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en-US" sz="2000" dirty="0" smtClean="0">
                <a:solidFill>
                  <a:schemeClr val="tx2">
                    <a:satMod val="130000"/>
                  </a:schemeClr>
                </a:solidFill>
              </a:rPr>
              <a:t>page 545-546)</a:t>
            </a:r>
            <a:endParaRPr lang="en-US" sz="2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The conditional default probability is the probability of default for a certain time period conditional on no earlier default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The unconditional default probability is the probability of default for a certain time period  as seen at time zero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What are the conditional and unconditional default probabilities for a Caa rated company in the third year?</a:t>
            </a: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33E8F6B-1C8A-4952-AB0C-1EE005DC36D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Hazard Rate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85800" y="2147888"/>
            <a:ext cx="8077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 smtClean="0">
                <a:latin typeface="Arial" charset="0"/>
                <a:cs typeface="Arial" charset="0"/>
              </a:rPr>
              <a:t>The hazard rate (also called default density), </a:t>
            </a:r>
            <a:r>
              <a:rPr lang="en-US" altLang="en-US" sz="2400" dirty="0" smtClean="0">
                <a:latin typeface="Symbol" panose="05050102010706020507" pitchFamily="18" charset="2"/>
                <a:cs typeface="Arial" charset="0"/>
              </a:rPr>
              <a:t>l</a:t>
            </a:r>
            <a:r>
              <a:rPr lang="en-US" altLang="en-US" sz="2400" dirty="0" smtClean="0">
                <a:latin typeface="Arial" charset="0"/>
                <a:cs typeface="Arial" charset="0"/>
              </a:rPr>
              <a:t>(</a:t>
            </a:r>
            <a:r>
              <a:rPr lang="en-US" altLang="en-US" sz="2400" i="1" dirty="0" smtClean="0">
                <a:latin typeface="+mj-lt"/>
                <a:cs typeface="Arial" charset="0"/>
              </a:rPr>
              <a:t>t</a:t>
            </a:r>
            <a:r>
              <a:rPr lang="en-US" altLang="en-US" sz="2400" dirty="0" smtClean="0">
                <a:latin typeface="Arial" charset="0"/>
                <a:cs typeface="Arial" charset="0"/>
              </a:rPr>
              <a:t>), at time</a:t>
            </a:r>
            <a:r>
              <a:rPr lang="en-US" altLang="en-US" sz="2400" i="1" dirty="0" smtClean="0">
                <a:latin typeface="+mj-lt"/>
                <a:cs typeface="Arial" charset="0"/>
              </a:rPr>
              <a:t> t </a:t>
            </a:r>
            <a:r>
              <a:rPr lang="en-US" altLang="en-US" sz="2400" dirty="0" smtClean="0">
                <a:latin typeface="Arial" charset="0"/>
                <a:cs typeface="Arial" charset="0"/>
              </a:rPr>
              <a:t>is defined so that </a:t>
            </a:r>
            <a:r>
              <a:rPr lang="en-US" altLang="en-US" sz="2400" dirty="0" smtClean="0">
                <a:latin typeface="Symbol" panose="05050102010706020507" pitchFamily="18" charset="2"/>
                <a:cs typeface="Arial" charset="0"/>
              </a:rPr>
              <a:t>l</a:t>
            </a:r>
            <a:r>
              <a:rPr lang="en-US" altLang="en-US" sz="2400" dirty="0" smtClean="0">
                <a:latin typeface="Arial" charset="0"/>
                <a:cs typeface="Arial" charset="0"/>
              </a:rPr>
              <a:t>(</a:t>
            </a:r>
            <a:r>
              <a:rPr lang="en-US" altLang="en-US" sz="2400" i="1" dirty="0" smtClean="0">
                <a:cs typeface="Arial" charset="0"/>
              </a:rPr>
              <a:t>t</a:t>
            </a:r>
            <a:r>
              <a:rPr lang="en-US" altLang="en-US" sz="2400" dirty="0" smtClean="0">
                <a:latin typeface="Arial" charset="0"/>
                <a:cs typeface="Arial" charset="0"/>
              </a:rPr>
              <a:t>)</a:t>
            </a:r>
            <a:r>
              <a:rPr lang="en-US" altLang="en-US" sz="2400" dirty="0" smtClean="0">
                <a:latin typeface="Symbol" panose="05050102010706020507" pitchFamily="18" charset="2"/>
                <a:cs typeface="Arial" charset="0"/>
              </a:rPr>
              <a:t>D</a:t>
            </a:r>
            <a:r>
              <a:rPr lang="en-US" altLang="en-US" sz="2400" i="1" dirty="0" smtClean="0">
                <a:latin typeface="+mj-lt"/>
                <a:cs typeface="Arial" charset="0"/>
              </a:rPr>
              <a:t>t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is the conditional default probability for a short period between </a:t>
            </a:r>
            <a:r>
              <a:rPr lang="en-US" altLang="en-US" sz="2400" i="1" dirty="0" smtClean="0">
                <a:latin typeface="+mj-lt"/>
                <a:cs typeface="Arial" charset="0"/>
              </a:rPr>
              <a:t>t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and </a:t>
            </a:r>
            <a:r>
              <a:rPr lang="en-US" altLang="en-US" sz="2400" i="1" dirty="0" err="1" smtClean="0">
                <a:latin typeface="+mj-lt"/>
                <a:cs typeface="Arial" charset="0"/>
              </a:rPr>
              <a:t>t</a:t>
            </a:r>
            <a:r>
              <a:rPr lang="en-US" altLang="en-US" sz="2400" dirty="0" err="1" smtClean="0">
                <a:latin typeface="Arial" charset="0"/>
                <a:cs typeface="Arial" charset="0"/>
              </a:rPr>
              <a:t>+</a:t>
            </a:r>
            <a:r>
              <a:rPr lang="en-US" altLang="en-US" sz="2400" dirty="0" err="1" smtClean="0">
                <a:latin typeface="Symbol" panose="05050102010706020507" pitchFamily="18" charset="2"/>
                <a:cs typeface="Arial" charset="0"/>
              </a:rPr>
              <a:t>D</a:t>
            </a:r>
            <a:r>
              <a:rPr lang="en-US" altLang="en-US" sz="2400" i="1" dirty="0" err="1" smtClean="0">
                <a:latin typeface="+mj-lt"/>
                <a:cs typeface="Arial" charset="0"/>
              </a:rPr>
              <a:t>t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</a:t>
            </a:r>
          </a:p>
          <a:p>
            <a:pPr eaLnBrk="1" hangingPunct="1">
              <a:defRPr/>
            </a:pPr>
            <a:r>
              <a:rPr lang="en-US" altLang="en-US" sz="2400" dirty="0" smtClean="0">
                <a:latin typeface="Arial" charset="0"/>
                <a:cs typeface="Arial" charset="0"/>
              </a:rPr>
              <a:t>If </a:t>
            </a:r>
            <a:r>
              <a:rPr lang="en-US" alt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400" dirty="0" smtClean="0">
                <a:latin typeface="Arial" charset="0"/>
                <a:cs typeface="Arial" charset="0"/>
              </a:rPr>
              <a:t>(</a:t>
            </a:r>
            <a:r>
              <a:rPr lang="en-US" alt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sz="2400" dirty="0" smtClean="0">
                <a:latin typeface="Arial" charset="0"/>
                <a:cs typeface="Arial" charset="0"/>
              </a:rPr>
              <a:t>) is the probability of a company surviving to time </a:t>
            </a:r>
            <a:r>
              <a:rPr lang="en-US" alt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CD66D19-9370-4ADC-A653-E35FCBD0E8A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5366" name="Object 2"/>
          <p:cNvGraphicFramePr>
            <a:graphicFrameLocks noChangeAspect="1"/>
          </p:cNvGraphicFramePr>
          <p:nvPr/>
        </p:nvGraphicFramePr>
        <p:xfrm>
          <a:off x="1143000" y="3810000"/>
          <a:ext cx="6230938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6" imgW="3213000" imgH="1257120" progId="Equation.3">
                  <p:embed/>
                </p:oleObj>
              </mc:Choice>
              <mc:Fallback>
                <p:oleObj name="Equation" r:id="rId6" imgW="3213000" imgH="12571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0"/>
                        <a:ext cx="6230938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Ch21HullOFOD8thEdition</Template>
  <TotalTime>543</TotalTime>
  <Words>3416</Words>
  <Application>Microsoft Office PowerPoint</Application>
  <PresentationFormat>On-screen Show (4:3)</PresentationFormat>
  <Paragraphs>455</Paragraphs>
  <Slides>55</Slides>
  <Notes>48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Arial</vt:lpstr>
      <vt:lpstr>Times New Roman</vt:lpstr>
      <vt:lpstr>Tahoma</vt:lpstr>
      <vt:lpstr>Calibri</vt:lpstr>
      <vt:lpstr>Wingdings</vt:lpstr>
      <vt:lpstr>Symbol</vt:lpstr>
      <vt:lpstr>Global</vt:lpstr>
      <vt:lpstr>Microsoft Word 97 - 2003 Document</vt:lpstr>
      <vt:lpstr>Microsoft Equation 3.0</vt:lpstr>
      <vt:lpstr>Microsoft Equation 2.0</vt:lpstr>
      <vt:lpstr>Chapter 24 Credit Risk </vt:lpstr>
      <vt:lpstr>Credit Ratings</vt:lpstr>
      <vt:lpstr>Estimating Default Probabilities</vt:lpstr>
      <vt:lpstr>Historical Data</vt:lpstr>
      <vt:lpstr>Cumulative Ave Default Rates (%)  (1970-2012, Moody’s, Table 24.1, page 545)</vt:lpstr>
      <vt:lpstr>Interpretation</vt:lpstr>
      <vt:lpstr>Do Default Probabilities Increase with Time?</vt:lpstr>
      <vt:lpstr>Conditional vs Unconditional Default Probabilities (page 545-546)</vt:lpstr>
      <vt:lpstr>Hazard Rate</vt:lpstr>
      <vt:lpstr>Recovery Rate</vt:lpstr>
      <vt:lpstr>Recovery Rates; Moody’s: 1982 to 2012</vt:lpstr>
      <vt:lpstr>Using Credit Spreads (Equation 24.2, page 547)</vt:lpstr>
      <vt:lpstr>Explanation</vt:lpstr>
      <vt:lpstr>Matching Bond Prices</vt:lpstr>
      <vt:lpstr>The Risk-Free Rate</vt:lpstr>
      <vt:lpstr>Real World vs Risk-Neutral Default Probabilities</vt:lpstr>
      <vt:lpstr>A Comparison</vt:lpstr>
      <vt:lpstr>Data from Moody’s and Merrill Lynch</vt:lpstr>
      <vt:lpstr>Real World vs Risk Neutral Hazard Rates (Table 24.4, page 550)</vt:lpstr>
      <vt:lpstr>Average Risk Premiums Earned By Bond Traders </vt:lpstr>
      <vt:lpstr>Possible Reasons for the Extra Risk Premium (The third reason is the most important)</vt:lpstr>
      <vt:lpstr>Which World Should We Use?</vt:lpstr>
      <vt:lpstr>Using Equity Prices: Merton’s Model (page 553-555) </vt:lpstr>
      <vt:lpstr>Equity vs. Assets</vt:lpstr>
      <vt:lpstr>Volatilities</vt:lpstr>
      <vt:lpstr>Example</vt:lpstr>
      <vt:lpstr>The Implementation of Merton’s Model </vt:lpstr>
      <vt:lpstr>CVA</vt:lpstr>
      <vt:lpstr>The CVA Calculation</vt:lpstr>
      <vt:lpstr>Calculation of qi’s</vt:lpstr>
      <vt:lpstr>Calculation of vi’s</vt:lpstr>
      <vt:lpstr>Collateral</vt:lpstr>
      <vt:lpstr>Incremental CVA</vt:lpstr>
      <vt:lpstr>CVA Risk</vt:lpstr>
      <vt:lpstr>Wrong Way/Right Way Risk</vt:lpstr>
      <vt:lpstr>DVA</vt:lpstr>
      <vt:lpstr>DVA continued</vt:lpstr>
      <vt:lpstr>Credit Risk Mitigation</vt:lpstr>
      <vt:lpstr>Simple Situation</vt:lpstr>
      <vt:lpstr>Example 25.5 (page 560)</vt:lpstr>
      <vt:lpstr>Uncollateralized Long Forward with Counterparty (page 560)</vt:lpstr>
      <vt:lpstr>Example 24.6 (page 561)</vt:lpstr>
      <vt:lpstr>Default Correlation</vt:lpstr>
      <vt:lpstr>Measurement</vt:lpstr>
      <vt:lpstr>Survival Time Correlation</vt:lpstr>
      <vt:lpstr>The Gaussian Copula Model</vt:lpstr>
      <vt:lpstr>Gaussian Copula Model (continued, page 562-563)</vt:lpstr>
      <vt:lpstr>Example of Use of Gaussian Copula ( page 563)</vt:lpstr>
      <vt:lpstr>Use of Gaussian Copula continued</vt:lpstr>
      <vt:lpstr>Use of Gaussian Copula continued</vt:lpstr>
      <vt:lpstr>A One-Factor Model for the Correlation Structure</vt:lpstr>
      <vt:lpstr>Credit VaR (page 564-565)</vt:lpstr>
      <vt:lpstr>Calculation from a Factor-Based Gaussian Copula Model (equation 24.10, page 565)</vt:lpstr>
      <vt:lpstr>Example (page 565)</vt:lpstr>
      <vt:lpstr>CreditMetrics (page 565-566)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</dc:title>
  <dc:subject>Options, Futures, and Other Derivatives, 9e</dc:subject>
  <dc:creator>John C. Hull</dc:creator>
  <cp:keywords>Chapter 24</cp:keywords>
  <dc:description>Copyright 2014 by John C. Hull. All Rights Reserved. Published 2014</dc:description>
  <cp:lastModifiedBy>Hull</cp:lastModifiedBy>
  <cp:revision>56</cp:revision>
  <dcterms:created xsi:type="dcterms:W3CDTF">2008-05-30T08:49:59Z</dcterms:created>
  <dcterms:modified xsi:type="dcterms:W3CDTF">2014-02-04T22:32:55Z</dcterms:modified>
</cp:coreProperties>
</file>