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42" r:id="rId10"/>
    <p:sldId id="313" r:id="rId11"/>
    <p:sldId id="314" r:id="rId12"/>
    <p:sldId id="315" r:id="rId13"/>
    <p:sldId id="316" r:id="rId14"/>
    <p:sldId id="318" r:id="rId15"/>
    <p:sldId id="333" r:id="rId16"/>
    <p:sldId id="346" r:id="rId17"/>
    <p:sldId id="319" r:id="rId18"/>
    <p:sldId id="321" r:id="rId19"/>
    <p:sldId id="320" r:id="rId20"/>
    <p:sldId id="334" r:id="rId21"/>
    <p:sldId id="322" r:id="rId22"/>
    <p:sldId id="347" r:id="rId23"/>
    <p:sldId id="338" r:id="rId24"/>
    <p:sldId id="339" r:id="rId25"/>
    <p:sldId id="343" r:id="rId26"/>
    <p:sldId id="326" r:id="rId27"/>
    <p:sldId id="344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94660"/>
  </p:normalViewPr>
  <p:slideViewPr>
    <p:cSldViewPr>
      <p:cViewPr varScale="1">
        <p:scale>
          <a:sx n="74" d="100"/>
          <a:sy n="74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C7E8048-4B33-4DCA-A7EA-D2C3EDD48994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431FA4-1F09-44F4-A24F-2F6C6E55B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8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0EFBE6-43F0-4592-A6B7-EE4180FC7BB4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7ECEE7-FDDC-40DE-A0F2-EED0C882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67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5F37BD-A036-43BC-AB74-D8EE6988BF5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2617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087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23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042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951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684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79220-D524-4456-9A9E-D0D4E080FD0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228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305EC3-81BD-45FA-A5C2-9FEA8EF349DD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728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2359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1994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214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867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886117-8FC1-4431-A497-19C7ACE8FF31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281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249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79C7E-D32F-4068-97C8-B9F91FAF5C8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3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C7FF37-8D8F-40F9-9AAC-4C5D5211B654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859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FA1882-3887-4E18-A331-753D07CF9D7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8455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E073FA-F596-4A70-B30C-3A7151D5137A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0068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647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F1FA3E-44BB-44AB-8136-CA9F8B4EF221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903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3DFBA-1C12-4D54-BA08-8C4BD11541DA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4470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6C2CA-47CE-4756-9277-38BF8C5BC7DE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5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4311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3EAA15-AAA3-4F43-8B1C-BDD3C37E7E0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893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2BD4CB-5DC7-4CFE-A980-C30D6138CC4C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0262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405E25-1014-4AD7-A706-53E476168BDF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11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14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20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13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620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95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3EAD31-EAD7-4B30-B8FD-CDC846A3626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361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8131 w 4848"/>
                  <a:gd name="T1" fmla="*/ 5889 h 432"/>
                  <a:gd name="T2" fmla="*/ 0 w 4848"/>
                  <a:gd name="T3" fmla="*/ 5889 h 432"/>
                  <a:gd name="T4" fmla="*/ 0 w 4848"/>
                  <a:gd name="T5" fmla="*/ 0 h 432"/>
                  <a:gd name="T6" fmla="*/ 8131 w 4848"/>
                  <a:gd name="T7" fmla="*/ 0 h 432"/>
                  <a:gd name="T8" fmla="*/ 8131 w 4848"/>
                  <a:gd name="T9" fmla="*/ 5889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8 w 15"/>
                    <a:gd name="T1" fmla="*/ 8 h 23"/>
                    <a:gd name="T2" fmla="*/ 22 w 15"/>
                    <a:gd name="T3" fmla="*/ 3 h 23"/>
                    <a:gd name="T4" fmla="*/ 19 w 15"/>
                    <a:gd name="T5" fmla="*/ 11 h 23"/>
                    <a:gd name="T6" fmla="*/ 8 w 15"/>
                    <a:gd name="T7" fmla="*/ 8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9 h 23"/>
                    <a:gd name="T2" fmla="*/ 14 w 20"/>
                    <a:gd name="T3" fmla="*/ 3 h 23"/>
                    <a:gd name="T4" fmla="*/ 7 w 20"/>
                    <a:gd name="T5" fmla="*/ 13 h 23"/>
                    <a:gd name="T6" fmla="*/ 3 w 20"/>
                    <a:gd name="T7" fmla="*/ 9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9 w 30"/>
                    <a:gd name="T1" fmla="*/ 18 h 42"/>
                    <a:gd name="T2" fmla="*/ 8 w 30"/>
                    <a:gd name="T3" fmla="*/ 11 h 42"/>
                    <a:gd name="T4" fmla="*/ 0 w 30"/>
                    <a:gd name="T5" fmla="*/ 5 h 42"/>
                    <a:gd name="T6" fmla="*/ 19 w 30"/>
                    <a:gd name="T7" fmla="*/ 2 h 42"/>
                    <a:gd name="T8" fmla="*/ 33 w 30"/>
                    <a:gd name="T9" fmla="*/ 12 h 42"/>
                    <a:gd name="T10" fmla="*/ 31 w 30"/>
                    <a:gd name="T11" fmla="*/ 16 h 42"/>
                    <a:gd name="T12" fmla="*/ 19 w 30"/>
                    <a:gd name="T13" fmla="*/ 18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7 h 16"/>
                    <a:gd name="T2" fmla="*/ 3 w 25"/>
                    <a:gd name="T3" fmla="*/ 4 h 16"/>
                    <a:gd name="T4" fmla="*/ 15 w 25"/>
                    <a:gd name="T5" fmla="*/ 0 h 16"/>
                    <a:gd name="T6" fmla="*/ 15 w 25"/>
                    <a:gd name="T7" fmla="*/ 7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14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7 h 46"/>
                    <a:gd name="T8" fmla="*/ 32 w 65"/>
                    <a:gd name="T9" fmla="*/ 16 h 46"/>
                    <a:gd name="T10" fmla="*/ 12 w 65"/>
                    <a:gd name="T11" fmla="*/ 28 h 46"/>
                    <a:gd name="T12" fmla="*/ 8 w 65"/>
                    <a:gd name="T13" fmla="*/ 12 h 46"/>
                    <a:gd name="T14" fmla="*/ 12 w 65"/>
                    <a:gd name="T15" fmla="*/ 8 h 46"/>
                    <a:gd name="T16" fmla="*/ 14 w 65"/>
                    <a:gd name="T17" fmla="*/ 1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18 h 47"/>
                    <a:gd name="T2" fmla="*/ 18 w 69"/>
                    <a:gd name="T3" fmla="*/ 14 h 47"/>
                    <a:gd name="T4" fmla="*/ 49 w 69"/>
                    <a:gd name="T5" fmla="*/ 1 h 47"/>
                    <a:gd name="T6" fmla="*/ 61 w 69"/>
                    <a:gd name="T7" fmla="*/ 2 h 47"/>
                    <a:gd name="T8" fmla="*/ 47 w 69"/>
                    <a:gd name="T9" fmla="*/ 11 h 47"/>
                    <a:gd name="T10" fmla="*/ 28 w 69"/>
                    <a:gd name="T11" fmla="*/ 18 h 47"/>
                    <a:gd name="T12" fmla="*/ 22 w 69"/>
                    <a:gd name="T13" fmla="*/ 27 h 47"/>
                    <a:gd name="T14" fmla="*/ 16 w 69"/>
                    <a:gd name="T15" fmla="*/ 26 h 47"/>
                    <a:gd name="T16" fmla="*/ 12 w 69"/>
                    <a:gd name="T17" fmla="*/ 22 h 47"/>
                    <a:gd name="T18" fmla="*/ 0 w 69"/>
                    <a:gd name="T19" fmla="*/ 20 h 47"/>
                    <a:gd name="T20" fmla="*/ 0 w 69"/>
                    <a:gd name="T21" fmla="*/ 18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10 h 277"/>
                    <a:gd name="T4" fmla="*/ 46 w 355"/>
                    <a:gd name="T5" fmla="*/ 17 h 277"/>
                    <a:gd name="T6" fmla="*/ 76 w 355"/>
                    <a:gd name="T7" fmla="*/ 29 h 277"/>
                    <a:gd name="T8" fmla="*/ 92 w 355"/>
                    <a:gd name="T9" fmla="*/ 36 h 277"/>
                    <a:gd name="T10" fmla="*/ 122 w 355"/>
                    <a:gd name="T11" fmla="*/ 55 h 277"/>
                    <a:gd name="T12" fmla="*/ 136 w 355"/>
                    <a:gd name="T13" fmla="*/ 71 h 277"/>
                    <a:gd name="T14" fmla="*/ 148 w 355"/>
                    <a:gd name="T15" fmla="*/ 74 h 277"/>
                    <a:gd name="T16" fmla="*/ 154 w 355"/>
                    <a:gd name="T17" fmla="*/ 83 h 277"/>
                    <a:gd name="T18" fmla="*/ 176 w 355"/>
                    <a:gd name="T19" fmla="*/ 85 h 277"/>
                    <a:gd name="T20" fmla="*/ 170 w 355"/>
                    <a:gd name="T21" fmla="*/ 109 h 277"/>
                    <a:gd name="T22" fmla="*/ 177 w 355"/>
                    <a:gd name="T23" fmla="*/ 124 h 277"/>
                    <a:gd name="T24" fmla="*/ 195 w 355"/>
                    <a:gd name="T25" fmla="*/ 129 h 277"/>
                    <a:gd name="T26" fmla="*/ 213 w 355"/>
                    <a:gd name="T27" fmla="*/ 131 h 277"/>
                    <a:gd name="T28" fmla="*/ 233 w 355"/>
                    <a:gd name="T29" fmla="*/ 135 h 277"/>
                    <a:gd name="T30" fmla="*/ 251 w 355"/>
                    <a:gd name="T31" fmla="*/ 132 h 277"/>
                    <a:gd name="T32" fmla="*/ 269 w 355"/>
                    <a:gd name="T33" fmla="*/ 138 h 277"/>
                    <a:gd name="T34" fmla="*/ 293 w 355"/>
                    <a:gd name="T35" fmla="*/ 143 h 277"/>
                    <a:gd name="T36" fmla="*/ 311 w 355"/>
                    <a:gd name="T37" fmla="*/ 147 h 277"/>
                    <a:gd name="T38" fmla="*/ 349 w 355"/>
                    <a:gd name="T39" fmla="*/ 148 h 277"/>
                    <a:gd name="T40" fmla="*/ 339 w 355"/>
                    <a:gd name="T41" fmla="*/ 153 h 277"/>
                    <a:gd name="T42" fmla="*/ 319 w 355"/>
                    <a:gd name="T43" fmla="*/ 151 h 277"/>
                    <a:gd name="T44" fmla="*/ 297 w 355"/>
                    <a:gd name="T45" fmla="*/ 151 h 277"/>
                    <a:gd name="T46" fmla="*/ 285 w 355"/>
                    <a:gd name="T47" fmla="*/ 148 h 277"/>
                    <a:gd name="T48" fmla="*/ 249 w 355"/>
                    <a:gd name="T49" fmla="*/ 147 h 277"/>
                    <a:gd name="T50" fmla="*/ 231 w 355"/>
                    <a:gd name="T51" fmla="*/ 145 h 277"/>
                    <a:gd name="T52" fmla="*/ 172 w 355"/>
                    <a:gd name="T53" fmla="*/ 135 h 277"/>
                    <a:gd name="T54" fmla="*/ 160 w 355"/>
                    <a:gd name="T55" fmla="*/ 121 h 277"/>
                    <a:gd name="T56" fmla="*/ 126 w 355"/>
                    <a:gd name="T57" fmla="*/ 112 h 277"/>
                    <a:gd name="T58" fmla="*/ 108 w 355"/>
                    <a:gd name="T59" fmla="*/ 104 h 277"/>
                    <a:gd name="T60" fmla="*/ 94 w 355"/>
                    <a:gd name="T61" fmla="*/ 88 h 277"/>
                    <a:gd name="T62" fmla="*/ 68 w 355"/>
                    <a:gd name="T63" fmla="*/ 60 h 277"/>
                    <a:gd name="T64" fmla="*/ 64 w 355"/>
                    <a:gd name="T65" fmla="*/ 57 h 277"/>
                    <a:gd name="T66" fmla="*/ 58 w 355"/>
                    <a:gd name="T67" fmla="*/ 55 h 277"/>
                    <a:gd name="T68" fmla="*/ 54 w 355"/>
                    <a:gd name="T69" fmla="*/ 49 h 277"/>
                    <a:gd name="T70" fmla="*/ 38 w 355"/>
                    <a:gd name="T71" fmla="*/ 33 h 277"/>
                    <a:gd name="T72" fmla="*/ 20 w 355"/>
                    <a:gd name="T73" fmla="*/ 22 h 277"/>
                    <a:gd name="T74" fmla="*/ 4 w 355"/>
                    <a:gd name="T75" fmla="*/ 1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36 h 206"/>
                    <a:gd name="T2" fmla="*/ 66 w 156"/>
                    <a:gd name="T3" fmla="*/ 31 h 206"/>
                    <a:gd name="T4" fmla="*/ 68 w 156"/>
                    <a:gd name="T5" fmla="*/ 28 h 206"/>
                    <a:gd name="T6" fmla="*/ 83 w 156"/>
                    <a:gd name="T7" fmla="*/ 24 h 206"/>
                    <a:gd name="T8" fmla="*/ 109 w 156"/>
                    <a:gd name="T9" fmla="*/ 12 h 206"/>
                    <a:gd name="T10" fmla="*/ 115 w 156"/>
                    <a:gd name="T11" fmla="*/ 2 h 206"/>
                    <a:gd name="T12" fmla="*/ 127 w 156"/>
                    <a:gd name="T13" fmla="*/ 0 h 206"/>
                    <a:gd name="T14" fmla="*/ 153 w 156"/>
                    <a:gd name="T15" fmla="*/ 15 h 206"/>
                    <a:gd name="T16" fmla="*/ 149 w 156"/>
                    <a:gd name="T17" fmla="*/ 24 h 206"/>
                    <a:gd name="T18" fmla="*/ 129 w 156"/>
                    <a:gd name="T19" fmla="*/ 34 h 206"/>
                    <a:gd name="T20" fmla="*/ 135 w 156"/>
                    <a:gd name="T21" fmla="*/ 50 h 206"/>
                    <a:gd name="T22" fmla="*/ 145 w 156"/>
                    <a:gd name="T23" fmla="*/ 58 h 206"/>
                    <a:gd name="T24" fmla="*/ 149 w 156"/>
                    <a:gd name="T25" fmla="*/ 68 h 206"/>
                    <a:gd name="T26" fmla="*/ 131 w 156"/>
                    <a:gd name="T27" fmla="*/ 68 h 206"/>
                    <a:gd name="T28" fmla="*/ 119 w 156"/>
                    <a:gd name="T29" fmla="*/ 78 h 206"/>
                    <a:gd name="T30" fmla="*/ 107 w 156"/>
                    <a:gd name="T31" fmla="*/ 83 h 206"/>
                    <a:gd name="T32" fmla="*/ 103 w 156"/>
                    <a:gd name="T33" fmla="*/ 106 h 206"/>
                    <a:gd name="T34" fmla="*/ 91 w 156"/>
                    <a:gd name="T35" fmla="*/ 108 h 206"/>
                    <a:gd name="T36" fmla="*/ 85 w 156"/>
                    <a:gd name="T37" fmla="*/ 109 h 206"/>
                    <a:gd name="T38" fmla="*/ 76 w 156"/>
                    <a:gd name="T39" fmla="*/ 108 h 206"/>
                    <a:gd name="T40" fmla="*/ 72 w 156"/>
                    <a:gd name="T41" fmla="*/ 101 h 206"/>
                    <a:gd name="T42" fmla="*/ 60 w 156"/>
                    <a:gd name="T43" fmla="*/ 99 h 206"/>
                    <a:gd name="T44" fmla="*/ 42 w 156"/>
                    <a:gd name="T45" fmla="*/ 103 h 206"/>
                    <a:gd name="T46" fmla="*/ 28 w 156"/>
                    <a:gd name="T47" fmla="*/ 99 h 206"/>
                    <a:gd name="T48" fmla="*/ 10 w 156"/>
                    <a:gd name="T49" fmla="*/ 79 h 206"/>
                    <a:gd name="T50" fmla="*/ 4 w 156"/>
                    <a:gd name="T51" fmla="*/ 69 h 206"/>
                    <a:gd name="T52" fmla="*/ 0 w 156"/>
                    <a:gd name="T53" fmla="*/ 63 h 206"/>
                    <a:gd name="T54" fmla="*/ 20 w 156"/>
                    <a:gd name="T55" fmla="*/ 51 h 206"/>
                    <a:gd name="T56" fmla="*/ 32 w 156"/>
                    <a:gd name="T57" fmla="*/ 55 h 206"/>
                    <a:gd name="T58" fmla="*/ 34 w 156"/>
                    <a:gd name="T59" fmla="*/ 43 h 206"/>
                    <a:gd name="T60" fmla="*/ 52 w 156"/>
                    <a:gd name="T61" fmla="*/ 37 h 206"/>
                    <a:gd name="T62" fmla="*/ 54 w 156"/>
                    <a:gd name="T63" fmla="*/ 3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19 h 38"/>
                    <a:gd name="T2" fmla="*/ 18 w 109"/>
                    <a:gd name="T3" fmla="*/ 6 h 38"/>
                    <a:gd name="T4" fmla="*/ 46 w 109"/>
                    <a:gd name="T5" fmla="*/ 12 h 38"/>
                    <a:gd name="T6" fmla="*/ 75 w 109"/>
                    <a:gd name="T7" fmla="*/ 8 h 38"/>
                    <a:gd name="T8" fmla="*/ 93 w 109"/>
                    <a:gd name="T9" fmla="*/ 0 h 38"/>
                    <a:gd name="T10" fmla="*/ 79 w 109"/>
                    <a:gd name="T11" fmla="*/ 16 h 38"/>
                    <a:gd name="T12" fmla="*/ 63 w 109"/>
                    <a:gd name="T13" fmla="*/ 23 h 38"/>
                    <a:gd name="T14" fmla="*/ 42 w 109"/>
                    <a:gd name="T15" fmla="*/ 19 h 38"/>
                    <a:gd name="T16" fmla="*/ 14 w 109"/>
                    <a:gd name="T17" fmla="*/ 18 h 38"/>
                    <a:gd name="T18" fmla="*/ 4 w 109"/>
                    <a:gd name="T19" fmla="*/ 19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0 h 104"/>
                    <a:gd name="T2" fmla="*/ 18 w 76"/>
                    <a:gd name="T3" fmla="*/ 0 h 104"/>
                    <a:gd name="T4" fmla="*/ 34 w 76"/>
                    <a:gd name="T5" fmla="*/ 10 h 104"/>
                    <a:gd name="T6" fmla="*/ 59 w 76"/>
                    <a:gd name="T7" fmla="*/ 2 h 104"/>
                    <a:gd name="T8" fmla="*/ 43 w 76"/>
                    <a:gd name="T9" fmla="*/ 18 h 104"/>
                    <a:gd name="T10" fmla="*/ 51 w 76"/>
                    <a:gd name="T11" fmla="*/ 26 h 104"/>
                    <a:gd name="T12" fmla="*/ 55 w 76"/>
                    <a:gd name="T13" fmla="*/ 32 h 104"/>
                    <a:gd name="T14" fmla="*/ 43 w 76"/>
                    <a:gd name="T15" fmla="*/ 39 h 104"/>
                    <a:gd name="T16" fmla="*/ 34 w 76"/>
                    <a:gd name="T17" fmla="*/ 32 h 104"/>
                    <a:gd name="T18" fmla="*/ 22 w 76"/>
                    <a:gd name="T19" fmla="*/ 26 h 104"/>
                    <a:gd name="T20" fmla="*/ 28 w 76"/>
                    <a:gd name="T21" fmla="*/ 36 h 104"/>
                    <a:gd name="T22" fmla="*/ 30 w 76"/>
                    <a:gd name="T23" fmla="*/ 39 h 104"/>
                    <a:gd name="T24" fmla="*/ 20 w 76"/>
                    <a:gd name="T25" fmla="*/ 55 h 104"/>
                    <a:gd name="T26" fmla="*/ 12 w 76"/>
                    <a:gd name="T27" fmla="*/ 53 h 104"/>
                    <a:gd name="T28" fmla="*/ 8 w 76"/>
                    <a:gd name="T29" fmla="*/ 48 h 104"/>
                    <a:gd name="T30" fmla="*/ 0 w 76"/>
                    <a:gd name="T31" fmla="*/ 29 h 104"/>
                    <a:gd name="T32" fmla="*/ 2 w 76"/>
                    <a:gd name="T33" fmla="*/ 15 h 104"/>
                    <a:gd name="T34" fmla="*/ 8 w 76"/>
                    <a:gd name="T35" fmla="*/ 1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14 h 61"/>
                    <a:gd name="T2" fmla="*/ 13 w 37"/>
                    <a:gd name="T3" fmla="*/ 0 h 61"/>
                    <a:gd name="T4" fmla="*/ 15 w 37"/>
                    <a:gd name="T5" fmla="*/ 14 h 61"/>
                    <a:gd name="T6" fmla="*/ 37 w 37"/>
                    <a:gd name="T7" fmla="*/ 20 h 61"/>
                    <a:gd name="T8" fmla="*/ 19 w 37"/>
                    <a:gd name="T9" fmla="*/ 22 h 61"/>
                    <a:gd name="T10" fmla="*/ 5 w 37"/>
                    <a:gd name="T11" fmla="*/ 31 h 61"/>
                    <a:gd name="T12" fmla="*/ 1 w 37"/>
                    <a:gd name="T13" fmla="*/ 18 h 61"/>
                    <a:gd name="T14" fmla="*/ 3 w 37"/>
                    <a:gd name="T15" fmla="*/ 14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6 w 49"/>
                    <a:gd name="T3" fmla="*/ 0 h 29"/>
                    <a:gd name="T4" fmla="*/ 43 w 49"/>
                    <a:gd name="T5" fmla="*/ 9 h 29"/>
                    <a:gd name="T6" fmla="*/ 32 w 49"/>
                    <a:gd name="T7" fmla="*/ 8 h 29"/>
                    <a:gd name="T8" fmla="*/ 3 w 49"/>
                    <a:gd name="T9" fmla="*/ 9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25 h 48"/>
                    <a:gd name="T2" fmla="*/ 15 w 61"/>
                    <a:gd name="T3" fmla="*/ 18 h 48"/>
                    <a:gd name="T4" fmla="*/ 3 w 61"/>
                    <a:gd name="T5" fmla="*/ 15 h 48"/>
                    <a:gd name="T6" fmla="*/ 13 w 61"/>
                    <a:gd name="T7" fmla="*/ 5 h 48"/>
                    <a:gd name="T8" fmla="*/ 25 w 61"/>
                    <a:gd name="T9" fmla="*/ 0 h 48"/>
                    <a:gd name="T10" fmla="*/ 49 w 61"/>
                    <a:gd name="T11" fmla="*/ 7 h 48"/>
                    <a:gd name="T12" fmla="*/ 53 w 61"/>
                    <a:gd name="T13" fmla="*/ 14 h 48"/>
                    <a:gd name="T14" fmla="*/ 61 w 61"/>
                    <a:gd name="T15" fmla="*/ 22 h 48"/>
                    <a:gd name="T16" fmla="*/ 41 w 61"/>
                    <a:gd name="T17" fmla="*/ 25 h 48"/>
                    <a:gd name="T18" fmla="*/ 23 w 61"/>
                    <a:gd name="T19" fmla="*/ 30 h 48"/>
                    <a:gd name="T20" fmla="*/ 21 w 61"/>
                    <a:gd name="T21" fmla="*/ 2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16 h 182"/>
                    <a:gd name="T2" fmla="*/ 36 w 286"/>
                    <a:gd name="T3" fmla="*/ 7 h 182"/>
                    <a:gd name="T4" fmla="*/ 26 w 286"/>
                    <a:gd name="T5" fmla="*/ 16 h 182"/>
                    <a:gd name="T6" fmla="*/ 0 w 286"/>
                    <a:gd name="T7" fmla="*/ 13 h 182"/>
                    <a:gd name="T8" fmla="*/ 10 w 286"/>
                    <a:gd name="T9" fmla="*/ 23 h 182"/>
                    <a:gd name="T10" fmla="*/ 16 w 286"/>
                    <a:gd name="T11" fmla="*/ 34 h 182"/>
                    <a:gd name="T12" fmla="*/ 24 w 286"/>
                    <a:gd name="T13" fmla="*/ 26 h 182"/>
                    <a:gd name="T14" fmla="*/ 30 w 286"/>
                    <a:gd name="T15" fmla="*/ 24 h 182"/>
                    <a:gd name="T16" fmla="*/ 48 w 286"/>
                    <a:gd name="T17" fmla="*/ 31 h 182"/>
                    <a:gd name="T18" fmla="*/ 70 w 286"/>
                    <a:gd name="T19" fmla="*/ 34 h 182"/>
                    <a:gd name="T20" fmla="*/ 88 w 286"/>
                    <a:gd name="T21" fmla="*/ 39 h 182"/>
                    <a:gd name="T22" fmla="*/ 106 w 286"/>
                    <a:gd name="T23" fmla="*/ 56 h 182"/>
                    <a:gd name="T24" fmla="*/ 104 w 286"/>
                    <a:gd name="T25" fmla="*/ 67 h 182"/>
                    <a:gd name="T26" fmla="*/ 98 w 286"/>
                    <a:gd name="T27" fmla="*/ 74 h 182"/>
                    <a:gd name="T28" fmla="*/ 122 w 286"/>
                    <a:gd name="T29" fmla="*/ 70 h 182"/>
                    <a:gd name="T30" fmla="*/ 140 w 286"/>
                    <a:gd name="T31" fmla="*/ 77 h 182"/>
                    <a:gd name="T32" fmla="*/ 168 w 286"/>
                    <a:gd name="T33" fmla="*/ 81 h 182"/>
                    <a:gd name="T34" fmla="*/ 174 w 286"/>
                    <a:gd name="T35" fmla="*/ 80 h 182"/>
                    <a:gd name="T36" fmla="*/ 168 w 286"/>
                    <a:gd name="T37" fmla="*/ 74 h 182"/>
                    <a:gd name="T38" fmla="*/ 178 w 286"/>
                    <a:gd name="T39" fmla="*/ 75 h 182"/>
                    <a:gd name="T40" fmla="*/ 186 w 286"/>
                    <a:gd name="T41" fmla="*/ 65 h 182"/>
                    <a:gd name="T42" fmla="*/ 202 w 286"/>
                    <a:gd name="T43" fmla="*/ 67 h 182"/>
                    <a:gd name="T44" fmla="*/ 214 w 286"/>
                    <a:gd name="T45" fmla="*/ 71 h 182"/>
                    <a:gd name="T46" fmla="*/ 244 w 286"/>
                    <a:gd name="T47" fmla="*/ 93 h 182"/>
                    <a:gd name="T48" fmla="*/ 262 w 286"/>
                    <a:gd name="T49" fmla="*/ 98 h 182"/>
                    <a:gd name="T50" fmla="*/ 284 w 286"/>
                    <a:gd name="T51" fmla="*/ 93 h 182"/>
                    <a:gd name="T52" fmla="*/ 268 w 286"/>
                    <a:gd name="T53" fmla="*/ 88 h 182"/>
                    <a:gd name="T54" fmla="*/ 256 w 286"/>
                    <a:gd name="T55" fmla="*/ 76 h 182"/>
                    <a:gd name="T56" fmla="*/ 250 w 286"/>
                    <a:gd name="T57" fmla="*/ 72 h 182"/>
                    <a:gd name="T58" fmla="*/ 248 w 286"/>
                    <a:gd name="T59" fmla="*/ 67 h 182"/>
                    <a:gd name="T60" fmla="*/ 236 w 286"/>
                    <a:gd name="T61" fmla="*/ 64 h 182"/>
                    <a:gd name="T62" fmla="*/ 240 w 286"/>
                    <a:gd name="T63" fmla="*/ 53 h 182"/>
                    <a:gd name="T64" fmla="*/ 220 w 286"/>
                    <a:gd name="T65" fmla="*/ 47 h 182"/>
                    <a:gd name="T66" fmla="*/ 210 w 286"/>
                    <a:gd name="T67" fmla="*/ 38 h 182"/>
                    <a:gd name="T68" fmla="*/ 190 w 286"/>
                    <a:gd name="T69" fmla="*/ 29 h 182"/>
                    <a:gd name="T70" fmla="*/ 168 w 286"/>
                    <a:gd name="T71" fmla="*/ 20 h 182"/>
                    <a:gd name="T72" fmla="*/ 156 w 286"/>
                    <a:gd name="T73" fmla="*/ 19 h 182"/>
                    <a:gd name="T74" fmla="*/ 120 w 286"/>
                    <a:gd name="T75" fmla="*/ 9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6 h 182"/>
                    <a:gd name="T82" fmla="*/ 56 w 286"/>
                    <a:gd name="T83" fmla="*/ 17 h 182"/>
                    <a:gd name="T84" fmla="*/ 46 w 286"/>
                    <a:gd name="T85" fmla="*/ 16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32 h 78"/>
                    <a:gd name="T2" fmla="*/ 27 w 78"/>
                    <a:gd name="T3" fmla="*/ 33 h 78"/>
                    <a:gd name="T4" fmla="*/ 45 w 78"/>
                    <a:gd name="T5" fmla="*/ 26 h 78"/>
                    <a:gd name="T6" fmla="*/ 57 w 78"/>
                    <a:gd name="T7" fmla="*/ 17 h 78"/>
                    <a:gd name="T8" fmla="*/ 43 w 78"/>
                    <a:gd name="T9" fmla="*/ 7 h 78"/>
                    <a:gd name="T10" fmla="*/ 43 w 78"/>
                    <a:gd name="T11" fmla="*/ 2 h 78"/>
                    <a:gd name="T12" fmla="*/ 71 w 78"/>
                    <a:gd name="T13" fmla="*/ 14 h 78"/>
                    <a:gd name="T14" fmla="*/ 67 w 78"/>
                    <a:gd name="T15" fmla="*/ 30 h 78"/>
                    <a:gd name="T16" fmla="*/ 33 w 78"/>
                    <a:gd name="T17" fmla="*/ 43 h 78"/>
                    <a:gd name="T18" fmla="*/ 9 w 78"/>
                    <a:gd name="T19" fmla="*/ 36 h 78"/>
                    <a:gd name="T20" fmla="*/ 3 w 78"/>
                    <a:gd name="T21" fmla="*/ 34 h 78"/>
                    <a:gd name="T22" fmla="*/ 1 w 78"/>
                    <a:gd name="T23" fmla="*/ 3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7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9 h 22"/>
                    <a:gd name="T2" fmla="*/ 14 w 26"/>
                    <a:gd name="T3" fmla="*/ 0 h 22"/>
                    <a:gd name="T4" fmla="*/ 14 w 26"/>
                    <a:gd name="T5" fmla="*/ 14 h 22"/>
                    <a:gd name="T6" fmla="*/ 8 w 26"/>
                    <a:gd name="T7" fmla="*/ 9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6 h 15"/>
                    <a:gd name="T2" fmla="*/ 14 w 20"/>
                    <a:gd name="T3" fmla="*/ 2 h 15"/>
                    <a:gd name="T4" fmla="*/ 9 w 20"/>
                    <a:gd name="T5" fmla="*/ 6 h 15"/>
                    <a:gd name="T6" fmla="*/ 7 w 20"/>
                    <a:gd name="T7" fmla="*/ 6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6 h 15"/>
                    <a:gd name="T2" fmla="*/ 12 w 20"/>
                    <a:gd name="T3" fmla="*/ 2 h 15"/>
                    <a:gd name="T4" fmla="*/ 12 w 20"/>
                    <a:gd name="T5" fmla="*/ 7 h 15"/>
                    <a:gd name="T6" fmla="*/ 7 w 20"/>
                    <a:gd name="T7" fmla="*/ 6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8 h 80"/>
                    <a:gd name="T2" fmla="*/ 14 w 80"/>
                    <a:gd name="T3" fmla="*/ 14 h 80"/>
                    <a:gd name="T4" fmla="*/ 26 w 80"/>
                    <a:gd name="T5" fmla="*/ 12 h 80"/>
                    <a:gd name="T6" fmla="*/ 48 w 80"/>
                    <a:gd name="T7" fmla="*/ 10 h 80"/>
                    <a:gd name="T8" fmla="*/ 58 w 80"/>
                    <a:gd name="T9" fmla="*/ 0 h 80"/>
                    <a:gd name="T10" fmla="*/ 80 w 80"/>
                    <a:gd name="T11" fmla="*/ 22 h 80"/>
                    <a:gd name="T12" fmla="*/ 70 w 80"/>
                    <a:gd name="T13" fmla="*/ 31 h 80"/>
                    <a:gd name="T14" fmla="*/ 54 w 80"/>
                    <a:gd name="T15" fmla="*/ 35 h 80"/>
                    <a:gd name="T16" fmla="*/ 48 w 80"/>
                    <a:gd name="T17" fmla="*/ 45 h 80"/>
                    <a:gd name="T18" fmla="*/ 32 w 80"/>
                    <a:gd name="T19" fmla="*/ 38 h 80"/>
                    <a:gd name="T20" fmla="*/ 38 w 80"/>
                    <a:gd name="T21" fmla="*/ 29 h 80"/>
                    <a:gd name="T22" fmla="*/ 30 w 80"/>
                    <a:gd name="T23" fmla="*/ 16 h 80"/>
                    <a:gd name="T24" fmla="*/ 20 w 80"/>
                    <a:gd name="T25" fmla="*/ 27 h 80"/>
                    <a:gd name="T26" fmla="*/ 8 w 80"/>
                    <a:gd name="T27" fmla="*/ 31 h 80"/>
                    <a:gd name="T28" fmla="*/ 0 w 80"/>
                    <a:gd name="T29" fmla="*/ 28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2 h 174"/>
                    <a:gd name="T2" fmla="*/ 26 w 94"/>
                    <a:gd name="T3" fmla="*/ 69 h 174"/>
                    <a:gd name="T4" fmla="*/ 32 w 94"/>
                    <a:gd name="T5" fmla="*/ 59 h 174"/>
                    <a:gd name="T6" fmla="*/ 52 w 94"/>
                    <a:gd name="T7" fmla="*/ 55 h 174"/>
                    <a:gd name="T8" fmla="*/ 46 w 94"/>
                    <a:gd name="T9" fmla="*/ 67 h 174"/>
                    <a:gd name="T10" fmla="*/ 66 w 94"/>
                    <a:gd name="T11" fmla="*/ 69 h 174"/>
                    <a:gd name="T12" fmla="*/ 76 w 94"/>
                    <a:gd name="T13" fmla="*/ 78 h 174"/>
                    <a:gd name="T14" fmla="*/ 58 w 94"/>
                    <a:gd name="T15" fmla="*/ 81 h 174"/>
                    <a:gd name="T16" fmla="*/ 74 w 94"/>
                    <a:gd name="T17" fmla="*/ 95 h 174"/>
                    <a:gd name="T18" fmla="*/ 84 w 94"/>
                    <a:gd name="T19" fmla="*/ 84 h 174"/>
                    <a:gd name="T20" fmla="*/ 82 w 94"/>
                    <a:gd name="T21" fmla="*/ 60 h 174"/>
                    <a:gd name="T22" fmla="*/ 60 w 94"/>
                    <a:gd name="T23" fmla="*/ 58 h 174"/>
                    <a:gd name="T24" fmla="*/ 50 w 94"/>
                    <a:gd name="T25" fmla="*/ 45 h 174"/>
                    <a:gd name="T26" fmla="*/ 34 w 94"/>
                    <a:gd name="T27" fmla="*/ 45 h 174"/>
                    <a:gd name="T28" fmla="*/ 30 w 94"/>
                    <a:gd name="T29" fmla="*/ 38 h 174"/>
                    <a:gd name="T30" fmla="*/ 42 w 94"/>
                    <a:gd name="T31" fmla="*/ 23 h 174"/>
                    <a:gd name="T32" fmla="*/ 30 w 94"/>
                    <a:gd name="T33" fmla="*/ 0 h 174"/>
                    <a:gd name="T34" fmla="*/ 18 w 94"/>
                    <a:gd name="T35" fmla="*/ 12 h 174"/>
                    <a:gd name="T36" fmla="*/ 4 w 94"/>
                    <a:gd name="T37" fmla="*/ 25 h 174"/>
                    <a:gd name="T38" fmla="*/ 14 w 94"/>
                    <a:gd name="T39" fmla="*/ 42 h 174"/>
                    <a:gd name="T40" fmla="*/ 14 w 94"/>
                    <a:gd name="T41" fmla="*/ 52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13 h 50"/>
                    <a:gd name="T2" fmla="*/ 12 w 32"/>
                    <a:gd name="T3" fmla="*/ 0 h 50"/>
                    <a:gd name="T4" fmla="*/ 20 w 32"/>
                    <a:gd name="T5" fmla="*/ 9 h 50"/>
                    <a:gd name="T6" fmla="*/ 22 w 32"/>
                    <a:gd name="T7" fmla="*/ 13 h 50"/>
                    <a:gd name="T8" fmla="*/ 28 w 32"/>
                    <a:gd name="T9" fmla="*/ 14 h 50"/>
                    <a:gd name="T10" fmla="*/ 32 w 32"/>
                    <a:gd name="T11" fmla="*/ 21 h 50"/>
                    <a:gd name="T12" fmla="*/ 18 w 32"/>
                    <a:gd name="T13" fmla="*/ 28 h 50"/>
                    <a:gd name="T14" fmla="*/ 6 w 32"/>
                    <a:gd name="T15" fmla="*/ 13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5 h 50"/>
                    <a:gd name="T2" fmla="*/ 25 w 43"/>
                    <a:gd name="T3" fmla="*/ 11 h 50"/>
                    <a:gd name="T4" fmla="*/ 42 w 43"/>
                    <a:gd name="T5" fmla="*/ 0 h 50"/>
                    <a:gd name="T6" fmla="*/ 27 w 43"/>
                    <a:gd name="T7" fmla="*/ 16 h 50"/>
                    <a:gd name="T8" fmla="*/ 2 w 43"/>
                    <a:gd name="T9" fmla="*/ 28 h 50"/>
                    <a:gd name="T10" fmla="*/ 0 w 43"/>
                    <a:gd name="T11" fmla="*/ 25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68 w 471"/>
                    <a:gd name="T1" fmla="*/ 1060 h 281"/>
                    <a:gd name="T2" fmla="*/ 80 w 471"/>
                    <a:gd name="T3" fmla="*/ 948 h 281"/>
                    <a:gd name="T4" fmla="*/ 73 w 471"/>
                    <a:gd name="T5" fmla="*/ 927 h 281"/>
                    <a:gd name="T6" fmla="*/ 54 w 471"/>
                    <a:gd name="T7" fmla="*/ 826 h 281"/>
                    <a:gd name="T8" fmla="*/ 13 w 471"/>
                    <a:gd name="T9" fmla="*/ 814 h 281"/>
                    <a:gd name="T10" fmla="*/ 0 w 471"/>
                    <a:gd name="T11" fmla="*/ 723 h 281"/>
                    <a:gd name="T12" fmla="*/ 40 w 471"/>
                    <a:gd name="T13" fmla="*/ 683 h 281"/>
                    <a:gd name="T14" fmla="*/ 19 w 471"/>
                    <a:gd name="T15" fmla="*/ 625 h 281"/>
                    <a:gd name="T16" fmla="*/ 6 w 471"/>
                    <a:gd name="T17" fmla="*/ 605 h 281"/>
                    <a:gd name="T18" fmla="*/ 94 w 471"/>
                    <a:gd name="T19" fmla="*/ 454 h 281"/>
                    <a:gd name="T20" fmla="*/ 144 w 471"/>
                    <a:gd name="T21" fmla="*/ 365 h 281"/>
                    <a:gd name="T22" fmla="*/ 140 w 471"/>
                    <a:gd name="T23" fmla="*/ 265 h 281"/>
                    <a:gd name="T24" fmla="*/ 80 w 471"/>
                    <a:gd name="T25" fmla="*/ 162 h 281"/>
                    <a:gd name="T26" fmla="*/ 67 w 471"/>
                    <a:gd name="T27" fmla="*/ 122 h 281"/>
                    <a:gd name="T28" fmla="*/ 86 w 471"/>
                    <a:gd name="T29" fmla="*/ 136 h 281"/>
                    <a:gd name="T30" fmla="*/ 158 w 471"/>
                    <a:gd name="T31" fmla="*/ 134 h 281"/>
                    <a:gd name="T32" fmla="*/ 210 w 471"/>
                    <a:gd name="T33" fmla="*/ 41 h 281"/>
                    <a:gd name="T34" fmla="*/ 271 w 471"/>
                    <a:gd name="T35" fmla="*/ 0 h 281"/>
                    <a:gd name="T36" fmla="*/ 290 w 471"/>
                    <a:gd name="T37" fmla="*/ 8 h 281"/>
                    <a:gd name="T38" fmla="*/ 304 w 471"/>
                    <a:gd name="T39" fmla="*/ 34 h 281"/>
                    <a:gd name="T40" fmla="*/ 323 w 471"/>
                    <a:gd name="T41" fmla="*/ 19 h 281"/>
                    <a:gd name="T42" fmla="*/ 363 w 471"/>
                    <a:gd name="T43" fmla="*/ 30 h 281"/>
                    <a:gd name="T44" fmla="*/ 382 w 471"/>
                    <a:gd name="T45" fmla="*/ 34 h 281"/>
                    <a:gd name="T46" fmla="*/ 466 w 471"/>
                    <a:gd name="T47" fmla="*/ 53 h 281"/>
                    <a:gd name="T48" fmla="*/ 512 w 471"/>
                    <a:gd name="T49" fmla="*/ 90 h 281"/>
                    <a:gd name="T50" fmla="*/ 552 w 471"/>
                    <a:gd name="T51" fmla="*/ 64 h 281"/>
                    <a:gd name="T52" fmla="*/ 569 w 471"/>
                    <a:gd name="T53" fmla="*/ 53 h 281"/>
                    <a:gd name="T54" fmla="*/ 643 w 471"/>
                    <a:gd name="T55" fmla="*/ 53 h 281"/>
                    <a:gd name="T56" fmla="*/ 695 w 471"/>
                    <a:gd name="T57" fmla="*/ 122 h 281"/>
                    <a:gd name="T58" fmla="*/ 762 w 471"/>
                    <a:gd name="T59" fmla="*/ 223 h 281"/>
                    <a:gd name="T60" fmla="*/ 808 w 471"/>
                    <a:gd name="T61" fmla="*/ 265 h 281"/>
                    <a:gd name="T62" fmla="*/ 847 w 471"/>
                    <a:gd name="T63" fmla="*/ 257 h 281"/>
                    <a:gd name="T64" fmla="*/ 890 w 471"/>
                    <a:gd name="T65" fmla="*/ 245 h 281"/>
                    <a:gd name="T66" fmla="*/ 957 w 471"/>
                    <a:gd name="T67" fmla="*/ 270 h 281"/>
                    <a:gd name="T68" fmla="*/ 988 w 471"/>
                    <a:gd name="T69" fmla="*/ 306 h 281"/>
                    <a:gd name="T70" fmla="*/ 1015 w 471"/>
                    <a:gd name="T71" fmla="*/ 340 h 281"/>
                    <a:gd name="T72" fmla="*/ 1048 w 471"/>
                    <a:gd name="T73" fmla="*/ 421 h 281"/>
                    <a:gd name="T74" fmla="*/ 1061 w 471"/>
                    <a:gd name="T75" fmla="*/ 454 h 281"/>
                    <a:gd name="T76" fmla="*/ 1067 w 471"/>
                    <a:gd name="T77" fmla="*/ 474 h 281"/>
                    <a:gd name="T78" fmla="*/ 1021 w 471"/>
                    <a:gd name="T79" fmla="*/ 536 h 281"/>
                    <a:gd name="T80" fmla="*/ 1061 w 471"/>
                    <a:gd name="T81" fmla="*/ 535 h 281"/>
                    <a:gd name="T82" fmla="*/ 1128 w 471"/>
                    <a:gd name="T83" fmla="*/ 588 h 281"/>
                    <a:gd name="T84" fmla="*/ 1201 w 471"/>
                    <a:gd name="T85" fmla="*/ 595 h 281"/>
                    <a:gd name="T86" fmla="*/ 1253 w 471"/>
                    <a:gd name="T87" fmla="*/ 636 h 281"/>
                    <a:gd name="T88" fmla="*/ 1261 w 471"/>
                    <a:gd name="T89" fmla="*/ 652 h 281"/>
                    <a:gd name="T90" fmla="*/ 1261 w 471"/>
                    <a:gd name="T91" fmla="*/ 666 h 281"/>
                    <a:gd name="T92" fmla="*/ 1298 w 471"/>
                    <a:gd name="T93" fmla="*/ 652 h 281"/>
                    <a:gd name="T94" fmla="*/ 1319 w 471"/>
                    <a:gd name="T95" fmla="*/ 648 h 281"/>
                    <a:gd name="T96" fmla="*/ 1447 w 471"/>
                    <a:gd name="T97" fmla="*/ 700 h 281"/>
                    <a:gd name="T98" fmla="*/ 1473 w 471"/>
                    <a:gd name="T99" fmla="*/ 753 h 281"/>
                    <a:gd name="T100" fmla="*/ 1533 w 471"/>
                    <a:gd name="T101" fmla="*/ 761 h 281"/>
                    <a:gd name="T102" fmla="*/ 1552 w 471"/>
                    <a:gd name="T103" fmla="*/ 814 h 281"/>
                    <a:gd name="T104" fmla="*/ 1487 w 471"/>
                    <a:gd name="T105" fmla="*/ 977 h 281"/>
                    <a:gd name="T106" fmla="*/ 1433 w 471"/>
                    <a:gd name="T107" fmla="*/ 1065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3 h 844"/>
                    <a:gd name="T2" fmla="*/ 502 w 984"/>
                    <a:gd name="T3" fmla="*/ 19 h 844"/>
                    <a:gd name="T4" fmla="*/ 550 w 984"/>
                    <a:gd name="T5" fmla="*/ 20 h 844"/>
                    <a:gd name="T6" fmla="*/ 578 w 984"/>
                    <a:gd name="T7" fmla="*/ 72 h 844"/>
                    <a:gd name="T8" fmla="*/ 586 w 984"/>
                    <a:gd name="T9" fmla="*/ 50 h 844"/>
                    <a:gd name="T10" fmla="*/ 606 w 984"/>
                    <a:gd name="T11" fmla="*/ 39 h 844"/>
                    <a:gd name="T12" fmla="*/ 642 w 984"/>
                    <a:gd name="T13" fmla="*/ 69 h 844"/>
                    <a:gd name="T14" fmla="*/ 682 w 984"/>
                    <a:gd name="T15" fmla="*/ 54 h 844"/>
                    <a:gd name="T16" fmla="*/ 706 w 984"/>
                    <a:gd name="T17" fmla="*/ 48 h 844"/>
                    <a:gd name="T18" fmla="*/ 762 w 984"/>
                    <a:gd name="T19" fmla="*/ 2 h 844"/>
                    <a:gd name="T20" fmla="*/ 798 w 984"/>
                    <a:gd name="T21" fmla="*/ 39 h 844"/>
                    <a:gd name="T22" fmla="*/ 798 w 984"/>
                    <a:gd name="T23" fmla="*/ 72 h 844"/>
                    <a:gd name="T24" fmla="*/ 790 w 984"/>
                    <a:gd name="T25" fmla="*/ 88 h 844"/>
                    <a:gd name="T26" fmla="*/ 766 w 984"/>
                    <a:gd name="T27" fmla="*/ 89 h 844"/>
                    <a:gd name="T28" fmla="*/ 762 w 984"/>
                    <a:gd name="T29" fmla="*/ 102 h 844"/>
                    <a:gd name="T30" fmla="*/ 802 w 984"/>
                    <a:gd name="T31" fmla="*/ 125 h 844"/>
                    <a:gd name="T32" fmla="*/ 786 w 984"/>
                    <a:gd name="T33" fmla="*/ 177 h 844"/>
                    <a:gd name="T34" fmla="*/ 830 w 984"/>
                    <a:gd name="T35" fmla="*/ 228 h 844"/>
                    <a:gd name="T36" fmla="*/ 854 w 984"/>
                    <a:gd name="T37" fmla="*/ 248 h 844"/>
                    <a:gd name="T38" fmla="*/ 830 w 984"/>
                    <a:gd name="T39" fmla="*/ 248 h 844"/>
                    <a:gd name="T40" fmla="*/ 746 w 984"/>
                    <a:gd name="T41" fmla="*/ 208 h 844"/>
                    <a:gd name="T42" fmla="*/ 678 w 984"/>
                    <a:gd name="T43" fmla="*/ 222 h 844"/>
                    <a:gd name="T44" fmla="*/ 590 w 984"/>
                    <a:gd name="T45" fmla="*/ 244 h 844"/>
                    <a:gd name="T46" fmla="*/ 642 w 984"/>
                    <a:gd name="T47" fmla="*/ 319 h 844"/>
                    <a:gd name="T48" fmla="*/ 710 w 984"/>
                    <a:gd name="T49" fmla="*/ 336 h 844"/>
                    <a:gd name="T50" fmla="*/ 738 w 984"/>
                    <a:gd name="T51" fmla="*/ 303 h 844"/>
                    <a:gd name="T52" fmla="*/ 774 w 984"/>
                    <a:gd name="T53" fmla="*/ 314 h 844"/>
                    <a:gd name="T54" fmla="*/ 766 w 984"/>
                    <a:gd name="T55" fmla="*/ 348 h 844"/>
                    <a:gd name="T56" fmla="*/ 802 w 984"/>
                    <a:gd name="T57" fmla="*/ 369 h 844"/>
                    <a:gd name="T58" fmla="*/ 838 w 984"/>
                    <a:gd name="T59" fmla="*/ 362 h 844"/>
                    <a:gd name="T60" fmla="*/ 922 w 984"/>
                    <a:gd name="T61" fmla="*/ 444 h 844"/>
                    <a:gd name="T62" fmla="*/ 942 w 984"/>
                    <a:gd name="T63" fmla="*/ 455 h 844"/>
                    <a:gd name="T64" fmla="*/ 874 w 984"/>
                    <a:gd name="T65" fmla="*/ 446 h 844"/>
                    <a:gd name="T66" fmla="*/ 830 w 984"/>
                    <a:gd name="T67" fmla="*/ 417 h 844"/>
                    <a:gd name="T68" fmla="*/ 778 w 984"/>
                    <a:gd name="T69" fmla="*/ 391 h 844"/>
                    <a:gd name="T70" fmla="*/ 702 w 984"/>
                    <a:gd name="T71" fmla="*/ 365 h 844"/>
                    <a:gd name="T72" fmla="*/ 614 w 984"/>
                    <a:gd name="T73" fmla="*/ 357 h 844"/>
                    <a:gd name="T74" fmla="*/ 506 w 984"/>
                    <a:gd name="T75" fmla="*/ 327 h 844"/>
                    <a:gd name="T76" fmla="*/ 462 w 984"/>
                    <a:gd name="T77" fmla="*/ 279 h 844"/>
                    <a:gd name="T78" fmla="*/ 430 w 984"/>
                    <a:gd name="T79" fmla="*/ 255 h 844"/>
                    <a:gd name="T80" fmla="*/ 382 w 984"/>
                    <a:gd name="T81" fmla="*/ 237 h 844"/>
                    <a:gd name="T82" fmla="*/ 342 w 984"/>
                    <a:gd name="T83" fmla="*/ 203 h 844"/>
                    <a:gd name="T84" fmla="*/ 354 w 984"/>
                    <a:gd name="T85" fmla="*/ 228 h 844"/>
                    <a:gd name="T86" fmla="*/ 418 w 984"/>
                    <a:gd name="T87" fmla="*/ 272 h 844"/>
                    <a:gd name="T88" fmla="*/ 422 w 984"/>
                    <a:gd name="T89" fmla="*/ 289 h 844"/>
                    <a:gd name="T90" fmla="*/ 394 w 984"/>
                    <a:gd name="T91" fmla="*/ 275 h 844"/>
                    <a:gd name="T92" fmla="*/ 354 w 984"/>
                    <a:gd name="T93" fmla="*/ 257 h 844"/>
                    <a:gd name="T94" fmla="*/ 314 w 984"/>
                    <a:gd name="T95" fmla="*/ 222 h 844"/>
                    <a:gd name="T96" fmla="*/ 266 w 984"/>
                    <a:gd name="T97" fmla="*/ 191 h 844"/>
                    <a:gd name="T98" fmla="*/ 210 w 984"/>
                    <a:gd name="T99" fmla="*/ 173 h 844"/>
                    <a:gd name="T100" fmla="*/ 154 w 984"/>
                    <a:gd name="T101" fmla="*/ 131 h 844"/>
                    <a:gd name="T102" fmla="*/ 66 w 984"/>
                    <a:gd name="T103" fmla="*/ 36 h 844"/>
                    <a:gd name="T104" fmla="*/ 34 w 984"/>
                    <a:gd name="T105" fmla="*/ 20 h 844"/>
                    <a:gd name="T106" fmla="*/ 46 w 984"/>
                    <a:gd name="T107" fmla="*/ 12 h 844"/>
                    <a:gd name="T108" fmla="*/ 102 w 984"/>
                    <a:gd name="T109" fmla="*/ 39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15 h 48"/>
                    <a:gd name="T2" fmla="*/ 10 w 36"/>
                    <a:gd name="T3" fmla="*/ 26 h 48"/>
                    <a:gd name="T4" fmla="*/ 6 w 36"/>
                    <a:gd name="T5" fmla="*/ 15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15 w 36"/>
                    <a:gd name="T3" fmla="*/ 1 h 37"/>
                    <a:gd name="T4" fmla="*/ 42 w 36"/>
                    <a:gd name="T5" fmla="*/ 8 h 37"/>
                    <a:gd name="T6" fmla="*/ 8 w 36"/>
                    <a:gd name="T7" fmla="*/ 8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30 h 96"/>
                    <a:gd name="T2" fmla="*/ 28 w 170"/>
                    <a:gd name="T3" fmla="*/ 15 h 96"/>
                    <a:gd name="T4" fmla="*/ 56 w 170"/>
                    <a:gd name="T5" fmla="*/ 13 h 96"/>
                    <a:gd name="T6" fmla="*/ 80 w 170"/>
                    <a:gd name="T7" fmla="*/ 6 h 96"/>
                    <a:gd name="T8" fmla="*/ 64 w 170"/>
                    <a:gd name="T9" fmla="*/ 15 h 96"/>
                    <a:gd name="T10" fmla="*/ 127 w 170"/>
                    <a:gd name="T11" fmla="*/ 30 h 96"/>
                    <a:gd name="T12" fmla="*/ 163 w 170"/>
                    <a:gd name="T13" fmla="*/ 39 h 96"/>
                    <a:gd name="T14" fmla="*/ 119 w 170"/>
                    <a:gd name="T15" fmla="*/ 46 h 96"/>
                    <a:gd name="T16" fmla="*/ 91 w 170"/>
                    <a:gd name="T17" fmla="*/ 35 h 96"/>
                    <a:gd name="T18" fmla="*/ 76 w 170"/>
                    <a:gd name="T19" fmla="*/ 32 h 96"/>
                    <a:gd name="T20" fmla="*/ 24 w 170"/>
                    <a:gd name="T21" fmla="*/ 25 h 96"/>
                    <a:gd name="T22" fmla="*/ 0 w 170"/>
                    <a:gd name="T23" fmla="*/ 30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14 h 44"/>
                    <a:gd name="T6" fmla="*/ 112 w 138"/>
                    <a:gd name="T7" fmla="*/ 12 h 44"/>
                    <a:gd name="T8" fmla="*/ 108 w 138"/>
                    <a:gd name="T9" fmla="*/ 26 h 44"/>
                    <a:gd name="T10" fmla="*/ 64 w 138"/>
                    <a:gd name="T11" fmla="*/ 24 h 44"/>
                    <a:gd name="T12" fmla="*/ 0 w 138"/>
                    <a:gd name="T13" fmla="*/ 21 h 44"/>
                    <a:gd name="T14" fmla="*/ 28 w 138"/>
                    <a:gd name="T15" fmla="*/ 12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13 h 42"/>
                    <a:gd name="T2" fmla="*/ 34 w 57"/>
                    <a:gd name="T3" fmla="*/ 7 h 42"/>
                    <a:gd name="T4" fmla="*/ 17 w 57"/>
                    <a:gd name="T5" fmla="*/ 13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6 w 39"/>
                    <a:gd name="T1" fmla="*/ 19 h 52"/>
                    <a:gd name="T2" fmla="*/ 16 w 39"/>
                    <a:gd name="T3" fmla="*/ 0 h 52"/>
                    <a:gd name="T4" fmla="*/ 16 w 39"/>
                    <a:gd name="T5" fmla="*/ 19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5 h 80"/>
                    <a:gd name="T2" fmla="*/ 20 w 44"/>
                    <a:gd name="T3" fmla="*/ 18 h 80"/>
                    <a:gd name="T4" fmla="*/ 27 w 44"/>
                    <a:gd name="T5" fmla="*/ 27 h 80"/>
                    <a:gd name="T6" fmla="*/ 39 w 44"/>
                    <a:gd name="T7" fmla="*/ 30 h 80"/>
                    <a:gd name="T8" fmla="*/ 27 w 44"/>
                    <a:gd name="T9" fmla="*/ 41 h 80"/>
                    <a:gd name="T10" fmla="*/ 0 w 44"/>
                    <a:gd name="T11" fmla="*/ 12 h 80"/>
                    <a:gd name="T12" fmla="*/ 4 w 44"/>
                    <a:gd name="T13" fmla="*/ 5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722 w 323"/>
                    <a:gd name="T1" fmla="*/ 5 h 64"/>
                    <a:gd name="T2" fmla="*/ 758 w 323"/>
                    <a:gd name="T3" fmla="*/ 31 h 64"/>
                    <a:gd name="T4" fmla="*/ 771 w 323"/>
                    <a:gd name="T5" fmla="*/ 0 h 64"/>
                    <a:gd name="T6" fmla="*/ 871 w 323"/>
                    <a:gd name="T7" fmla="*/ 0 h 64"/>
                    <a:gd name="T8" fmla="*/ 944 w 323"/>
                    <a:gd name="T9" fmla="*/ 66 h 64"/>
                    <a:gd name="T10" fmla="*/ 1046 w 323"/>
                    <a:gd name="T11" fmla="*/ 39 h 64"/>
                    <a:gd name="T12" fmla="*/ 1031 w 323"/>
                    <a:gd name="T13" fmla="*/ 109 h 64"/>
                    <a:gd name="T14" fmla="*/ 978 w 323"/>
                    <a:gd name="T15" fmla="*/ 177 h 64"/>
                    <a:gd name="T16" fmla="*/ 967 w 323"/>
                    <a:gd name="T17" fmla="*/ 109 h 64"/>
                    <a:gd name="T18" fmla="*/ 944 w 323"/>
                    <a:gd name="T19" fmla="*/ 117 h 64"/>
                    <a:gd name="T20" fmla="*/ 917 w 323"/>
                    <a:gd name="T21" fmla="*/ 109 h 64"/>
                    <a:gd name="T22" fmla="*/ 863 w 323"/>
                    <a:gd name="T23" fmla="*/ 81 h 64"/>
                    <a:gd name="T24" fmla="*/ 749 w 323"/>
                    <a:gd name="T25" fmla="*/ 144 h 64"/>
                    <a:gd name="T26" fmla="*/ 660 w 323"/>
                    <a:gd name="T27" fmla="*/ 169 h 64"/>
                    <a:gd name="T28" fmla="*/ 695 w 323"/>
                    <a:gd name="T29" fmla="*/ 217 h 64"/>
                    <a:gd name="T30" fmla="*/ 617 w 323"/>
                    <a:gd name="T31" fmla="*/ 239 h 64"/>
                    <a:gd name="T32" fmla="*/ 554 w 323"/>
                    <a:gd name="T33" fmla="*/ 231 h 64"/>
                    <a:gd name="T34" fmla="*/ 581 w 323"/>
                    <a:gd name="T35" fmla="*/ 217 h 64"/>
                    <a:gd name="T36" fmla="*/ 560 w 323"/>
                    <a:gd name="T37" fmla="*/ 153 h 64"/>
                    <a:gd name="T38" fmla="*/ 554 w 323"/>
                    <a:gd name="T39" fmla="*/ 117 h 64"/>
                    <a:gd name="T40" fmla="*/ 519 w 323"/>
                    <a:gd name="T41" fmla="*/ 88 h 64"/>
                    <a:gd name="T42" fmla="*/ 467 w 323"/>
                    <a:gd name="T43" fmla="*/ 103 h 64"/>
                    <a:gd name="T44" fmla="*/ 440 w 323"/>
                    <a:gd name="T45" fmla="*/ 103 h 64"/>
                    <a:gd name="T46" fmla="*/ 404 w 323"/>
                    <a:gd name="T47" fmla="*/ 95 h 64"/>
                    <a:gd name="T48" fmla="*/ 272 w 323"/>
                    <a:gd name="T49" fmla="*/ 8 h 64"/>
                    <a:gd name="T50" fmla="*/ 195 w 323"/>
                    <a:gd name="T51" fmla="*/ 53 h 64"/>
                    <a:gd name="T52" fmla="*/ 1 w 323"/>
                    <a:gd name="T53" fmla="*/ 0 h 64"/>
                    <a:gd name="T54" fmla="*/ 722 w 323"/>
                    <a:gd name="T55" fmla="*/ 5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345 w 300"/>
                    <a:gd name="T1" fmla="*/ 122 h 31"/>
                    <a:gd name="T2" fmla="*/ 100 w 300"/>
                    <a:gd name="T3" fmla="*/ 5 h 31"/>
                    <a:gd name="T4" fmla="*/ 937 w 300"/>
                    <a:gd name="T5" fmla="*/ 0 h 31"/>
                    <a:gd name="T6" fmla="*/ 972 w 300"/>
                    <a:gd name="T7" fmla="*/ 55 h 31"/>
                    <a:gd name="T8" fmla="*/ 867 w 300"/>
                    <a:gd name="T9" fmla="*/ 63 h 31"/>
                    <a:gd name="T10" fmla="*/ 345 w 300"/>
                    <a:gd name="T11" fmla="*/ 122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16 h 29"/>
                    <a:gd name="T2" fmla="*/ 12 w 41"/>
                    <a:gd name="T3" fmla="*/ 19 h 29"/>
                    <a:gd name="T4" fmla="*/ 0 w 41"/>
                    <a:gd name="T5" fmla="*/ 16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940 w 436"/>
                    <a:gd name="T1" fmla="*/ 12 h 152"/>
                    <a:gd name="T2" fmla="*/ 5616 w 436"/>
                    <a:gd name="T3" fmla="*/ 0 h 152"/>
                    <a:gd name="T4" fmla="*/ 5356 w 436"/>
                    <a:gd name="T5" fmla="*/ 791 h 152"/>
                    <a:gd name="T6" fmla="*/ 5115 w 436"/>
                    <a:gd name="T7" fmla="*/ 994 h 152"/>
                    <a:gd name="T8" fmla="*/ 5049 w 436"/>
                    <a:gd name="T9" fmla="*/ 1025 h 152"/>
                    <a:gd name="T10" fmla="*/ 4829 w 436"/>
                    <a:gd name="T11" fmla="*/ 1072 h 152"/>
                    <a:gd name="T12" fmla="*/ 4648 w 436"/>
                    <a:gd name="T13" fmla="*/ 1287 h 152"/>
                    <a:gd name="T14" fmla="*/ 4665 w 436"/>
                    <a:gd name="T15" fmla="*/ 1449 h 152"/>
                    <a:gd name="T16" fmla="*/ 4686 w 436"/>
                    <a:gd name="T17" fmla="*/ 1569 h 152"/>
                    <a:gd name="T18" fmla="*/ 4714 w 436"/>
                    <a:gd name="T19" fmla="*/ 1659 h 152"/>
                    <a:gd name="T20" fmla="*/ 4665 w 436"/>
                    <a:gd name="T21" fmla="*/ 1791 h 152"/>
                    <a:gd name="T22" fmla="*/ 4522 w 436"/>
                    <a:gd name="T23" fmla="*/ 1762 h 152"/>
                    <a:gd name="T24" fmla="*/ 4407 w 436"/>
                    <a:gd name="T25" fmla="*/ 1892 h 152"/>
                    <a:gd name="T26" fmla="*/ 4468 w 436"/>
                    <a:gd name="T27" fmla="*/ 1539 h 152"/>
                    <a:gd name="T28" fmla="*/ 4351 w 436"/>
                    <a:gd name="T29" fmla="*/ 1468 h 152"/>
                    <a:gd name="T30" fmla="*/ 4428 w 436"/>
                    <a:gd name="T31" fmla="*/ 1366 h 152"/>
                    <a:gd name="T32" fmla="*/ 4407 w 436"/>
                    <a:gd name="T33" fmla="*/ 1307 h 152"/>
                    <a:gd name="T34" fmla="*/ 4121 w 436"/>
                    <a:gd name="T35" fmla="*/ 1378 h 152"/>
                    <a:gd name="T36" fmla="*/ 4083 w 436"/>
                    <a:gd name="T37" fmla="*/ 1246 h 152"/>
                    <a:gd name="T38" fmla="*/ 3823 w 436"/>
                    <a:gd name="T39" fmla="*/ 1378 h 152"/>
                    <a:gd name="T40" fmla="*/ 4121 w 436"/>
                    <a:gd name="T41" fmla="*/ 1510 h 152"/>
                    <a:gd name="T42" fmla="*/ 3929 w 436"/>
                    <a:gd name="T43" fmla="*/ 1713 h 152"/>
                    <a:gd name="T44" fmla="*/ 4006 w 436"/>
                    <a:gd name="T45" fmla="*/ 1845 h 152"/>
                    <a:gd name="T46" fmla="*/ 4055 w 436"/>
                    <a:gd name="T47" fmla="*/ 2024 h 152"/>
                    <a:gd name="T48" fmla="*/ 3978 w 436"/>
                    <a:gd name="T49" fmla="*/ 2036 h 152"/>
                    <a:gd name="T50" fmla="*/ 4043 w 436"/>
                    <a:gd name="T51" fmla="*/ 2107 h 152"/>
                    <a:gd name="T52" fmla="*/ 3957 w 436"/>
                    <a:gd name="T53" fmla="*/ 2227 h 152"/>
                    <a:gd name="T54" fmla="*/ 0 w 436"/>
                    <a:gd name="T55" fmla="*/ 2186 h 152"/>
                    <a:gd name="T56" fmla="*/ 940 w 436"/>
                    <a:gd name="T57" fmla="*/ 1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84 h 165"/>
                    <a:gd name="T2" fmla="*/ 15 w 47"/>
                    <a:gd name="T3" fmla="*/ 58 h 165"/>
                    <a:gd name="T4" fmla="*/ 17 w 47"/>
                    <a:gd name="T5" fmla="*/ 37 h 165"/>
                    <a:gd name="T6" fmla="*/ 11 w 47"/>
                    <a:gd name="T7" fmla="*/ 21 h 165"/>
                    <a:gd name="T8" fmla="*/ 17 w 47"/>
                    <a:gd name="T9" fmla="*/ 6 h 165"/>
                    <a:gd name="T10" fmla="*/ 21 w 47"/>
                    <a:gd name="T11" fmla="*/ 0 h 165"/>
                    <a:gd name="T12" fmla="*/ 31 w 47"/>
                    <a:gd name="T13" fmla="*/ 15 h 165"/>
                    <a:gd name="T14" fmla="*/ 47 w 47"/>
                    <a:gd name="T15" fmla="*/ 53 h 165"/>
                    <a:gd name="T16" fmla="*/ 31 w 47"/>
                    <a:gd name="T17" fmla="*/ 58 h 165"/>
                    <a:gd name="T18" fmla="*/ 23 w 47"/>
                    <a:gd name="T19" fmla="*/ 67 h 165"/>
                    <a:gd name="T20" fmla="*/ 21 w 47"/>
                    <a:gd name="T21" fmla="*/ 71 h 165"/>
                    <a:gd name="T22" fmla="*/ 27 w 47"/>
                    <a:gd name="T23" fmla="*/ 72 h 165"/>
                    <a:gd name="T24" fmla="*/ 31 w 47"/>
                    <a:gd name="T25" fmla="*/ 79 h 165"/>
                    <a:gd name="T26" fmla="*/ 13 w 47"/>
                    <a:gd name="T27" fmla="*/ 79 h 165"/>
                    <a:gd name="T28" fmla="*/ 7 w 47"/>
                    <a:gd name="T29" fmla="*/ 86 h 165"/>
                    <a:gd name="T30" fmla="*/ 3 w 47"/>
                    <a:gd name="T31" fmla="*/ 83 h 165"/>
                    <a:gd name="T32" fmla="*/ 5 w 47"/>
                    <a:gd name="T33" fmla="*/ 84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3 h 103"/>
                    <a:gd name="T2" fmla="*/ 30 w 138"/>
                    <a:gd name="T3" fmla="*/ 24 h 103"/>
                    <a:gd name="T4" fmla="*/ 50 w 138"/>
                    <a:gd name="T5" fmla="*/ 18 h 103"/>
                    <a:gd name="T6" fmla="*/ 54 w 138"/>
                    <a:gd name="T7" fmla="*/ 24 h 103"/>
                    <a:gd name="T8" fmla="*/ 66 w 138"/>
                    <a:gd name="T9" fmla="*/ 27 h 103"/>
                    <a:gd name="T10" fmla="*/ 80 w 138"/>
                    <a:gd name="T11" fmla="*/ 30 h 103"/>
                    <a:gd name="T12" fmla="*/ 116 w 138"/>
                    <a:gd name="T13" fmla="*/ 18 h 103"/>
                    <a:gd name="T14" fmla="*/ 130 w 138"/>
                    <a:gd name="T15" fmla="*/ 9 h 103"/>
                    <a:gd name="T16" fmla="*/ 138 w 138"/>
                    <a:gd name="T17" fmla="*/ 6 h 103"/>
                    <a:gd name="T18" fmla="*/ 106 w 138"/>
                    <a:gd name="T19" fmla="*/ 27 h 103"/>
                    <a:gd name="T20" fmla="*/ 84 w 138"/>
                    <a:gd name="T21" fmla="*/ 37 h 103"/>
                    <a:gd name="T22" fmla="*/ 66 w 138"/>
                    <a:gd name="T23" fmla="*/ 44 h 103"/>
                    <a:gd name="T24" fmla="*/ 48 w 138"/>
                    <a:gd name="T25" fmla="*/ 56 h 103"/>
                    <a:gd name="T26" fmla="*/ 26 w 138"/>
                    <a:gd name="T27" fmla="*/ 49 h 103"/>
                    <a:gd name="T28" fmla="*/ 20 w 138"/>
                    <a:gd name="T29" fmla="*/ 47 h 103"/>
                    <a:gd name="T30" fmla="*/ 22 w 138"/>
                    <a:gd name="T31" fmla="*/ 52 h 103"/>
                    <a:gd name="T32" fmla="*/ 0 w 138"/>
                    <a:gd name="T33" fmla="*/ 52 h 103"/>
                    <a:gd name="T34" fmla="*/ 10 w 138"/>
                    <a:gd name="T35" fmla="*/ 42 h 103"/>
                    <a:gd name="T36" fmla="*/ 26 w 138"/>
                    <a:gd name="T37" fmla="*/ 3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5 w 188"/>
                    <a:gd name="T1" fmla="*/ 13 h 214"/>
                    <a:gd name="T2" fmla="*/ 157 w 188"/>
                    <a:gd name="T3" fmla="*/ 3 h 214"/>
                    <a:gd name="T4" fmla="*/ 167 w 188"/>
                    <a:gd name="T5" fmla="*/ 0 h 214"/>
                    <a:gd name="T6" fmla="*/ 179 w 188"/>
                    <a:gd name="T7" fmla="*/ 13 h 214"/>
                    <a:gd name="T8" fmla="*/ 185 w 188"/>
                    <a:gd name="T9" fmla="*/ 24 h 214"/>
                    <a:gd name="T10" fmla="*/ 175 w 188"/>
                    <a:gd name="T11" fmla="*/ 32 h 214"/>
                    <a:gd name="T12" fmla="*/ 167 w 188"/>
                    <a:gd name="T13" fmla="*/ 43 h 214"/>
                    <a:gd name="T14" fmla="*/ 159 w 188"/>
                    <a:gd name="T15" fmla="*/ 71 h 214"/>
                    <a:gd name="T16" fmla="*/ 141 w 188"/>
                    <a:gd name="T17" fmla="*/ 76 h 214"/>
                    <a:gd name="T18" fmla="*/ 117 w 188"/>
                    <a:gd name="T19" fmla="*/ 76 h 214"/>
                    <a:gd name="T20" fmla="*/ 109 w 188"/>
                    <a:gd name="T21" fmla="*/ 69 h 214"/>
                    <a:gd name="T22" fmla="*/ 99 w 188"/>
                    <a:gd name="T23" fmla="*/ 81 h 214"/>
                    <a:gd name="T24" fmla="*/ 90 w 188"/>
                    <a:gd name="T25" fmla="*/ 83 h 214"/>
                    <a:gd name="T26" fmla="*/ 80 w 188"/>
                    <a:gd name="T27" fmla="*/ 74 h 214"/>
                    <a:gd name="T28" fmla="*/ 58 w 188"/>
                    <a:gd name="T29" fmla="*/ 80 h 214"/>
                    <a:gd name="T30" fmla="*/ 76 w 188"/>
                    <a:gd name="T31" fmla="*/ 79 h 214"/>
                    <a:gd name="T32" fmla="*/ 78 w 188"/>
                    <a:gd name="T33" fmla="*/ 90 h 214"/>
                    <a:gd name="T34" fmla="*/ 58 w 188"/>
                    <a:gd name="T35" fmla="*/ 93 h 214"/>
                    <a:gd name="T36" fmla="*/ 34 w 188"/>
                    <a:gd name="T37" fmla="*/ 93 h 214"/>
                    <a:gd name="T38" fmla="*/ 36 w 188"/>
                    <a:gd name="T39" fmla="*/ 86 h 214"/>
                    <a:gd name="T40" fmla="*/ 46 w 188"/>
                    <a:gd name="T41" fmla="*/ 80 h 214"/>
                    <a:gd name="T42" fmla="*/ 34 w 188"/>
                    <a:gd name="T43" fmla="*/ 82 h 214"/>
                    <a:gd name="T44" fmla="*/ 26 w 188"/>
                    <a:gd name="T45" fmla="*/ 93 h 214"/>
                    <a:gd name="T46" fmla="*/ 30 w 188"/>
                    <a:gd name="T47" fmla="*/ 105 h 214"/>
                    <a:gd name="T48" fmla="*/ 14 w 188"/>
                    <a:gd name="T49" fmla="*/ 111 h 214"/>
                    <a:gd name="T50" fmla="*/ 0 w 188"/>
                    <a:gd name="T51" fmla="*/ 119 h 214"/>
                    <a:gd name="T52" fmla="*/ 8 w 188"/>
                    <a:gd name="T53" fmla="*/ 104 h 214"/>
                    <a:gd name="T54" fmla="*/ 0 w 188"/>
                    <a:gd name="T55" fmla="*/ 91 h 214"/>
                    <a:gd name="T56" fmla="*/ 14 w 188"/>
                    <a:gd name="T57" fmla="*/ 85 h 214"/>
                    <a:gd name="T58" fmla="*/ 32 w 188"/>
                    <a:gd name="T59" fmla="*/ 74 h 214"/>
                    <a:gd name="T60" fmla="*/ 44 w 188"/>
                    <a:gd name="T61" fmla="*/ 66 h 214"/>
                    <a:gd name="T62" fmla="*/ 72 w 188"/>
                    <a:gd name="T63" fmla="*/ 64 h 214"/>
                    <a:gd name="T64" fmla="*/ 84 w 188"/>
                    <a:gd name="T65" fmla="*/ 63 h 214"/>
                    <a:gd name="T66" fmla="*/ 111 w 188"/>
                    <a:gd name="T67" fmla="*/ 44 h 214"/>
                    <a:gd name="T68" fmla="*/ 117 w 188"/>
                    <a:gd name="T69" fmla="*/ 52 h 214"/>
                    <a:gd name="T70" fmla="*/ 129 w 188"/>
                    <a:gd name="T71" fmla="*/ 43 h 214"/>
                    <a:gd name="T72" fmla="*/ 147 w 188"/>
                    <a:gd name="T73" fmla="*/ 30 h 214"/>
                    <a:gd name="T74" fmla="*/ 151 w 188"/>
                    <a:gd name="T75" fmla="*/ 24 h 214"/>
                    <a:gd name="T76" fmla="*/ 145 w 188"/>
                    <a:gd name="T77" fmla="*/ 21 h 214"/>
                    <a:gd name="T78" fmla="*/ 149 w 188"/>
                    <a:gd name="T79" fmla="*/ 17 h 214"/>
                    <a:gd name="T80" fmla="*/ 155 w 188"/>
                    <a:gd name="T81" fmla="*/ 13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4 h 13"/>
                    <a:gd name="T2" fmla="*/ 4 w 13"/>
                    <a:gd name="T3" fmla="*/ 6 h 13"/>
                    <a:gd name="T4" fmla="*/ 0 w 13"/>
                    <a:gd name="T5" fmla="*/ 4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5 w 812"/>
                    <a:gd name="T1" fmla="*/ 14 h 564"/>
                    <a:gd name="T2" fmla="*/ 781 w 812"/>
                    <a:gd name="T3" fmla="*/ 43 h 564"/>
                    <a:gd name="T4" fmla="*/ 751 w 812"/>
                    <a:gd name="T5" fmla="*/ 67 h 564"/>
                    <a:gd name="T6" fmla="*/ 725 w 812"/>
                    <a:gd name="T7" fmla="*/ 78 h 564"/>
                    <a:gd name="T8" fmla="*/ 637 w 812"/>
                    <a:gd name="T9" fmla="*/ 98 h 564"/>
                    <a:gd name="T10" fmla="*/ 635 w 812"/>
                    <a:gd name="T11" fmla="*/ 116 h 564"/>
                    <a:gd name="T12" fmla="*/ 607 w 812"/>
                    <a:gd name="T13" fmla="*/ 126 h 564"/>
                    <a:gd name="T14" fmla="*/ 623 w 812"/>
                    <a:gd name="T15" fmla="*/ 98 h 564"/>
                    <a:gd name="T16" fmla="*/ 579 w 812"/>
                    <a:gd name="T17" fmla="*/ 103 h 564"/>
                    <a:gd name="T18" fmla="*/ 559 w 812"/>
                    <a:gd name="T19" fmla="*/ 120 h 564"/>
                    <a:gd name="T20" fmla="*/ 599 w 812"/>
                    <a:gd name="T21" fmla="*/ 154 h 564"/>
                    <a:gd name="T22" fmla="*/ 597 w 812"/>
                    <a:gd name="T23" fmla="*/ 202 h 564"/>
                    <a:gd name="T24" fmla="*/ 545 w 812"/>
                    <a:gd name="T25" fmla="*/ 224 h 564"/>
                    <a:gd name="T26" fmla="*/ 525 w 812"/>
                    <a:gd name="T27" fmla="*/ 212 h 564"/>
                    <a:gd name="T28" fmla="*/ 485 w 812"/>
                    <a:gd name="T29" fmla="*/ 191 h 564"/>
                    <a:gd name="T30" fmla="*/ 465 w 812"/>
                    <a:gd name="T31" fmla="*/ 191 h 564"/>
                    <a:gd name="T32" fmla="*/ 453 w 812"/>
                    <a:gd name="T33" fmla="*/ 217 h 564"/>
                    <a:gd name="T34" fmla="*/ 503 w 812"/>
                    <a:gd name="T35" fmla="*/ 255 h 564"/>
                    <a:gd name="T36" fmla="*/ 513 w 812"/>
                    <a:gd name="T37" fmla="*/ 288 h 564"/>
                    <a:gd name="T38" fmla="*/ 529 w 812"/>
                    <a:gd name="T39" fmla="*/ 308 h 564"/>
                    <a:gd name="T40" fmla="*/ 495 w 812"/>
                    <a:gd name="T41" fmla="*/ 299 h 564"/>
                    <a:gd name="T42" fmla="*/ 473 w 812"/>
                    <a:gd name="T43" fmla="*/ 284 h 564"/>
                    <a:gd name="T44" fmla="*/ 425 w 812"/>
                    <a:gd name="T45" fmla="*/ 233 h 564"/>
                    <a:gd name="T46" fmla="*/ 429 w 812"/>
                    <a:gd name="T47" fmla="*/ 170 h 564"/>
                    <a:gd name="T48" fmla="*/ 425 w 812"/>
                    <a:gd name="T49" fmla="*/ 147 h 564"/>
                    <a:gd name="T50" fmla="*/ 415 w 812"/>
                    <a:gd name="T51" fmla="*/ 152 h 564"/>
                    <a:gd name="T52" fmla="*/ 386 w 812"/>
                    <a:gd name="T53" fmla="*/ 147 h 564"/>
                    <a:gd name="T54" fmla="*/ 360 w 812"/>
                    <a:gd name="T55" fmla="*/ 93 h 564"/>
                    <a:gd name="T56" fmla="*/ 330 w 812"/>
                    <a:gd name="T57" fmla="*/ 91 h 564"/>
                    <a:gd name="T58" fmla="*/ 288 w 812"/>
                    <a:gd name="T59" fmla="*/ 95 h 564"/>
                    <a:gd name="T60" fmla="*/ 242 w 812"/>
                    <a:gd name="T61" fmla="*/ 128 h 564"/>
                    <a:gd name="T62" fmla="*/ 196 w 812"/>
                    <a:gd name="T63" fmla="*/ 147 h 564"/>
                    <a:gd name="T64" fmla="*/ 184 w 812"/>
                    <a:gd name="T65" fmla="*/ 150 h 564"/>
                    <a:gd name="T66" fmla="*/ 160 w 812"/>
                    <a:gd name="T67" fmla="*/ 180 h 564"/>
                    <a:gd name="T68" fmla="*/ 152 w 812"/>
                    <a:gd name="T69" fmla="*/ 195 h 564"/>
                    <a:gd name="T70" fmla="*/ 128 w 812"/>
                    <a:gd name="T71" fmla="*/ 222 h 564"/>
                    <a:gd name="T72" fmla="*/ 94 w 812"/>
                    <a:gd name="T73" fmla="*/ 215 h 564"/>
                    <a:gd name="T74" fmla="*/ 66 w 812"/>
                    <a:gd name="T75" fmla="*/ 142 h 564"/>
                    <a:gd name="T76" fmla="*/ 72 w 812"/>
                    <a:gd name="T77" fmla="*/ 86 h 564"/>
                    <a:gd name="T78" fmla="*/ 44 w 812"/>
                    <a:gd name="T79" fmla="*/ 98 h 564"/>
                    <a:gd name="T80" fmla="*/ 20 w 812"/>
                    <a:gd name="T81" fmla="*/ 83 h 564"/>
                    <a:gd name="T82" fmla="*/ 24 w 812"/>
                    <a:gd name="T83" fmla="*/ 76 h 564"/>
                    <a:gd name="T84" fmla="*/ 0 w 812"/>
                    <a:gd name="T85" fmla="*/ 50 h 564"/>
                    <a:gd name="T86" fmla="*/ 801 w 812"/>
                    <a:gd name="T87" fmla="*/ 3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7 h 85"/>
                    <a:gd name="T2" fmla="*/ 20 w 43"/>
                    <a:gd name="T3" fmla="*/ 3 h 85"/>
                    <a:gd name="T4" fmla="*/ 43 w 43"/>
                    <a:gd name="T5" fmla="*/ 19 h 85"/>
                    <a:gd name="T6" fmla="*/ 22 w 43"/>
                    <a:gd name="T7" fmla="*/ 49 h 85"/>
                    <a:gd name="T8" fmla="*/ 1 w 43"/>
                    <a:gd name="T9" fmla="*/ 40 h 85"/>
                    <a:gd name="T10" fmla="*/ 7 w 43"/>
                    <a:gd name="T11" fmla="*/ 7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14 h 74"/>
                    <a:gd name="T2" fmla="*/ 26 w 44"/>
                    <a:gd name="T3" fmla="*/ 2 h 74"/>
                    <a:gd name="T4" fmla="*/ 37 w 44"/>
                    <a:gd name="T5" fmla="*/ 2 h 74"/>
                    <a:gd name="T6" fmla="*/ 33 w 44"/>
                    <a:gd name="T7" fmla="*/ 14 h 74"/>
                    <a:gd name="T8" fmla="*/ 11 w 44"/>
                    <a:gd name="T9" fmla="*/ 37 h 74"/>
                    <a:gd name="T10" fmla="*/ 7 w 44"/>
                    <a:gd name="T11" fmla="*/ 30 h 74"/>
                    <a:gd name="T12" fmla="*/ 3 w 44"/>
                    <a:gd name="T13" fmla="*/ 18 h 74"/>
                    <a:gd name="T14" fmla="*/ 11 w 44"/>
                    <a:gd name="T15" fmla="*/ 14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8 h 30"/>
                    <a:gd name="T2" fmla="*/ 5 w 20"/>
                    <a:gd name="T3" fmla="*/ 15 h 30"/>
                    <a:gd name="T4" fmla="*/ 7 w 20"/>
                    <a:gd name="T5" fmla="*/ 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586 w 682"/>
                    <a:gd name="T1" fmla="*/ 1743 h 557"/>
                    <a:gd name="T2" fmla="*/ 1601 w 682"/>
                    <a:gd name="T3" fmla="*/ 1695 h 557"/>
                    <a:gd name="T4" fmla="*/ 1648 w 682"/>
                    <a:gd name="T5" fmla="*/ 1552 h 557"/>
                    <a:gd name="T6" fmla="*/ 1019 w 682"/>
                    <a:gd name="T7" fmla="*/ 1077 h 557"/>
                    <a:gd name="T8" fmla="*/ 930 w 682"/>
                    <a:gd name="T9" fmla="*/ 1300 h 557"/>
                    <a:gd name="T10" fmla="*/ 999 w 682"/>
                    <a:gd name="T11" fmla="*/ 2088 h 557"/>
                    <a:gd name="T12" fmla="*/ 930 w 682"/>
                    <a:gd name="T13" fmla="*/ 1856 h 557"/>
                    <a:gd name="T14" fmla="*/ 798 w 682"/>
                    <a:gd name="T15" fmla="*/ 1651 h 557"/>
                    <a:gd name="T16" fmla="*/ 808 w 682"/>
                    <a:gd name="T17" fmla="*/ 1552 h 557"/>
                    <a:gd name="T18" fmla="*/ 816 w 682"/>
                    <a:gd name="T19" fmla="*/ 1482 h 557"/>
                    <a:gd name="T20" fmla="*/ 725 w 682"/>
                    <a:gd name="T21" fmla="*/ 1409 h 557"/>
                    <a:gd name="T22" fmla="*/ 640 w 682"/>
                    <a:gd name="T23" fmla="*/ 1300 h 557"/>
                    <a:gd name="T24" fmla="*/ 487 w 682"/>
                    <a:gd name="T25" fmla="*/ 1329 h 557"/>
                    <a:gd name="T26" fmla="*/ 417 w 682"/>
                    <a:gd name="T27" fmla="*/ 1371 h 557"/>
                    <a:gd name="T28" fmla="*/ 257 w 682"/>
                    <a:gd name="T29" fmla="*/ 1371 h 557"/>
                    <a:gd name="T30" fmla="*/ 73 w 682"/>
                    <a:gd name="T31" fmla="*/ 1172 h 557"/>
                    <a:gd name="T32" fmla="*/ 36 w 682"/>
                    <a:gd name="T33" fmla="*/ 1110 h 557"/>
                    <a:gd name="T34" fmla="*/ 0 w 682"/>
                    <a:gd name="T35" fmla="*/ 990 h 557"/>
                    <a:gd name="T36" fmla="*/ 80 w 682"/>
                    <a:gd name="T37" fmla="*/ 801 h 557"/>
                    <a:gd name="T38" fmla="*/ 106 w 682"/>
                    <a:gd name="T39" fmla="*/ 679 h 557"/>
                    <a:gd name="T40" fmla="*/ 168 w 682"/>
                    <a:gd name="T41" fmla="*/ 536 h 557"/>
                    <a:gd name="T42" fmla="*/ 268 w 682"/>
                    <a:gd name="T43" fmla="*/ 435 h 557"/>
                    <a:gd name="T44" fmla="*/ 552 w 682"/>
                    <a:gd name="T45" fmla="*/ 252 h 557"/>
                    <a:gd name="T46" fmla="*/ 725 w 682"/>
                    <a:gd name="T47" fmla="*/ 113 h 557"/>
                    <a:gd name="T48" fmla="*/ 850 w 682"/>
                    <a:gd name="T49" fmla="*/ 22 h 557"/>
                    <a:gd name="T50" fmla="*/ 1197 w 682"/>
                    <a:gd name="T51" fmla="*/ 8 h 557"/>
                    <a:gd name="T52" fmla="*/ 1311 w 682"/>
                    <a:gd name="T53" fmla="*/ 0 h 557"/>
                    <a:gd name="T54" fmla="*/ 1265 w 682"/>
                    <a:gd name="T55" fmla="*/ 127 h 557"/>
                    <a:gd name="T56" fmla="*/ 1460 w 682"/>
                    <a:gd name="T57" fmla="*/ 317 h 557"/>
                    <a:gd name="T58" fmla="*/ 1639 w 682"/>
                    <a:gd name="T59" fmla="*/ 278 h 557"/>
                    <a:gd name="T60" fmla="*/ 1743 w 682"/>
                    <a:gd name="T61" fmla="*/ 306 h 557"/>
                    <a:gd name="T62" fmla="*/ 1842 w 682"/>
                    <a:gd name="T63" fmla="*/ 365 h 557"/>
                    <a:gd name="T64" fmla="*/ 1886 w 682"/>
                    <a:gd name="T65" fmla="*/ 706 h 557"/>
                    <a:gd name="T66" fmla="*/ 1886 w 682"/>
                    <a:gd name="T67" fmla="*/ 902 h 557"/>
                    <a:gd name="T68" fmla="*/ 1973 w 682"/>
                    <a:gd name="T69" fmla="*/ 1063 h 557"/>
                    <a:gd name="T70" fmla="*/ 2127 w 682"/>
                    <a:gd name="T71" fmla="*/ 1127 h 557"/>
                    <a:gd name="T72" fmla="*/ 2241 w 682"/>
                    <a:gd name="T73" fmla="*/ 1110 h 557"/>
                    <a:gd name="T74" fmla="*/ 2188 w 682"/>
                    <a:gd name="T75" fmla="*/ 1278 h 557"/>
                    <a:gd name="T76" fmla="*/ 1973 w 682"/>
                    <a:gd name="T77" fmla="*/ 1530 h 557"/>
                    <a:gd name="T78" fmla="*/ 1807 w 682"/>
                    <a:gd name="T79" fmla="*/ 1822 h 557"/>
                    <a:gd name="T80" fmla="*/ 1832 w 682"/>
                    <a:gd name="T81" fmla="*/ 1909 h 557"/>
                    <a:gd name="T82" fmla="*/ 1433 w 682"/>
                    <a:gd name="T83" fmla="*/ 2088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798 w 257"/>
                    <a:gd name="T1" fmla="*/ 1307 h 347"/>
                    <a:gd name="T2" fmla="*/ 764 w 257"/>
                    <a:gd name="T3" fmla="*/ 1133 h 347"/>
                    <a:gd name="T4" fmla="*/ 713 w 257"/>
                    <a:gd name="T5" fmla="*/ 1085 h 347"/>
                    <a:gd name="T6" fmla="*/ 708 w 257"/>
                    <a:gd name="T7" fmla="*/ 1015 h 347"/>
                    <a:gd name="T8" fmla="*/ 687 w 257"/>
                    <a:gd name="T9" fmla="*/ 957 h 347"/>
                    <a:gd name="T10" fmla="*/ 687 w 257"/>
                    <a:gd name="T11" fmla="*/ 862 h 347"/>
                    <a:gd name="T12" fmla="*/ 681 w 257"/>
                    <a:gd name="T13" fmla="*/ 806 h 347"/>
                    <a:gd name="T14" fmla="*/ 749 w 257"/>
                    <a:gd name="T15" fmla="*/ 761 h 347"/>
                    <a:gd name="T16" fmla="*/ 844 w 257"/>
                    <a:gd name="T17" fmla="*/ 744 h 347"/>
                    <a:gd name="T18" fmla="*/ 844 w 257"/>
                    <a:gd name="T19" fmla="*/ 514 h 347"/>
                    <a:gd name="T20" fmla="*/ 177 w 257"/>
                    <a:gd name="T21" fmla="*/ 361 h 347"/>
                    <a:gd name="T22" fmla="*/ 106 w 257"/>
                    <a:gd name="T23" fmla="*/ 370 h 347"/>
                    <a:gd name="T24" fmla="*/ 54 w 257"/>
                    <a:gd name="T25" fmla="*/ 384 h 347"/>
                    <a:gd name="T26" fmla="*/ 0 w 257"/>
                    <a:gd name="T27" fmla="*/ 562 h 347"/>
                    <a:gd name="T28" fmla="*/ 305 w 257"/>
                    <a:gd name="T29" fmla="*/ 1303 h 347"/>
                    <a:gd name="T30" fmla="*/ 798 w 257"/>
                    <a:gd name="T31" fmla="*/ 130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4 w 19"/>
                    <a:gd name="T1" fmla="*/ 13 h 37"/>
                    <a:gd name="T2" fmla="*/ 11 w 19"/>
                    <a:gd name="T3" fmla="*/ 10 h 37"/>
                    <a:gd name="T4" fmla="*/ 4 w 19"/>
                    <a:gd name="T5" fmla="*/ 13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8 h 20"/>
                    <a:gd name="T2" fmla="*/ 13 w 22"/>
                    <a:gd name="T3" fmla="*/ 0 h 20"/>
                    <a:gd name="T4" fmla="*/ 17 w 22"/>
                    <a:gd name="T5" fmla="*/ 8 h 20"/>
                    <a:gd name="T6" fmla="*/ 8 w 22"/>
                    <a:gd name="T7" fmla="*/ 12 h 20"/>
                    <a:gd name="T8" fmla="*/ 11 w 22"/>
                    <a:gd name="T9" fmla="*/ 8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9 h 30"/>
                    <a:gd name="T2" fmla="*/ 35 w 57"/>
                    <a:gd name="T3" fmla="*/ 3 h 30"/>
                    <a:gd name="T4" fmla="*/ 39 w 57"/>
                    <a:gd name="T5" fmla="*/ 15 h 30"/>
                    <a:gd name="T6" fmla="*/ 24 w 57"/>
                    <a:gd name="T7" fmla="*/ 9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0 w 693"/>
                    <a:gd name="T1" fmla="*/ 253 h 696"/>
                    <a:gd name="T2" fmla="*/ 390 w 693"/>
                    <a:gd name="T3" fmla="*/ 247 h 696"/>
                    <a:gd name="T4" fmla="*/ 322 w 693"/>
                    <a:gd name="T5" fmla="*/ 226 h 696"/>
                    <a:gd name="T6" fmla="*/ 262 w 693"/>
                    <a:gd name="T7" fmla="*/ 218 h 696"/>
                    <a:gd name="T8" fmla="*/ 234 w 693"/>
                    <a:gd name="T9" fmla="*/ 227 h 696"/>
                    <a:gd name="T10" fmla="*/ 258 w 693"/>
                    <a:gd name="T11" fmla="*/ 234 h 696"/>
                    <a:gd name="T12" fmla="*/ 290 w 693"/>
                    <a:gd name="T13" fmla="*/ 256 h 696"/>
                    <a:gd name="T14" fmla="*/ 318 w 693"/>
                    <a:gd name="T15" fmla="*/ 260 h 696"/>
                    <a:gd name="T16" fmla="*/ 330 w 693"/>
                    <a:gd name="T17" fmla="*/ 293 h 696"/>
                    <a:gd name="T18" fmla="*/ 310 w 693"/>
                    <a:gd name="T19" fmla="*/ 302 h 696"/>
                    <a:gd name="T20" fmla="*/ 258 w 693"/>
                    <a:gd name="T21" fmla="*/ 337 h 696"/>
                    <a:gd name="T22" fmla="*/ 222 w 693"/>
                    <a:gd name="T23" fmla="*/ 343 h 696"/>
                    <a:gd name="T24" fmla="*/ 97 w 693"/>
                    <a:gd name="T25" fmla="*/ 380 h 696"/>
                    <a:gd name="T26" fmla="*/ 77 w 693"/>
                    <a:gd name="T27" fmla="*/ 337 h 696"/>
                    <a:gd name="T28" fmla="*/ 45 w 693"/>
                    <a:gd name="T29" fmla="*/ 286 h 696"/>
                    <a:gd name="T30" fmla="*/ 33 w 693"/>
                    <a:gd name="T31" fmla="*/ 244 h 696"/>
                    <a:gd name="T32" fmla="*/ 53 w 693"/>
                    <a:gd name="T33" fmla="*/ 188 h 696"/>
                    <a:gd name="T34" fmla="*/ 17 w 693"/>
                    <a:gd name="T35" fmla="*/ 214 h 696"/>
                    <a:gd name="T36" fmla="*/ 81 w 693"/>
                    <a:gd name="T37" fmla="*/ 153 h 696"/>
                    <a:gd name="T38" fmla="*/ 113 w 693"/>
                    <a:gd name="T39" fmla="*/ 112 h 696"/>
                    <a:gd name="T40" fmla="*/ 37 w 693"/>
                    <a:gd name="T41" fmla="*/ 112 h 696"/>
                    <a:gd name="T42" fmla="*/ 1 w 693"/>
                    <a:gd name="T43" fmla="*/ 107 h 696"/>
                    <a:gd name="T44" fmla="*/ 25 w 693"/>
                    <a:gd name="T45" fmla="*/ 76 h 696"/>
                    <a:gd name="T46" fmla="*/ 97 w 693"/>
                    <a:gd name="T47" fmla="*/ 61 h 696"/>
                    <a:gd name="T48" fmla="*/ 218 w 693"/>
                    <a:gd name="T49" fmla="*/ 68 h 696"/>
                    <a:gd name="T50" fmla="*/ 226 w 693"/>
                    <a:gd name="T51" fmla="*/ 35 h 696"/>
                    <a:gd name="T52" fmla="*/ 258 w 693"/>
                    <a:gd name="T53" fmla="*/ 0 h 696"/>
                    <a:gd name="T54" fmla="*/ 354 w 693"/>
                    <a:gd name="T55" fmla="*/ 24 h 696"/>
                    <a:gd name="T56" fmla="*/ 326 w 693"/>
                    <a:gd name="T57" fmla="*/ 48 h 696"/>
                    <a:gd name="T58" fmla="*/ 298 w 693"/>
                    <a:gd name="T59" fmla="*/ 96 h 696"/>
                    <a:gd name="T60" fmla="*/ 358 w 693"/>
                    <a:gd name="T61" fmla="*/ 105 h 696"/>
                    <a:gd name="T62" fmla="*/ 370 w 693"/>
                    <a:gd name="T63" fmla="*/ 74 h 696"/>
                    <a:gd name="T64" fmla="*/ 414 w 693"/>
                    <a:gd name="T65" fmla="*/ 50 h 696"/>
                    <a:gd name="T66" fmla="*/ 494 w 693"/>
                    <a:gd name="T67" fmla="*/ 48 h 696"/>
                    <a:gd name="T68" fmla="*/ 523 w 693"/>
                    <a:gd name="T69" fmla="*/ 29 h 696"/>
                    <a:gd name="T70" fmla="*/ 535 w 693"/>
                    <a:gd name="T71" fmla="*/ 251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2721 w 931"/>
                    <a:gd name="T1" fmla="*/ 0 h 149"/>
                    <a:gd name="T2" fmla="*/ 472 w 931"/>
                    <a:gd name="T3" fmla="*/ 109 h 149"/>
                    <a:gd name="T4" fmla="*/ 299 w 931"/>
                    <a:gd name="T5" fmla="*/ 157 h 149"/>
                    <a:gd name="T6" fmla="*/ 204 w 931"/>
                    <a:gd name="T7" fmla="*/ 157 h 149"/>
                    <a:gd name="T8" fmla="*/ 73 w 931"/>
                    <a:gd name="T9" fmla="*/ 291 h 149"/>
                    <a:gd name="T10" fmla="*/ 0 w 931"/>
                    <a:gd name="T11" fmla="*/ 395 h 149"/>
                    <a:gd name="T12" fmla="*/ 195 w 931"/>
                    <a:gd name="T13" fmla="*/ 434 h 149"/>
                    <a:gd name="T14" fmla="*/ 319 w 931"/>
                    <a:gd name="T15" fmla="*/ 361 h 149"/>
                    <a:gd name="T16" fmla="*/ 357 w 931"/>
                    <a:gd name="T17" fmla="*/ 318 h 149"/>
                    <a:gd name="T18" fmla="*/ 552 w 931"/>
                    <a:gd name="T19" fmla="*/ 196 h 149"/>
                    <a:gd name="T20" fmla="*/ 709 w 931"/>
                    <a:gd name="T21" fmla="*/ 174 h 149"/>
                    <a:gd name="T22" fmla="*/ 783 w 931"/>
                    <a:gd name="T23" fmla="*/ 353 h 149"/>
                    <a:gd name="T24" fmla="*/ 621 w 931"/>
                    <a:gd name="T25" fmla="*/ 413 h 149"/>
                    <a:gd name="T26" fmla="*/ 762 w 931"/>
                    <a:gd name="T27" fmla="*/ 427 h 149"/>
                    <a:gd name="T28" fmla="*/ 825 w 931"/>
                    <a:gd name="T29" fmla="*/ 339 h 149"/>
                    <a:gd name="T30" fmla="*/ 878 w 931"/>
                    <a:gd name="T31" fmla="*/ 347 h 149"/>
                    <a:gd name="T32" fmla="*/ 835 w 931"/>
                    <a:gd name="T33" fmla="*/ 204 h 149"/>
                    <a:gd name="T34" fmla="*/ 878 w 931"/>
                    <a:gd name="T35" fmla="*/ 167 h 149"/>
                    <a:gd name="T36" fmla="*/ 913 w 931"/>
                    <a:gd name="T37" fmla="*/ 332 h 149"/>
                    <a:gd name="T38" fmla="*/ 878 w 931"/>
                    <a:gd name="T39" fmla="*/ 427 h 149"/>
                    <a:gd name="T40" fmla="*/ 978 w 931"/>
                    <a:gd name="T41" fmla="*/ 490 h 149"/>
                    <a:gd name="T42" fmla="*/ 986 w 931"/>
                    <a:gd name="T43" fmla="*/ 347 h 149"/>
                    <a:gd name="T44" fmla="*/ 1093 w 931"/>
                    <a:gd name="T45" fmla="*/ 388 h 149"/>
                    <a:gd name="T46" fmla="*/ 1261 w 931"/>
                    <a:gd name="T47" fmla="*/ 277 h 149"/>
                    <a:gd name="T48" fmla="*/ 1350 w 931"/>
                    <a:gd name="T49" fmla="*/ 188 h 149"/>
                    <a:gd name="T50" fmla="*/ 1450 w 931"/>
                    <a:gd name="T51" fmla="*/ 210 h 149"/>
                    <a:gd name="T52" fmla="*/ 1501 w 931"/>
                    <a:gd name="T53" fmla="*/ 188 h 149"/>
                    <a:gd name="T54" fmla="*/ 1423 w 931"/>
                    <a:gd name="T55" fmla="*/ 167 h 149"/>
                    <a:gd name="T56" fmla="*/ 1565 w 931"/>
                    <a:gd name="T57" fmla="*/ 131 h 149"/>
                    <a:gd name="T58" fmla="*/ 1795 w 931"/>
                    <a:gd name="T59" fmla="*/ 204 h 149"/>
                    <a:gd name="T60" fmla="*/ 1917 w 931"/>
                    <a:gd name="T61" fmla="*/ 157 h 149"/>
                    <a:gd name="T62" fmla="*/ 1926 w 931"/>
                    <a:gd name="T63" fmla="*/ 238 h 149"/>
                    <a:gd name="T64" fmla="*/ 1874 w 931"/>
                    <a:gd name="T65" fmla="*/ 380 h 149"/>
                    <a:gd name="T66" fmla="*/ 2017 w 931"/>
                    <a:gd name="T67" fmla="*/ 332 h 149"/>
                    <a:gd name="T68" fmla="*/ 2059 w 931"/>
                    <a:gd name="T69" fmla="*/ 304 h 149"/>
                    <a:gd name="T70" fmla="*/ 2139 w 931"/>
                    <a:gd name="T71" fmla="*/ 230 h 149"/>
                    <a:gd name="T72" fmla="*/ 2620 w 931"/>
                    <a:gd name="T73" fmla="*/ 318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16 h 30"/>
                    <a:gd name="T2" fmla="*/ 28 w 31"/>
                    <a:gd name="T3" fmla="*/ 0 h 30"/>
                    <a:gd name="T4" fmla="*/ 16 w 31"/>
                    <a:gd name="T5" fmla="*/ 14 h 30"/>
                    <a:gd name="T6" fmla="*/ 3 w 31"/>
                    <a:gd name="T7" fmla="*/ 16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19 h 32"/>
                    <a:gd name="T2" fmla="*/ 25 w 44"/>
                    <a:gd name="T3" fmla="*/ 0 h 32"/>
                    <a:gd name="T4" fmla="*/ 41 w 44"/>
                    <a:gd name="T5" fmla="*/ 3 h 32"/>
                    <a:gd name="T6" fmla="*/ 6 w 44"/>
                    <a:gd name="T7" fmla="*/ 19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9 h 18"/>
                    <a:gd name="T2" fmla="*/ 25 w 76"/>
                    <a:gd name="T3" fmla="*/ 2 h 18"/>
                    <a:gd name="T4" fmla="*/ 37 w 76"/>
                    <a:gd name="T5" fmla="*/ 9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3 h 44"/>
                    <a:gd name="T2" fmla="*/ 12 w 42"/>
                    <a:gd name="T3" fmla="*/ 6 h 44"/>
                    <a:gd name="T4" fmla="*/ 0 w 42"/>
                    <a:gd name="T5" fmla="*/ 1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1 h 30"/>
                    <a:gd name="T2" fmla="*/ 37 w 31"/>
                    <a:gd name="T3" fmla="*/ 5 h 30"/>
                    <a:gd name="T4" fmla="*/ 7 w 31"/>
                    <a:gd name="T5" fmla="*/ 11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A8C0-33B9-4661-9061-41A3A117F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3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7A966-B400-499D-82D8-CE1B584D2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6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89387-CF35-486A-8574-B7BC5DF45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19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9D285-399F-4B8D-BB62-EE538ED40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2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057E5-858F-4E51-A619-83F6BB9F6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4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0996C-03FB-401A-B783-A10862CAF2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3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9D695-4E2C-4A8D-A06C-B5DF1E4BE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AEE92-F775-4D00-847A-F1BC0A677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04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87D5C-58A2-4FC2-8F97-4AF12F01B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8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82C2-40ED-49DE-8116-E76B6DFE5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3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A29A-314E-4ED3-A693-4C93554B0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9D23-C352-4A35-A4F4-85AB8A1CA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E8320-27BF-42A5-9EDE-21C75DD3E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0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CA"/>
              <a:t>Options, Futures, and Other Derivatives 9th Ediition,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DD2BFA0-BCF1-40DA-BB7E-88CAC732C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1 w 15"/>
                      <a:gd name="T3" fmla="*/ 0 h 23"/>
                      <a:gd name="T4" fmla="*/ 1 w 15"/>
                      <a:gd name="T5" fmla="*/ 1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1 h 23"/>
                      <a:gd name="T2" fmla="*/ 1 w 20"/>
                      <a:gd name="T3" fmla="*/ 0 h 23"/>
                      <a:gd name="T4" fmla="*/ 0 w 20"/>
                      <a:gd name="T5" fmla="*/ 1 h 23"/>
                      <a:gd name="T6" fmla="*/ 0 w 20"/>
                      <a:gd name="T7" fmla="*/ 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 w 30"/>
                      <a:gd name="T1" fmla="*/ 1 h 42"/>
                      <a:gd name="T2" fmla="*/ 0 w 30"/>
                      <a:gd name="T3" fmla="*/ 1 h 42"/>
                      <a:gd name="T4" fmla="*/ 0 w 30"/>
                      <a:gd name="T5" fmla="*/ 0 h 42"/>
                      <a:gd name="T6" fmla="*/ 1 w 30"/>
                      <a:gd name="T7" fmla="*/ 0 h 42"/>
                      <a:gd name="T8" fmla="*/ 3 w 30"/>
                      <a:gd name="T9" fmla="*/ 1 h 42"/>
                      <a:gd name="T10" fmla="*/ 2 w 30"/>
                      <a:gd name="T11" fmla="*/ 1 h 42"/>
                      <a:gd name="T12" fmla="*/ 1 w 30"/>
                      <a:gd name="T13" fmla="*/ 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 w 25"/>
                      <a:gd name="T1" fmla="*/ 1 h 16"/>
                      <a:gd name="T2" fmla="*/ 0 w 25"/>
                      <a:gd name="T3" fmla="*/ 0 h 16"/>
                      <a:gd name="T4" fmla="*/ 1 w 25"/>
                      <a:gd name="T5" fmla="*/ 0 h 16"/>
                      <a:gd name="T6" fmla="*/ 1 w 25"/>
                      <a:gd name="T7" fmla="*/ 1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 w 65"/>
                      <a:gd name="T1" fmla="*/ 1 h 46"/>
                      <a:gd name="T2" fmla="*/ 3 w 65"/>
                      <a:gd name="T3" fmla="*/ 0 h 46"/>
                      <a:gd name="T4" fmla="*/ 3 w 65"/>
                      <a:gd name="T5" fmla="*/ 0 h 46"/>
                      <a:gd name="T6" fmla="*/ 5 w 65"/>
                      <a:gd name="T7" fmla="*/ 0 h 46"/>
                      <a:gd name="T8" fmla="*/ 3 w 65"/>
                      <a:gd name="T9" fmla="*/ 1 h 46"/>
                      <a:gd name="T10" fmla="*/ 1 w 65"/>
                      <a:gd name="T11" fmla="*/ 2 h 46"/>
                      <a:gd name="T12" fmla="*/ 0 w 65"/>
                      <a:gd name="T13" fmla="*/ 1 h 46"/>
                      <a:gd name="T14" fmla="*/ 1 w 65"/>
                      <a:gd name="T15" fmla="*/ 1 h 46"/>
                      <a:gd name="T16" fmla="*/ 1 w 65"/>
                      <a:gd name="T17" fmla="*/ 1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 h 47"/>
                      <a:gd name="T2" fmla="*/ 1 w 69"/>
                      <a:gd name="T3" fmla="*/ 1 h 47"/>
                      <a:gd name="T4" fmla="*/ 4 w 69"/>
                      <a:gd name="T5" fmla="*/ 0 h 47"/>
                      <a:gd name="T6" fmla="*/ 5 w 69"/>
                      <a:gd name="T7" fmla="*/ 0 h 47"/>
                      <a:gd name="T8" fmla="*/ 4 w 69"/>
                      <a:gd name="T9" fmla="*/ 1 h 47"/>
                      <a:gd name="T10" fmla="*/ 2 w 69"/>
                      <a:gd name="T11" fmla="*/ 1 h 47"/>
                      <a:gd name="T12" fmla="*/ 2 w 69"/>
                      <a:gd name="T13" fmla="*/ 2 h 47"/>
                      <a:gd name="T14" fmla="*/ 1 w 69"/>
                      <a:gd name="T15" fmla="*/ 2 h 47"/>
                      <a:gd name="T16" fmla="*/ 1 w 69"/>
                      <a:gd name="T17" fmla="*/ 1 h 47"/>
                      <a:gd name="T18" fmla="*/ 0 w 69"/>
                      <a:gd name="T19" fmla="*/ 1 h 47"/>
                      <a:gd name="T20" fmla="*/ 0 w 69"/>
                      <a:gd name="T21" fmla="*/ 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 w 355"/>
                      <a:gd name="T1" fmla="*/ 0 h 277"/>
                      <a:gd name="T2" fmla="*/ 3 w 355"/>
                      <a:gd name="T3" fmla="*/ 1 h 277"/>
                      <a:gd name="T4" fmla="*/ 4 w 355"/>
                      <a:gd name="T5" fmla="*/ 1 h 277"/>
                      <a:gd name="T6" fmla="*/ 6 w 355"/>
                      <a:gd name="T7" fmla="*/ 2 h 277"/>
                      <a:gd name="T8" fmla="*/ 7 w 355"/>
                      <a:gd name="T9" fmla="*/ 2 h 277"/>
                      <a:gd name="T10" fmla="*/ 9 w 355"/>
                      <a:gd name="T11" fmla="*/ 4 h 277"/>
                      <a:gd name="T12" fmla="*/ 11 w 355"/>
                      <a:gd name="T13" fmla="*/ 5 h 277"/>
                      <a:gd name="T14" fmla="*/ 11 w 355"/>
                      <a:gd name="T15" fmla="*/ 5 h 277"/>
                      <a:gd name="T16" fmla="*/ 12 w 355"/>
                      <a:gd name="T17" fmla="*/ 6 h 277"/>
                      <a:gd name="T18" fmla="*/ 14 w 355"/>
                      <a:gd name="T19" fmla="*/ 6 h 277"/>
                      <a:gd name="T20" fmla="*/ 13 w 355"/>
                      <a:gd name="T21" fmla="*/ 7 h 277"/>
                      <a:gd name="T22" fmla="*/ 14 w 355"/>
                      <a:gd name="T23" fmla="*/ 8 h 277"/>
                      <a:gd name="T24" fmla="*/ 15 w 355"/>
                      <a:gd name="T25" fmla="*/ 9 h 277"/>
                      <a:gd name="T26" fmla="*/ 17 w 355"/>
                      <a:gd name="T27" fmla="*/ 9 h 277"/>
                      <a:gd name="T28" fmla="*/ 18 w 355"/>
                      <a:gd name="T29" fmla="*/ 9 h 277"/>
                      <a:gd name="T30" fmla="*/ 20 w 355"/>
                      <a:gd name="T31" fmla="*/ 9 h 277"/>
                      <a:gd name="T32" fmla="*/ 21 w 355"/>
                      <a:gd name="T33" fmla="*/ 9 h 277"/>
                      <a:gd name="T34" fmla="*/ 23 w 355"/>
                      <a:gd name="T35" fmla="*/ 10 h 277"/>
                      <a:gd name="T36" fmla="*/ 24 w 355"/>
                      <a:gd name="T37" fmla="*/ 10 h 277"/>
                      <a:gd name="T38" fmla="*/ 27 w 355"/>
                      <a:gd name="T39" fmla="*/ 10 h 277"/>
                      <a:gd name="T40" fmla="*/ 26 w 355"/>
                      <a:gd name="T41" fmla="*/ 10 h 277"/>
                      <a:gd name="T42" fmla="*/ 25 w 355"/>
                      <a:gd name="T43" fmla="*/ 10 h 277"/>
                      <a:gd name="T44" fmla="*/ 23 w 355"/>
                      <a:gd name="T45" fmla="*/ 10 h 277"/>
                      <a:gd name="T46" fmla="*/ 22 w 355"/>
                      <a:gd name="T47" fmla="*/ 10 h 277"/>
                      <a:gd name="T48" fmla="*/ 20 w 355"/>
                      <a:gd name="T49" fmla="*/ 10 h 277"/>
                      <a:gd name="T50" fmla="*/ 18 w 355"/>
                      <a:gd name="T51" fmla="*/ 10 h 277"/>
                      <a:gd name="T52" fmla="*/ 13 w 355"/>
                      <a:gd name="T53" fmla="*/ 9 h 277"/>
                      <a:gd name="T54" fmla="*/ 12 w 355"/>
                      <a:gd name="T55" fmla="*/ 8 h 277"/>
                      <a:gd name="T56" fmla="*/ 10 w 355"/>
                      <a:gd name="T57" fmla="*/ 7 h 277"/>
                      <a:gd name="T58" fmla="*/ 9 w 355"/>
                      <a:gd name="T59" fmla="*/ 7 h 277"/>
                      <a:gd name="T60" fmla="*/ 7 w 355"/>
                      <a:gd name="T61" fmla="*/ 6 h 277"/>
                      <a:gd name="T62" fmla="*/ 5 w 355"/>
                      <a:gd name="T63" fmla="*/ 4 h 277"/>
                      <a:gd name="T64" fmla="*/ 5 w 355"/>
                      <a:gd name="T65" fmla="*/ 4 h 277"/>
                      <a:gd name="T66" fmla="*/ 5 w 355"/>
                      <a:gd name="T67" fmla="*/ 4 h 277"/>
                      <a:gd name="T68" fmla="*/ 4 w 355"/>
                      <a:gd name="T69" fmla="*/ 3 h 277"/>
                      <a:gd name="T70" fmla="*/ 3 w 355"/>
                      <a:gd name="T71" fmla="*/ 2 h 277"/>
                      <a:gd name="T72" fmla="*/ 2 w 355"/>
                      <a:gd name="T73" fmla="*/ 1 h 277"/>
                      <a:gd name="T74" fmla="*/ 0 w 355"/>
                      <a:gd name="T75" fmla="*/ 1 h 277"/>
                      <a:gd name="T76" fmla="*/ 1 w 355"/>
                      <a:gd name="T77" fmla="*/ 0 h 277"/>
                      <a:gd name="T78" fmla="*/ 1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4 w 156"/>
                      <a:gd name="T1" fmla="*/ 2 h 206"/>
                      <a:gd name="T2" fmla="*/ 5 w 156"/>
                      <a:gd name="T3" fmla="*/ 2 h 206"/>
                      <a:gd name="T4" fmla="*/ 5 w 156"/>
                      <a:gd name="T5" fmla="*/ 2 h 206"/>
                      <a:gd name="T6" fmla="*/ 6 w 156"/>
                      <a:gd name="T7" fmla="*/ 2 h 206"/>
                      <a:gd name="T8" fmla="*/ 9 w 156"/>
                      <a:gd name="T9" fmla="*/ 1 h 206"/>
                      <a:gd name="T10" fmla="*/ 9 w 156"/>
                      <a:gd name="T11" fmla="*/ 0 h 206"/>
                      <a:gd name="T12" fmla="*/ 10 w 156"/>
                      <a:gd name="T13" fmla="*/ 0 h 206"/>
                      <a:gd name="T14" fmla="*/ 12 w 156"/>
                      <a:gd name="T15" fmla="*/ 1 h 206"/>
                      <a:gd name="T16" fmla="*/ 12 w 156"/>
                      <a:gd name="T17" fmla="*/ 2 h 206"/>
                      <a:gd name="T18" fmla="*/ 10 w 156"/>
                      <a:gd name="T19" fmla="*/ 2 h 206"/>
                      <a:gd name="T20" fmla="*/ 10 w 156"/>
                      <a:gd name="T21" fmla="*/ 3 h 206"/>
                      <a:gd name="T22" fmla="*/ 11 w 156"/>
                      <a:gd name="T23" fmla="*/ 4 h 206"/>
                      <a:gd name="T24" fmla="*/ 12 w 156"/>
                      <a:gd name="T25" fmla="*/ 5 h 206"/>
                      <a:gd name="T26" fmla="*/ 10 w 156"/>
                      <a:gd name="T27" fmla="*/ 5 h 206"/>
                      <a:gd name="T28" fmla="*/ 9 w 156"/>
                      <a:gd name="T29" fmla="*/ 5 h 206"/>
                      <a:gd name="T30" fmla="*/ 8 w 156"/>
                      <a:gd name="T31" fmla="*/ 6 h 206"/>
                      <a:gd name="T32" fmla="*/ 8 w 156"/>
                      <a:gd name="T33" fmla="*/ 7 h 206"/>
                      <a:gd name="T34" fmla="*/ 7 w 156"/>
                      <a:gd name="T35" fmla="*/ 7 h 206"/>
                      <a:gd name="T36" fmla="*/ 6 w 156"/>
                      <a:gd name="T37" fmla="*/ 7 h 206"/>
                      <a:gd name="T38" fmla="*/ 6 w 156"/>
                      <a:gd name="T39" fmla="*/ 7 h 206"/>
                      <a:gd name="T40" fmla="*/ 6 w 156"/>
                      <a:gd name="T41" fmla="*/ 7 h 206"/>
                      <a:gd name="T42" fmla="*/ 5 w 156"/>
                      <a:gd name="T43" fmla="*/ 7 h 206"/>
                      <a:gd name="T44" fmla="*/ 3 w 156"/>
                      <a:gd name="T45" fmla="*/ 7 h 206"/>
                      <a:gd name="T46" fmla="*/ 2 w 156"/>
                      <a:gd name="T47" fmla="*/ 7 h 206"/>
                      <a:gd name="T48" fmla="*/ 1 w 156"/>
                      <a:gd name="T49" fmla="*/ 5 h 206"/>
                      <a:gd name="T50" fmla="*/ 0 w 156"/>
                      <a:gd name="T51" fmla="*/ 5 h 206"/>
                      <a:gd name="T52" fmla="*/ 0 w 156"/>
                      <a:gd name="T53" fmla="*/ 4 h 206"/>
                      <a:gd name="T54" fmla="*/ 2 w 156"/>
                      <a:gd name="T55" fmla="*/ 4 h 206"/>
                      <a:gd name="T56" fmla="*/ 3 w 156"/>
                      <a:gd name="T57" fmla="*/ 4 h 206"/>
                      <a:gd name="T58" fmla="*/ 3 w 156"/>
                      <a:gd name="T59" fmla="*/ 3 h 206"/>
                      <a:gd name="T60" fmla="*/ 4 w 156"/>
                      <a:gd name="T61" fmla="*/ 3 h 206"/>
                      <a:gd name="T62" fmla="*/ 4 w 156"/>
                      <a:gd name="T63" fmla="*/ 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1 h 38"/>
                      <a:gd name="T2" fmla="*/ 1 w 109"/>
                      <a:gd name="T3" fmla="*/ 0 h 38"/>
                      <a:gd name="T4" fmla="*/ 4 w 109"/>
                      <a:gd name="T5" fmla="*/ 1 h 38"/>
                      <a:gd name="T6" fmla="*/ 6 w 109"/>
                      <a:gd name="T7" fmla="*/ 1 h 38"/>
                      <a:gd name="T8" fmla="*/ 7 w 109"/>
                      <a:gd name="T9" fmla="*/ 0 h 38"/>
                      <a:gd name="T10" fmla="*/ 6 w 109"/>
                      <a:gd name="T11" fmla="*/ 1 h 38"/>
                      <a:gd name="T12" fmla="*/ 5 w 109"/>
                      <a:gd name="T13" fmla="*/ 1 h 38"/>
                      <a:gd name="T14" fmla="*/ 3 w 109"/>
                      <a:gd name="T15" fmla="*/ 1 h 38"/>
                      <a:gd name="T16" fmla="*/ 1 w 109"/>
                      <a:gd name="T17" fmla="*/ 1 h 38"/>
                      <a:gd name="T18" fmla="*/ 0 w 109"/>
                      <a:gd name="T19" fmla="*/ 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1 h 104"/>
                      <a:gd name="T2" fmla="*/ 1 w 76"/>
                      <a:gd name="T3" fmla="*/ 0 h 104"/>
                      <a:gd name="T4" fmla="*/ 3 w 76"/>
                      <a:gd name="T5" fmla="*/ 1 h 104"/>
                      <a:gd name="T6" fmla="*/ 5 w 76"/>
                      <a:gd name="T7" fmla="*/ 0 h 104"/>
                      <a:gd name="T8" fmla="*/ 3 w 76"/>
                      <a:gd name="T9" fmla="*/ 1 h 104"/>
                      <a:gd name="T10" fmla="*/ 4 w 76"/>
                      <a:gd name="T11" fmla="*/ 2 h 104"/>
                      <a:gd name="T12" fmla="*/ 4 w 76"/>
                      <a:gd name="T13" fmla="*/ 2 h 104"/>
                      <a:gd name="T14" fmla="*/ 3 w 76"/>
                      <a:gd name="T15" fmla="*/ 3 h 104"/>
                      <a:gd name="T16" fmla="*/ 3 w 76"/>
                      <a:gd name="T17" fmla="*/ 2 h 104"/>
                      <a:gd name="T18" fmla="*/ 2 w 76"/>
                      <a:gd name="T19" fmla="*/ 2 h 104"/>
                      <a:gd name="T20" fmla="*/ 2 w 76"/>
                      <a:gd name="T21" fmla="*/ 2 h 104"/>
                      <a:gd name="T22" fmla="*/ 2 w 76"/>
                      <a:gd name="T23" fmla="*/ 3 h 104"/>
                      <a:gd name="T24" fmla="*/ 1 w 76"/>
                      <a:gd name="T25" fmla="*/ 4 h 104"/>
                      <a:gd name="T26" fmla="*/ 1 w 76"/>
                      <a:gd name="T27" fmla="*/ 4 h 104"/>
                      <a:gd name="T28" fmla="*/ 0 w 76"/>
                      <a:gd name="T29" fmla="*/ 3 h 104"/>
                      <a:gd name="T30" fmla="*/ 0 w 76"/>
                      <a:gd name="T31" fmla="*/ 2 h 104"/>
                      <a:gd name="T32" fmla="*/ 0 w 76"/>
                      <a:gd name="T33" fmla="*/ 1 h 104"/>
                      <a:gd name="T34" fmla="*/ 0 w 76"/>
                      <a:gd name="T35" fmla="*/ 1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1 h 61"/>
                      <a:gd name="T2" fmla="*/ 1 w 37"/>
                      <a:gd name="T3" fmla="*/ 0 h 61"/>
                      <a:gd name="T4" fmla="*/ 1 w 37"/>
                      <a:gd name="T5" fmla="*/ 1 h 61"/>
                      <a:gd name="T6" fmla="*/ 3 w 37"/>
                      <a:gd name="T7" fmla="*/ 1 h 61"/>
                      <a:gd name="T8" fmla="*/ 1 w 37"/>
                      <a:gd name="T9" fmla="*/ 2 h 61"/>
                      <a:gd name="T10" fmla="*/ 0 w 37"/>
                      <a:gd name="T11" fmla="*/ 2 h 61"/>
                      <a:gd name="T12" fmla="*/ 0 w 37"/>
                      <a:gd name="T13" fmla="*/ 1 h 61"/>
                      <a:gd name="T14" fmla="*/ 0 w 37"/>
                      <a:gd name="T15" fmla="*/ 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2 w 49"/>
                      <a:gd name="T3" fmla="*/ 0 h 29"/>
                      <a:gd name="T4" fmla="*/ 3 w 49"/>
                      <a:gd name="T5" fmla="*/ 1 h 29"/>
                      <a:gd name="T6" fmla="*/ 2 w 49"/>
                      <a:gd name="T7" fmla="*/ 1 h 29"/>
                      <a:gd name="T8" fmla="*/ 0 w 49"/>
                      <a:gd name="T9" fmla="*/ 1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 w 61"/>
                      <a:gd name="T1" fmla="*/ 2 h 48"/>
                      <a:gd name="T2" fmla="*/ 1 w 61"/>
                      <a:gd name="T3" fmla="*/ 1 h 48"/>
                      <a:gd name="T4" fmla="*/ 0 w 61"/>
                      <a:gd name="T5" fmla="*/ 1 h 48"/>
                      <a:gd name="T6" fmla="*/ 1 w 61"/>
                      <a:gd name="T7" fmla="*/ 0 h 48"/>
                      <a:gd name="T8" fmla="*/ 2 w 61"/>
                      <a:gd name="T9" fmla="*/ 0 h 48"/>
                      <a:gd name="T10" fmla="*/ 4 w 61"/>
                      <a:gd name="T11" fmla="*/ 0 h 48"/>
                      <a:gd name="T12" fmla="*/ 4 w 61"/>
                      <a:gd name="T13" fmla="*/ 1 h 48"/>
                      <a:gd name="T14" fmla="*/ 5 w 61"/>
                      <a:gd name="T15" fmla="*/ 1 h 48"/>
                      <a:gd name="T16" fmla="*/ 3 w 61"/>
                      <a:gd name="T17" fmla="*/ 2 h 48"/>
                      <a:gd name="T18" fmla="*/ 2 w 61"/>
                      <a:gd name="T19" fmla="*/ 2 h 48"/>
                      <a:gd name="T20" fmla="*/ 2 w 61"/>
                      <a:gd name="T21" fmla="*/ 2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 w 286"/>
                      <a:gd name="T1" fmla="*/ 1 h 182"/>
                      <a:gd name="T2" fmla="*/ 3 w 286"/>
                      <a:gd name="T3" fmla="*/ 1 h 182"/>
                      <a:gd name="T4" fmla="*/ 2 w 286"/>
                      <a:gd name="T5" fmla="*/ 1 h 182"/>
                      <a:gd name="T6" fmla="*/ 0 w 286"/>
                      <a:gd name="T7" fmla="*/ 1 h 182"/>
                      <a:gd name="T8" fmla="*/ 1 w 286"/>
                      <a:gd name="T9" fmla="*/ 2 h 182"/>
                      <a:gd name="T10" fmla="*/ 1 w 286"/>
                      <a:gd name="T11" fmla="*/ 2 h 182"/>
                      <a:gd name="T12" fmla="*/ 2 w 286"/>
                      <a:gd name="T13" fmla="*/ 2 h 182"/>
                      <a:gd name="T14" fmla="*/ 3 w 286"/>
                      <a:gd name="T15" fmla="*/ 2 h 182"/>
                      <a:gd name="T16" fmla="*/ 4 w 286"/>
                      <a:gd name="T17" fmla="*/ 2 h 182"/>
                      <a:gd name="T18" fmla="*/ 6 w 286"/>
                      <a:gd name="T19" fmla="*/ 2 h 182"/>
                      <a:gd name="T20" fmla="*/ 7 w 286"/>
                      <a:gd name="T21" fmla="*/ 3 h 182"/>
                      <a:gd name="T22" fmla="*/ 8 w 286"/>
                      <a:gd name="T23" fmla="*/ 4 h 182"/>
                      <a:gd name="T24" fmla="*/ 8 w 286"/>
                      <a:gd name="T25" fmla="*/ 5 h 182"/>
                      <a:gd name="T26" fmla="*/ 8 w 286"/>
                      <a:gd name="T27" fmla="*/ 5 h 182"/>
                      <a:gd name="T28" fmla="*/ 9 w 286"/>
                      <a:gd name="T29" fmla="*/ 5 h 182"/>
                      <a:gd name="T30" fmla="*/ 11 w 286"/>
                      <a:gd name="T31" fmla="*/ 5 h 182"/>
                      <a:gd name="T32" fmla="*/ 13 w 286"/>
                      <a:gd name="T33" fmla="*/ 6 h 182"/>
                      <a:gd name="T34" fmla="*/ 14 w 286"/>
                      <a:gd name="T35" fmla="*/ 5 h 182"/>
                      <a:gd name="T36" fmla="*/ 13 w 286"/>
                      <a:gd name="T37" fmla="*/ 5 h 182"/>
                      <a:gd name="T38" fmla="*/ 14 w 286"/>
                      <a:gd name="T39" fmla="*/ 5 h 182"/>
                      <a:gd name="T40" fmla="*/ 15 w 286"/>
                      <a:gd name="T41" fmla="*/ 4 h 182"/>
                      <a:gd name="T42" fmla="*/ 16 w 286"/>
                      <a:gd name="T43" fmla="*/ 5 h 182"/>
                      <a:gd name="T44" fmla="*/ 17 w 286"/>
                      <a:gd name="T45" fmla="*/ 5 h 182"/>
                      <a:gd name="T46" fmla="*/ 19 w 286"/>
                      <a:gd name="T47" fmla="*/ 6 h 182"/>
                      <a:gd name="T48" fmla="*/ 20 w 286"/>
                      <a:gd name="T49" fmla="*/ 7 h 182"/>
                      <a:gd name="T50" fmla="*/ 22 w 286"/>
                      <a:gd name="T51" fmla="*/ 6 h 182"/>
                      <a:gd name="T52" fmla="*/ 21 w 286"/>
                      <a:gd name="T53" fmla="*/ 6 h 182"/>
                      <a:gd name="T54" fmla="*/ 20 w 286"/>
                      <a:gd name="T55" fmla="*/ 5 h 182"/>
                      <a:gd name="T56" fmla="*/ 20 w 286"/>
                      <a:gd name="T57" fmla="*/ 5 h 182"/>
                      <a:gd name="T58" fmla="*/ 19 w 286"/>
                      <a:gd name="T59" fmla="*/ 5 h 182"/>
                      <a:gd name="T60" fmla="*/ 18 w 286"/>
                      <a:gd name="T61" fmla="*/ 4 h 182"/>
                      <a:gd name="T62" fmla="*/ 19 w 286"/>
                      <a:gd name="T63" fmla="*/ 4 h 182"/>
                      <a:gd name="T64" fmla="*/ 17 w 286"/>
                      <a:gd name="T65" fmla="*/ 3 h 182"/>
                      <a:gd name="T66" fmla="*/ 16 w 286"/>
                      <a:gd name="T67" fmla="*/ 3 h 182"/>
                      <a:gd name="T68" fmla="*/ 15 w 286"/>
                      <a:gd name="T69" fmla="*/ 2 h 182"/>
                      <a:gd name="T70" fmla="*/ 13 w 286"/>
                      <a:gd name="T71" fmla="*/ 1 h 182"/>
                      <a:gd name="T72" fmla="*/ 12 w 286"/>
                      <a:gd name="T73" fmla="*/ 1 h 182"/>
                      <a:gd name="T74" fmla="*/ 9 w 286"/>
                      <a:gd name="T75" fmla="*/ 1 h 182"/>
                      <a:gd name="T76" fmla="*/ 8 w 286"/>
                      <a:gd name="T77" fmla="*/ 0 h 182"/>
                      <a:gd name="T78" fmla="*/ 7 w 286"/>
                      <a:gd name="T79" fmla="*/ 0 h 182"/>
                      <a:gd name="T80" fmla="*/ 6 w 286"/>
                      <a:gd name="T81" fmla="*/ 0 h 182"/>
                      <a:gd name="T82" fmla="*/ 4 w 286"/>
                      <a:gd name="T83" fmla="*/ 1 h 182"/>
                      <a:gd name="T84" fmla="*/ 4 w 286"/>
                      <a:gd name="T85" fmla="*/ 1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2 h 78"/>
                      <a:gd name="T2" fmla="*/ 2 w 78"/>
                      <a:gd name="T3" fmla="*/ 2 h 78"/>
                      <a:gd name="T4" fmla="*/ 3 w 78"/>
                      <a:gd name="T5" fmla="*/ 2 h 78"/>
                      <a:gd name="T6" fmla="*/ 4 w 78"/>
                      <a:gd name="T7" fmla="*/ 1 h 78"/>
                      <a:gd name="T8" fmla="*/ 3 w 78"/>
                      <a:gd name="T9" fmla="*/ 1 h 78"/>
                      <a:gd name="T10" fmla="*/ 3 w 78"/>
                      <a:gd name="T11" fmla="*/ 0 h 78"/>
                      <a:gd name="T12" fmla="*/ 6 w 78"/>
                      <a:gd name="T13" fmla="*/ 1 h 78"/>
                      <a:gd name="T14" fmla="*/ 5 w 78"/>
                      <a:gd name="T15" fmla="*/ 2 h 78"/>
                      <a:gd name="T16" fmla="*/ 3 w 78"/>
                      <a:gd name="T17" fmla="*/ 3 h 78"/>
                      <a:gd name="T18" fmla="*/ 1 w 78"/>
                      <a:gd name="T19" fmla="*/ 2 h 78"/>
                      <a:gd name="T20" fmla="*/ 0 w 78"/>
                      <a:gd name="T21" fmla="*/ 2 h 78"/>
                      <a:gd name="T22" fmla="*/ 0 w 78"/>
                      <a:gd name="T23" fmla="*/ 2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1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1 h 22"/>
                      <a:gd name="T2" fmla="*/ 1 w 26"/>
                      <a:gd name="T3" fmla="*/ 0 h 22"/>
                      <a:gd name="T4" fmla="*/ 1 w 26"/>
                      <a:gd name="T5" fmla="*/ 1 h 22"/>
                      <a:gd name="T6" fmla="*/ 0 w 26"/>
                      <a:gd name="T7" fmla="*/ 1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1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2 h 80"/>
                      <a:gd name="T2" fmla="*/ 1 w 80"/>
                      <a:gd name="T3" fmla="*/ 1 h 80"/>
                      <a:gd name="T4" fmla="*/ 2 w 80"/>
                      <a:gd name="T5" fmla="*/ 1 h 80"/>
                      <a:gd name="T6" fmla="*/ 4 w 80"/>
                      <a:gd name="T7" fmla="*/ 1 h 80"/>
                      <a:gd name="T8" fmla="*/ 5 w 80"/>
                      <a:gd name="T9" fmla="*/ 0 h 80"/>
                      <a:gd name="T10" fmla="*/ 6 w 80"/>
                      <a:gd name="T11" fmla="*/ 2 h 80"/>
                      <a:gd name="T12" fmla="*/ 6 w 80"/>
                      <a:gd name="T13" fmla="*/ 2 h 80"/>
                      <a:gd name="T14" fmla="*/ 4 w 80"/>
                      <a:gd name="T15" fmla="*/ 2 h 80"/>
                      <a:gd name="T16" fmla="*/ 4 w 80"/>
                      <a:gd name="T17" fmla="*/ 3 h 80"/>
                      <a:gd name="T18" fmla="*/ 3 w 80"/>
                      <a:gd name="T19" fmla="*/ 3 h 80"/>
                      <a:gd name="T20" fmla="*/ 3 w 80"/>
                      <a:gd name="T21" fmla="*/ 2 h 80"/>
                      <a:gd name="T22" fmla="*/ 3 w 80"/>
                      <a:gd name="T23" fmla="*/ 1 h 80"/>
                      <a:gd name="T24" fmla="*/ 2 w 80"/>
                      <a:gd name="T25" fmla="*/ 2 h 80"/>
                      <a:gd name="T26" fmla="*/ 0 w 80"/>
                      <a:gd name="T27" fmla="*/ 2 h 80"/>
                      <a:gd name="T28" fmla="*/ 0 w 80"/>
                      <a:gd name="T29" fmla="*/ 2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 w 94"/>
                      <a:gd name="T1" fmla="*/ 4 h 174"/>
                      <a:gd name="T2" fmla="*/ 2 w 94"/>
                      <a:gd name="T3" fmla="*/ 5 h 174"/>
                      <a:gd name="T4" fmla="*/ 3 w 94"/>
                      <a:gd name="T5" fmla="*/ 4 h 174"/>
                      <a:gd name="T6" fmla="*/ 4 w 94"/>
                      <a:gd name="T7" fmla="*/ 4 h 174"/>
                      <a:gd name="T8" fmla="*/ 4 w 94"/>
                      <a:gd name="T9" fmla="*/ 5 h 174"/>
                      <a:gd name="T10" fmla="*/ 5 w 94"/>
                      <a:gd name="T11" fmla="*/ 5 h 174"/>
                      <a:gd name="T12" fmla="*/ 6 w 94"/>
                      <a:gd name="T13" fmla="*/ 5 h 174"/>
                      <a:gd name="T14" fmla="*/ 5 w 94"/>
                      <a:gd name="T15" fmla="*/ 5 h 174"/>
                      <a:gd name="T16" fmla="*/ 6 w 94"/>
                      <a:gd name="T17" fmla="*/ 6 h 174"/>
                      <a:gd name="T18" fmla="*/ 6 w 94"/>
                      <a:gd name="T19" fmla="*/ 6 h 174"/>
                      <a:gd name="T20" fmla="*/ 6 w 94"/>
                      <a:gd name="T21" fmla="*/ 4 h 174"/>
                      <a:gd name="T22" fmla="*/ 5 w 94"/>
                      <a:gd name="T23" fmla="*/ 4 h 174"/>
                      <a:gd name="T24" fmla="*/ 4 w 94"/>
                      <a:gd name="T25" fmla="*/ 3 h 174"/>
                      <a:gd name="T26" fmla="*/ 3 w 94"/>
                      <a:gd name="T27" fmla="*/ 3 h 174"/>
                      <a:gd name="T28" fmla="*/ 3 w 94"/>
                      <a:gd name="T29" fmla="*/ 3 h 174"/>
                      <a:gd name="T30" fmla="*/ 3 w 94"/>
                      <a:gd name="T31" fmla="*/ 2 h 174"/>
                      <a:gd name="T32" fmla="*/ 3 w 94"/>
                      <a:gd name="T33" fmla="*/ 0 h 174"/>
                      <a:gd name="T34" fmla="*/ 1 w 94"/>
                      <a:gd name="T35" fmla="*/ 1 h 174"/>
                      <a:gd name="T36" fmla="*/ 0 w 94"/>
                      <a:gd name="T37" fmla="*/ 2 h 174"/>
                      <a:gd name="T38" fmla="*/ 1 w 94"/>
                      <a:gd name="T39" fmla="*/ 3 h 174"/>
                      <a:gd name="T40" fmla="*/ 1 w 94"/>
                      <a:gd name="T41" fmla="*/ 4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1 h 50"/>
                      <a:gd name="T2" fmla="*/ 1 w 32"/>
                      <a:gd name="T3" fmla="*/ 0 h 50"/>
                      <a:gd name="T4" fmla="*/ 2 w 32"/>
                      <a:gd name="T5" fmla="*/ 1 h 50"/>
                      <a:gd name="T6" fmla="*/ 2 w 32"/>
                      <a:gd name="T7" fmla="*/ 1 h 50"/>
                      <a:gd name="T8" fmla="*/ 2 w 32"/>
                      <a:gd name="T9" fmla="*/ 1 h 50"/>
                      <a:gd name="T10" fmla="*/ 3 w 32"/>
                      <a:gd name="T11" fmla="*/ 1 h 50"/>
                      <a:gd name="T12" fmla="*/ 2 w 32"/>
                      <a:gd name="T13" fmla="*/ 2 h 50"/>
                      <a:gd name="T14" fmla="*/ 0 w 32"/>
                      <a:gd name="T15" fmla="*/ 1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2 h 50"/>
                      <a:gd name="T2" fmla="*/ 2 w 43"/>
                      <a:gd name="T3" fmla="*/ 1 h 50"/>
                      <a:gd name="T4" fmla="*/ 3 w 43"/>
                      <a:gd name="T5" fmla="*/ 0 h 50"/>
                      <a:gd name="T6" fmla="*/ 2 w 43"/>
                      <a:gd name="T7" fmla="*/ 1 h 50"/>
                      <a:gd name="T8" fmla="*/ 0 w 43"/>
                      <a:gd name="T9" fmla="*/ 2 h 50"/>
                      <a:gd name="T10" fmla="*/ 0 w 43"/>
                      <a:gd name="T11" fmla="*/ 2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5 w 471"/>
                      <a:gd name="T1" fmla="*/ 72 h 281"/>
                      <a:gd name="T2" fmla="*/ 6 w 471"/>
                      <a:gd name="T3" fmla="*/ 64 h 281"/>
                      <a:gd name="T4" fmla="*/ 6 w 471"/>
                      <a:gd name="T5" fmla="*/ 63 h 281"/>
                      <a:gd name="T6" fmla="*/ 4 w 471"/>
                      <a:gd name="T7" fmla="*/ 57 h 281"/>
                      <a:gd name="T8" fmla="*/ 1 w 471"/>
                      <a:gd name="T9" fmla="*/ 55 h 281"/>
                      <a:gd name="T10" fmla="*/ 0 w 471"/>
                      <a:gd name="T11" fmla="*/ 50 h 281"/>
                      <a:gd name="T12" fmla="*/ 3 w 471"/>
                      <a:gd name="T13" fmla="*/ 47 h 281"/>
                      <a:gd name="T14" fmla="*/ 2 w 471"/>
                      <a:gd name="T15" fmla="*/ 43 h 281"/>
                      <a:gd name="T16" fmla="*/ 1 w 471"/>
                      <a:gd name="T17" fmla="*/ 41 h 281"/>
                      <a:gd name="T18" fmla="*/ 7 w 471"/>
                      <a:gd name="T19" fmla="*/ 31 h 281"/>
                      <a:gd name="T20" fmla="*/ 11 w 471"/>
                      <a:gd name="T21" fmla="*/ 25 h 281"/>
                      <a:gd name="T22" fmla="*/ 11 w 471"/>
                      <a:gd name="T23" fmla="*/ 18 h 281"/>
                      <a:gd name="T24" fmla="*/ 6 w 471"/>
                      <a:gd name="T25" fmla="*/ 11 h 281"/>
                      <a:gd name="T26" fmla="*/ 5 w 471"/>
                      <a:gd name="T27" fmla="*/ 8 h 281"/>
                      <a:gd name="T28" fmla="*/ 7 w 471"/>
                      <a:gd name="T29" fmla="*/ 10 h 281"/>
                      <a:gd name="T30" fmla="*/ 12 w 471"/>
                      <a:gd name="T31" fmla="*/ 9 h 281"/>
                      <a:gd name="T32" fmla="*/ 17 w 471"/>
                      <a:gd name="T33" fmla="*/ 3 h 281"/>
                      <a:gd name="T34" fmla="*/ 21 w 471"/>
                      <a:gd name="T35" fmla="*/ 0 h 281"/>
                      <a:gd name="T36" fmla="*/ 23 w 471"/>
                      <a:gd name="T37" fmla="*/ 1 h 281"/>
                      <a:gd name="T38" fmla="*/ 23 w 471"/>
                      <a:gd name="T39" fmla="*/ 3 h 281"/>
                      <a:gd name="T40" fmla="*/ 25 w 471"/>
                      <a:gd name="T41" fmla="*/ 1 h 281"/>
                      <a:gd name="T42" fmla="*/ 28 w 471"/>
                      <a:gd name="T43" fmla="*/ 2 h 281"/>
                      <a:gd name="T44" fmla="*/ 30 w 471"/>
                      <a:gd name="T45" fmla="*/ 3 h 281"/>
                      <a:gd name="T46" fmla="*/ 36 w 471"/>
                      <a:gd name="T47" fmla="*/ 4 h 281"/>
                      <a:gd name="T48" fmla="*/ 39 w 471"/>
                      <a:gd name="T49" fmla="*/ 6 h 281"/>
                      <a:gd name="T50" fmla="*/ 43 w 471"/>
                      <a:gd name="T51" fmla="*/ 4 h 281"/>
                      <a:gd name="T52" fmla="*/ 44 w 471"/>
                      <a:gd name="T53" fmla="*/ 4 h 281"/>
                      <a:gd name="T54" fmla="*/ 50 w 471"/>
                      <a:gd name="T55" fmla="*/ 4 h 281"/>
                      <a:gd name="T56" fmla="*/ 54 w 471"/>
                      <a:gd name="T57" fmla="*/ 8 h 281"/>
                      <a:gd name="T58" fmla="*/ 59 w 471"/>
                      <a:gd name="T59" fmla="*/ 15 h 281"/>
                      <a:gd name="T60" fmla="*/ 63 w 471"/>
                      <a:gd name="T61" fmla="*/ 18 h 281"/>
                      <a:gd name="T62" fmla="*/ 65 w 471"/>
                      <a:gd name="T63" fmla="*/ 17 h 281"/>
                      <a:gd name="T64" fmla="*/ 69 w 471"/>
                      <a:gd name="T65" fmla="*/ 17 h 281"/>
                      <a:gd name="T66" fmla="*/ 74 w 471"/>
                      <a:gd name="T67" fmla="*/ 18 h 281"/>
                      <a:gd name="T68" fmla="*/ 77 w 471"/>
                      <a:gd name="T69" fmla="*/ 21 h 281"/>
                      <a:gd name="T70" fmla="*/ 79 w 471"/>
                      <a:gd name="T71" fmla="*/ 23 h 281"/>
                      <a:gd name="T72" fmla="*/ 81 w 471"/>
                      <a:gd name="T73" fmla="*/ 29 h 281"/>
                      <a:gd name="T74" fmla="*/ 83 w 471"/>
                      <a:gd name="T75" fmla="*/ 31 h 281"/>
                      <a:gd name="T76" fmla="*/ 83 w 471"/>
                      <a:gd name="T77" fmla="*/ 32 h 281"/>
                      <a:gd name="T78" fmla="*/ 79 w 471"/>
                      <a:gd name="T79" fmla="*/ 36 h 281"/>
                      <a:gd name="T80" fmla="*/ 83 w 471"/>
                      <a:gd name="T81" fmla="*/ 36 h 281"/>
                      <a:gd name="T82" fmla="*/ 88 w 471"/>
                      <a:gd name="T83" fmla="*/ 40 h 281"/>
                      <a:gd name="T84" fmla="*/ 93 w 471"/>
                      <a:gd name="T85" fmla="*/ 41 h 281"/>
                      <a:gd name="T86" fmla="*/ 97 w 471"/>
                      <a:gd name="T87" fmla="*/ 43 h 281"/>
                      <a:gd name="T88" fmla="*/ 98 w 471"/>
                      <a:gd name="T89" fmla="*/ 45 h 281"/>
                      <a:gd name="T90" fmla="*/ 98 w 471"/>
                      <a:gd name="T91" fmla="*/ 45 h 281"/>
                      <a:gd name="T92" fmla="*/ 101 w 471"/>
                      <a:gd name="T93" fmla="*/ 45 h 281"/>
                      <a:gd name="T94" fmla="*/ 102 w 471"/>
                      <a:gd name="T95" fmla="*/ 44 h 281"/>
                      <a:gd name="T96" fmla="*/ 112 w 471"/>
                      <a:gd name="T97" fmla="*/ 48 h 281"/>
                      <a:gd name="T98" fmla="*/ 114 w 471"/>
                      <a:gd name="T99" fmla="*/ 52 h 281"/>
                      <a:gd name="T100" fmla="*/ 119 w 471"/>
                      <a:gd name="T101" fmla="*/ 52 h 281"/>
                      <a:gd name="T102" fmla="*/ 121 w 471"/>
                      <a:gd name="T103" fmla="*/ 55 h 281"/>
                      <a:gd name="T104" fmla="*/ 116 w 471"/>
                      <a:gd name="T105" fmla="*/ 66 h 281"/>
                      <a:gd name="T106" fmla="*/ 111 w 471"/>
                      <a:gd name="T107" fmla="*/ 73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32 w 984"/>
                      <a:gd name="T1" fmla="*/ 0 h 844"/>
                      <a:gd name="T2" fmla="*/ 39 w 984"/>
                      <a:gd name="T3" fmla="*/ 1 h 844"/>
                      <a:gd name="T4" fmla="*/ 43 w 984"/>
                      <a:gd name="T5" fmla="*/ 1 h 844"/>
                      <a:gd name="T6" fmla="*/ 45 w 984"/>
                      <a:gd name="T7" fmla="*/ 5 h 844"/>
                      <a:gd name="T8" fmla="*/ 46 w 984"/>
                      <a:gd name="T9" fmla="*/ 3 h 844"/>
                      <a:gd name="T10" fmla="*/ 47 w 984"/>
                      <a:gd name="T11" fmla="*/ 3 h 844"/>
                      <a:gd name="T12" fmla="*/ 50 w 984"/>
                      <a:gd name="T13" fmla="*/ 5 h 844"/>
                      <a:gd name="T14" fmla="*/ 53 w 984"/>
                      <a:gd name="T15" fmla="*/ 4 h 844"/>
                      <a:gd name="T16" fmla="*/ 55 w 984"/>
                      <a:gd name="T17" fmla="*/ 3 h 844"/>
                      <a:gd name="T18" fmla="*/ 59 w 984"/>
                      <a:gd name="T19" fmla="*/ 0 h 844"/>
                      <a:gd name="T20" fmla="*/ 62 w 984"/>
                      <a:gd name="T21" fmla="*/ 3 h 844"/>
                      <a:gd name="T22" fmla="*/ 62 w 984"/>
                      <a:gd name="T23" fmla="*/ 5 h 844"/>
                      <a:gd name="T24" fmla="*/ 61 w 984"/>
                      <a:gd name="T25" fmla="*/ 6 h 844"/>
                      <a:gd name="T26" fmla="*/ 60 w 984"/>
                      <a:gd name="T27" fmla="*/ 6 h 844"/>
                      <a:gd name="T28" fmla="*/ 59 w 984"/>
                      <a:gd name="T29" fmla="*/ 7 h 844"/>
                      <a:gd name="T30" fmla="*/ 62 w 984"/>
                      <a:gd name="T31" fmla="*/ 8 h 844"/>
                      <a:gd name="T32" fmla="*/ 61 w 984"/>
                      <a:gd name="T33" fmla="*/ 12 h 844"/>
                      <a:gd name="T34" fmla="*/ 64 w 984"/>
                      <a:gd name="T35" fmla="*/ 16 h 844"/>
                      <a:gd name="T36" fmla="*/ 67 w 984"/>
                      <a:gd name="T37" fmla="*/ 17 h 844"/>
                      <a:gd name="T38" fmla="*/ 64 w 984"/>
                      <a:gd name="T39" fmla="*/ 17 h 844"/>
                      <a:gd name="T40" fmla="*/ 58 w 984"/>
                      <a:gd name="T41" fmla="*/ 14 h 844"/>
                      <a:gd name="T42" fmla="*/ 53 w 984"/>
                      <a:gd name="T43" fmla="*/ 15 h 844"/>
                      <a:gd name="T44" fmla="*/ 46 w 984"/>
                      <a:gd name="T45" fmla="*/ 17 h 844"/>
                      <a:gd name="T46" fmla="*/ 50 w 984"/>
                      <a:gd name="T47" fmla="*/ 22 h 844"/>
                      <a:gd name="T48" fmla="*/ 55 w 984"/>
                      <a:gd name="T49" fmla="*/ 23 h 844"/>
                      <a:gd name="T50" fmla="*/ 57 w 984"/>
                      <a:gd name="T51" fmla="*/ 21 h 844"/>
                      <a:gd name="T52" fmla="*/ 60 w 984"/>
                      <a:gd name="T53" fmla="*/ 21 h 844"/>
                      <a:gd name="T54" fmla="*/ 60 w 984"/>
                      <a:gd name="T55" fmla="*/ 24 h 844"/>
                      <a:gd name="T56" fmla="*/ 62 w 984"/>
                      <a:gd name="T57" fmla="*/ 25 h 844"/>
                      <a:gd name="T58" fmla="*/ 65 w 984"/>
                      <a:gd name="T59" fmla="*/ 25 h 844"/>
                      <a:gd name="T60" fmla="*/ 72 w 984"/>
                      <a:gd name="T61" fmla="*/ 31 h 844"/>
                      <a:gd name="T62" fmla="*/ 73 w 984"/>
                      <a:gd name="T63" fmla="*/ 31 h 844"/>
                      <a:gd name="T64" fmla="*/ 68 w 984"/>
                      <a:gd name="T65" fmla="*/ 31 h 844"/>
                      <a:gd name="T66" fmla="*/ 64 w 984"/>
                      <a:gd name="T67" fmla="*/ 29 h 844"/>
                      <a:gd name="T68" fmla="*/ 61 w 984"/>
                      <a:gd name="T69" fmla="*/ 27 h 844"/>
                      <a:gd name="T70" fmla="*/ 55 w 984"/>
                      <a:gd name="T71" fmla="*/ 25 h 844"/>
                      <a:gd name="T72" fmla="*/ 48 w 984"/>
                      <a:gd name="T73" fmla="*/ 24 h 844"/>
                      <a:gd name="T74" fmla="*/ 39 w 984"/>
                      <a:gd name="T75" fmla="*/ 22 h 844"/>
                      <a:gd name="T76" fmla="*/ 36 w 984"/>
                      <a:gd name="T77" fmla="*/ 19 h 844"/>
                      <a:gd name="T78" fmla="*/ 34 w 984"/>
                      <a:gd name="T79" fmla="*/ 17 h 844"/>
                      <a:gd name="T80" fmla="*/ 30 w 984"/>
                      <a:gd name="T81" fmla="*/ 16 h 844"/>
                      <a:gd name="T82" fmla="*/ 26 w 984"/>
                      <a:gd name="T83" fmla="*/ 14 h 844"/>
                      <a:gd name="T84" fmla="*/ 27 w 984"/>
                      <a:gd name="T85" fmla="*/ 16 h 844"/>
                      <a:gd name="T86" fmla="*/ 32 w 984"/>
                      <a:gd name="T87" fmla="*/ 19 h 844"/>
                      <a:gd name="T88" fmla="*/ 33 w 984"/>
                      <a:gd name="T89" fmla="*/ 20 h 844"/>
                      <a:gd name="T90" fmla="*/ 31 w 984"/>
                      <a:gd name="T91" fmla="*/ 19 h 844"/>
                      <a:gd name="T92" fmla="*/ 27 w 984"/>
                      <a:gd name="T93" fmla="*/ 17 h 844"/>
                      <a:gd name="T94" fmla="*/ 24 w 984"/>
                      <a:gd name="T95" fmla="*/ 15 h 844"/>
                      <a:gd name="T96" fmla="*/ 21 w 984"/>
                      <a:gd name="T97" fmla="*/ 13 h 844"/>
                      <a:gd name="T98" fmla="*/ 16 w 984"/>
                      <a:gd name="T99" fmla="*/ 12 h 844"/>
                      <a:gd name="T100" fmla="*/ 12 w 984"/>
                      <a:gd name="T101" fmla="*/ 9 h 844"/>
                      <a:gd name="T102" fmla="*/ 5 w 984"/>
                      <a:gd name="T103" fmla="*/ 2 h 844"/>
                      <a:gd name="T104" fmla="*/ 3 w 984"/>
                      <a:gd name="T105" fmla="*/ 1 h 844"/>
                      <a:gd name="T106" fmla="*/ 4 w 984"/>
                      <a:gd name="T107" fmla="*/ 1 h 844"/>
                      <a:gd name="T108" fmla="*/ 8 w 984"/>
                      <a:gd name="T109" fmla="*/ 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1 h 48"/>
                      <a:gd name="T2" fmla="*/ 1 w 36"/>
                      <a:gd name="T3" fmla="*/ 2 h 48"/>
                      <a:gd name="T4" fmla="*/ 0 w 36"/>
                      <a:gd name="T5" fmla="*/ 1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1 w 36"/>
                      <a:gd name="T3" fmla="*/ 0 h 37"/>
                      <a:gd name="T4" fmla="*/ 3 w 36"/>
                      <a:gd name="T5" fmla="*/ 1 h 37"/>
                      <a:gd name="T6" fmla="*/ 1 w 36"/>
                      <a:gd name="T7" fmla="*/ 1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2 h 96"/>
                      <a:gd name="T2" fmla="*/ 2 w 170"/>
                      <a:gd name="T3" fmla="*/ 1 h 96"/>
                      <a:gd name="T4" fmla="*/ 4 w 170"/>
                      <a:gd name="T5" fmla="*/ 1 h 96"/>
                      <a:gd name="T6" fmla="*/ 6 w 170"/>
                      <a:gd name="T7" fmla="*/ 0 h 96"/>
                      <a:gd name="T8" fmla="*/ 5 w 170"/>
                      <a:gd name="T9" fmla="*/ 1 h 96"/>
                      <a:gd name="T10" fmla="*/ 10 w 170"/>
                      <a:gd name="T11" fmla="*/ 2 h 96"/>
                      <a:gd name="T12" fmla="*/ 13 w 170"/>
                      <a:gd name="T13" fmla="*/ 3 h 96"/>
                      <a:gd name="T14" fmla="*/ 9 w 170"/>
                      <a:gd name="T15" fmla="*/ 3 h 96"/>
                      <a:gd name="T16" fmla="*/ 7 w 170"/>
                      <a:gd name="T17" fmla="*/ 2 h 96"/>
                      <a:gd name="T18" fmla="*/ 6 w 170"/>
                      <a:gd name="T19" fmla="*/ 2 h 96"/>
                      <a:gd name="T20" fmla="*/ 2 w 170"/>
                      <a:gd name="T21" fmla="*/ 2 h 96"/>
                      <a:gd name="T22" fmla="*/ 0 w 170"/>
                      <a:gd name="T23" fmla="*/ 2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4 w 138"/>
                      <a:gd name="T3" fmla="*/ 0 h 44"/>
                      <a:gd name="T4" fmla="*/ 7 w 138"/>
                      <a:gd name="T5" fmla="*/ 1 h 44"/>
                      <a:gd name="T6" fmla="*/ 9 w 138"/>
                      <a:gd name="T7" fmla="*/ 1 h 44"/>
                      <a:gd name="T8" fmla="*/ 9 w 138"/>
                      <a:gd name="T9" fmla="*/ 2 h 44"/>
                      <a:gd name="T10" fmla="*/ 5 w 138"/>
                      <a:gd name="T11" fmla="*/ 2 h 44"/>
                      <a:gd name="T12" fmla="*/ 0 w 138"/>
                      <a:gd name="T13" fmla="*/ 1 h 44"/>
                      <a:gd name="T14" fmla="*/ 2 w 138"/>
                      <a:gd name="T15" fmla="*/ 1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 w 57"/>
                      <a:gd name="T1" fmla="*/ 1 h 42"/>
                      <a:gd name="T2" fmla="*/ 3 w 57"/>
                      <a:gd name="T3" fmla="*/ 0 h 42"/>
                      <a:gd name="T4" fmla="*/ 1 w 57"/>
                      <a:gd name="T5" fmla="*/ 1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 w 39"/>
                      <a:gd name="T1" fmla="*/ 1 h 52"/>
                      <a:gd name="T2" fmla="*/ 1 w 39"/>
                      <a:gd name="T3" fmla="*/ 0 h 52"/>
                      <a:gd name="T4" fmla="*/ 1 w 39"/>
                      <a:gd name="T5" fmla="*/ 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2 w 44"/>
                      <a:gd name="T3" fmla="*/ 1 h 80"/>
                      <a:gd name="T4" fmla="*/ 2 w 44"/>
                      <a:gd name="T5" fmla="*/ 2 h 80"/>
                      <a:gd name="T6" fmla="*/ 3 w 44"/>
                      <a:gd name="T7" fmla="*/ 2 h 80"/>
                      <a:gd name="T8" fmla="*/ 2 w 44"/>
                      <a:gd name="T9" fmla="*/ 3 h 80"/>
                      <a:gd name="T10" fmla="*/ 0 w 44"/>
                      <a:gd name="T11" fmla="*/ 1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56 w 323"/>
                      <a:gd name="T1" fmla="*/ 1 h 64"/>
                      <a:gd name="T2" fmla="*/ 59 w 323"/>
                      <a:gd name="T3" fmla="*/ 2 h 64"/>
                      <a:gd name="T4" fmla="*/ 60 w 323"/>
                      <a:gd name="T5" fmla="*/ 0 h 64"/>
                      <a:gd name="T6" fmla="*/ 68 w 323"/>
                      <a:gd name="T7" fmla="*/ 0 h 64"/>
                      <a:gd name="T8" fmla="*/ 74 w 323"/>
                      <a:gd name="T9" fmla="*/ 4 h 64"/>
                      <a:gd name="T10" fmla="*/ 81 w 323"/>
                      <a:gd name="T11" fmla="*/ 3 h 64"/>
                      <a:gd name="T12" fmla="*/ 80 w 323"/>
                      <a:gd name="T13" fmla="*/ 8 h 64"/>
                      <a:gd name="T14" fmla="*/ 76 w 323"/>
                      <a:gd name="T15" fmla="*/ 12 h 64"/>
                      <a:gd name="T16" fmla="*/ 76 w 323"/>
                      <a:gd name="T17" fmla="*/ 8 h 64"/>
                      <a:gd name="T18" fmla="*/ 74 w 323"/>
                      <a:gd name="T19" fmla="*/ 8 h 64"/>
                      <a:gd name="T20" fmla="*/ 71 w 323"/>
                      <a:gd name="T21" fmla="*/ 8 h 64"/>
                      <a:gd name="T22" fmla="*/ 67 w 323"/>
                      <a:gd name="T23" fmla="*/ 5 h 64"/>
                      <a:gd name="T24" fmla="*/ 58 w 323"/>
                      <a:gd name="T25" fmla="*/ 10 h 64"/>
                      <a:gd name="T26" fmla="*/ 51 w 323"/>
                      <a:gd name="T27" fmla="*/ 12 h 64"/>
                      <a:gd name="T28" fmla="*/ 55 w 323"/>
                      <a:gd name="T29" fmla="*/ 15 h 64"/>
                      <a:gd name="T30" fmla="*/ 48 w 323"/>
                      <a:gd name="T31" fmla="*/ 17 h 64"/>
                      <a:gd name="T32" fmla="*/ 43 w 323"/>
                      <a:gd name="T33" fmla="*/ 16 h 64"/>
                      <a:gd name="T34" fmla="*/ 45 w 323"/>
                      <a:gd name="T35" fmla="*/ 15 h 64"/>
                      <a:gd name="T36" fmla="*/ 44 w 323"/>
                      <a:gd name="T37" fmla="*/ 11 h 64"/>
                      <a:gd name="T38" fmla="*/ 43 w 323"/>
                      <a:gd name="T39" fmla="*/ 8 h 64"/>
                      <a:gd name="T40" fmla="*/ 40 w 323"/>
                      <a:gd name="T41" fmla="*/ 6 h 64"/>
                      <a:gd name="T42" fmla="*/ 36 w 323"/>
                      <a:gd name="T43" fmla="*/ 7 h 64"/>
                      <a:gd name="T44" fmla="*/ 34 w 323"/>
                      <a:gd name="T45" fmla="*/ 7 h 64"/>
                      <a:gd name="T46" fmla="*/ 32 w 323"/>
                      <a:gd name="T47" fmla="*/ 6 h 64"/>
                      <a:gd name="T48" fmla="*/ 22 w 323"/>
                      <a:gd name="T49" fmla="*/ 1 h 64"/>
                      <a:gd name="T50" fmla="*/ 15 w 323"/>
                      <a:gd name="T51" fmla="*/ 4 h 64"/>
                      <a:gd name="T52" fmla="*/ 1 w 323"/>
                      <a:gd name="T53" fmla="*/ 0 h 64"/>
                      <a:gd name="T54" fmla="*/ 56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27 w 300"/>
                      <a:gd name="T1" fmla="*/ 8 h 31"/>
                      <a:gd name="T2" fmla="*/ 8 w 300"/>
                      <a:gd name="T3" fmla="*/ 1 h 31"/>
                      <a:gd name="T4" fmla="*/ 73 w 300"/>
                      <a:gd name="T5" fmla="*/ 0 h 31"/>
                      <a:gd name="T6" fmla="*/ 75 w 300"/>
                      <a:gd name="T7" fmla="*/ 4 h 31"/>
                      <a:gd name="T8" fmla="*/ 67 w 300"/>
                      <a:gd name="T9" fmla="*/ 4 h 31"/>
                      <a:gd name="T10" fmla="*/ 27 w 300"/>
                      <a:gd name="T11" fmla="*/ 8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1 h 29"/>
                      <a:gd name="T2" fmla="*/ 1 w 41"/>
                      <a:gd name="T3" fmla="*/ 1 h 29"/>
                      <a:gd name="T4" fmla="*/ 0 w 41"/>
                      <a:gd name="T5" fmla="*/ 1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6 h 165"/>
                      <a:gd name="T2" fmla="*/ 1 w 47"/>
                      <a:gd name="T3" fmla="*/ 4 h 165"/>
                      <a:gd name="T4" fmla="*/ 1 w 47"/>
                      <a:gd name="T5" fmla="*/ 3 h 165"/>
                      <a:gd name="T6" fmla="*/ 1 w 47"/>
                      <a:gd name="T7" fmla="*/ 1 h 165"/>
                      <a:gd name="T8" fmla="*/ 1 w 47"/>
                      <a:gd name="T9" fmla="*/ 0 h 165"/>
                      <a:gd name="T10" fmla="*/ 2 w 47"/>
                      <a:gd name="T11" fmla="*/ 0 h 165"/>
                      <a:gd name="T12" fmla="*/ 3 w 47"/>
                      <a:gd name="T13" fmla="*/ 1 h 165"/>
                      <a:gd name="T14" fmla="*/ 4 w 47"/>
                      <a:gd name="T15" fmla="*/ 4 h 165"/>
                      <a:gd name="T16" fmla="*/ 3 w 47"/>
                      <a:gd name="T17" fmla="*/ 4 h 165"/>
                      <a:gd name="T18" fmla="*/ 2 w 47"/>
                      <a:gd name="T19" fmla="*/ 5 h 165"/>
                      <a:gd name="T20" fmla="*/ 2 w 47"/>
                      <a:gd name="T21" fmla="*/ 5 h 165"/>
                      <a:gd name="T22" fmla="*/ 2 w 47"/>
                      <a:gd name="T23" fmla="*/ 5 h 165"/>
                      <a:gd name="T24" fmla="*/ 3 w 47"/>
                      <a:gd name="T25" fmla="*/ 5 h 165"/>
                      <a:gd name="T26" fmla="*/ 1 w 47"/>
                      <a:gd name="T27" fmla="*/ 5 h 165"/>
                      <a:gd name="T28" fmla="*/ 0 w 47"/>
                      <a:gd name="T29" fmla="*/ 6 h 165"/>
                      <a:gd name="T30" fmla="*/ 0 w 47"/>
                      <a:gd name="T31" fmla="*/ 6 h 165"/>
                      <a:gd name="T32" fmla="*/ 0 w 47"/>
                      <a:gd name="T33" fmla="*/ 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 w 138"/>
                      <a:gd name="T1" fmla="*/ 2 h 103"/>
                      <a:gd name="T2" fmla="*/ 3 w 138"/>
                      <a:gd name="T3" fmla="*/ 2 h 103"/>
                      <a:gd name="T4" fmla="*/ 4 w 138"/>
                      <a:gd name="T5" fmla="*/ 1 h 103"/>
                      <a:gd name="T6" fmla="*/ 4 w 138"/>
                      <a:gd name="T7" fmla="*/ 2 h 103"/>
                      <a:gd name="T8" fmla="*/ 5 w 138"/>
                      <a:gd name="T9" fmla="*/ 2 h 103"/>
                      <a:gd name="T10" fmla="*/ 6 w 138"/>
                      <a:gd name="T11" fmla="*/ 2 h 103"/>
                      <a:gd name="T12" fmla="*/ 9 w 138"/>
                      <a:gd name="T13" fmla="*/ 1 h 103"/>
                      <a:gd name="T14" fmla="*/ 10 w 138"/>
                      <a:gd name="T15" fmla="*/ 1 h 103"/>
                      <a:gd name="T16" fmla="*/ 11 w 138"/>
                      <a:gd name="T17" fmla="*/ 0 h 103"/>
                      <a:gd name="T18" fmla="*/ 8 w 138"/>
                      <a:gd name="T19" fmla="*/ 2 h 103"/>
                      <a:gd name="T20" fmla="*/ 6 w 138"/>
                      <a:gd name="T21" fmla="*/ 2 h 103"/>
                      <a:gd name="T22" fmla="*/ 5 w 138"/>
                      <a:gd name="T23" fmla="*/ 3 h 103"/>
                      <a:gd name="T24" fmla="*/ 4 w 138"/>
                      <a:gd name="T25" fmla="*/ 4 h 103"/>
                      <a:gd name="T26" fmla="*/ 2 w 138"/>
                      <a:gd name="T27" fmla="*/ 3 h 103"/>
                      <a:gd name="T28" fmla="*/ 2 w 138"/>
                      <a:gd name="T29" fmla="*/ 3 h 103"/>
                      <a:gd name="T30" fmla="*/ 2 w 138"/>
                      <a:gd name="T31" fmla="*/ 4 h 103"/>
                      <a:gd name="T32" fmla="*/ 0 w 138"/>
                      <a:gd name="T33" fmla="*/ 4 h 103"/>
                      <a:gd name="T34" fmla="*/ 1 w 138"/>
                      <a:gd name="T35" fmla="*/ 3 h 103"/>
                      <a:gd name="T36" fmla="*/ 2 w 138"/>
                      <a:gd name="T37" fmla="*/ 2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2 w 188"/>
                      <a:gd name="T1" fmla="*/ 1 h 214"/>
                      <a:gd name="T2" fmla="*/ 12 w 188"/>
                      <a:gd name="T3" fmla="*/ 0 h 214"/>
                      <a:gd name="T4" fmla="*/ 13 w 188"/>
                      <a:gd name="T5" fmla="*/ 0 h 214"/>
                      <a:gd name="T6" fmla="*/ 14 w 188"/>
                      <a:gd name="T7" fmla="*/ 1 h 214"/>
                      <a:gd name="T8" fmla="*/ 14 w 188"/>
                      <a:gd name="T9" fmla="*/ 2 h 214"/>
                      <a:gd name="T10" fmla="*/ 14 w 188"/>
                      <a:gd name="T11" fmla="*/ 2 h 214"/>
                      <a:gd name="T12" fmla="*/ 13 w 188"/>
                      <a:gd name="T13" fmla="*/ 3 h 214"/>
                      <a:gd name="T14" fmla="*/ 12 w 188"/>
                      <a:gd name="T15" fmla="*/ 5 h 214"/>
                      <a:gd name="T16" fmla="*/ 11 w 188"/>
                      <a:gd name="T17" fmla="*/ 5 h 214"/>
                      <a:gd name="T18" fmla="*/ 9 w 188"/>
                      <a:gd name="T19" fmla="*/ 5 h 214"/>
                      <a:gd name="T20" fmla="*/ 9 w 188"/>
                      <a:gd name="T21" fmla="*/ 5 h 214"/>
                      <a:gd name="T22" fmla="*/ 8 w 188"/>
                      <a:gd name="T23" fmla="*/ 5 h 214"/>
                      <a:gd name="T24" fmla="*/ 7 w 188"/>
                      <a:gd name="T25" fmla="*/ 6 h 214"/>
                      <a:gd name="T26" fmla="*/ 6 w 188"/>
                      <a:gd name="T27" fmla="*/ 5 h 214"/>
                      <a:gd name="T28" fmla="*/ 5 w 188"/>
                      <a:gd name="T29" fmla="*/ 5 h 214"/>
                      <a:gd name="T30" fmla="*/ 6 w 188"/>
                      <a:gd name="T31" fmla="*/ 5 h 214"/>
                      <a:gd name="T32" fmla="*/ 6 w 188"/>
                      <a:gd name="T33" fmla="*/ 6 h 214"/>
                      <a:gd name="T34" fmla="*/ 5 w 188"/>
                      <a:gd name="T35" fmla="*/ 6 h 214"/>
                      <a:gd name="T36" fmla="*/ 3 w 188"/>
                      <a:gd name="T37" fmla="*/ 6 h 214"/>
                      <a:gd name="T38" fmla="*/ 3 w 188"/>
                      <a:gd name="T39" fmla="*/ 6 h 214"/>
                      <a:gd name="T40" fmla="*/ 4 w 188"/>
                      <a:gd name="T41" fmla="*/ 5 h 214"/>
                      <a:gd name="T42" fmla="*/ 3 w 188"/>
                      <a:gd name="T43" fmla="*/ 6 h 214"/>
                      <a:gd name="T44" fmla="*/ 2 w 188"/>
                      <a:gd name="T45" fmla="*/ 6 h 214"/>
                      <a:gd name="T46" fmla="*/ 3 w 188"/>
                      <a:gd name="T47" fmla="*/ 7 h 214"/>
                      <a:gd name="T48" fmla="*/ 1 w 188"/>
                      <a:gd name="T49" fmla="*/ 8 h 214"/>
                      <a:gd name="T50" fmla="*/ 0 w 188"/>
                      <a:gd name="T51" fmla="*/ 8 h 214"/>
                      <a:gd name="T52" fmla="*/ 0 w 188"/>
                      <a:gd name="T53" fmla="*/ 7 h 214"/>
                      <a:gd name="T54" fmla="*/ 0 w 188"/>
                      <a:gd name="T55" fmla="*/ 6 h 214"/>
                      <a:gd name="T56" fmla="*/ 1 w 188"/>
                      <a:gd name="T57" fmla="*/ 6 h 214"/>
                      <a:gd name="T58" fmla="*/ 3 w 188"/>
                      <a:gd name="T59" fmla="*/ 5 h 214"/>
                      <a:gd name="T60" fmla="*/ 3 w 188"/>
                      <a:gd name="T61" fmla="*/ 4 h 214"/>
                      <a:gd name="T62" fmla="*/ 6 w 188"/>
                      <a:gd name="T63" fmla="*/ 4 h 214"/>
                      <a:gd name="T64" fmla="*/ 6 w 188"/>
                      <a:gd name="T65" fmla="*/ 4 h 214"/>
                      <a:gd name="T66" fmla="*/ 9 w 188"/>
                      <a:gd name="T67" fmla="*/ 3 h 214"/>
                      <a:gd name="T68" fmla="*/ 9 w 188"/>
                      <a:gd name="T69" fmla="*/ 3 h 214"/>
                      <a:gd name="T70" fmla="*/ 10 w 188"/>
                      <a:gd name="T71" fmla="*/ 3 h 214"/>
                      <a:gd name="T72" fmla="*/ 11 w 188"/>
                      <a:gd name="T73" fmla="*/ 2 h 214"/>
                      <a:gd name="T74" fmla="*/ 12 w 188"/>
                      <a:gd name="T75" fmla="*/ 2 h 214"/>
                      <a:gd name="T76" fmla="*/ 11 w 188"/>
                      <a:gd name="T77" fmla="*/ 1 h 214"/>
                      <a:gd name="T78" fmla="*/ 12 w 188"/>
                      <a:gd name="T79" fmla="*/ 1 h 214"/>
                      <a:gd name="T80" fmla="*/ 12 w 188"/>
                      <a:gd name="T81" fmla="*/ 1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63 w 812"/>
                      <a:gd name="T1" fmla="*/ 1 h 564"/>
                      <a:gd name="T2" fmla="*/ 61 w 812"/>
                      <a:gd name="T3" fmla="*/ 3 h 564"/>
                      <a:gd name="T4" fmla="*/ 59 w 812"/>
                      <a:gd name="T5" fmla="*/ 5 h 564"/>
                      <a:gd name="T6" fmla="*/ 56 w 812"/>
                      <a:gd name="T7" fmla="*/ 5 h 564"/>
                      <a:gd name="T8" fmla="*/ 50 w 812"/>
                      <a:gd name="T9" fmla="*/ 7 h 564"/>
                      <a:gd name="T10" fmla="*/ 49 w 812"/>
                      <a:gd name="T11" fmla="*/ 8 h 564"/>
                      <a:gd name="T12" fmla="*/ 47 w 812"/>
                      <a:gd name="T13" fmla="*/ 9 h 564"/>
                      <a:gd name="T14" fmla="*/ 48 w 812"/>
                      <a:gd name="T15" fmla="*/ 7 h 564"/>
                      <a:gd name="T16" fmla="*/ 45 w 812"/>
                      <a:gd name="T17" fmla="*/ 7 h 564"/>
                      <a:gd name="T18" fmla="*/ 44 w 812"/>
                      <a:gd name="T19" fmla="*/ 8 h 564"/>
                      <a:gd name="T20" fmla="*/ 47 w 812"/>
                      <a:gd name="T21" fmla="*/ 11 h 564"/>
                      <a:gd name="T22" fmla="*/ 47 w 812"/>
                      <a:gd name="T23" fmla="*/ 14 h 564"/>
                      <a:gd name="T24" fmla="*/ 42 w 812"/>
                      <a:gd name="T25" fmla="*/ 15 h 564"/>
                      <a:gd name="T26" fmla="*/ 41 w 812"/>
                      <a:gd name="T27" fmla="*/ 14 h 564"/>
                      <a:gd name="T28" fmla="*/ 38 w 812"/>
                      <a:gd name="T29" fmla="*/ 13 h 564"/>
                      <a:gd name="T30" fmla="*/ 36 w 812"/>
                      <a:gd name="T31" fmla="*/ 13 h 564"/>
                      <a:gd name="T32" fmla="*/ 35 w 812"/>
                      <a:gd name="T33" fmla="*/ 15 h 564"/>
                      <a:gd name="T34" fmla="*/ 39 w 812"/>
                      <a:gd name="T35" fmla="*/ 17 h 564"/>
                      <a:gd name="T36" fmla="*/ 40 w 812"/>
                      <a:gd name="T37" fmla="*/ 20 h 564"/>
                      <a:gd name="T38" fmla="*/ 41 w 812"/>
                      <a:gd name="T39" fmla="*/ 21 h 564"/>
                      <a:gd name="T40" fmla="*/ 38 w 812"/>
                      <a:gd name="T41" fmla="*/ 20 h 564"/>
                      <a:gd name="T42" fmla="*/ 37 w 812"/>
                      <a:gd name="T43" fmla="*/ 19 h 564"/>
                      <a:gd name="T44" fmla="*/ 33 w 812"/>
                      <a:gd name="T45" fmla="*/ 16 h 564"/>
                      <a:gd name="T46" fmla="*/ 33 w 812"/>
                      <a:gd name="T47" fmla="*/ 12 h 564"/>
                      <a:gd name="T48" fmla="*/ 33 w 812"/>
                      <a:gd name="T49" fmla="*/ 10 h 564"/>
                      <a:gd name="T50" fmla="*/ 32 w 812"/>
                      <a:gd name="T51" fmla="*/ 10 h 564"/>
                      <a:gd name="T52" fmla="*/ 30 w 812"/>
                      <a:gd name="T53" fmla="*/ 10 h 564"/>
                      <a:gd name="T54" fmla="*/ 28 w 812"/>
                      <a:gd name="T55" fmla="*/ 6 h 564"/>
                      <a:gd name="T56" fmla="*/ 26 w 812"/>
                      <a:gd name="T57" fmla="*/ 6 h 564"/>
                      <a:gd name="T58" fmla="*/ 23 w 812"/>
                      <a:gd name="T59" fmla="*/ 6 h 564"/>
                      <a:gd name="T60" fmla="*/ 19 w 812"/>
                      <a:gd name="T61" fmla="*/ 9 h 564"/>
                      <a:gd name="T62" fmla="*/ 15 w 812"/>
                      <a:gd name="T63" fmla="*/ 10 h 564"/>
                      <a:gd name="T64" fmla="*/ 15 w 812"/>
                      <a:gd name="T65" fmla="*/ 10 h 564"/>
                      <a:gd name="T66" fmla="*/ 12 w 812"/>
                      <a:gd name="T67" fmla="*/ 12 h 564"/>
                      <a:gd name="T68" fmla="*/ 12 w 812"/>
                      <a:gd name="T69" fmla="*/ 13 h 564"/>
                      <a:gd name="T70" fmla="*/ 10 w 812"/>
                      <a:gd name="T71" fmla="*/ 15 h 564"/>
                      <a:gd name="T72" fmla="*/ 7 w 812"/>
                      <a:gd name="T73" fmla="*/ 15 h 564"/>
                      <a:gd name="T74" fmla="*/ 5 w 812"/>
                      <a:gd name="T75" fmla="*/ 10 h 564"/>
                      <a:gd name="T76" fmla="*/ 6 w 812"/>
                      <a:gd name="T77" fmla="*/ 6 h 564"/>
                      <a:gd name="T78" fmla="*/ 3 w 812"/>
                      <a:gd name="T79" fmla="*/ 7 h 564"/>
                      <a:gd name="T80" fmla="*/ 2 w 812"/>
                      <a:gd name="T81" fmla="*/ 6 h 564"/>
                      <a:gd name="T82" fmla="*/ 2 w 812"/>
                      <a:gd name="T83" fmla="*/ 5 h 564"/>
                      <a:gd name="T84" fmla="*/ 0 w 812"/>
                      <a:gd name="T85" fmla="*/ 3 h 564"/>
                      <a:gd name="T86" fmla="*/ 62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2 w 43"/>
                      <a:gd name="T3" fmla="*/ 0 h 85"/>
                      <a:gd name="T4" fmla="*/ 3 w 43"/>
                      <a:gd name="T5" fmla="*/ 1 h 85"/>
                      <a:gd name="T6" fmla="*/ 2 w 43"/>
                      <a:gd name="T7" fmla="*/ 3 h 85"/>
                      <a:gd name="T8" fmla="*/ 0 w 43"/>
                      <a:gd name="T9" fmla="*/ 3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 w 44"/>
                      <a:gd name="T1" fmla="*/ 1 h 74"/>
                      <a:gd name="T2" fmla="*/ 2 w 44"/>
                      <a:gd name="T3" fmla="*/ 0 h 74"/>
                      <a:gd name="T4" fmla="*/ 3 w 44"/>
                      <a:gd name="T5" fmla="*/ 0 h 74"/>
                      <a:gd name="T6" fmla="*/ 3 w 44"/>
                      <a:gd name="T7" fmla="*/ 1 h 74"/>
                      <a:gd name="T8" fmla="*/ 1 w 44"/>
                      <a:gd name="T9" fmla="*/ 3 h 74"/>
                      <a:gd name="T10" fmla="*/ 0 w 44"/>
                      <a:gd name="T11" fmla="*/ 2 h 74"/>
                      <a:gd name="T12" fmla="*/ 0 w 44"/>
                      <a:gd name="T13" fmla="*/ 1 h 74"/>
                      <a:gd name="T14" fmla="*/ 1 w 44"/>
                      <a:gd name="T15" fmla="*/ 1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1 h 30"/>
                      <a:gd name="T2" fmla="*/ 0 w 20"/>
                      <a:gd name="T3" fmla="*/ 1 h 30"/>
                      <a:gd name="T4" fmla="*/ 0 w 20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23 w 682"/>
                      <a:gd name="T1" fmla="*/ 119 h 557"/>
                      <a:gd name="T2" fmla="*/ 124 w 682"/>
                      <a:gd name="T3" fmla="*/ 116 h 557"/>
                      <a:gd name="T4" fmla="*/ 128 w 682"/>
                      <a:gd name="T5" fmla="*/ 106 h 557"/>
                      <a:gd name="T6" fmla="*/ 79 w 682"/>
                      <a:gd name="T7" fmla="*/ 74 h 557"/>
                      <a:gd name="T8" fmla="*/ 72 w 682"/>
                      <a:gd name="T9" fmla="*/ 89 h 557"/>
                      <a:gd name="T10" fmla="*/ 77 w 682"/>
                      <a:gd name="T11" fmla="*/ 142 h 557"/>
                      <a:gd name="T12" fmla="*/ 72 w 682"/>
                      <a:gd name="T13" fmla="*/ 127 h 557"/>
                      <a:gd name="T14" fmla="*/ 62 w 682"/>
                      <a:gd name="T15" fmla="*/ 112 h 557"/>
                      <a:gd name="T16" fmla="*/ 63 w 682"/>
                      <a:gd name="T17" fmla="*/ 106 h 557"/>
                      <a:gd name="T18" fmla="*/ 63 w 682"/>
                      <a:gd name="T19" fmla="*/ 101 h 557"/>
                      <a:gd name="T20" fmla="*/ 57 w 682"/>
                      <a:gd name="T21" fmla="*/ 96 h 557"/>
                      <a:gd name="T22" fmla="*/ 50 w 682"/>
                      <a:gd name="T23" fmla="*/ 89 h 557"/>
                      <a:gd name="T24" fmla="*/ 38 w 682"/>
                      <a:gd name="T25" fmla="*/ 91 h 557"/>
                      <a:gd name="T26" fmla="*/ 32 w 682"/>
                      <a:gd name="T27" fmla="*/ 93 h 557"/>
                      <a:gd name="T28" fmla="*/ 20 w 682"/>
                      <a:gd name="T29" fmla="*/ 93 h 557"/>
                      <a:gd name="T30" fmla="*/ 6 w 682"/>
                      <a:gd name="T31" fmla="*/ 80 h 557"/>
                      <a:gd name="T32" fmla="*/ 3 w 682"/>
                      <a:gd name="T33" fmla="*/ 76 h 557"/>
                      <a:gd name="T34" fmla="*/ 0 w 682"/>
                      <a:gd name="T35" fmla="*/ 68 h 557"/>
                      <a:gd name="T36" fmla="*/ 6 w 682"/>
                      <a:gd name="T37" fmla="*/ 55 h 557"/>
                      <a:gd name="T38" fmla="*/ 8 w 682"/>
                      <a:gd name="T39" fmla="*/ 46 h 557"/>
                      <a:gd name="T40" fmla="*/ 13 w 682"/>
                      <a:gd name="T41" fmla="*/ 37 h 557"/>
                      <a:gd name="T42" fmla="*/ 20 w 682"/>
                      <a:gd name="T43" fmla="*/ 30 h 557"/>
                      <a:gd name="T44" fmla="*/ 43 w 682"/>
                      <a:gd name="T45" fmla="*/ 17 h 557"/>
                      <a:gd name="T46" fmla="*/ 57 w 682"/>
                      <a:gd name="T47" fmla="*/ 8 h 557"/>
                      <a:gd name="T48" fmla="*/ 66 w 682"/>
                      <a:gd name="T49" fmla="*/ 2 h 557"/>
                      <a:gd name="T50" fmla="*/ 93 w 682"/>
                      <a:gd name="T51" fmla="*/ 1 h 557"/>
                      <a:gd name="T52" fmla="*/ 102 w 682"/>
                      <a:gd name="T53" fmla="*/ 0 h 557"/>
                      <a:gd name="T54" fmla="*/ 98 w 682"/>
                      <a:gd name="T55" fmla="*/ 9 h 557"/>
                      <a:gd name="T56" fmla="*/ 113 w 682"/>
                      <a:gd name="T57" fmla="*/ 22 h 557"/>
                      <a:gd name="T58" fmla="*/ 128 w 682"/>
                      <a:gd name="T59" fmla="*/ 19 h 557"/>
                      <a:gd name="T60" fmla="*/ 135 w 682"/>
                      <a:gd name="T61" fmla="*/ 21 h 557"/>
                      <a:gd name="T62" fmla="*/ 143 w 682"/>
                      <a:gd name="T63" fmla="*/ 25 h 557"/>
                      <a:gd name="T64" fmla="*/ 146 w 682"/>
                      <a:gd name="T65" fmla="*/ 48 h 557"/>
                      <a:gd name="T66" fmla="*/ 146 w 682"/>
                      <a:gd name="T67" fmla="*/ 62 h 557"/>
                      <a:gd name="T68" fmla="*/ 153 w 682"/>
                      <a:gd name="T69" fmla="*/ 72 h 557"/>
                      <a:gd name="T70" fmla="*/ 165 w 682"/>
                      <a:gd name="T71" fmla="*/ 77 h 557"/>
                      <a:gd name="T72" fmla="*/ 174 w 682"/>
                      <a:gd name="T73" fmla="*/ 76 h 557"/>
                      <a:gd name="T74" fmla="*/ 170 w 682"/>
                      <a:gd name="T75" fmla="*/ 87 h 557"/>
                      <a:gd name="T76" fmla="*/ 153 w 682"/>
                      <a:gd name="T77" fmla="*/ 105 h 557"/>
                      <a:gd name="T78" fmla="*/ 140 w 682"/>
                      <a:gd name="T79" fmla="*/ 125 h 557"/>
                      <a:gd name="T80" fmla="*/ 142 w 682"/>
                      <a:gd name="T81" fmla="*/ 130 h 557"/>
                      <a:gd name="T82" fmla="*/ 111 w 682"/>
                      <a:gd name="T83" fmla="*/ 142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62 w 257"/>
                      <a:gd name="T1" fmla="*/ 90 h 347"/>
                      <a:gd name="T2" fmla="*/ 60 w 257"/>
                      <a:gd name="T3" fmla="*/ 78 h 347"/>
                      <a:gd name="T4" fmla="*/ 56 w 257"/>
                      <a:gd name="T5" fmla="*/ 75 h 347"/>
                      <a:gd name="T6" fmla="*/ 55 w 257"/>
                      <a:gd name="T7" fmla="*/ 69 h 347"/>
                      <a:gd name="T8" fmla="*/ 53 w 257"/>
                      <a:gd name="T9" fmla="*/ 66 h 347"/>
                      <a:gd name="T10" fmla="*/ 53 w 257"/>
                      <a:gd name="T11" fmla="*/ 59 h 347"/>
                      <a:gd name="T12" fmla="*/ 53 w 257"/>
                      <a:gd name="T13" fmla="*/ 55 h 347"/>
                      <a:gd name="T14" fmla="*/ 58 w 257"/>
                      <a:gd name="T15" fmla="*/ 52 h 347"/>
                      <a:gd name="T16" fmla="*/ 65 w 257"/>
                      <a:gd name="T17" fmla="*/ 51 h 347"/>
                      <a:gd name="T18" fmla="*/ 65 w 257"/>
                      <a:gd name="T19" fmla="*/ 35 h 347"/>
                      <a:gd name="T20" fmla="*/ 14 w 257"/>
                      <a:gd name="T21" fmla="*/ 25 h 347"/>
                      <a:gd name="T22" fmla="*/ 8 w 257"/>
                      <a:gd name="T23" fmla="*/ 25 h 347"/>
                      <a:gd name="T24" fmla="*/ 4 w 257"/>
                      <a:gd name="T25" fmla="*/ 26 h 347"/>
                      <a:gd name="T26" fmla="*/ 0 w 257"/>
                      <a:gd name="T27" fmla="*/ 39 h 347"/>
                      <a:gd name="T28" fmla="*/ 23 w 257"/>
                      <a:gd name="T29" fmla="*/ 89 h 347"/>
                      <a:gd name="T30" fmla="*/ 62 w 257"/>
                      <a:gd name="T31" fmla="*/ 90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1 h 37"/>
                      <a:gd name="T2" fmla="*/ 1 w 19"/>
                      <a:gd name="T3" fmla="*/ 1 h 37"/>
                      <a:gd name="T4" fmla="*/ 0 w 19"/>
                      <a:gd name="T5" fmla="*/ 1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 w 22"/>
                      <a:gd name="T1" fmla="*/ 0 h 20"/>
                      <a:gd name="T2" fmla="*/ 1 w 22"/>
                      <a:gd name="T3" fmla="*/ 0 h 20"/>
                      <a:gd name="T4" fmla="*/ 1 w 22"/>
                      <a:gd name="T5" fmla="*/ 0 h 20"/>
                      <a:gd name="T6" fmla="*/ 0 w 22"/>
                      <a:gd name="T7" fmla="*/ 1 h 20"/>
                      <a:gd name="T8" fmla="*/ 1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 w 57"/>
                      <a:gd name="T1" fmla="*/ 1 h 30"/>
                      <a:gd name="T2" fmla="*/ 3 w 57"/>
                      <a:gd name="T3" fmla="*/ 0 h 30"/>
                      <a:gd name="T4" fmla="*/ 3 w 57"/>
                      <a:gd name="T5" fmla="*/ 1 h 30"/>
                      <a:gd name="T6" fmla="*/ 2 w 57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37 w 693"/>
                      <a:gd name="T1" fmla="*/ 17 h 696"/>
                      <a:gd name="T2" fmla="*/ 30 w 693"/>
                      <a:gd name="T3" fmla="*/ 17 h 696"/>
                      <a:gd name="T4" fmla="*/ 25 w 693"/>
                      <a:gd name="T5" fmla="*/ 15 h 696"/>
                      <a:gd name="T6" fmla="*/ 20 w 693"/>
                      <a:gd name="T7" fmla="*/ 15 h 696"/>
                      <a:gd name="T8" fmla="*/ 18 w 693"/>
                      <a:gd name="T9" fmla="*/ 16 h 696"/>
                      <a:gd name="T10" fmla="*/ 20 w 693"/>
                      <a:gd name="T11" fmla="*/ 16 h 696"/>
                      <a:gd name="T12" fmla="*/ 23 w 693"/>
                      <a:gd name="T13" fmla="*/ 18 h 696"/>
                      <a:gd name="T14" fmla="*/ 25 w 693"/>
                      <a:gd name="T15" fmla="*/ 18 h 696"/>
                      <a:gd name="T16" fmla="*/ 26 w 693"/>
                      <a:gd name="T17" fmla="*/ 20 h 696"/>
                      <a:gd name="T18" fmla="*/ 24 w 693"/>
                      <a:gd name="T19" fmla="*/ 21 h 696"/>
                      <a:gd name="T20" fmla="*/ 20 w 693"/>
                      <a:gd name="T21" fmla="*/ 23 h 696"/>
                      <a:gd name="T22" fmla="*/ 17 w 693"/>
                      <a:gd name="T23" fmla="*/ 23 h 696"/>
                      <a:gd name="T24" fmla="*/ 7 w 693"/>
                      <a:gd name="T25" fmla="*/ 26 h 696"/>
                      <a:gd name="T26" fmla="*/ 6 w 693"/>
                      <a:gd name="T27" fmla="*/ 23 h 696"/>
                      <a:gd name="T28" fmla="*/ 3 w 693"/>
                      <a:gd name="T29" fmla="*/ 20 h 696"/>
                      <a:gd name="T30" fmla="*/ 3 w 693"/>
                      <a:gd name="T31" fmla="*/ 17 h 696"/>
                      <a:gd name="T32" fmla="*/ 4 w 693"/>
                      <a:gd name="T33" fmla="*/ 13 h 696"/>
                      <a:gd name="T34" fmla="*/ 1 w 693"/>
                      <a:gd name="T35" fmla="*/ 15 h 696"/>
                      <a:gd name="T36" fmla="*/ 6 w 693"/>
                      <a:gd name="T37" fmla="*/ 10 h 696"/>
                      <a:gd name="T38" fmla="*/ 9 w 693"/>
                      <a:gd name="T39" fmla="*/ 8 h 696"/>
                      <a:gd name="T40" fmla="*/ 3 w 693"/>
                      <a:gd name="T41" fmla="*/ 8 h 696"/>
                      <a:gd name="T42" fmla="*/ 0 w 693"/>
                      <a:gd name="T43" fmla="*/ 7 h 696"/>
                      <a:gd name="T44" fmla="*/ 2 w 693"/>
                      <a:gd name="T45" fmla="*/ 5 h 696"/>
                      <a:gd name="T46" fmla="*/ 7 w 693"/>
                      <a:gd name="T47" fmla="*/ 4 h 696"/>
                      <a:gd name="T48" fmla="*/ 17 w 693"/>
                      <a:gd name="T49" fmla="*/ 5 h 696"/>
                      <a:gd name="T50" fmla="*/ 17 w 693"/>
                      <a:gd name="T51" fmla="*/ 2 h 696"/>
                      <a:gd name="T52" fmla="*/ 20 w 693"/>
                      <a:gd name="T53" fmla="*/ 0 h 696"/>
                      <a:gd name="T54" fmla="*/ 28 w 693"/>
                      <a:gd name="T55" fmla="*/ 2 h 696"/>
                      <a:gd name="T56" fmla="*/ 26 w 693"/>
                      <a:gd name="T57" fmla="*/ 3 h 696"/>
                      <a:gd name="T58" fmla="*/ 23 w 693"/>
                      <a:gd name="T59" fmla="*/ 7 h 696"/>
                      <a:gd name="T60" fmla="*/ 28 w 693"/>
                      <a:gd name="T61" fmla="*/ 7 h 696"/>
                      <a:gd name="T62" fmla="*/ 29 w 693"/>
                      <a:gd name="T63" fmla="*/ 5 h 696"/>
                      <a:gd name="T64" fmla="*/ 32 w 693"/>
                      <a:gd name="T65" fmla="*/ 3 h 696"/>
                      <a:gd name="T66" fmla="*/ 38 w 693"/>
                      <a:gd name="T67" fmla="*/ 3 h 696"/>
                      <a:gd name="T68" fmla="*/ 41 w 693"/>
                      <a:gd name="T69" fmla="*/ 2 h 696"/>
                      <a:gd name="T70" fmla="*/ 42 w 693"/>
                      <a:gd name="T71" fmla="*/ 17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211 w 931"/>
                      <a:gd name="T1" fmla="*/ 0 h 149"/>
                      <a:gd name="T2" fmla="*/ 37 w 931"/>
                      <a:gd name="T3" fmla="*/ 7 h 149"/>
                      <a:gd name="T4" fmla="*/ 23 w 931"/>
                      <a:gd name="T5" fmla="*/ 11 h 149"/>
                      <a:gd name="T6" fmla="*/ 16 w 931"/>
                      <a:gd name="T7" fmla="*/ 11 h 149"/>
                      <a:gd name="T8" fmla="*/ 6 w 931"/>
                      <a:gd name="T9" fmla="*/ 20 h 149"/>
                      <a:gd name="T10" fmla="*/ 0 w 931"/>
                      <a:gd name="T11" fmla="*/ 27 h 149"/>
                      <a:gd name="T12" fmla="*/ 15 w 931"/>
                      <a:gd name="T13" fmla="*/ 30 h 149"/>
                      <a:gd name="T14" fmla="*/ 25 w 931"/>
                      <a:gd name="T15" fmla="*/ 25 h 149"/>
                      <a:gd name="T16" fmla="*/ 28 w 931"/>
                      <a:gd name="T17" fmla="*/ 22 h 149"/>
                      <a:gd name="T18" fmla="*/ 43 w 931"/>
                      <a:gd name="T19" fmla="*/ 13 h 149"/>
                      <a:gd name="T20" fmla="*/ 55 w 931"/>
                      <a:gd name="T21" fmla="*/ 11 h 149"/>
                      <a:gd name="T22" fmla="*/ 60 w 931"/>
                      <a:gd name="T23" fmla="*/ 24 h 149"/>
                      <a:gd name="T24" fmla="*/ 48 w 931"/>
                      <a:gd name="T25" fmla="*/ 28 h 149"/>
                      <a:gd name="T26" fmla="*/ 59 w 931"/>
                      <a:gd name="T27" fmla="*/ 29 h 149"/>
                      <a:gd name="T28" fmla="*/ 64 w 931"/>
                      <a:gd name="T29" fmla="*/ 23 h 149"/>
                      <a:gd name="T30" fmla="*/ 68 w 931"/>
                      <a:gd name="T31" fmla="*/ 24 h 149"/>
                      <a:gd name="T32" fmla="*/ 65 w 931"/>
                      <a:gd name="T33" fmla="*/ 14 h 149"/>
                      <a:gd name="T34" fmla="*/ 68 w 931"/>
                      <a:gd name="T35" fmla="*/ 11 h 149"/>
                      <a:gd name="T36" fmla="*/ 71 w 931"/>
                      <a:gd name="T37" fmla="*/ 23 h 149"/>
                      <a:gd name="T38" fmla="*/ 68 w 931"/>
                      <a:gd name="T39" fmla="*/ 29 h 149"/>
                      <a:gd name="T40" fmla="*/ 76 w 931"/>
                      <a:gd name="T41" fmla="*/ 34 h 149"/>
                      <a:gd name="T42" fmla="*/ 77 w 931"/>
                      <a:gd name="T43" fmla="*/ 24 h 149"/>
                      <a:gd name="T44" fmla="*/ 84 w 931"/>
                      <a:gd name="T45" fmla="*/ 27 h 149"/>
                      <a:gd name="T46" fmla="*/ 98 w 931"/>
                      <a:gd name="T47" fmla="*/ 19 h 149"/>
                      <a:gd name="T48" fmla="*/ 105 w 931"/>
                      <a:gd name="T49" fmla="*/ 13 h 149"/>
                      <a:gd name="T50" fmla="*/ 112 w 931"/>
                      <a:gd name="T51" fmla="*/ 15 h 149"/>
                      <a:gd name="T52" fmla="*/ 116 w 931"/>
                      <a:gd name="T53" fmla="*/ 13 h 149"/>
                      <a:gd name="T54" fmla="*/ 110 w 931"/>
                      <a:gd name="T55" fmla="*/ 11 h 149"/>
                      <a:gd name="T56" fmla="*/ 121 w 931"/>
                      <a:gd name="T57" fmla="*/ 9 h 149"/>
                      <a:gd name="T58" fmla="*/ 139 w 931"/>
                      <a:gd name="T59" fmla="*/ 14 h 149"/>
                      <a:gd name="T60" fmla="*/ 149 w 931"/>
                      <a:gd name="T61" fmla="*/ 11 h 149"/>
                      <a:gd name="T62" fmla="*/ 150 w 931"/>
                      <a:gd name="T63" fmla="*/ 17 h 149"/>
                      <a:gd name="T64" fmla="*/ 145 w 931"/>
                      <a:gd name="T65" fmla="*/ 26 h 149"/>
                      <a:gd name="T66" fmla="*/ 156 w 931"/>
                      <a:gd name="T67" fmla="*/ 23 h 149"/>
                      <a:gd name="T68" fmla="*/ 159 w 931"/>
                      <a:gd name="T69" fmla="*/ 21 h 149"/>
                      <a:gd name="T70" fmla="*/ 166 w 931"/>
                      <a:gd name="T71" fmla="*/ 16 h 149"/>
                      <a:gd name="T72" fmla="*/ 203 w 931"/>
                      <a:gd name="T73" fmla="*/ 22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2 w 31"/>
                      <a:gd name="T3" fmla="*/ 0 h 30"/>
                      <a:gd name="T4" fmla="*/ 1 w 31"/>
                      <a:gd name="T5" fmla="*/ 1 h 30"/>
                      <a:gd name="T6" fmla="*/ 0 w 31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1 h 32"/>
                      <a:gd name="T2" fmla="*/ 2 w 44"/>
                      <a:gd name="T3" fmla="*/ 0 h 32"/>
                      <a:gd name="T4" fmla="*/ 3 w 44"/>
                      <a:gd name="T5" fmla="*/ 0 h 32"/>
                      <a:gd name="T6" fmla="*/ 0 w 44"/>
                      <a:gd name="T7" fmla="*/ 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 w 76"/>
                      <a:gd name="T1" fmla="*/ 1 h 18"/>
                      <a:gd name="T2" fmla="*/ 2 w 76"/>
                      <a:gd name="T3" fmla="*/ 0 h 18"/>
                      <a:gd name="T4" fmla="*/ 3 w 76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1 h 44"/>
                      <a:gd name="T2" fmla="*/ 1 w 42"/>
                      <a:gd name="T3" fmla="*/ 0 h 44"/>
                      <a:gd name="T4" fmla="*/ 0 w 42"/>
                      <a:gd name="T5" fmla="*/ 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3 w 31"/>
                      <a:gd name="T3" fmla="*/ 0 h 30"/>
                      <a:gd name="T4" fmla="*/ 0 w 31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 w 30"/>
                      <a:gd name="T1" fmla="*/ 1 h 42"/>
                      <a:gd name="T2" fmla="*/ 0 w 30"/>
                      <a:gd name="T3" fmla="*/ 1 h 42"/>
                      <a:gd name="T4" fmla="*/ 0 w 30"/>
                      <a:gd name="T5" fmla="*/ 0 h 42"/>
                      <a:gd name="T6" fmla="*/ 1 w 30"/>
                      <a:gd name="T7" fmla="*/ 0 h 42"/>
                      <a:gd name="T8" fmla="*/ 3 w 30"/>
                      <a:gd name="T9" fmla="*/ 1 h 42"/>
                      <a:gd name="T10" fmla="*/ 2 w 30"/>
                      <a:gd name="T11" fmla="*/ 1 h 42"/>
                      <a:gd name="T12" fmla="*/ 1 w 30"/>
                      <a:gd name="T13" fmla="*/ 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 w 25"/>
                      <a:gd name="T1" fmla="*/ 1 h 16"/>
                      <a:gd name="T2" fmla="*/ 0 w 25"/>
                      <a:gd name="T3" fmla="*/ 0 h 16"/>
                      <a:gd name="T4" fmla="*/ 1 w 25"/>
                      <a:gd name="T5" fmla="*/ 0 h 16"/>
                      <a:gd name="T6" fmla="*/ 1 w 25"/>
                      <a:gd name="T7" fmla="*/ 1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 w 65"/>
                      <a:gd name="T1" fmla="*/ 1 h 46"/>
                      <a:gd name="T2" fmla="*/ 3 w 65"/>
                      <a:gd name="T3" fmla="*/ 0 h 46"/>
                      <a:gd name="T4" fmla="*/ 3 w 65"/>
                      <a:gd name="T5" fmla="*/ 0 h 46"/>
                      <a:gd name="T6" fmla="*/ 5 w 65"/>
                      <a:gd name="T7" fmla="*/ 0 h 46"/>
                      <a:gd name="T8" fmla="*/ 3 w 65"/>
                      <a:gd name="T9" fmla="*/ 1 h 46"/>
                      <a:gd name="T10" fmla="*/ 1 w 65"/>
                      <a:gd name="T11" fmla="*/ 2 h 46"/>
                      <a:gd name="T12" fmla="*/ 0 w 65"/>
                      <a:gd name="T13" fmla="*/ 1 h 46"/>
                      <a:gd name="T14" fmla="*/ 1 w 65"/>
                      <a:gd name="T15" fmla="*/ 1 h 46"/>
                      <a:gd name="T16" fmla="*/ 1 w 65"/>
                      <a:gd name="T17" fmla="*/ 1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 h 47"/>
                      <a:gd name="T2" fmla="*/ 1 w 69"/>
                      <a:gd name="T3" fmla="*/ 1 h 47"/>
                      <a:gd name="T4" fmla="*/ 4 w 69"/>
                      <a:gd name="T5" fmla="*/ 0 h 47"/>
                      <a:gd name="T6" fmla="*/ 5 w 69"/>
                      <a:gd name="T7" fmla="*/ 0 h 47"/>
                      <a:gd name="T8" fmla="*/ 4 w 69"/>
                      <a:gd name="T9" fmla="*/ 1 h 47"/>
                      <a:gd name="T10" fmla="*/ 2 w 69"/>
                      <a:gd name="T11" fmla="*/ 1 h 47"/>
                      <a:gd name="T12" fmla="*/ 2 w 69"/>
                      <a:gd name="T13" fmla="*/ 2 h 47"/>
                      <a:gd name="T14" fmla="*/ 1 w 69"/>
                      <a:gd name="T15" fmla="*/ 2 h 47"/>
                      <a:gd name="T16" fmla="*/ 1 w 69"/>
                      <a:gd name="T17" fmla="*/ 1 h 47"/>
                      <a:gd name="T18" fmla="*/ 0 w 69"/>
                      <a:gd name="T19" fmla="*/ 1 h 47"/>
                      <a:gd name="T20" fmla="*/ 0 w 69"/>
                      <a:gd name="T21" fmla="*/ 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 w 355"/>
                      <a:gd name="T1" fmla="*/ 0 h 277"/>
                      <a:gd name="T2" fmla="*/ 3 w 355"/>
                      <a:gd name="T3" fmla="*/ 1 h 277"/>
                      <a:gd name="T4" fmla="*/ 4 w 355"/>
                      <a:gd name="T5" fmla="*/ 1 h 277"/>
                      <a:gd name="T6" fmla="*/ 6 w 355"/>
                      <a:gd name="T7" fmla="*/ 2 h 277"/>
                      <a:gd name="T8" fmla="*/ 7 w 355"/>
                      <a:gd name="T9" fmla="*/ 2 h 277"/>
                      <a:gd name="T10" fmla="*/ 9 w 355"/>
                      <a:gd name="T11" fmla="*/ 4 h 277"/>
                      <a:gd name="T12" fmla="*/ 11 w 355"/>
                      <a:gd name="T13" fmla="*/ 5 h 277"/>
                      <a:gd name="T14" fmla="*/ 11 w 355"/>
                      <a:gd name="T15" fmla="*/ 5 h 277"/>
                      <a:gd name="T16" fmla="*/ 12 w 355"/>
                      <a:gd name="T17" fmla="*/ 6 h 277"/>
                      <a:gd name="T18" fmla="*/ 14 w 355"/>
                      <a:gd name="T19" fmla="*/ 6 h 277"/>
                      <a:gd name="T20" fmla="*/ 13 w 355"/>
                      <a:gd name="T21" fmla="*/ 7 h 277"/>
                      <a:gd name="T22" fmla="*/ 14 w 355"/>
                      <a:gd name="T23" fmla="*/ 8 h 277"/>
                      <a:gd name="T24" fmla="*/ 15 w 355"/>
                      <a:gd name="T25" fmla="*/ 9 h 277"/>
                      <a:gd name="T26" fmla="*/ 17 w 355"/>
                      <a:gd name="T27" fmla="*/ 9 h 277"/>
                      <a:gd name="T28" fmla="*/ 18 w 355"/>
                      <a:gd name="T29" fmla="*/ 9 h 277"/>
                      <a:gd name="T30" fmla="*/ 20 w 355"/>
                      <a:gd name="T31" fmla="*/ 9 h 277"/>
                      <a:gd name="T32" fmla="*/ 21 w 355"/>
                      <a:gd name="T33" fmla="*/ 9 h 277"/>
                      <a:gd name="T34" fmla="*/ 23 w 355"/>
                      <a:gd name="T35" fmla="*/ 10 h 277"/>
                      <a:gd name="T36" fmla="*/ 24 w 355"/>
                      <a:gd name="T37" fmla="*/ 10 h 277"/>
                      <a:gd name="T38" fmla="*/ 27 w 355"/>
                      <a:gd name="T39" fmla="*/ 10 h 277"/>
                      <a:gd name="T40" fmla="*/ 26 w 355"/>
                      <a:gd name="T41" fmla="*/ 10 h 277"/>
                      <a:gd name="T42" fmla="*/ 25 w 355"/>
                      <a:gd name="T43" fmla="*/ 10 h 277"/>
                      <a:gd name="T44" fmla="*/ 23 w 355"/>
                      <a:gd name="T45" fmla="*/ 10 h 277"/>
                      <a:gd name="T46" fmla="*/ 22 w 355"/>
                      <a:gd name="T47" fmla="*/ 10 h 277"/>
                      <a:gd name="T48" fmla="*/ 20 w 355"/>
                      <a:gd name="T49" fmla="*/ 10 h 277"/>
                      <a:gd name="T50" fmla="*/ 18 w 355"/>
                      <a:gd name="T51" fmla="*/ 10 h 277"/>
                      <a:gd name="T52" fmla="*/ 13 w 355"/>
                      <a:gd name="T53" fmla="*/ 9 h 277"/>
                      <a:gd name="T54" fmla="*/ 12 w 355"/>
                      <a:gd name="T55" fmla="*/ 8 h 277"/>
                      <a:gd name="T56" fmla="*/ 10 w 355"/>
                      <a:gd name="T57" fmla="*/ 7 h 277"/>
                      <a:gd name="T58" fmla="*/ 9 w 355"/>
                      <a:gd name="T59" fmla="*/ 7 h 277"/>
                      <a:gd name="T60" fmla="*/ 7 w 355"/>
                      <a:gd name="T61" fmla="*/ 6 h 277"/>
                      <a:gd name="T62" fmla="*/ 5 w 355"/>
                      <a:gd name="T63" fmla="*/ 4 h 277"/>
                      <a:gd name="T64" fmla="*/ 5 w 355"/>
                      <a:gd name="T65" fmla="*/ 4 h 277"/>
                      <a:gd name="T66" fmla="*/ 5 w 355"/>
                      <a:gd name="T67" fmla="*/ 4 h 277"/>
                      <a:gd name="T68" fmla="*/ 4 w 355"/>
                      <a:gd name="T69" fmla="*/ 3 h 277"/>
                      <a:gd name="T70" fmla="*/ 3 w 355"/>
                      <a:gd name="T71" fmla="*/ 2 h 277"/>
                      <a:gd name="T72" fmla="*/ 2 w 355"/>
                      <a:gd name="T73" fmla="*/ 1 h 277"/>
                      <a:gd name="T74" fmla="*/ 0 w 355"/>
                      <a:gd name="T75" fmla="*/ 1 h 277"/>
                      <a:gd name="T76" fmla="*/ 1 w 355"/>
                      <a:gd name="T77" fmla="*/ 0 h 277"/>
                      <a:gd name="T78" fmla="*/ 1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4 w 156"/>
                      <a:gd name="T1" fmla="*/ 2 h 206"/>
                      <a:gd name="T2" fmla="*/ 5 w 156"/>
                      <a:gd name="T3" fmla="*/ 2 h 206"/>
                      <a:gd name="T4" fmla="*/ 5 w 156"/>
                      <a:gd name="T5" fmla="*/ 2 h 206"/>
                      <a:gd name="T6" fmla="*/ 6 w 156"/>
                      <a:gd name="T7" fmla="*/ 2 h 206"/>
                      <a:gd name="T8" fmla="*/ 9 w 156"/>
                      <a:gd name="T9" fmla="*/ 1 h 206"/>
                      <a:gd name="T10" fmla="*/ 9 w 156"/>
                      <a:gd name="T11" fmla="*/ 0 h 206"/>
                      <a:gd name="T12" fmla="*/ 10 w 156"/>
                      <a:gd name="T13" fmla="*/ 0 h 206"/>
                      <a:gd name="T14" fmla="*/ 12 w 156"/>
                      <a:gd name="T15" fmla="*/ 1 h 206"/>
                      <a:gd name="T16" fmla="*/ 12 w 156"/>
                      <a:gd name="T17" fmla="*/ 2 h 206"/>
                      <a:gd name="T18" fmla="*/ 10 w 156"/>
                      <a:gd name="T19" fmla="*/ 2 h 206"/>
                      <a:gd name="T20" fmla="*/ 10 w 156"/>
                      <a:gd name="T21" fmla="*/ 3 h 206"/>
                      <a:gd name="T22" fmla="*/ 11 w 156"/>
                      <a:gd name="T23" fmla="*/ 4 h 206"/>
                      <a:gd name="T24" fmla="*/ 12 w 156"/>
                      <a:gd name="T25" fmla="*/ 5 h 206"/>
                      <a:gd name="T26" fmla="*/ 10 w 156"/>
                      <a:gd name="T27" fmla="*/ 5 h 206"/>
                      <a:gd name="T28" fmla="*/ 9 w 156"/>
                      <a:gd name="T29" fmla="*/ 5 h 206"/>
                      <a:gd name="T30" fmla="*/ 8 w 156"/>
                      <a:gd name="T31" fmla="*/ 6 h 206"/>
                      <a:gd name="T32" fmla="*/ 8 w 156"/>
                      <a:gd name="T33" fmla="*/ 7 h 206"/>
                      <a:gd name="T34" fmla="*/ 7 w 156"/>
                      <a:gd name="T35" fmla="*/ 7 h 206"/>
                      <a:gd name="T36" fmla="*/ 6 w 156"/>
                      <a:gd name="T37" fmla="*/ 7 h 206"/>
                      <a:gd name="T38" fmla="*/ 6 w 156"/>
                      <a:gd name="T39" fmla="*/ 7 h 206"/>
                      <a:gd name="T40" fmla="*/ 6 w 156"/>
                      <a:gd name="T41" fmla="*/ 7 h 206"/>
                      <a:gd name="T42" fmla="*/ 5 w 156"/>
                      <a:gd name="T43" fmla="*/ 7 h 206"/>
                      <a:gd name="T44" fmla="*/ 3 w 156"/>
                      <a:gd name="T45" fmla="*/ 7 h 206"/>
                      <a:gd name="T46" fmla="*/ 2 w 156"/>
                      <a:gd name="T47" fmla="*/ 7 h 206"/>
                      <a:gd name="T48" fmla="*/ 1 w 156"/>
                      <a:gd name="T49" fmla="*/ 5 h 206"/>
                      <a:gd name="T50" fmla="*/ 0 w 156"/>
                      <a:gd name="T51" fmla="*/ 5 h 206"/>
                      <a:gd name="T52" fmla="*/ 0 w 156"/>
                      <a:gd name="T53" fmla="*/ 4 h 206"/>
                      <a:gd name="T54" fmla="*/ 2 w 156"/>
                      <a:gd name="T55" fmla="*/ 4 h 206"/>
                      <a:gd name="T56" fmla="*/ 3 w 156"/>
                      <a:gd name="T57" fmla="*/ 4 h 206"/>
                      <a:gd name="T58" fmla="*/ 3 w 156"/>
                      <a:gd name="T59" fmla="*/ 3 h 206"/>
                      <a:gd name="T60" fmla="*/ 4 w 156"/>
                      <a:gd name="T61" fmla="*/ 3 h 206"/>
                      <a:gd name="T62" fmla="*/ 4 w 156"/>
                      <a:gd name="T63" fmla="*/ 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1 h 38"/>
                      <a:gd name="T2" fmla="*/ 1 w 109"/>
                      <a:gd name="T3" fmla="*/ 0 h 38"/>
                      <a:gd name="T4" fmla="*/ 4 w 109"/>
                      <a:gd name="T5" fmla="*/ 1 h 38"/>
                      <a:gd name="T6" fmla="*/ 6 w 109"/>
                      <a:gd name="T7" fmla="*/ 1 h 38"/>
                      <a:gd name="T8" fmla="*/ 7 w 109"/>
                      <a:gd name="T9" fmla="*/ 0 h 38"/>
                      <a:gd name="T10" fmla="*/ 6 w 109"/>
                      <a:gd name="T11" fmla="*/ 1 h 38"/>
                      <a:gd name="T12" fmla="*/ 5 w 109"/>
                      <a:gd name="T13" fmla="*/ 1 h 38"/>
                      <a:gd name="T14" fmla="*/ 3 w 109"/>
                      <a:gd name="T15" fmla="*/ 1 h 38"/>
                      <a:gd name="T16" fmla="*/ 1 w 109"/>
                      <a:gd name="T17" fmla="*/ 1 h 38"/>
                      <a:gd name="T18" fmla="*/ 0 w 109"/>
                      <a:gd name="T19" fmla="*/ 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1 h 104"/>
                      <a:gd name="T2" fmla="*/ 1 w 76"/>
                      <a:gd name="T3" fmla="*/ 0 h 104"/>
                      <a:gd name="T4" fmla="*/ 3 w 76"/>
                      <a:gd name="T5" fmla="*/ 1 h 104"/>
                      <a:gd name="T6" fmla="*/ 5 w 76"/>
                      <a:gd name="T7" fmla="*/ 0 h 104"/>
                      <a:gd name="T8" fmla="*/ 3 w 76"/>
                      <a:gd name="T9" fmla="*/ 1 h 104"/>
                      <a:gd name="T10" fmla="*/ 4 w 76"/>
                      <a:gd name="T11" fmla="*/ 2 h 104"/>
                      <a:gd name="T12" fmla="*/ 4 w 76"/>
                      <a:gd name="T13" fmla="*/ 2 h 104"/>
                      <a:gd name="T14" fmla="*/ 3 w 76"/>
                      <a:gd name="T15" fmla="*/ 3 h 104"/>
                      <a:gd name="T16" fmla="*/ 3 w 76"/>
                      <a:gd name="T17" fmla="*/ 2 h 104"/>
                      <a:gd name="T18" fmla="*/ 2 w 76"/>
                      <a:gd name="T19" fmla="*/ 2 h 104"/>
                      <a:gd name="T20" fmla="*/ 2 w 76"/>
                      <a:gd name="T21" fmla="*/ 2 h 104"/>
                      <a:gd name="T22" fmla="*/ 2 w 76"/>
                      <a:gd name="T23" fmla="*/ 3 h 104"/>
                      <a:gd name="T24" fmla="*/ 1 w 76"/>
                      <a:gd name="T25" fmla="*/ 4 h 104"/>
                      <a:gd name="T26" fmla="*/ 1 w 76"/>
                      <a:gd name="T27" fmla="*/ 4 h 104"/>
                      <a:gd name="T28" fmla="*/ 0 w 76"/>
                      <a:gd name="T29" fmla="*/ 3 h 104"/>
                      <a:gd name="T30" fmla="*/ 0 w 76"/>
                      <a:gd name="T31" fmla="*/ 2 h 104"/>
                      <a:gd name="T32" fmla="*/ 0 w 76"/>
                      <a:gd name="T33" fmla="*/ 1 h 104"/>
                      <a:gd name="T34" fmla="*/ 0 w 76"/>
                      <a:gd name="T35" fmla="*/ 1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1 h 61"/>
                      <a:gd name="T2" fmla="*/ 1 w 37"/>
                      <a:gd name="T3" fmla="*/ 0 h 61"/>
                      <a:gd name="T4" fmla="*/ 1 w 37"/>
                      <a:gd name="T5" fmla="*/ 1 h 61"/>
                      <a:gd name="T6" fmla="*/ 3 w 37"/>
                      <a:gd name="T7" fmla="*/ 1 h 61"/>
                      <a:gd name="T8" fmla="*/ 1 w 37"/>
                      <a:gd name="T9" fmla="*/ 2 h 61"/>
                      <a:gd name="T10" fmla="*/ 0 w 37"/>
                      <a:gd name="T11" fmla="*/ 2 h 61"/>
                      <a:gd name="T12" fmla="*/ 0 w 37"/>
                      <a:gd name="T13" fmla="*/ 1 h 61"/>
                      <a:gd name="T14" fmla="*/ 0 w 37"/>
                      <a:gd name="T15" fmla="*/ 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2 w 49"/>
                      <a:gd name="T3" fmla="*/ 0 h 29"/>
                      <a:gd name="T4" fmla="*/ 3 w 49"/>
                      <a:gd name="T5" fmla="*/ 1 h 29"/>
                      <a:gd name="T6" fmla="*/ 2 w 49"/>
                      <a:gd name="T7" fmla="*/ 1 h 29"/>
                      <a:gd name="T8" fmla="*/ 0 w 49"/>
                      <a:gd name="T9" fmla="*/ 1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 w 61"/>
                      <a:gd name="T1" fmla="*/ 2 h 48"/>
                      <a:gd name="T2" fmla="*/ 1 w 61"/>
                      <a:gd name="T3" fmla="*/ 1 h 48"/>
                      <a:gd name="T4" fmla="*/ 0 w 61"/>
                      <a:gd name="T5" fmla="*/ 1 h 48"/>
                      <a:gd name="T6" fmla="*/ 1 w 61"/>
                      <a:gd name="T7" fmla="*/ 0 h 48"/>
                      <a:gd name="T8" fmla="*/ 2 w 61"/>
                      <a:gd name="T9" fmla="*/ 0 h 48"/>
                      <a:gd name="T10" fmla="*/ 4 w 61"/>
                      <a:gd name="T11" fmla="*/ 0 h 48"/>
                      <a:gd name="T12" fmla="*/ 4 w 61"/>
                      <a:gd name="T13" fmla="*/ 1 h 48"/>
                      <a:gd name="T14" fmla="*/ 5 w 61"/>
                      <a:gd name="T15" fmla="*/ 1 h 48"/>
                      <a:gd name="T16" fmla="*/ 3 w 61"/>
                      <a:gd name="T17" fmla="*/ 2 h 48"/>
                      <a:gd name="T18" fmla="*/ 2 w 61"/>
                      <a:gd name="T19" fmla="*/ 2 h 48"/>
                      <a:gd name="T20" fmla="*/ 2 w 61"/>
                      <a:gd name="T21" fmla="*/ 2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 w 286"/>
                      <a:gd name="T1" fmla="*/ 1 h 182"/>
                      <a:gd name="T2" fmla="*/ 3 w 286"/>
                      <a:gd name="T3" fmla="*/ 1 h 182"/>
                      <a:gd name="T4" fmla="*/ 2 w 286"/>
                      <a:gd name="T5" fmla="*/ 1 h 182"/>
                      <a:gd name="T6" fmla="*/ 0 w 286"/>
                      <a:gd name="T7" fmla="*/ 1 h 182"/>
                      <a:gd name="T8" fmla="*/ 1 w 286"/>
                      <a:gd name="T9" fmla="*/ 2 h 182"/>
                      <a:gd name="T10" fmla="*/ 1 w 286"/>
                      <a:gd name="T11" fmla="*/ 2 h 182"/>
                      <a:gd name="T12" fmla="*/ 2 w 286"/>
                      <a:gd name="T13" fmla="*/ 2 h 182"/>
                      <a:gd name="T14" fmla="*/ 3 w 286"/>
                      <a:gd name="T15" fmla="*/ 2 h 182"/>
                      <a:gd name="T16" fmla="*/ 4 w 286"/>
                      <a:gd name="T17" fmla="*/ 2 h 182"/>
                      <a:gd name="T18" fmla="*/ 6 w 286"/>
                      <a:gd name="T19" fmla="*/ 2 h 182"/>
                      <a:gd name="T20" fmla="*/ 7 w 286"/>
                      <a:gd name="T21" fmla="*/ 3 h 182"/>
                      <a:gd name="T22" fmla="*/ 8 w 286"/>
                      <a:gd name="T23" fmla="*/ 4 h 182"/>
                      <a:gd name="T24" fmla="*/ 8 w 286"/>
                      <a:gd name="T25" fmla="*/ 5 h 182"/>
                      <a:gd name="T26" fmla="*/ 8 w 286"/>
                      <a:gd name="T27" fmla="*/ 5 h 182"/>
                      <a:gd name="T28" fmla="*/ 9 w 286"/>
                      <a:gd name="T29" fmla="*/ 5 h 182"/>
                      <a:gd name="T30" fmla="*/ 11 w 286"/>
                      <a:gd name="T31" fmla="*/ 5 h 182"/>
                      <a:gd name="T32" fmla="*/ 13 w 286"/>
                      <a:gd name="T33" fmla="*/ 6 h 182"/>
                      <a:gd name="T34" fmla="*/ 14 w 286"/>
                      <a:gd name="T35" fmla="*/ 5 h 182"/>
                      <a:gd name="T36" fmla="*/ 13 w 286"/>
                      <a:gd name="T37" fmla="*/ 5 h 182"/>
                      <a:gd name="T38" fmla="*/ 14 w 286"/>
                      <a:gd name="T39" fmla="*/ 5 h 182"/>
                      <a:gd name="T40" fmla="*/ 15 w 286"/>
                      <a:gd name="T41" fmla="*/ 4 h 182"/>
                      <a:gd name="T42" fmla="*/ 16 w 286"/>
                      <a:gd name="T43" fmla="*/ 5 h 182"/>
                      <a:gd name="T44" fmla="*/ 17 w 286"/>
                      <a:gd name="T45" fmla="*/ 5 h 182"/>
                      <a:gd name="T46" fmla="*/ 19 w 286"/>
                      <a:gd name="T47" fmla="*/ 6 h 182"/>
                      <a:gd name="T48" fmla="*/ 20 w 286"/>
                      <a:gd name="T49" fmla="*/ 7 h 182"/>
                      <a:gd name="T50" fmla="*/ 22 w 286"/>
                      <a:gd name="T51" fmla="*/ 6 h 182"/>
                      <a:gd name="T52" fmla="*/ 21 w 286"/>
                      <a:gd name="T53" fmla="*/ 6 h 182"/>
                      <a:gd name="T54" fmla="*/ 20 w 286"/>
                      <a:gd name="T55" fmla="*/ 5 h 182"/>
                      <a:gd name="T56" fmla="*/ 20 w 286"/>
                      <a:gd name="T57" fmla="*/ 5 h 182"/>
                      <a:gd name="T58" fmla="*/ 19 w 286"/>
                      <a:gd name="T59" fmla="*/ 5 h 182"/>
                      <a:gd name="T60" fmla="*/ 18 w 286"/>
                      <a:gd name="T61" fmla="*/ 4 h 182"/>
                      <a:gd name="T62" fmla="*/ 19 w 286"/>
                      <a:gd name="T63" fmla="*/ 4 h 182"/>
                      <a:gd name="T64" fmla="*/ 17 w 286"/>
                      <a:gd name="T65" fmla="*/ 3 h 182"/>
                      <a:gd name="T66" fmla="*/ 16 w 286"/>
                      <a:gd name="T67" fmla="*/ 3 h 182"/>
                      <a:gd name="T68" fmla="*/ 15 w 286"/>
                      <a:gd name="T69" fmla="*/ 2 h 182"/>
                      <a:gd name="T70" fmla="*/ 13 w 286"/>
                      <a:gd name="T71" fmla="*/ 1 h 182"/>
                      <a:gd name="T72" fmla="*/ 12 w 286"/>
                      <a:gd name="T73" fmla="*/ 1 h 182"/>
                      <a:gd name="T74" fmla="*/ 9 w 286"/>
                      <a:gd name="T75" fmla="*/ 1 h 182"/>
                      <a:gd name="T76" fmla="*/ 8 w 286"/>
                      <a:gd name="T77" fmla="*/ 0 h 182"/>
                      <a:gd name="T78" fmla="*/ 7 w 286"/>
                      <a:gd name="T79" fmla="*/ 0 h 182"/>
                      <a:gd name="T80" fmla="*/ 6 w 286"/>
                      <a:gd name="T81" fmla="*/ 0 h 182"/>
                      <a:gd name="T82" fmla="*/ 4 w 286"/>
                      <a:gd name="T83" fmla="*/ 1 h 182"/>
                      <a:gd name="T84" fmla="*/ 4 w 286"/>
                      <a:gd name="T85" fmla="*/ 1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2 h 78"/>
                      <a:gd name="T2" fmla="*/ 2 w 78"/>
                      <a:gd name="T3" fmla="*/ 2 h 78"/>
                      <a:gd name="T4" fmla="*/ 3 w 78"/>
                      <a:gd name="T5" fmla="*/ 2 h 78"/>
                      <a:gd name="T6" fmla="*/ 4 w 78"/>
                      <a:gd name="T7" fmla="*/ 1 h 78"/>
                      <a:gd name="T8" fmla="*/ 3 w 78"/>
                      <a:gd name="T9" fmla="*/ 1 h 78"/>
                      <a:gd name="T10" fmla="*/ 3 w 78"/>
                      <a:gd name="T11" fmla="*/ 0 h 78"/>
                      <a:gd name="T12" fmla="*/ 6 w 78"/>
                      <a:gd name="T13" fmla="*/ 1 h 78"/>
                      <a:gd name="T14" fmla="*/ 5 w 78"/>
                      <a:gd name="T15" fmla="*/ 2 h 78"/>
                      <a:gd name="T16" fmla="*/ 3 w 78"/>
                      <a:gd name="T17" fmla="*/ 3 h 78"/>
                      <a:gd name="T18" fmla="*/ 1 w 78"/>
                      <a:gd name="T19" fmla="*/ 2 h 78"/>
                      <a:gd name="T20" fmla="*/ 0 w 78"/>
                      <a:gd name="T21" fmla="*/ 2 h 78"/>
                      <a:gd name="T22" fmla="*/ 0 w 78"/>
                      <a:gd name="T23" fmla="*/ 2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1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1 w 20"/>
                      <a:gd name="T3" fmla="*/ 0 h 15"/>
                      <a:gd name="T4" fmla="*/ 1 w 20"/>
                      <a:gd name="T5" fmla="*/ 1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2 h 80"/>
                      <a:gd name="T2" fmla="*/ 1 w 80"/>
                      <a:gd name="T3" fmla="*/ 1 h 80"/>
                      <a:gd name="T4" fmla="*/ 2 w 80"/>
                      <a:gd name="T5" fmla="*/ 1 h 80"/>
                      <a:gd name="T6" fmla="*/ 4 w 80"/>
                      <a:gd name="T7" fmla="*/ 1 h 80"/>
                      <a:gd name="T8" fmla="*/ 5 w 80"/>
                      <a:gd name="T9" fmla="*/ 0 h 80"/>
                      <a:gd name="T10" fmla="*/ 6 w 80"/>
                      <a:gd name="T11" fmla="*/ 2 h 80"/>
                      <a:gd name="T12" fmla="*/ 6 w 80"/>
                      <a:gd name="T13" fmla="*/ 2 h 80"/>
                      <a:gd name="T14" fmla="*/ 4 w 80"/>
                      <a:gd name="T15" fmla="*/ 2 h 80"/>
                      <a:gd name="T16" fmla="*/ 4 w 80"/>
                      <a:gd name="T17" fmla="*/ 3 h 80"/>
                      <a:gd name="T18" fmla="*/ 3 w 80"/>
                      <a:gd name="T19" fmla="*/ 3 h 80"/>
                      <a:gd name="T20" fmla="*/ 3 w 80"/>
                      <a:gd name="T21" fmla="*/ 2 h 80"/>
                      <a:gd name="T22" fmla="*/ 3 w 80"/>
                      <a:gd name="T23" fmla="*/ 1 h 80"/>
                      <a:gd name="T24" fmla="*/ 2 w 80"/>
                      <a:gd name="T25" fmla="*/ 2 h 80"/>
                      <a:gd name="T26" fmla="*/ 0 w 80"/>
                      <a:gd name="T27" fmla="*/ 2 h 80"/>
                      <a:gd name="T28" fmla="*/ 0 w 80"/>
                      <a:gd name="T29" fmla="*/ 2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 w 94"/>
                      <a:gd name="T1" fmla="*/ 4 h 174"/>
                      <a:gd name="T2" fmla="*/ 2 w 94"/>
                      <a:gd name="T3" fmla="*/ 5 h 174"/>
                      <a:gd name="T4" fmla="*/ 3 w 94"/>
                      <a:gd name="T5" fmla="*/ 4 h 174"/>
                      <a:gd name="T6" fmla="*/ 4 w 94"/>
                      <a:gd name="T7" fmla="*/ 4 h 174"/>
                      <a:gd name="T8" fmla="*/ 4 w 94"/>
                      <a:gd name="T9" fmla="*/ 5 h 174"/>
                      <a:gd name="T10" fmla="*/ 5 w 94"/>
                      <a:gd name="T11" fmla="*/ 5 h 174"/>
                      <a:gd name="T12" fmla="*/ 6 w 94"/>
                      <a:gd name="T13" fmla="*/ 5 h 174"/>
                      <a:gd name="T14" fmla="*/ 5 w 94"/>
                      <a:gd name="T15" fmla="*/ 5 h 174"/>
                      <a:gd name="T16" fmla="*/ 6 w 94"/>
                      <a:gd name="T17" fmla="*/ 6 h 174"/>
                      <a:gd name="T18" fmla="*/ 6 w 94"/>
                      <a:gd name="T19" fmla="*/ 6 h 174"/>
                      <a:gd name="T20" fmla="*/ 6 w 94"/>
                      <a:gd name="T21" fmla="*/ 4 h 174"/>
                      <a:gd name="T22" fmla="*/ 5 w 94"/>
                      <a:gd name="T23" fmla="*/ 4 h 174"/>
                      <a:gd name="T24" fmla="*/ 4 w 94"/>
                      <a:gd name="T25" fmla="*/ 3 h 174"/>
                      <a:gd name="T26" fmla="*/ 3 w 94"/>
                      <a:gd name="T27" fmla="*/ 3 h 174"/>
                      <a:gd name="T28" fmla="*/ 3 w 94"/>
                      <a:gd name="T29" fmla="*/ 3 h 174"/>
                      <a:gd name="T30" fmla="*/ 3 w 94"/>
                      <a:gd name="T31" fmla="*/ 2 h 174"/>
                      <a:gd name="T32" fmla="*/ 3 w 94"/>
                      <a:gd name="T33" fmla="*/ 0 h 174"/>
                      <a:gd name="T34" fmla="*/ 1 w 94"/>
                      <a:gd name="T35" fmla="*/ 1 h 174"/>
                      <a:gd name="T36" fmla="*/ 0 w 94"/>
                      <a:gd name="T37" fmla="*/ 2 h 174"/>
                      <a:gd name="T38" fmla="*/ 1 w 94"/>
                      <a:gd name="T39" fmla="*/ 3 h 174"/>
                      <a:gd name="T40" fmla="*/ 1 w 94"/>
                      <a:gd name="T41" fmla="*/ 4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1 h 50"/>
                      <a:gd name="T2" fmla="*/ 1 w 32"/>
                      <a:gd name="T3" fmla="*/ 0 h 50"/>
                      <a:gd name="T4" fmla="*/ 2 w 32"/>
                      <a:gd name="T5" fmla="*/ 1 h 50"/>
                      <a:gd name="T6" fmla="*/ 2 w 32"/>
                      <a:gd name="T7" fmla="*/ 1 h 50"/>
                      <a:gd name="T8" fmla="*/ 2 w 32"/>
                      <a:gd name="T9" fmla="*/ 1 h 50"/>
                      <a:gd name="T10" fmla="*/ 3 w 32"/>
                      <a:gd name="T11" fmla="*/ 1 h 50"/>
                      <a:gd name="T12" fmla="*/ 2 w 32"/>
                      <a:gd name="T13" fmla="*/ 2 h 50"/>
                      <a:gd name="T14" fmla="*/ 0 w 32"/>
                      <a:gd name="T15" fmla="*/ 1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2 h 50"/>
                      <a:gd name="T2" fmla="*/ 2 w 43"/>
                      <a:gd name="T3" fmla="*/ 1 h 50"/>
                      <a:gd name="T4" fmla="*/ 3 w 43"/>
                      <a:gd name="T5" fmla="*/ 0 h 50"/>
                      <a:gd name="T6" fmla="*/ 2 w 43"/>
                      <a:gd name="T7" fmla="*/ 1 h 50"/>
                      <a:gd name="T8" fmla="*/ 0 w 43"/>
                      <a:gd name="T9" fmla="*/ 2 h 50"/>
                      <a:gd name="T10" fmla="*/ 0 w 43"/>
                      <a:gd name="T11" fmla="*/ 2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1 h 29"/>
                      <a:gd name="T2" fmla="*/ 1 w 41"/>
                      <a:gd name="T3" fmla="*/ 1 h 29"/>
                      <a:gd name="T4" fmla="*/ 0 w 41"/>
                      <a:gd name="T5" fmla="*/ 1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6 h 165"/>
                      <a:gd name="T2" fmla="*/ 1 w 47"/>
                      <a:gd name="T3" fmla="*/ 4 h 165"/>
                      <a:gd name="T4" fmla="*/ 1 w 47"/>
                      <a:gd name="T5" fmla="*/ 3 h 165"/>
                      <a:gd name="T6" fmla="*/ 1 w 47"/>
                      <a:gd name="T7" fmla="*/ 1 h 165"/>
                      <a:gd name="T8" fmla="*/ 1 w 47"/>
                      <a:gd name="T9" fmla="*/ 0 h 165"/>
                      <a:gd name="T10" fmla="*/ 2 w 47"/>
                      <a:gd name="T11" fmla="*/ 0 h 165"/>
                      <a:gd name="T12" fmla="*/ 3 w 47"/>
                      <a:gd name="T13" fmla="*/ 1 h 165"/>
                      <a:gd name="T14" fmla="*/ 4 w 47"/>
                      <a:gd name="T15" fmla="*/ 4 h 165"/>
                      <a:gd name="T16" fmla="*/ 3 w 47"/>
                      <a:gd name="T17" fmla="*/ 4 h 165"/>
                      <a:gd name="T18" fmla="*/ 2 w 47"/>
                      <a:gd name="T19" fmla="*/ 5 h 165"/>
                      <a:gd name="T20" fmla="*/ 2 w 47"/>
                      <a:gd name="T21" fmla="*/ 5 h 165"/>
                      <a:gd name="T22" fmla="*/ 2 w 47"/>
                      <a:gd name="T23" fmla="*/ 5 h 165"/>
                      <a:gd name="T24" fmla="*/ 3 w 47"/>
                      <a:gd name="T25" fmla="*/ 5 h 165"/>
                      <a:gd name="T26" fmla="*/ 1 w 47"/>
                      <a:gd name="T27" fmla="*/ 5 h 165"/>
                      <a:gd name="T28" fmla="*/ 0 w 47"/>
                      <a:gd name="T29" fmla="*/ 6 h 165"/>
                      <a:gd name="T30" fmla="*/ 0 w 47"/>
                      <a:gd name="T31" fmla="*/ 6 h 165"/>
                      <a:gd name="T32" fmla="*/ 0 w 47"/>
                      <a:gd name="T33" fmla="*/ 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 w 138"/>
                      <a:gd name="T1" fmla="*/ 2 h 103"/>
                      <a:gd name="T2" fmla="*/ 3 w 138"/>
                      <a:gd name="T3" fmla="*/ 2 h 103"/>
                      <a:gd name="T4" fmla="*/ 4 w 138"/>
                      <a:gd name="T5" fmla="*/ 1 h 103"/>
                      <a:gd name="T6" fmla="*/ 4 w 138"/>
                      <a:gd name="T7" fmla="*/ 2 h 103"/>
                      <a:gd name="T8" fmla="*/ 5 w 138"/>
                      <a:gd name="T9" fmla="*/ 2 h 103"/>
                      <a:gd name="T10" fmla="*/ 6 w 138"/>
                      <a:gd name="T11" fmla="*/ 2 h 103"/>
                      <a:gd name="T12" fmla="*/ 9 w 138"/>
                      <a:gd name="T13" fmla="*/ 1 h 103"/>
                      <a:gd name="T14" fmla="*/ 10 w 138"/>
                      <a:gd name="T15" fmla="*/ 1 h 103"/>
                      <a:gd name="T16" fmla="*/ 11 w 138"/>
                      <a:gd name="T17" fmla="*/ 0 h 103"/>
                      <a:gd name="T18" fmla="*/ 8 w 138"/>
                      <a:gd name="T19" fmla="*/ 2 h 103"/>
                      <a:gd name="T20" fmla="*/ 6 w 138"/>
                      <a:gd name="T21" fmla="*/ 2 h 103"/>
                      <a:gd name="T22" fmla="*/ 5 w 138"/>
                      <a:gd name="T23" fmla="*/ 3 h 103"/>
                      <a:gd name="T24" fmla="*/ 4 w 138"/>
                      <a:gd name="T25" fmla="*/ 4 h 103"/>
                      <a:gd name="T26" fmla="*/ 2 w 138"/>
                      <a:gd name="T27" fmla="*/ 3 h 103"/>
                      <a:gd name="T28" fmla="*/ 2 w 138"/>
                      <a:gd name="T29" fmla="*/ 3 h 103"/>
                      <a:gd name="T30" fmla="*/ 2 w 138"/>
                      <a:gd name="T31" fmla="*/ 4 h 103"/>
                      <a:gd name="T32" fmla="*/ 0 w 138"/>
                      <a:gd name="T33" fmla="*/ 4 h 103"/>
                      <a:gd name="T34" fmla="*/ 1 w 138"/>
                      <a:gd name="T35" fmla="*/ 3 h 103"/>
                      <a:gd name="T36" fmla="*/ 2 w 138"/>
                      <a:gd name="T37" fmla="*/ 2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2 w 188"/>
                      <a:gd name="T1" fmla="*/ 1 h 214"/>
                      <a:gd name="T2" fmla="*/ 12 w 188"/>
                      <a:gd name="T3" fmla="*/ 0 h 214"/>
                      <a:gd name="T4" fmla="*/ 13 w 188"/>
                      <a:gd name="T5" fmla="*/ 0 h 214"/>
                      <a:gd name="T6" fmla="*/ 14 w 188"/>
                      <a:gd name="T7" fmla="*/ 1 h 214"/>
                      <a:gd name="T8" fmla="*/ 14 w 188"/>
                      <a:gd name="T9" fmla="*/ 2 h 214"/>
                      <a:gd name="T10" fmla="*/ 14 w 188"/>
                      <a:gd name="T11" fmla="*/ 2 h 214"/>
                      <a:gd name="T12" fmla="*/ 13 w 188"/>
                      <a:gd name="T13" fmla="*/ 3 h 214"/>
                      <a:gd name="T14" fmla="*/ 12 w 188"/>
                      <a:gd name="T15" fmla="*/ 5 h 214"/>
                      <a:gd name="T16" fmla="*/ 11 w 188"/>
                      <a:gd name="T17" fmla="*/ 5 h 214"/>
                      <a:gd name="T18" fmla="*/ 9 w 188"/>
                      <a:gd name="T19" fmla="*/ 5 h 214"/>
                      <a:gd name="T20" fmla="*/ 9 w 188"/>
                      <a:gd name="T21" fmla="*/ 5 h 214"/>
                      <a:gd name="T22" fmla="*/ 8 w 188"/>
                      <a:gd name="T23" fmla="*/ 5 h 214"/>
                      <a:gd name="T24" fmla="*/ 7 w 188"/>
                      <a:gd name="T25" fmla="*/ 6 h 214"/>
                      <a:gd name="T26" fmla="*/ 6 w 188"/>
                      <a:gd name="T27" fmla="*/ 5 h 214"/>
                      <a:gd name="T28" fmla="*/ 5 w 188"/>
                      <a:gd name="T29" fmla="*/ 5 h 214"/>
                      <a:gd name="T30" fmla="*/ 6 w 188"/>
                      <a:gd name="T31" fmla="*/ 5 h 214"/>
                      <a:gd name="T32" fmla="*/ 6 w 188"/>
                      <a:gd name="T33" fmla="*/ 6 h 214"/>
                      <a:gd name="T34" fmla="*/ 5 w 188"/>
                      <a:gd name="T35" fmla="*/ 6 h 214"/>
                      <a:gd name="T36" fmla="*/ 3 w 188"/>
                      <a:gd name="T37" fmla="*/ 6 h 214"/>
                      <a:gd name="T38" fmla="*/ 3 w 188"/>
                      <a:gd name="T39" fmla="*/ 6 h 214"/>
                      <a:gd name="T40" fmla="*/ 4 w 188"/>
                      <a:gd name="T41" fmla="*/ 5 h 214"/>
                      <a:gd name="T42" fmla="*/ 3 w 188"/>
                      <a:gd name="T43" fmla="*/ 6 h 214"/>
                      <a:gd name="T44" fmla="*/ 2 w 188"/>
                      <a:gd name="T45" fmla="*/ 6 h 214"/>
                      <a:gd name="T46" fmla="*/ 3 w 188"/>
                      <a:gd name="T47" fmla="*/ 7 h 214"/>
                      <a:gd name="T48" fmla="*/ 1 w 188"/>
                      <a:gd name="T49" fmla="*/ 8 h 214"/>
                      <a:gd name="T50" fmla="*/ 0 w 188"/>
                      <a:gd name="T51" fmla="*/ 8 h 214"/>
                      <a:gd name="T52" fmla="*/ 0 w 188"/>
                      <a:gd name="T53" fmla="*/ 7 h 214"/>
                      <a:gd name="T54" fmla="*/ 0 w 188"/>
                      <a:gd name="T55" fmla="*/ 6 h 214"/>
                      <a:gd name="T56" fmla="*/ 1 w 188"/>
                      <a:gd name="T57" fmla="*/ 6 h 214"/>
                      <a:gd name="T58" fmla="*/ 3 w 188"/>
                      <a:gd name="T59" fmla="*/ 5 h 214"/>
                      <a:gd name="T60" fmla="*/ 3 w 188"/>
                      <a:gd name="T61" fmla="*/ 4 h 214"/>
                      <a:gd name="T62" fmla="*/ 6 w 188"/>
                      <a:gd name="T63" fmla="*/ 4 h 214"/>
                      <a:gd name="T64" fmla="*/ 6 w 188"/>
                      <a:gd name="T65" fmla="*/ 4 h 214"/>
                      <a:gd name="T66" fmla="*/ 9 w 188"/>
                      <a:gd name="T67" fmla="*/ 3 h 214"/>
                      <a:gd name="T68" fmla="*/ 9 w 188"/>
                      <a:gd name="T69" fmla="*/ 3 h 214"/>
                      <a:gd name="T70" fmla="*/ 10 w 188"/>
                      <a:gd name="T71" fmla="*/ 3 h 214"/>
                      <a:gd name="T72" fmla="*/ 11 w 188"/>
                      <a:gd name="T73" fmla="*/ 2 h 214"/>
                      <a:gd name="T74" fmla="*/ 12 w 188"/>
                      <a:gd name="T75" fmla="*/ 2 h 214"/>
                      <a:gd name="T76" fmla="*/ 11 w 188"/>
                      <a:gd name="T77" fmla="*/ 1 h 214"/>
                      <a:gd name="T78" fmla="*/ 12 w 188"/>
                      <a:gd name="T79" fmla="*/ 1 h 214"/>
                      <a:gd name="T80" fmla="*/ 12 w 188"/>
                      <a:gd name="T81" fmla="*/ 1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63 w 812"/>
                      <a:gd name="T1" fmla="*/ 1 h 564"/>
                      <a:gd name="T2" fmla="*/ 61 w 812"/>
                      <a:gd name="T3" fmla="*/ 3 h 564"/>
                      <a:gd name="T4" fmla="*/ 59 w 812"/>
                      <a:gd name="T5" fmla="*/ 5 h 564"/>
                      <a:gd name="T6" fmla="*/ 56 w 812"/>
                      <a:gd name="T7" fmla="*/ 5 h 564"/>
                      <a:gd name="T8" fmla="*/ 50 w 812"/>
                      <a:gd name="T9" fmla="*/ 7 h 564"/>
                      <a:gd name="T10" fmla="*/ 49 w 812"/>
                      <a:gd name="T11" fmla="*/ 8 h 564"/>
                      <a:gd name="T12" fmla="*/ 47 w 812"/>
                      <a:gd name="T13" fmla="*/ 9 h 564"/>
                      <a:gd name="T14" fmla="*/ 48 w 812"/>
                      <a:gd name="T15" fmla="*/ 7 h 564"/>
                      <a:gd name="T16" fmla="*/ 45 w 812"/>
                      <a:gd name="T17" fmla="*/ 7 h 564"/>
                      <a:gd name="T18" fmla="*/ 44 w 812"/>
                      <a:gd name="T19" fmla="*/ 8 h 564"/>
                      <a:gd name="T20" fmla="*/ 47 w 812"/>
                      <a:gd name="T21" fmla="*/ 11 h 564"/>
                      <a:gd name="T22" fmla="*/ 47 w 812"/>
                      <a:gd name="T23" fmla="*/ 14 h 564"/>
                      <a:gd name="T24" fmla="*/ 42 w 812"/>
                      <a:gd name="T25" fmla="*/ 15 h 564"/>
                      <a:gd name="T26" fmla="*/ 41 w 812"/>
                      <a:gd name="T27" fmla="*/ 14 h 564"/>
                      <a:gd name="T28" fmla="*/ 38 w 812"/>
                      <a:gd name="T29" fmla="*/ 13 h 564"/>
                      <a:gd name="T30" fmla="*/ 36 w 812"/>
                      <a:gd name="T31" fmla="*/ 13 h 564"/>
                      <a:gd name="T32" fmla="*/ 35 w 812"/>
                      <a:gd name="T33" fmla="*/ 15 h 564"/>
                      <a:gd name="T34" fmla="*/ 39 w 812"/>
                      <a:gd name="T35" fmla="*/ 17 h 564"/>
                      <a:gd name="T36" fmla="*/ 40 w 812"/>
                      <a:gd name="T37" fmla="*/ 20 h 564"/>
                      <a:gd name="T38" fmla="*/ 41 w 812"/>
                      <a:gd name="T39" fmla="*/ 21 h 564"/>
                      <a:gd name="T40" fmla="*/ 38 w 812"/>
                      <a:gd name="T41" fmla="*/ 20 h 564"/>
                      <a:gd name="T42" fmla="*/ 37 w 812"/>
                      <a:gd name="T43" fmla="*/ 19 h 564"/>
                      <a:gd name="T44" fmla="*/ 33 w 812"/>
                      <a:gd name="T45" fmla="*/ 16 h 564"/>
                      <a:gd name="T46" fmla="*/ 33 w 812"/>
                      <a:gd name="T47" fmla="*/ 12 h 564"/>
                      <a:gd name="T48" fmla="*/ 33 w 812"/>
                      <a:gd name="T49" fmla="*/ 10 h 564"/>
                      <a:gd name="T50" fmla="*/ 32 w 812"/>
                      <a:gd name="T51" fmla="*/ 10 h 564"/>
                      <a:gd name="T52" fmla="*/ 30 w 812"/>
                      <a:gd name="T53" fmla="*/ 10 h 564"/>
                      <a:gd name="T54" fmla="*/ 28 w 812"/>
                      <a:gd name="T55" fmla="*/ 6 h 564"/>
                      <a:gd name="T56" fmla="*/ 26 w 812"/>
                      <a:gd name="T57" fmla="*/ 6 h 564"/>
                      <a:gd name="T58" fmla="*/ 23 w 812"/>
                      <a:gd name="T59" fmla="*/ 6 h 564"/>
                      <a:gd name="T60" fmla="*/ 19 w 812"/>
                      <a:gd name="T61" fmla="*/ 9 h 564"/>
                      <a:gd name="T62" fmla="*/ 15 w 812"/>
                      <a:gd name="T63" fmla="*/ 10 h 564"/>
                      <a:gd name="T64" fmla="*/ 15 w 812"/>
                      <a:gd name="T65" fmla="*/ 10 h 564"/>
                      <a:gd name="T66" fmla="*/ 12 w 812"/>
                      <a:gd name="T67" fmla="*/ 12 h 564"/>
                      <a:gd name="T68" fmla="*/ 12 w 812"/>
                      <a:gd name="T69" fmla="*/ 13 h 564"/>
                      <a:gd name="T70" fmla="*/ 10 w 812"/>
                      <a:gd name="T71" fmla="*/ 15 h 564"/>
                      <a:gd name="T72" fmla="*/ 7 w 812"/>
                      <a:gd name="T73" fmla="*/ 15 h 564"/>
                      <a:gd name="T74" fmla="*/ 5 w 812"/>
                      <a:gd name="T75" fmla="*/ 10 h 564"/>
                      <a:gd name="T76" fmla="*/ 6 w 812"/>
                      <a:gd name="T77" fmla="*/ 6 h 564"/>
                      <a:gd name="T78" fmla="*/ 3 w 812"/>
                      <a:gd name="T79" fmla="*/ 7 h 564"/>
                      <a:gd name="T80" fmla="*/ 2 w 812"/>
                      <a:gd name="T81" fmla="*/ 6 h 564"/>
                      <a:gd name="T82" fmla="*/ 2 w 812"/>
                      <a:gd name="T83" fmla="*/ 5 h 564"/>
                      <a:gd name="T84" fmla="*/ 0 w 812"/>
                      <a:gd name="T85" fmla="*/ 3 h 564"/>
                      <a:gd name="T86" fmla="*/ 62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2 w 43"/>
                      <a:gd name="T3" fmla="*/ 0 h 85"/>
                      <a:gd name="T4" fmla="*/ 3 w 43"/>
                      <a:gd name="T5" fmla="*/ 1 h 85"/>
                      <a:gd name="T6" fmla="*/ 2 w 43"/>
                      <a:gd name="T7" fmla="*/ 3 h 85"/>
                      <a:gd name="T8" fmla="*/ 0 w 43"/>
                      <a:gd name="T9" fmla="*/ 3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 w 44"/>
                      <a:gd name="T1" fmla="*/ 1 h 74"/>
                      <a:gd name="T2" fmla="*/ 2 w 44"/>
                      <a:gd name="T3" fmla="*/ 0 h 74"/>
                      <a:gd name="T4" fmla="*/ 3 w 44"/>
                      <a:gd name="T5" fmla="*/ 0 h 74"/>
                      <a:gd name="T6" fmla="*/ 3 w 44"/>
                      <a:gd name="T7" fmla="*/ 1 h 74"/>
                      <a:gd name="T8" fmla="*/ 1 w 44"/>
                      <a:gd name="T9" fmla="*/ 3 h 74"/>
                      <a:gd name="T10" fmla="*/ 0 w 44"/>
                      <a:gd name="T11" fmla="*/ 2 h 74"/>
                      <a:gd name="T12" fmla="*/ 0 w 44"/>
                      <a:gd name="T13" fmla="*/ 1 h 74"/>
                      <a:gd name="T14" fmla="*/ 1 w 44"/>
                      <a:gd name="T15" fmla="*/ 1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1 h 30"/>
                      <a:gd name="T2" fmla="*/ 0 w 20"/>
                      <a:gd name="T3" fmla="*/ 1 h 30"/>
                      <a:gd name="T4" fmla="*/ 0 w 20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23 w 682"/>
                      <a:gd name="T1" fmla="*/ 119 h 557"/>
                      <a:gd name="T2" fmla="*/ 124 w 682"/>
                      <a:gd name="T3" fmla="*/ 116 h 557"/>
                      <a:gd name="T4" fmla="*/ 128 w 682"/>
                      <a:gd name="T5" fmla="*/ 106 h 557"/>
                      <a:gd name="T6" fmla="*/ 79 w 682"/>
                      <a:gd name="T7" fmla="*/ 74 h 557"/>
                      <a:gd name="T8" fmla="*/ 72 w 682"/>
                      <a:gd name="T9" fmla="*/ 89 h 557"/>
                      <a:gd name="T10" fmla="*/ 77 w 682"/>
                      <a:gd name="T11" fmla="*/ 142 h 557"/>
                      <a:gd name="T12" fmla="*/ 72 w 682"/>
                      <a:gd name="T13" fmla="*/ 127 h 557"/>
                      <a:gd name="T14" fmla="*/ 62 w 682"/>
                      <a:gd name="T15" fmla="*/ 112 h 557"/>
                      <a:gd name="T16" fmla="*/ 63 w 682"/>
                      <a:gd name="T17" fmla="*/ 106 h 557"/>
                      <a:gd name="T18" fmla="*/ 63 w 682"/>
                      <a:gd name="T19" fmla="*/ 101 h 557"/>
                      <a:gd name="T20" fmla="*/ 57 w 682"/>
                      <a:gd name="T21" fmla="*/ 96 h 557"/>
                      <a:gd name="T22" fmla="*/ 50 w 682"/>
                      <a:gd name="T23" fmla="*/ 89 h 557"/>
                      <a:gd name="T24" fmla="*/ 38 w 682"/>
                      <a:gd name="T25" fmla="*/ 91 h 557"/>
                      <a:gd name="T26" fmla="*/ 32 w 682"/>
                      <a:gd name="T27" fmla="*/ 93 h 557"/>
                      <a:gd name="T28" fmla="*/ 20 w 682"/>
                      <a:gd name="T29" fmla="*/ 93 h 557"/>
                      <a:gd name="T30" fmla="*/ 6 w 682"/>
                      <a:gd name="T31" fmla="*/ 80 h 557"/>
                      <a:gd name="T32" fmla="*/ 3 w 682"/>
                      <a:gd name="T33" fmla="*/ 76 h 557"/>
                      <a:gd name="T34" fmla="*/ 0 w 682"/>
                      <a:gd name="T35" fmla="*/ 68 h 557"/>
                      <a:gd name="T36" fmla="*/ 6 w 682"/>
                      <a:gd name="T37" fmla="*/ 55 h 557"/>
                      <a:gd name="T38" fmla="*/ 8 w 682"/>
                      <a:gd name="T39" fmla="*/ 46 h 557"/>
                      <a:gd name="T40" fmla="*/ 13 w 682"/>
                      <a:gd name="T41" fmla="*/ 37 h 557"/>
                      <a:gd name="T42" fmla="*/ 20 w 682"/>
                      <a:gd name="T43" fmla="*/ 30 h 557"/>
                      <a:gd name="T44" fmla="*/ 43 w 682"/>
                      <a:gd name="T45" fmla="*/ 17 h 557"/>
                      <a:gd name="T46" fmla="*/ 57 w 682"/>
                      <a:gd name="T47" fmla="*/ 8 h 557"/>
                      <a:gd name="T48" fmla="*/ 66 w 682"/>
                      <a:gd name="T49" fmla="*/ 2 h 557"/>
                      <a:gd name="T50" fmla="*/ 93 w 682"/>
                      <a:gd name="T51" fmla="*/ 1 h 557"/>
                      <a:gd name="T52" fmla="*/ 102 w 682"/>
                      <a:gd name="T53" fmla="*/ 0 h 557"/>
                      <a:gd name="T54" fmla="*/ 98 w 682"/>
                      <a:gd name="T55" fmla="*/ 9 h 557"/>
                      <a:gd name="T56" fmla="*/ 113 w 682"/>
                      <a:gd name="T57" fmla="*/ 22 h 557"/>
                      <a:gd name="T58" fmla="*/ 128 w 682"/>
                      <a:gd name="T59" fmla="*/ 19 h 557"/>
                      <a:gd name="T60" fmla="*/ 135 w 682"/>
                      <a:gd name="T61" fmla="*/ 21 h 557"/>
                      <a:gd name="T62" fmla="*/ 143 w 682"/>
                      <a:gd name="T63" fmla="*/ 25 h 557"/>
                      <a:gd name="T64" fmla="*/ 146 w 682"/>
                      <a:gd name="T65" fmla="*/ 48 h 557"/>
                      <a:gd name="T66" fmla="*/ 146 w 682"/>
                      <a:gd name="T67" fmla="*/ 62 h 557"/>
                      <a:gd name="T68" fmla="*/ 153 w 682"/>
                      <a:gd name="T69" fmla="*/ 72 h 557"/>
                      <a:gd name="T70" fmla="*/ 165 w 682"/>
                      <a:gd name="T71" fmla="*/ 77 h 557"/>
                      <a:gd name="T72" fmla="*/ 174 w 682"/>
                      <a:gd name="T73" fmla="*/ 76 h 557"/>
                      <a:gd name="T74" fmla="*/ 170 w 682"/>
                      <a:gd name="T75" fmla="*/ 87 h 557"/>
                      <a:gd name="T76" fmla="*/ 153 w 682"/>
                      <a:gd name="T77" fmla="*/ 105 h 557"/>
                      <a:gd name="T78" fmla="*/ 140 w 682"/>
                      <a:gd name="T79" fmla="*/ 125 h 557"/>
                      <a:gd name="T80" fmla="*/ 142 w 682"/>
                      <a:gd name="T81" fmla="*/ 130 h 557"/>
                      <a:gd name="T82" fmla="*/ 111 w 682"/>
                      <a:gd name="T83" fmla="*/ 142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62 w 257"/>
                      <a:gd name="T1" fmla="*/ 90 h 347"/>
                      <a:gd name="T2" fmla="*/ 60 w 257"/>
                      <a:gd name="T3" fmla="*/ 78 h 347"/>
                      <a:gd name="T4" fmla="*/ 56 w 257"/>
                      <a:gd name="T5" fmla="*/ 75 h 347"/>
                      <a:gd name="T6" fmla="*/ 55 w 257"/>
                      <a:gd name="T7" fmla="*/ 69 h 347"/>
                      <a:gd name="T8" fmla="*/ 53 w 257"/>
                      <a:gd name="T9" fmla="*/ 66 h 347"/>
                      <a:gd name="T10" fmla="*/ 53 w 257"/>
                      <a:gd name="T11" fmla="*/ 59 h 347"/>
                      <a:gd name="T12" fmla="*/ 53 w 257"/>
                      <a:gd name="T13" fmla="*/ 55 h 347"/>
                      <a:gd name="T14" fmla="*/ 58 w 257"/>
                      <a:gd name="T15" fmla="*/ 52 h 347"/>
                      <a:gd name="T16" fmla="*/ 65 w 257"/>
                      <a:gd name="T17" fmla="*/ 51 h 347"/>
                      <a:gd name="T18" fmla="*/ 65 w 257"/>
                      <a:gd name="T19" fmla="*/ 35 h 347"/>
                      <a:gd name="T20" fmla="*/ 14 w 257"/>
                      <a:gd name="T21" fmla="*/ 25 h 347"/>
                      <a:gd name="T22" fmla="*/ 8 w 257"/>
                      <a:gd name="T23" fmla="*/ 25 h 347"/>
                      <a:gd name="T24" fmla="*/ 4 w 257"/>
                      <a:gd name="T25" fmla="*/ 26 h 347"/>
                      <a:gd name="T26" fmla="*/ 0 w 257"/>
                      <a:gd name="T27" fmla="*/ 39 h 347"/>
                      <a:gd name="T28" fmla="*/ 23 w 257"/>
                      <a:gd name="T29" fmla="*/ 89 h 347"/>
                      <a:gd name="T30" fmla="*/ 62 w 257"/>
                      <a:gd name="T31" fmla="*/ 90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1 h 37"/>
                      <a:gd name="T2" fmla="*/ 1 w 19"/>
                      <a:gd name="T3" fmla="*/ 1 h 37"/>
                      <a:gd name="T4" fmla="*/ 0 w 19"/>
                      <a:gd name="T5" fmla="*/ 1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 w 22"/>
                      <a:gd name="T1" fmla="*/ 0 h 20"/>
                      <a:gd name="T2" fmla="*/ 1 w 22"/>
                      <a:gd name="T3" fmla="*/ 0 h 20"/>
                      <a:gd name="T4" fmla="*/ 1 w 22"/>
                      <a:gd name="T5" fmla="*/ 0 h 20"/>
                      <a:gd name="T6" fmla="*/ 0 w 22"/>
                      <a:gd name="T7" fmla="*/ 1 h 20"/>
                      <a:gd name="T8" fmla="*/ 1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 w 57"/>
                      <a:gd name="T1" fmla="*/ 1 h 30"/>
                      <a:gd name="T2" fmla="*/ 3 w 57"/>
                      <a:gd name="T3" fmla="*/ 0 h 30"/>
                      <a:gd name="T4" fmla="*/ 3 w 57"/>
                      <a:gd name="T5" fmla="*/ 1 h 30"/>
                      <a:gd name="T6" fmla="*/ 2 w 57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37 w 693"/>
                      <a:gd name="T1" fmla="*/ 17 h 696"/>
                      <a:gd name="T2" fmla="*/ 30 w 693"/>
                      <a:gd name="T3" fmla="*/ 17 h 696"/>
                      <a:gd name="T4" fmla="*/ 25 w 693"/>
                      <a:gd name="T5" fmla="*/ 15 h 696"/>
                      <a:gd name="T6" fmla="*/ 20 w 693"/>
                      <a:gd name="T7" fmla="*/ 15 h 696"/>
                      <a:gd name="T8" fmla="*/ 18 w 693"/>
                      <a:gd name="T9" fmla="*/ 16 h 696"/>
                      <a:gd name="T10" fmla="*/ 20 w 693"/>
                      <a:gd name="T11" fmla="*/ 16 h 696"/>
                      <a:gd name="T12" fmla="*/ 23 w 693"/>
                      <a:gd name="T13" fmla="*/ 18 h 696"/>
                      <a:gd name="T14" fmla="*/ 25 w 693"/>
                      <a:gd name="T15" fmla="*/ 18 h 696"/>
                      <a:gd name="T16" fmla="*/ 26 w 693"/>
                      <a:gd name="T17" fmla="*/ 20 h 696"/>
                      <a:gd name="T18" fmla="*/ 24 w 693"/>
                      <a:gd name="T19" fmla="*/ 21 h 696"/>
                      <a:gd name="T20" fmla="*/ 20 w 693"/>
                      <a:gd name="T21" fmla="*/ 23 h 696"/>
                      <a:gd name="T22" fmla="*/ 17 w 693"/>
                      <a:gd name="T23" fmla="*/ 23 h 696"/>
                      <a:gd name="T24" fmla="*/ 7 w 693"/>
                      <a:gd name="T25" fmla="*/ 26 h 696"/>
                      <a:gd name="T26" fmla="*/ 6 w 693"/>
                      <a:gd name="T27" fmla="*/ 23 h 696"/>
                      <a:gd name="T28" fmla="*/ 3 w 693"/>
                      <a:gd name="T29" fmla="*/ 20 h 696"/>
                      <a:gd name="T30" fmla="*/ 3 w 693"/>
                      <a:gd name="T31" fmla="*/ 17 h 696"/>
                      <a:gd name="T32" fmla="*/ 4 w 693"/>
                      <a:gd name="T33" fmla="*/ 13 h 696"/>
                      <a:gd name="T34" fmla="*/ 1 w 693"/>
                      <a:gd name="T35" fmla="*/ 15 h 696"/>
                      <a:gd name="T36" fmla="*/ 6 w 693"/>
                      <a:gd name="T37" fmla="*/ 10 h 696"/>
                      <a:gd name="T38" fmla="*/ 9 w 693"/>
                      <a:gd name="T39" fmla="*/ 8 h 696"/>
                      <a:gd name="T40" fmla="*/ 3 w 693"/>
                      <a:gd name="T41" fmla="*/ 8 h 696"/>
                      <a:gd name="T42" fmla="*/ 0 w 693"/>
                      <a:gd name="T43" fmla="*/ 7 h 696"/>
                      <a:gd name="T44" fmla="*/ 2 w 693"/>
                      <a:gd name="T45" fmla="*/ 5 h 696"/>
                      <a:gd name="T46" fmla="*/ 7 w 693"/>
                      <a:gd name="T47" fmla="*/ 4 h 696"/>
                      <a:gd name="T48" fmla="*/ 17 w 693"/>
                      <a:gd name="T49" fmla="*/ 5 h 696"/>
                      <a:gd name="T50" fmla="*/ 17 w 693"/>
                      <a:gd name="T51" fmla="*/ 2 h 696"/>
                      <a:gd name="T52" fmla="*/ 20 w 693"/>
                      <a:gd name="T53" fmla="*/ 0 h 696"/>
                      <a:gd name="T54" fmla="*/ 28 w 693"/>
                      <a:gd name="T55" fmla="*/ 2 h 696"/>
                      <a:gd name="T56" fmla="*/ 26 w 693"/>
                      <a:gd name="T57" fmla="*/ 3 h 696"/>
                      <a:gd name="T58" fmla="*/ 23 w 693"/>
                      <a:gd name="T59" fmla="*/ 7 h 696"/>
                      <a:gd name="T60" fmla="*/ 28 w 693"/>
                      <a:gd name="T61" fmla="*/ 7 h 696"/>
                      <a:gd name="T62" fmla="*/ 29 w 693"/>
                      <a:gd name="T63" fmla="*/ 5 h 696"/>
                      <a:gd name="T64" fmla="*/ 32 w 693"/>
                      <a:gd name="T65" fmla="*/ 3 h 696"/>
                      <a:gd name="T66" fmla="*/ 38 w 693"/>
                      <a:gd name="T67" fmla="*/ 3 h 696"/>
                      <a:gd name="T68" fmla="*/ 41 w 693"/>
                      <a:gd name="T69" fmla="*/ 2 h 696"/>
                      <a:gd name="T70" fmla="*/ 42 w 693"/>
                      <a:gd name="T71" fmla="*/ 17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211 w 931"/>
                      <a:gd name="T1" fmla="*/ 0 h 149"/>
                      <a:gd name="T2" fmla="*/ 37 w 931"/>
                      <a:gd name="T3" fmla="*/ 7 h 149"/>
                      <a:gd name="T4" fmla="*/ 23 w 931"/>
                      <a:gd name="T5" fmla="*/ 11 h 149"/>
                      <a:gd name="T6" fmla="*/ 16 w 931"/>
                      <a:gd name="T7" fmla="*/ 11 h 149"/>
                      <a:gd name="T8" fmla="*/ 6 w 931"/>
                      <a:gd name="T9" fmla="*/ 20 h 149"/>
                      <a:gd name="T10" fmla="*/ 0 w 931"/>
                      <a:gd name="T11" fmla="*/ 27 h 149"/>
                      <a:gd name="T12" fmla="*/ 15 w 931"/>
                      <a:gd name="T13" fmla="*/ 30 h 149"/>
                      <a:gd name="T14" fmla="*/ 25 w 931"/>
                      <a:gd name="T15" fmla="*/ 25 h 149"/>
                      <a:gd name="T16" fmla="*/ 28 w 931"/>
                      <a:gd name="T17" fmla="*/ 22 h 149"/>
                      <a:gd name="T18" fmla="*/ 43 w 931"/>
                      <a:gd name="T19" fmla="*/ 13 h 149"/>
                      <a:gd name="T20" fmla="*/ 55 w 931"/>
                      <a:gd name="T21" fmla="*/ 11 h 149"/>
                      <a:gd name="T22" fmla="*/ 60 w 931"/>
                      <a:gd name="T23" fmla="*/ 24 h 149"/>
                      <a:gd name="T24" fmla="*/ 48 w 931"/>
                      <a:gd name="T25" fmla="*/ 28 h 149"/>
                      <a:gd name="T26" fmla="*/ 59 w 931"/>
                      <a:gd name="T27" fmla="*/ 29 h 149"/>
                      <a:gd name="T28" fmla="*/ 64 w 931"/>
                      <a:gd name="T29" fmla="*/ 23 h 149"/>
                      <a:gd name="T30" fmla="*/ 68 w 931"/>
                      <a:gd name="T31" fmla="*/ 24 h 149"/>
                      <a:gd name="T32" fmla="*/ 65 w 931"/>
                      <a:gd name="T33" fmla="*/ 14 h 149"/>
                      <a:gd name="T34" fmla="*/ 68 w 931"/>
                      <a:gd name="T35" fmla="*/ 11 h 149"/>
                      <a:gd name="T36" fmla="*/ 71 w 931"/>
                      <a:gd name="T37" fmla="*/ 23 h 149"/>
                      <a:gd name="T38" fmla="*/ 68 w 931"/>
                      <a:gd name="T39" fmla="*/ 29 h 149"/>
                      <a:gd name="T40" fmla="*/ 76 w 931"/>
                      <a:gd name="T41" fmla="*/ 34 h 149"/>
                      <a:gd name="T42" fmla="*/ 77 w 931"/>
                      <a:gd name="T43" fmla="*/ 24 h 149"/>
                      <a:gd name="T44" fmla="*/ 84 w 931"/>
                      <a:gd name="T45" fmla="*/ 27 h 149"/>
                      <a:gd name="T46" fmla="*/ 98 w 931"/>
                      <a:gd name="T47" fmla="*/ 19 h 149"/>
                      <a:gd name="T48" fmla="*/ 105 w 931"/>
                      <a:gd name="T49" fmla="*/ 13 h 149"/>
                      <a:gd name="T50" fmla="*/ 112 w 931"/>
                      <a:gd name="T51" fmla="*/ 15 h 149"/>
                      <a:gd name="T52" fmla="*/ 116 w 931"/>
                      <a:gd name="T53" fmla="*/ 13 h 149"/>
                      <a:gd name="T54" fmla="*/ 110 w 931"/>
                      <a:gd name="T55" fmla="*/ 11 h 149"/>
                      <a:gd name="T56" fmla="*/ 121 w 931"/>
                      <a:gd name="T57" fmla="*/ 9 h 149"/>
                      <a:gd name="T58" fmla="*/ 139 w 931"/>
                      <a:gd name="T59" fmla="*/ 14 h 149"/>
                      <a:gd name="T60" fmla="*/ 149 w 931"/>
                      <a:gd name="T61" fmla="*/ 11 h 149"/>
                      <a:gd name="T62" fmla="*/ 150 w 931"/>
                      <a:gd name="T63" fmla="*/ 17 h 149"/>
                      <a:gd name="T64" fmla="*/ 145 w 931"/>
                      <a:gd name="T65" fmla="*/ 26 h 149"/>
                      <a:gd name="T66" fmla="*/ 156 w 931"/>
                      <a:gd name="T67" fmla="*/ 23 h 149"/>
                      <a:gd name="T68" fmla="*/ 159 w 931"/>
                      <a:gd name="T69" fmla="*/ 21 h 149"/>
                      <a:gd name="T70" fmla="*/ 166 w 931"/>
                      <a:gd name="T71" fmla="*/ 16 h 149"/>
                      <a:gd name="T72" fmla="*/ 203 w 931"/>
                      <a:gd name="T73" fmla="*/ 22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2 w 31"/>
                      <a:gd name="T3" fmla="*/ 0 h 30"/>
                      <a:gd name="T4" fmla="*/ 1 w 31"/>
                      <a:gd name="T5" fmla="*/ 1 h 30"/>
                      <a:gd name="T6" fmla="*/ 0 w 31"/>
                      <a:gd name="T7" fmla="*/ 1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1 h 32"/>
                      <a:gd name="T2" fmla="*/ 2 w 44"/>
                      <a:gd name="T3" fmla="*/ 0 h 32"/>
                      <a:gd name="T4" fmla="*/ 3 w 44"/>
                      <a:gd name="T5" fmla="*/ 0 h 32"/>
                      <a:gd name="T6" fmla="*/ 0 w 44"/>
                      <a:gd name="T7" fmla="*/ 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 w 76"/>
                      <a:gd name="T1" fmla="*/ 1 h 18"/>
                      <a:gd name="T2" fmla="*/ 2 w 76"/>
                      <a:gd name="T3" fmla="*/ 0 h 18"/>
                      <a:gd name="T4" fmla="*/ 3 w 76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1 h 44"/>
                      <a:gd name="T2" fmla="*/ 1 w 42"/>
                      <a:gd name="T3" fmla="*/ 0 h 44"/>
                      <a:gd name="T4" fmla="*/ 0 w 42"/>
                      <a:gd name="T5" fmla="*/ 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1 h 30"/>
                      <a:gd name="T2" fmla="*/ 3 w 31"/>
                      <a:gd name="T3" fmla="*/ 0 h 30"/>
                      <a:gd name="T4" fmla="*/ 0 w 31"/>
                      <a:gd name="T5" fmla="*/ 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06" r:id="rId3"/>
    <p:sldLayoutId id="2147483907" r:id="rId4"/>
    <p:sldLayoutId id="2147483908" r:id="rId5"/>
    <p:sldLayoutId id="2147483916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7" r:id="rId12"/>
    <p:sldLayoutId id="214748391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25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Credit Derivatives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2BFA2-35D0-419C-8770-1B1C1811ED2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6934200" cy="1223963"/>
          </a:xfrm>
        </p:spPr>
        <p:txBody>
          <a:bodyPr/>
          <a:lstStyle/>
          <a:p>
            <a:pPr eaLnBrk="1" hangingPunct="1"/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4000" smtClean="0"/>
              <a:t>Present Value of Expected Payoff </a:t>
            </a:r>
            <a:r>
              <a:rPr lang="en-CA" altLang="en-US" sz="2000" smtClean="0"/>
              <a:t>(Table 25.3; Principal = $1)</a:t>
            </a:r>
            <a:endParaRPr lang="en-US" altLang="en-US" sz="200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E5D94-C0CC-4F36-B2BA-6E29ACDD1E8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/>
        </p:nvGraphicFramePr>
        <p:xfrm>
          <a:off x="1066800" y="2286000"/>
          <a:ext cx="6629400" cy="3505200"/>
        </p:xfrm>
        <a:graphic>
          <a:graphicData uri="http://schemas.openxmlformats.org/drawingml/2006/table">
            <a:tbl>
              <a:tblPr/>
              <a:tblGrid>
                <a:gridCol w="820783"/>
                <a:gridCol w="1073331"/>
                <a:gridCol w="757646"/>
                <a:gridCol w="1262743"/>
                <a:gridCol w="1199606"/>
                <a:gridCol w="1515291"/>
              </a:tblGrid>
              <a:tr h="790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Rec. Rate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Payoff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Exp. Payoff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0.9753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0.9277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0.8395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0.7985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0.0506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924800" cy="1081088"/>
          </a:xfrm>
        </p:spPr>
        <p:txBody>
          <a:bodyPr/>
          <a:lstStyle/>
          <a:p>
            <a:pPr eaLnBrk="1" hangingPunct="1"/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3000" smtClean="0"/>
              <a:t/>
            </a:r>
            <a:br>
              <a:rPr lang="en-CA" altLang="en-US" sz="3000" smtClean="0"/>
            </a:br>
            <a:r>
              <a:rPr lang="en-CA" altLang="en-US" sz="4000" smtClean="0"/>
              <a:t>PV of Accrual Payment Made in Event of a Default. </a:t>
            </a:r>
            <a:r>
              <a:rPr lang="en-CA" altLang="en-US" sz="2000" smtClean="0"/>
              <a:t>(Table 25.4; Principal = $1)</a:t>
            </a:r>
            <a:endParaRPr lang="en-US" altLang="en-US" sz="2000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2839B-3139-4044-8DE3-7D6AE334B6E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24650" name="Group 74"/>
          <p:cNvGraphicFramePr>
            <a:graphicFrameLocks noGrp="1"/>
          </p:cNvGraphicFramePr>
          <p:nvPr/>
        </p:nvGraphicFramePr>
        <p:xfrm>
          <a:off x="914400" y="2286000"/>
          <a:ext cx="6781800" cy="3657600"/>
        </p:xfrm>
        <a:graphic>
          <a:graphicData uri="http://schemas.openxmlformats.org/drawingml/2006/table">
            <a:tbl>
              <a:tblPr/>
              <a:tblGrid>
                <a:gridCol w="968829"/>
                <a:gridCol w="1245636"/>
                <a:gridCol w="1522445"/>
                <a:gridCol w="1314838"/>
                <a:gridCol w="1730051"/>
              </a:tblGrid>
              <a:tr h="804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Accr Pmt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 Factor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Pmt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0.0099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0.9753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0.0097</a:t>
                      </a:r>
                      <a:r>
                        <a:rPr kumimoji="0" lang="en-C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0.0097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0.9277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0.0090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0.0095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0.0084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0.0093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0.8395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0.0078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0.0091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0.7985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0.0073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0.0422</a:t>
                      </a:r>
                      <a:r>
                        <a:rPr kumimoji="0" lang="en-C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Putting it all together</a:t>
            </a:r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98195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mtClean="0"/>
              <a:t>PV of expected payments is 4.0728</a:t>
            </a:r>
            <a:r>
              <a:rPr lang="en-CA" altLang="en-US" i="1" smtClean="0">
                <a:latin typeface="Times New Roman" panose="02020603050405020304" pitchFamily="18" charset="0"/>
              </a:rPr>
              <a:t>s </a:t>
            </a:r>
            <a:r>
              <a:rPr lang="en-CA" altLang="en-US" smtClean="0"/>
              <a:t>+ 0.0422</a:t>
            </a:r>
            <a:r>
              <a:rPr lang="en-CA" altLang="en-US" i="1" smtClean="0">
                <a:latin typeface="Times New Roman" panose="02020603050405020304" pitchFamily="18" charset="0"/>
              </a:rPr>
              <a:t>s </a:t>
            </a:r>
            <a:r>
              <a:rPr lang="en-CA" altLang="en-US" smtClean="0"/>
              <a:t>= 4.1150</a:t>
            </a:r>
            <a:r>
              <a:rPr lang="en-CA" altLang="en-US" i="1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mtClean="0"/>
              <a:t>The breakeven CDS spread is given by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CA" altLang="en-US" smtClean="0"/>
              <a:t>	4.1150</a:t>
            </a:r>
            <a:r>
              <a:rPr lang="en-CA" altLang="en-US" i="1" smtClean="0">
                <a:latin typeface="Times New Roman" panose="02020603050405020304" pitchFamily="18" charset="0"/>
              </a:rPr>
              <a:t>s </a:t>
            </a:r>
            <a:r>
              <a:rPr lang="en-CA" altLang="en-US" smtClean="0"/>
              <a:t>= 0.0506 or </a:t>
            </a:r>
            <a:r>
              <a:rPr lang="en-CA" altLang="en-US" i="1" smtClean="0">
                <a:latin typeface="Times New Roman" panose="02020603050405020304" pitchFamily="18" charset="0"/>
              </a:rPr>
              <a:t>s </a:t>
            </a:r>
            <a:r>
              <a:rPr lang="en-CA" altLang="en-US" smtClean="0"/>
              <a:t>= 0.0123 (123 bps)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mtClean="0"/>
              <a:t>The value of a swap  negotiated some time ago with a CDS spread of 150bps would be 	4.1150×0.0150−0.0506 = 0.0111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mtClean="0"/>
              <a:t>	per dollar of the principal.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DD3B4-D33C-4493-9BF0-13D57C657AA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Implying Default Probabilities from CDS spreads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205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CA" altLang="en-US" smtClean="0"/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Suppose that the mid market spread for a 5 year newly issued CDS is 100bps per year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We can reverse engineer our calculations to conclude that the hazard is 1.63% per year.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/>
              <a:t>If probabilities are implied from CDS spreads and then used to value another CDS the result is not sensitive to the recovery rate providing the same recovery rate is used throughout</a:t>
            </a:r>
            <a:endParaRPr lang="en-US" altLang="en-US" sz="240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71CAAC-1928-4FD9-8A5B-8A1411B52F2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CDS </a:t>
            </a:r>
            <a:r>
              <a:rPr lang="en-US" altLang="en-US" sz="2200" smtClean="0"/>
              <a:t>(page 578)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payoff in the event of default is a fixed cash amount</a:t>
            </a:r>
            <a:endParaRPr lang="en-CA" altLang="en-US" smtClean="0"/>
          </a:p>
          <a:p>
            <a:pPr eaLnBrk="1" hangingPunct="1"/>
            <a:r>
              <a:rPr lang="en-CA" altLang="en-US" smtClean="0"/>
              <a:t>In our example the PV of the expected payoff for a binary swap is 0.0844 and the breakeven binary CDS spread is 205 bps</a:t>
            </a:r>
            <a:endParaRPr lang="en-US" altLang="en-US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B46F8-CD50-4FB3-8AE6-9DE48B3A3A1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3755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Credit Indices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CDX NA IG is a portfolio of 125 investment grade companies in North America</a:t>
            </a:r>
          </a:p>
          <a:p>
            <a:pPr eaLnBrk="1" hangingPunct="1"/>
            <a:r>
              <a:rPr lang="en-US" altLang="en-US" sz="2400" smtClean="0"/>
              <a:t>iTraxx Europe is a portfolio of 125 European investment grade names</a:t>
            </a:r>
          </a:p>
          <a:p>
            <a:pPr eaLnBrk="1" hangingPunct="1"/>
            <a:r>
              <a:rPr lang="en-US" altLang="en-US" sz="2400" smtClean="0"/>
              <a:t>The portfolios are updated on March 20 and Sept 20 each year</a:t>
            </a:r>
          </a:p>
          <a:p>
            <a:pPr eaLnBrk="1" hangingPunct="1"/>
            <a:r>
              <a:rPr lang="en-US" altLang="en-US" sz="2400" smtClean="0"/>
              <a:t>The index can be thought of as the cost per name of buying protection against all 125 names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FB8C32-A933-4A81-AB3A-B217085C865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 of Fixed Coupons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Increasingly CDSs and CDS indices trade like bonds </a:t>
            </a:r>
          </a:p>
          <a:p>
            <a:pPr eaLnBrk="1" hangingPunct="1"/>
            <a:r>
              <a:rPr lang="en-US" altLang="en-US" sz="2200" smtClean="0"/>
              <a:t>A coupon is specified</a:t>
            </a:r>
          </a:p>
          <a:p>
            <a:pPr eaLnBrk="1" hangingPunct="1"/>
            <a:r>
              <a:rPr lang="en-US" altLang="en-US" sz="2200" smtClean="0"/>
              <a:t>If spread is greater than coupon, the buyer of protection pays Notional Principal × Duration × (Spread−Coupon)</a:t>
            </a:r>
          </a:p>
          <a:p>
            <a:pPr eaLnBrk="1" hangingPunct="1"/>
            <a:r>
              <a:rPr lang="en-US" altLang="en-US" sz="2200" smtClean="0"/>
              <a:t>Otherwise the seller of protection pays 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		Notional Principal × Duration × (Coupon−Spread)</a:t>
            </a:r>
          </a:p>
          <a:p>
            <a:pPr eaLnBrk="1" hangingPunct="1"/>
            <a:r>
              <a:rPr lang="en-US" altLang="en-US" sz="2200" smtClean="0"/>
              <a:t>Duration is the amount the spread has to be multiplied by to  get the PV of spread payments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664C0-7E05-425F-BC5F-8E3209804F3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CDS Forwards and Options </a:t>
            </a:r>
            <a:r>
              <a:rPr lang="en-US" altLang="en-US" sz="2200" smtClean="0"/>
              <a:t>(page 581)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Forward contract to buy 5 year protection on Ford for 280 bps in one year. If Ford defaults during the one-year life the forward contract ceases to exist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European option to buy 5 year protection on Ford for 280 bps in one year. If Ford defaults during the one-year life of the option, the option is knocked out 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6F8C7-4563-4B6A-AC42-18A867C3B4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616585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Basket CDS </a:t>
            </a:r>
            <a:r>
              <a:rPr lang="en-US" altLang="en-US" sz="2200" smtClean="0"/>
              <a:t>(page 581)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to a regular CDS except that several reference entities are specified </a:t>
            </a:r>
          </a:p>
          <a:p>
            <a:pPr eaLnBrk="1" hangingPunct="1"/>
            <a:r>
              <a:rPr lang="en-US" altLang="en-US" smtClean="0"/>
              <a:t>In a first to default swap there is a payoff when the first entity defaults</a:t>
            </a:r>
          </a:p>
          <a:p>
            <a:pPr eaLnBrk="1" hangingPunct="1"/>
            <a:r>
              <a:rPr lang="en-US" altLang="en-US" smtClean="0"/>
              <a:t>Second, third, and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th to default deals are defined similarly</a:t>
            </a:r>
          </a:p>
          <a:p>
            <a:pPr eaLnBrk="1" hangingPunct="1"/>
            <a:r>
              <a:rPr lang="en-US" altLang="en-US" smtClean="0"/>
              <a:t>Why does pricing depends on default correlation?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3A729-D55A-44A8-9F71-C500D99C2BC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Total Return Swap </a:t>
            </a:r>
            <a:r>
              <a:rPr lang="en-US" altLang="en-US" sz="2200" smtClean="0"/>
              <a:t>(page 581-582)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013700" cy="2755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Agreement to exchange total return on a portfolio of assets for LIBOR plus a spread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the end there is a payment reflecting the change in value of the assets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Usually used as financing tools by companies that want exposure to assets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82812-1803-48CF-B12C-DCB4276F0E1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46087" name="Group 5"/>
          <p:cNvGrpSpPr>
            <a:grpSpLocks/>
          </p:cNvGrpSpPr>
          <p:nvPr/>
        </p:nvGrpSpPr>
        <p:grpSpPr bwMode="auto">
          <a:xfrm>
            <a:off x="1371600" y="4648200"/>
            <a:ext cx="6477000" cy="1290638"/>
            <a:chOff x="528" y="1680"/>
            <a:chExt cx="4416" cy="935"/>
          </a:xfrm>
        </p:grpSpPr>
        <p:sp>
          <p:nvSpPr>
            <p:cNvPr id="46088" name="Rectangle 6"/>
            <p:cNvSpPr>
              <a:spLocks noChangeArrowheads="1"/>
            </p:cNvSpPr>
            <p:nvPr/>
          </p:nvSpPr>
          <p:spPr bwMode="auto">
            <a:xfrm>
              <a:off x="528" y="1776"/>
              <a:ext cx="1344" cy="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Total Return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Payer</a:t>
              </a:r>
            </a:p>
          </p:txBody>
        </p:sp>
        <p:sp>
          <p:nvSpPr>
            <p:cNvPr id="46089" name="Rectangle 7"/>
            <p:cNvSpPr>
              <a:spLocks noChangeArrowheads="1"/>
            </p:cNvSpPr>
            <p:nvPr/>
          </p:nvSpPr>
          <p:spPr bwMode="auto">
            <a:xfrm>
              <a:off x="3600" y="1776"/>
              <a:ext cx="1344" cy="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Total Return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46090" name="Line 8"/>
            <p:cNvSpPr>
              <a:spLocks noChangeShapeType="1"/>
            </p:cNvSpPr>
            <p:nvPr/>
          </p:nvSpPr>
          <p:spPr bwMode="auto">
            <a:xfrm>
              <a:off x="1920" y="192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 flipH="1">
              <a:off x="1872" y="23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1968" y="1680"/>
              <a:ext cx="148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Total Return on Assets</a:t>
              </a:r>
            </a:p>
          </p:txBody>
        </p:sp>
        <p:sp>
          <p:nvSpPr>
            <p:cNvPr id="46093" name="Text Box 11"/>
            <p:cNvSpPr txBox="1">
              <a:spLocks noChangeArrowheads="1"/>
            </p:cNvSpPr>
            <p:nvPr/>
          </p:nvSpPr>
          <p:spPr bwMode="auto">
            <a:xfrm>
              <a:off x="2016" y="2349"/>
              <a:ext cx="14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LIBOR plus 25bps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6389688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Credit Default Swaps </a:t>
            </a:r>
            <a:endParaRPr lang="en-US" altLang="en-US" sz="2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153400" cy="427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Buyer of the instrument acquires protection from the seller against a default by a particular company or country (the reference entity)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Example: Buyer pays a premium of 90 bps per year for $100 million of 5-year protection against company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Premium is known as the </a:t>
            </a:r>
            <a:r>
              <a:rPr lang="en-US" altLang="en-US" sz="2200" i="1" smtClean="0"/>
              <a:t>credit default spread</a:t>
            </a:r>
            <a:r>
              <a:rPr lang="en-US" altLang="en-US" sz="2200" smtClean="0"/>
              <a:t>.  It is paid for life of contract or until default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If there is a default, the buyer has the right to sell bonds with a face value of $100 million issued by company X for $100 million (Several bonds are typically deliverable)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867F4-3CB9-4A9A-A12F-9914B56CD4D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Asset Backed Securities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Securities created from a portfolio of loans, bonds, credit card receivables, mortgages, auto loans, aircraft leases, music royalties, etc</a:t>
            </a:r>
          </a:p>
          <a:p>
            <a:pPr eaLnBrk="1" hangingPunct="1"/>
            <a:r>
              <a:rPr lang="en-US" altLang="en-US" sz="2400" smtClean="0"/>
              <a:t>Usually the income from the assets is tranched </a:t>
            </a:r>
          </a:p>
          <a:p>
            <a:pPr eaLnBrk="1" hangingPunct="1"/>
            <a:r>
              <a:rPr lang="en-US" altLang="en-US" sz="2400" smtClean="0"/>
              <a:t>A “waterfall” defines how income is first used to pay the promised return to the senior tranche, then to the next most senior tranche, and so on.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0C2EC-D696-4EAB-8E5E-5E60E7F0F23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134225" cy="1295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Collateralized Debt Obligations </a:t>
            </a:r>
            <a:r>
              <a:rPr lang="en-US" altLang="en-US" sz="2200" smtClean="0"/>
              <a:t>(Page 583-585)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458200" cy="3657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cash CDO is an ABS where the underlying assets are debt obligations</a:t>
            </a:r>
          </a:p>
          <a:p>
            <a:pPr eaLnBrk="1" hangingPunct="1"/>
            <a:r>
              <a:rPr lang="en-US" altLang="en-US" sz="2400" smtClean="0"/>
              <a:t>A synthetic CDO involves forming a similar structure with short CDS contracts</a:t>
            </a:r>
          </a:p>
          <a:p>
            <a:pPr eaLnBrk="1" hangingPunct="1"/>
            <a:r>
              <a:rPr lang="en-US" altLang="en-US" sz="2400" smtClean="0"/>
              <a:t>In a synthetic CDO most junior tranche bears losses first. After it has been wiped out, the second most junior tranche bears losses, and so on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79652-417D-4C8E-9B72-C8B90302279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Synthetic CDO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Equity tranche is responsible for losses on underlying CDSs until they reach 5% of total notional principal (earns 1000 bp spread)</a:t>
            </a:r>
          </a:p>
          <a:p>
            <a:pPr eaLnBrk="1" hangingPunct="1"/>
            <a:r>
              <a:rPr lang="en-US" altLang="en-US" sz="2400" smtClean="0"/>
              <a:t>Mezzanine tranche is responsible for losses between 5% and 20% (earns 200 bp spread)</a:t>
            </a:r>
          </a:p>
          <a:p>
            <a:pPr eaLnBrk="1" hangingPunct="1"/>
            <a:r>
              <a:rPr lang="en-US" altLang="en-US" sz="2400" smtClean="0"/>
              <a:t>Senior tranche is responsible for losses over 20% (earns 10 bp spread)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285418-3E1C-46D0-ABE7-AB0B09FFE53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Synthetic CDO Details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income is paid on the remaining tranche principal. </a:t>
            </a:r>
          </a:p>
          <a:p>
            <a:pPr eaLnBrk="1" hangingPunct="1"/>
            <a:r>
              <a:rPr lang="en-US" altLang="en-US" sz="2400" smtClean="0"/>
              <a:t>Example: when losses have reached 8% of the total principal underlying the CDSs, tranche 1 has been wiped out, tranche 2 earns the promised spread (200 basis points) on 80% of its principal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79D6E-99B2-4B07-8010-C1FAA4EE02C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Tranche Trading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involves trading tranches of portfolios of CDSs without actually forming the portfolios</a:t>
            </a:r>
          </a:p>
          <a:p>
            <a:pPr eaLnBrk="1" hangingPunct="1"/>
            <a:r>
              <a:rPr lang="en-US" altLang="en-US" smtClean="0"/>
              <a:t>Cash flows are calculated in the same way as they would be if the portfolios had been formed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018F7-7924-4F8E-A3BC-8AB4B2362AC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974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Quotes for Standard Tranches of </a:t>
            </a:r>
            <a:r>
              <a:rPr lang="en-US" sz="3600" dirty="0" err="1" smtClean="0"/>
              <a:t>iTraxx</a:t>
            </a:r>
            <a:r>
              <a:rPr lang="en-US" sz="3600" dirty="0" smtClean="0"/>
              <a:t> </a:t>
            </a:r>
            <a:r>
              <a:rPr lang="en-US" sz="2200" dirty="0" smtClean="0"/>
              <a:t>(Table 25.6)</a:t>
            </a:r>
            <a:endParaRPr lang="en-US" dirty="0"/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7FAAE-69D2-4C8A-961B-BD4E3E018D1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371600" y="1981200"/>
            <a:ext cx="70104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Quotes are 30/360 in basis points per year except for the 0-3% tranche where the quote equals the percent of the tranche principal that must be paid upfront in addition to 500 bps per year.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962400"/>
          <a:ext cx="6781800" cy="148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914400"/>
                <a:gridCol w="990600"/>
                <a:gridCol w="838200"/>
                <a:gridCol w="914400"/>
                <a:gridCol w="990600"/>
                <a:gridCol w="8382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0-3%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3-6%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6-9%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9-12%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12-22%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Jan 1, 2007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10.34%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41.59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11.95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 5.60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2.00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23</a:t>
                      </a:r>
                      <a:endParaRPr lang="en-US" sz="16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Jan 1, 2008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30.98%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316.90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212.40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140.00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73.60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77</a:t>
                      </a:r>
                      <a:endParaRPr lang="en-US" sz="16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Jan 1, 2009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64.28%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1185.63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606.69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315.63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97.13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165</a:t>
                      </a:r>
                      <a:endParaRPr lang="en-US" sz="16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Valuation of </a:t>
            </a:r>
            <a:r>
              <a:rPr lang="en-US" sz="3500" dirty="0" smtClean="0"/>
              <a:t>Tranches of Synthetic CDOs and Basket CDSs </a:t>
            </a:r>
            <a:r>
              <a:rPr lang="en-US" sz="2200" dirty="0"/>
              <a:t>(page </a:t>
            </a:r>
            <a:r>
              <a:rPr lang="en-US" sz="2200" dirty="0" smtClean="0"/>
              <a:t>585-589)</a:t>
            </a:r>
            <a:endParaRPr lang="en-US" sz="22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81724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popular approach is to use a factor-based Gaussian copula model to define correlations between times to default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Often all pairwise correlations and all the unconditional default distributions are assumed to be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Market likes to imply a pairwise correlations from market quotes. 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20B2C-2183-4236-8541-23A43CC1C17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6"/>
          <p:cNvSpPr>
            <a:spLocks noGrp="1"/>
          </p:cNvSpPr>
          <p:nvPr>
            <p:ph type="title"/>
          </p:nvPr>
        </p:nvSpPr>
        <p:spPr>
          <a:xfrm>
            <a:off x="246063" y="1066800"/>
            <a:ext cx="7772400" cy="100647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Cumulative Default Probability Conditional on Factor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86FB3-BB6A-4740-A663-D261239FE85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143000" y="1752600"/>
            <a:ext cx="7313613" cy="4259263"/>
          </a:xfrm>
          <a:prstGeom prst="rect">
            <a:avLst/>
          </a:prstGeom>
        </p:spPr>
        <p:txBody>
          <a:bodyPr/>
          <a:lstStyle/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  <a:cs typeface="+mn-cs"/>
              </a:rPr>
              <a:t>From the binomial </a:t>
            </a:r>
            <a:r>
              <a:rPr lang="en-US" sz="2000" err="1">
                <a:latin typeface="+mn-lt"/>
                <a:cs typeface="+mn-cs"/>
              </a:rPr>
              <a:t>distribution</a:t>
            </a:r>
            <a:r>
              <a:rPr lang="en-US" sz="2000">
                <a:latin typeface="+mn-lt"/>
                <a:cs typeface="+mn-cs"/>
              </a:rPr>
              <a:t>, the </a:t>
            </a:r>
            <a:r>
              <a:rPr lang="en-US" sz="2000" dirty="0">
                <a:latin typeface="+mn-lt"/>
                <a:cs typeface="+mn-cs"/>
              </a:rPr>
              <a:t>probability of </a:t>
            </a:r>
            <a:r>
              <a:rPr lang="en-US" sz="2000" i="1" dirty="0">
                <a:latin typeface="Times New Roman" pitchFamily="18" charset="0"/>
                <a:cs typeface="+mn-cs"/>
              </a:rPr>
              <a:t>k</a:t>
            </a:r>
            <a:r>
              <a:rPr lang="en-US" sz="2000" dirty="0">
                <a:latin typeface="+mn-lt"/>
                <a:cs typeface="+mn-cs"/>
              </a:rPr>
              <a:t> defaults from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+mn-lt"/>
                <a:cs typeface="+mn-cs"/>
              </a:rPr>
              <a:t> names by time </a:t>
            </a:r>
            <a:r>
              <a:rPr lang="en-US" sz="2000" i="1" dirty="0">
                <a:latin typeface="Times New Roman" pitchFamily="18" charset="0"/>
                <a:cs typeface="+mn-cs"/>
              </a:rPr>
              <a:t>t </a:t>
            </a:r>
            <a:r>
              <a:rPr lang="en-US" sz="2000" dirty="0">
                <a:latin typeface="+mn-lt"/>
                <a:cs typeface="+mn-cs"/>
              </a:rPr>
              <a:t>conditional on </a:t>
            </a:r>
            <a:r>
              <a:rPr lang="en-US" sz="2000" i="1" dirty="0">
                <a:latin typeface="Times New Roman" pitchFamily="18" charset="0"/>
                <a:cs typeface="+mn-cs"/>
              </a:rPr>
              <a:t>F</a:t>
            </a:r>
            <a:r>
              <a:rPr lang="en-US" sz="2000" dirty="0">
                <a:latin typeface="+mn-lt"/>
                <a:cs typeface="+mn-cs"/>
              </a:rPr>
              <a:t> is</a:t>
            </a: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</a:p>
        </p:txBody>
      </p:sp>
      <p:graphicFrame>
        <p:nvGraphicFramePr>
          <p:cNvPr id="62470" name="Object 4"/>
          <p:cNvGraphicFramePr>
            <a:graphicFrameLocks noChangeAspect="1"/>
          </p:cNvGraphicFramePr>
          <p:nvPr/>
        </p:nvGraphicFramePr>
        <p:xfrm>
          <a:off x="2819400" y="2362200"/>
          <a:ext cx="2790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6" imgW="1892300" imgH="508000" progId="Equation.3">
                  <p:embed/>
                </p:oleObj>
              </mc:Choice>
              <mc:Fallback>
                <p:oleObj name="Equation" r:id="rId6" imgW="18923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7908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9"/>
          <p:cNvGraphicFramePr>
            <a:graphicFrameLocks noChangeAspect="1"/>
          </p:cNvGraphicFramePr>
          <p:nvPr/>
        </p:nvGraphicFramePr>
        <p:xfrm>
          <a:off x="2743200" y="3810000"/>
          <a:ext cx="3179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8" imgW="1943100" imgH="419100" progId="Equation.3">
                  <p:embed/>
                </p:oleObj>
              </mc:Choice>
              <mc:Fallback>
                <p:oleObj name="Equation" r:id="rId8" imgW="19431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1797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Valuing CDO Tranches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312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times </a:t>
            </a:r>
            <a:r>
              <a:rPr lang="en-US" i="1" dirty="0" err="1" smtClean="0">
                <a:latin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+mj-lt"/>
              </a:rPr>
              <a:t>j</a:t>
            </a:r>
            <a:r>
              <a:rPr lang="en-US" i="1" baseline="-25000" dirty="0" smtClean="0">
                <a:latin typeface="+mj-lt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i="1" dirty="0" err="1" smtClean="0">
                <a:latin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+mj-lt"/>
              </a:rPr>
              <a:t>j</a:t>
            </a:r>
            <a:r>
              <a:rPr lang="en-US" i="1" dirty="0" smtClean="0"/>
              <a:t>=</a:t>
            </a:r>
            <a:r>
              <a:rPr lang="en-US" dirty="0" smtClean="0"/>
              <a:t>0.25</a:t>
            </a:r>
            <a:r>
              <a:rPr lang="en-US" dirty="0"/>
              <a:t>, 0.5, 0.75….)</a:t>
            </a:r>
            <a:endParaRPr lang="en-CA" dirty="0" smtClean="0"/>
          </a:p>
          <a:p>
            <a:pPr>
              <a:defRPr/>
            </a:pPr>
            <a:r>
              <a:rPr lang="en-CA" dirty="0"/>
              <a:t>C</a:t>
            </a:r>
            <a:r>
              <a:rPr lang="en-CA" dirty="0" smtClean="0"/>
              <a:t>alculate the expected tranche principal, </a:t>
            </a:r>
            <a:r>
              <a:rPr lang="en-CA" i="1" dirty="0" err="1" smtClean="0">
                <a:latin typeface="+mj-lt"/>
              </a:rPr>
              <a:t>E</a:t>
            </a:r>
            <a:r>
              <a:rPr lang="en-CA" i="1" baseline="-25000" dirty="0" err="1">
                <a:latin typeface="+mj-lt"/>
              </a:rPr>
              <a:t>j</a:t>
            </a:r>
            <a:r>
              <a:rPr lang="en-US" dirty="0" smtClean="0"/>
              <a:t> at each time</a:t>
            </a:r>
          </a:p>
          <a:p>
            <a:pPr>
              <a:defRPr/>
            </a:pPr>
            <a:r>
              <a:rPr lang="en-CA" dirty="0" smtClean="0"/>
              <a:t>The expected payoff between times </a:t>
            </a:r>
            <a:r>
              <a:rPr lang="en-CA" i="1" dirty="0" err="1" smtClean="0">
                <a:latin typeface="Symbol" panose="05050102010706020507" pitchFamily="18" charset="2"/>
              </a:rPr>
              <a:t>t</a:t>
            </a:r>
            <a:r>
              <a:rPr lang="en-CA" i="1" baseline="-25000" dirty="0" err="1" smtClean="0">
                <a:latin typeface="+mj-lt"/>
              </a:rPr>
              <a:t>i</a:t>
            </a:r>
            <a:r>
              <a:rPr lang="en-CA" dirty="0" smtClean="0"/>
              <a:t> and </a:t>
            </a:r>
            <a:r>
              <a:rPr lang="en-CA" i="1" dirty="0" smtClean="0">
                <a:latin typeface="Symbol" panose="05050102010706020507" pitchFamily="18" charset="2"/>
              </a:rPr>
              <a:t>t</a:t>
            </a:r>
            <a:r>
              <a:rPr lang="en-CA" i="1" baseline="-25000" dirty="0" smtClean="0">
                <a:latin typeface="+mj-lt"/>
              </a:rPr>
              <a:t>i</a:t>
            </a:r>
            <a:r>
              <a:rPr lang="en-CA" baseline="-25000" dirty="0" smtClean="0"/>
              <a:t>+1</a:t>
            </a:r>
            <a:r>
              <a:rPr lang="en-CA" dirty="0"/>
              <a:t> </a:t>
            </a:r>
            <a:r>
              <a:rPr lang="en-CA" dirty="0" smtClean="0"/>
              <a:t>is the reduction in expected principal</a:t>
            </a:r>
          </a:p>
          <a:p>
            <a:pPr>
              <a:defRPr/>
            </a:pPr>
            <a:r>
              <a:rPr lang="en-CA" dirty="0" smtClean="0"/>
              <a:t>The expected payment at time </a:t>
            </a:r>
            <a:r>
              <a:rPr lang="en-CA" i="1" dirty="0" smtClean="0">
                <a:latin typeface="Symbol" panose="05050102010706020507" pitchFamily="18" charset="2"/>
              </a:rPr>
              <a:t>t</a:t>
            </a:r>
            <a:r>
              <a:rPr lang="en-CA" i="1" baseline="-25000" dirty="0" smtClean="0">
                <a:latin typeface="+mj-lt"/>
              </a:rPr>
              <a:t>i </a:t>
            </a:r>
            <a:r>
              <a:rPr lang="en-CA" i="1" dirty="0" smtClean="0">
                <a:latin typeface="+mj-lt"/>
              </a:rPr>
              <a:t> </a:t>
            </a:r>
            <a:r>
              <a:rPr lang="en-CA" dirty="0" smtClean="0"/>
              <a:t>is proportional to the expected principal at that time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DE1A2-5975-4488-AB98-DDE08CD6D42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Valuation</a:t>
            </a:r>
            <a:r>
              <a:rPr lang="en-CA" altLang="en-US" sz="2400" smtClean="0"/>
              <a:t> continued. v(t) is discount factor for maturity of t</a:t>
            </a:r>
            <a:endParaRPr lang="en-US" altLang="en-US" sz="240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altLang="en-US" smtClean="0"/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5B3A8-F496-458D-A406-81B4267D774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8"/>
          <p:cNvGraphicFramePr>
            <a:graphicFrameLocks noChangeAspect="1"/>
          </p:cNvGraphicFramePr>
          <p:nvPr/>
        </p:nvGraphicFramePr>
        <p:xfrm>
          <a:off x="573088" y="2743200"/>
          <a:ext cx="636746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7" imgW="3124080" imgH="1346040" progId="Equation.3">
                  <p:embed/>
                </p:oleObj>
              </mc:Choice>
              <mc:Fallback>
                <p:oleObj name="Equation" r:id="rId7" imgW="3124080" imgH="1346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743200"/>
                        <a:ext cx="636746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0"/>
            <a:ext cx="6858000" cy="1295400"/>
          </a:xfrm>
        </p:spPr>
        <p:txBody>
          <a:bodyPr/>
          <a:lstStyle/>
          <a:p>
            <a:pPr eaLnBrk="1" hangingPunct="1"/>
            <a:r>
              <a:rPr lang="en-US" altLang="en-US" sz="3500" smtClean="0"/>
              <a:t>CDS Structure </a:t>
            </a:r>
            <a:r>
              <a:rPr lang="en-US" altLang="en-US" sz="2200" smtClean="0"/>
              <a:t>(Figure 25.1, page 573)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79DB3-4D5A-43F1-B9FA-DF694672E0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331913" y="2900363"/>
            <a:ext cx="1752600" cy="1252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Default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Protection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Buyer, A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6056313" y="2900363"/>
            <a:ext cx="1828800" cy="1252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Default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Protection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Seller, B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084513" y="30670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3084513" y="38195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3678238" y="2667000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90 bps per year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2916238" y="3819525"/>
            <a:ext cx="34210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Payoff</a:t>
            </a:r>
            <a:r>
              <a:rPr lang="en-US" altLang="en-US" sz="1600">
                <a:latin typeface="Arial" panose="020B0604020202020204" pitchFamily="34" charset="0"/>
              </a:rPr>
              <a:t> if there is a default by reference entity=100(1-</a:t>
            </a:r>
            <a:r>
              <a:rPr lang="en-US" altLang="en-US" sz="1600" i="1">
                <a:latin typeface="Times New Roman" panose="02020603050405020304" pitchFamily="18" charset="0"/>
              </a:rPr>
              <a:t>R</a:t>
            </a:r>
            <a:r>
              <a:rPr lang="en-US" altLang="en-US" sz="16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827088" y="4652963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1295400" y="4876800"/>
            <a:ext cx="6480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Recovery rate, </a:t>
            </a:r>
            <a:r>
              <a:rPr lang="en-US" altLang="en-US" sz="1800" i="1">
                <a:latin typeface="Times New Roman" panose="02020603050405020304" pitchFamily="18" charset="0"/>
              </a:rPr>
              <a:t>R</a:t>
            </a:r>
            <a:r>
              <a:rPr lang="en-US" altLang="en-US" sz="1800">
                <a:latin typeface="Arial" panose="020B0604020202020204" pitchFamily="34" charset="0"/>
              </a:rPr>
              <a:t>, is the ratio of the value of the bond issued by reference entity immediately after default to the face value of the bond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534400" cy="1143000"/>
          </a:xfrm>
        </p:spPr>
        <p:txBody>
          <a:bodyPr/>
          <a:lstStyle/>
          <a:p>
            <a:r>
              <a:rPr lang="en-US" altLang="en-US" smtClean="0"/>
              <a:t>Calculation of the E’s</a:t>
            </a:r>
            <a:endParaRPr lang="en-US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Discretize the distribution of </a:t>
            </a:r>
            <a:r>
              <a:rPr lang="en-US" sz="2000" i="1" dirty="0" smtClean="0">
                <a:latin typeface="+mj-lt"/>
              </a:rPr>
              <a:t>F</a:t>
            </a:r>
            <a:r>
              <a:rPr lang="en-US" sz="2000" dirty="0" smtClean="0"/>
              <a:t> so that there are, say, 30 values with 30 weights. </a:t>
            </a:r>
          </a:p>
          <a:p>
            <a:pPr>
              <a:defRPr/>
            </a:pPr>
            <a:r>
              <a:rPr lang="en-US" sz="2000" dirty="0" smtClean="0"/>
              <a:t>Use binomial distribution to calculate the probability of 0,1, 2, 3… defaults by each time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i="1" dirty="0" err="1" smtClean="0">
                <a:latin typeface="Symbol" panose="05050102010706020507" pitchFamily="18" charset="2"/>
              </a:rPr>
              <a:t>t</a:t>
            </a:r>
            <a:r>
              <a:rPr lang="en-US" sz="2000" i="1" baseline="-25000" dirty="0" err="1" smtClean="0">
                <a:latin typeface="+mj-lt"/>
              </a:rPr>
              <a:t>i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dirty="0" smtClean="0"/>
              <a:t>on the underlying portfolio for each value of </a:t>
            </a:r>
            <a:r>
              <a:rPr lang="en-US" sz="2000" i="1" dirty="0" smtClean="0">
                <a:latin typeface="+mj-lt"/>
              </a:rPr>
              <a:t>F</a:t>
            </a:r>
          </a:p>
          <a:p>
            <a:pPr>
              <a:defRPr/>
            </a:pPr>
            <a:r>
              <a:rPr lang="en-US" sz="2000" dirty="0" smtClean="0"/>
              <a:t>For each value of </a:t>
            </a:r>
            <a:r>
              <a:rPr lang="en-US" sz="2000" i="1" dirty="0" smtClean="0">
                <a:latin typeface="+mj-lt"/>
              </a:rPr>
              <a:t>F</a:t>
            </a:r>
            <a:r>
              <a:rPr lang="en-US" sz="2000" dirty="0" smtClean="0"/>
              <a:t> calculate expected principal of tranche at each time </a:t>
            </a:r>
            <a:r>
              <a:rPr lang="en-US" sz="2000" i="1" dirty="0" smtClean="0">
                <a:latin typeface="Symbol" panose="05050102010706020507" pitchFamily="18" charset="2"/>
              </a:rPr>
              <a:t>t</a:t>
            </a:r>
            <a:r>
              <a:rPr lang="en-US" sz="2000" i="1" baseline="-25000" dirty="0" smtClean="0"/>
              <a:t>i</a:t>
            </a:r>
            <a:endParaRPr lang="en-US" sz="2000" i="1" dirty="0" smtClean="0"/>
          </a:p>
          <a:p>
            <a:pPr>
              <a:defRPr/>
            </a:pPr>
            <a:r>
              <a:rPr lang="en-US" sz="2000" dirty="0" smtClean="0"/>
              <a:t>Weight value of tranche by probability of </a:t>
            </a:r>
            <a:r>
              <a:rPr lang="en-US" sz="2000" i="1" dirty="0" smtClean="0">
                <a:latin typeface="+mj-lt"/>
              </a:rPr>
              <a:t>F</a:t>
            </a:r>
            <a:r>
              <a:rPr lang="en-US" sz="2000" dirty="0" smtClean="0"/>
              <a:t> to obtain unconditional expected principals </a:t>
            </a:r>
            <a:r>
              <a:rPr lang="en-US" sz="2000" dirty="0"/>
              <a:t>at each time </a:t>
            </a:r>
            <a:r>
              <a:rPr lang="en-US" sz="2000" i="1" dirty="0" err="1" smtClean="0">
                <a:latin typeface="Symbol" panose="05050102010706020507" pitchFamily="18" charset="2"/>
              </a:rPr>
              <a:t>t</a:t>
            </a:r>
            <a:r>
              <a:rPr lang="en-US" sz="2000" i="1" baseline="-25000" dirty="0" err="1" smtClean="0"/>
              <a:t>i</a:t>
            </a:r>
            <a:endParaRPr lang="en-US" sz="2000" dirty="0" smtClean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3CF12-0908-464A-A786-8211760CA71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F-values and their weights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Calculated from Gaussian quadrature </a:t>
            </a:r>
            <a:r>
              <a:rPr lang="en-CA" sz="2400" dirty="0" smtClean="0"/>
              <a:t>(or copied from www.rotman.utoronto.ca/~hull)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C28D4-D7F8-4314-BB4B-38E5D09A53E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1811338" y="3213100"/>
          <a:ext cx="54562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5" imgW="2235200" imgH="431800" progId="Equation.3">
                  <p:embed/>
                </p:oleObj>
              </mc:Choice>
              <mc:Fallback>
                <p:oleObj name="Equation" r:id="rId5" imgW="2235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213100"/>
                        <a:ext cx="54562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 Correlations</a:t>
            </a:r>
          </a:p>
        </p:txBody>
      </p:sp>
      <p:sp>
        <p:nvSpPr>
          <p:cNvPr id="686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compound (tranche) correlation is the correlation that is implied from the price of an individual tranche using the one-factor Gaussian copula model</a:t>
            </a:r>
          </a:p>
          <a:p>
            <a:pPr eaLnBrk="1" hangingPunct="1"/>
            <a:r>
              <a:rPr lang="en-US" altLang="en-US" sz="2400" smtClean="0"/>
              <a:t>A base correlation is correlation that prices the 0 to </a:t>
            </a:r>
            <a:r>
              <a:rPr lang="en-US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smtClean="0"/>
              <a:t>% tranche consistently with the market where </a:t>
            </a:r>
            <a:r>
              <a:rPr lang="en-US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smtClean="0"/>
              <a:t>% is a detachment point (the end point of a standard tranche)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EDD380-F458-43AA-8472-B28EE22D94C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Procedure for Calculating Base Correlation</a:t>
            </a:r>
            <a:endParaRPr lang="en-US" sz="27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42052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Calculate compound correlation for each tranche</a:t>
            </a:r>
          </a:p>
          <a:p>
            <a:pPr eaLnBrk="1" hangingPunct="1"/>
            <a:r>
              <a:rPr lang="en-US" altLang="en-US" sz="2400" smtClean="0"/>
              <a:t>Calculate PV of expected loss for each tranche</a:t>
            </a:r>
          </a:p>
          <a:p>
            <a:pPr eaLnBrk="1" hangingPunct="1"/>
            <a:r>
              <a:rPr lang="en-US" altLang="en-US" sz="2400" smtClean="0"/>
              <a:t>Sum these to get PV of expected loss for base correlation tranches</a:t>
            </a:r>
          </a:p>
          <a:p>
            <a:pPr eaLnBrk="1" hangingPunct="1"/>
            <a:r>
              <a:rPr lang="en-US" altLang="en-US" sz="2400" smtClean="0"/>
              <a:t>Calculate correlation parameter in one-factor gaussian copula model that is consistent with this expected loss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81261-7C60-4276-AA80-CE7AD392950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11430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Implied Correlations for </a:t>
            </a:r>
            <a:r>
              <a:rPr lang="en-US" dirty="0" err="1" smtClean="0"/>
              <a:t>iTraxx</a:t>
            </a:r>
            <a:r>
              <a:rPr lang="en-US" dirty="0" smtClean="0"/>
              <a:t> on January 31, 2007</a:t>
            </a:r>
            <a:endParaRPr lang="en-US" sz="27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0" y="2819400"/>
          <a:ext cx="7499350" cy="101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/>
                <a:gridCol w="1191684"/>
                <a:gridCol w="1249892"/>
                <a:gridCol w="1249892"/>
                <a:gridCol w="1249892"/>
                <a:gridCol w="1249892"/>
              </a:tblGrid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Tranche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0-3%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3-6%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6-9%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9-12%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12-22%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</a:t>
                      </a:r>
                      <a:r>
                        <a:rPr lang="en-US" sz="1800" baseline="0" dirty="0" smtClean="0"/>
                        <a:t>ound Correlation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17.7%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7.8%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14.0%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18.2%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23.3%</a:t>
                      </a:r>
                      <a:endParaRPr lang="en-US" sz="1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72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A374C-E69E-4888-B9C3-E53A268DCE9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4267200"/>
          <a:ext cx="749935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051984"/>
                <a:gridCol w="1249892"/>
                <a:gridCol w="1249892"/>
                <a:gridCol w="1249892"/>
                <a:gridCol w="1249892"/>
              </a:tblGrid>
              <a:tr h="3913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0-22%</a:t>
                      </a:r>
                      <a:endParaRPr lang="en-US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Base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NonStandard Tranches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Better to interpolate expected losses rather than to interpolate base correlations</a:t>
            </a:r>
          </a:p>
          <a:p>
            <a:pPr eaLnBrk="1" hangingPunct="1">
              <a:defRPr/>
            </a:pPr>
            <a:r>
              <a:rPr lang="en-US" dirty="0" smtClean="0"/>
              <a:t>For no arbitrage expected losses on the 0 to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 smtClean="0"/>
              <a:t>% tranche must increase at a decreasing rate as a function of </a:t>
            </a:r>
            <a:r>
              <a:rPr lang="en-US" i="1" dirty="0" smtClean="0">
                <a:latin typeface="+mj-lt"/>
              </a:rPr>
              <a:t>X</a:t>
            </a:r>
            <a:endParaRPr lang="en-US" i="1" dirty="0">
              <a:latin typeface="+mj-lt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B93AE-E1F7-4CEB-87AC-C83547C744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Expected Losses on 0 to X% tranche as a percent of Total Underlying Principal for iTraxx on Jan 31, 2007</a:t>
            </a:r>
          </a:p>
        </p:txBody>
      </p:sp>
      <p:sp>
        <p:nvSpPr>
          <p:cNvPr id="768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68CCB-A804-4415-A7D5-00062342500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4792663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Advanced Models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Relax assumptions that all companies have the same default probabilities </a:t>
            </a:r>
          </a:p>
          <a:p>
            <a:pPr>
              <a:defRPr/>
            </a:pPr>
            <a:r>
              <a:rPr lang="en-US" dirty="0" smtClean="0"/>
              <a:t>Use a different copula</a:t>
            </a:r>
          </a:p>
          <a:p>
            <a:pPr>
              <a:defRPr/>
            </a:pPr>
            <a:r>
              <a:rPr lang="en-US" dirty="0" smtClean="0"/>
              <a:t>Let copula correlation be a function of </a:t>
            </a:r>
            <a:r>
              <a:rPr lang="en-US" i="1" dirty="0" smtClean="0">
                <a:latin typeface="+mj-lt"/>
              </a:rPr>
              <a:t>F</a:t>
            </a:r>
          </a:p>
          <a:p>
            <a:pPr>
              <a:defRPr/>
            </a:pPr>
            <a:r>
              <a:rPr lang="en-US" dirty="0" smtClean="0"/>
              <a:t>Imply copula from market data</a:t>
            </a:r>
          </a:p>
          <a:p>
            <a:pPr>
              <a:defRPr/>
            </a:pPr>
            <a:r>
              <a:rPr lang="en-US" dirty="0" smtClean="0"/>
              <a:t>Use a dynamic model</a:t>
            </a:r>
            <a:endParaRPr lang="en-CA" dirty="0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50D28-90C4-458A-A0BA-52CBC413445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Details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Payments are usually made quarterly in arrears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event of default there is a final accrual payment by the buyer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Settlement can be specified as delivery of the bonds or (more usually) in cash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auction process usually determines the payoff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Suppose payments are made quarterly in the example just considered. What are the cash flows if there is a default after 3 years and 1 month and recovery rate is 40%?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2BE4F-B1D8-4D2C-85C0-6B2AF107B56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086600" cy="838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Attractions of the CDS Market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127250"/>
            <a:ext cx="7239000" cy="4003675"/>
          </a:xfrm>
        </p:spPr>
        <p:txBody>
          <a:bodyPr/>
          <a:lstStyle/>
          <a:p>
            <a:pPr eaLnBrk="1" hangingPunct="1"/>
            <a:r>
              <a:rPr lang="en-US" altLang="en-US" smtClean="0"/>
              <a:t>Allows credit risks to be traded in the same way as market risks</a:t>
            </a:r>
          </a:p>
          <a:p>
            <a:pPr eaLnBrk="1" hangingPunct="1"/>
            <a:r>
              <a:rPr lang="en-US" altLang="en-US" smtClean="0"/>
              <a:t>Can be used to transfer credit risks to a third party</a:t>
            </a:r>
          </a:p>
          <a:p>
            <a:pPr eaLnBrk="1" hangingPunct="1"/>
            <a:r>
              <a:rPr lang="en-US" altLang="en-US" smtClean="0"/>
              <a:t>Can be used to diversify credit risks 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932A3-1C53-41C9-B81F-98C43AE25A2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20000" cy="990600"/>
          </a:xfrm>
        </p:spPr>
        <p:txBody>
          <a:bodyPr/>
          <a:lstStyle/>
          <a:p>
            <a:pPr eaLnBrk="1" hangingPunct="1"/>
            <a:r>
              <a:rPr lang="en-US" altLang="en-US" sz="3500" smtClean="0"/>
              <a:t>Using a CDS to Hedge a Bond Position </a:t>
            </a:r>
            <a:endParaRPr lang="en-US" altLang="en-US" sz="2400" smtClean="0"/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Portfolio consisting of a 5-year par yield corporate bond that provides a yield of 6% and a long position in a 5-year CDS costing 100 basis points per year is (approximately) a long position in a riskless instrument paying 5% per year</a:t>
            </a:r>
          </a:p>
          <a:p>
            <a:pPr eaLnBrk="1" hangingPunct="1"/>
            <a:r>
              <a:rPr lang="en-US" altLang="en-US" smtClean="0"/>
              <a:t>This shows that bond yield spreads (measured relative to LIBOR) should be close to CDS spreads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A23B8-BACC-454C-803A-2AF740A8C08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CDS Valuation </a:t>
            </a:r>
            <a:r>
              <a:rPr lang="en-US" altLang="en-US" sz="2400" smtClean="0"/>
              <a:t>(page 575-577)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Hazard rate for reference entity is 2%.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Assume payments are made annually in arrears</a:t>
            </a:r>
            <a:r>
              <a:rPr lang="en-CA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Arial" charset="0"/>
                <a:cs typeface="Arial" charset="0"/>
              </a:rPr>
              <a:t> that defaults always happen half way through a year</a:t>
            </a:r>
            <a:r>
              <a:rPr lang="en-CA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dirty="0" smtClean="0">
                <a:latin typeface="Arial" charset="0"/>
                <a:cs typeface="Arial" charset="0"/>
              </a:rPr>
              <a:t> and that the expected recovery rate is 40%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Suppose that the breakeven CDS rate is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 </a:t>
            </a:r>
            <a:r>
              <a:rPr lang="en-US" altLang="en-US" dirty="0" smtClean="0">
                <a:latin typeface="Arial" charset="0"/>
                <a:cs typeface="Arial" charset="0"/>
              </a:rPr>
              <a:t>per dollar of notional principal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89C34-1503-48BB-A54B-4C96B1DCC8D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73735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sz="4000" dirty="0"/>
              <a:t>Unconditional Default and Survival Probabilities</a:t>
            </a:r>
            <a:r>
              <a:rPr lang="en-CA" dirty="0"/>
              <a:t> </a:t>
            </a:r>
            <a:r>
              <a:rPr lang="en-CA" sz="2200" dirty="0"/>
              <a:t>(Table </a:t>
            </a:r>
            <a:r>
              <a:rPr lang="en-CA" sz="2200" dirty="0" smtClean="0"/>
              <a:t>25.1</a:t>
            </a:r>
            <a:r>
              <a:rPr lang="en-CA" sz="2200" dirty="0"/>
              <a:t>)</a:t>
            </a:r>
            <a:endParaRPr lang="en-US" sz="2200" dirty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97647-E7E1-4667-B992-7EEE7F87908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5099" name="Group 43"/>
          <p:cNvGraphicFramePr>
            <a:graphicFrameLocks noGrp="1"/>
          </p:cNvGraphicFramePr>
          <p:nvPr/>
        </p:nvGraphicFramePr>
        <p:xfrm>
          <a:off x="1828800" y="2400300"/>
          <a:ext cx="5257800" cy="3479800"/>
        </p:xfrm>
        <a:graphic>
          <a:graphicData uri="http://schemas.openxmlformats.org/drawingml/2006/table">
            <a:tbl>
              <a:tblPr/>
              <a:tblGrid>
                <a:gridCol w="1352550"/>
                <a:gridCol w="1847850"/>
                <a:gridCol w="2057400"/>
              </a:tblGrid>
              <a:tr h="896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(years)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 Probability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0.9802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0.9608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0.9418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0.9231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0.9048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9" marB="46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PV of Payments</a:t>
            </a:r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z="2200" smtClean="0"/>
              <a:t>(Table 25.2 Principal=$1)</a:t>
            </a:r>
            <a:endParaRPr lang="en-US" altLang="en-US" sz="2200" smtClean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 9th Ediition, Copyright © John C. Hull 2014</a:t>
            </a:r>
            <a:endParaRPr lang="en-US" altLang="en-US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29E55-B9AD-4399-995D-EF16505CA97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5" name="Group 61"/>
          <p:cNvGraphicFramePr>
            <a:graphicFrameLocks/>
          </p:cNvGraphicFramePr>
          <p:nvPr/>
        </p:nvGraphicFramePr>
        <p:xfrm>
          <a:off x="914400" y="2362200"/>
          <a:ext cx="7086600" cy="3581400"/>
        </p:xfrm>
        <a:graphic>
          <a:graphicData uri="http://schemas.openxmlformats.org/drawingml/2006/table">
            <a:tbl>
              <a:tblPr/>
              <a:tblGrid>
                <a:gridCol w="1417594"/>
                <a:gridCol w="1319168"/>
                <a:gridCol w="1514652"/>
                <a:gridCol w="1417594"/>
                <a:gridCol w="1417594"/>
              </a:tblGrid>
              <a:tr h="82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Survival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Payment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 Pmt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324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0.9048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694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0.8607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0.8187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0.7788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047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0728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Ch21HullOFOD8thEdition</Template>
  <TotalTime>1541</TotalTime>
  <Words>2585</Words>
  <Application>Microsoft Office PowerPoint</Application>
  <PresentationFormat>On-screen Show (4:3)</PresentationFormat>
  <Paragraphs>415</Paragraphs>
  <Slides>37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Times New Roman</vt:lpstr>
      <vt:lpstr>Tahoma</vt:lpstr>
      <vt:lpstr>Calibri</vt:lpstr>
      <vt:lpstr>Wingdings</vt:lpstr>
      <vt:lpstr>Wingdings 2</vt:lpstr>
      <vt:lpstr>Symbol</vt:lpstr>
      <vt:lpstr>Global</vt:lpstr>
      <vt:lpstr>Microsoft Equation 3.0</vt:lpstr>
      <vt:lpstr>Chapter 25 Credit Derivatives</vt:lpstr>
      <vt:lpstr>Credit Default Swaps </vt:lpstr>
      <vt:lpstr>CDS Structure (Figure 25.1, page 573)</vt:lpstr>
      <vt:lpstr>Other Details</vt:lpstr>
      <vt:lpstr>Attractions of the CDS Market</vt:lpstr>
      <vt:lpstr>Using a CDS to Hedge a Bond Position </vt:lpstr>
      <vt:lpstr>CDS Valuation (page 575-577)</vt:lpstr>
      <vt:lpstr>Unconditional Default and Survival Probabilities (Table 25.1)</vt:lpstr>
      <vt:lpstr>Calculation of PV of Payments (Table 25.2 Principal=$1)</vt:lpstr>
      <vt:lpstr>   Present Value of Expected Payoff (Table 25.3; Principal = $1)</vt:lpstr>
      <vt:lpstr>  PV of Accrual Payment Made in Event of a Default. (Table 25.4; Principal = $1)</vt:lpstr>
      <vt:lpstr>Putting it all together</vt:lpstr>
      <vt:lpstr>Implying Default Probabilities from CDS spreads</vt:lpstr>
      <vt:lpstr>Binary CDS (page 578)</vt:lpstr>
      <vt:lpstr>Credit Indices</vt:lpstr>
      <vt:lpstr>The Use of Fixed Coupons</vt:lpstr>
      <vt:lpstr>CDS Forwards and Options (page 581)</vt:lpstr>
      <vt:lpstr>Basket CDS (page 581)</vt:lpstr>
      <vt:lpstr>Total Return Swap (page 581-582)</vt:lpstr>
      <vt:lpstr>Asset Backed Securities</vt:lpstr>
      <vt:lpstr>Collateralized Debt Obligations (Page 583-585)</vt:lpstr>
      <vt:lpstr>Synthetic CDO Example</vt:lpstr>
      <vt:lpstr>Synthetic CDO Details</vt:lpstr>
      <vt:lpstr>Single Tranche Trading</vt:lpstr>
      <vt:lpstr>Quotes for Standard Tranches of iTraxx (Table 25.6)</vt:lpstr>
      <vt:lpstr>Valuation of Tranches of Synthetic CDOs and Basket CDSs (page 585-589)</vt:lpstr>
      <vt:lpstr>Cumulative Default Probability Conditional on Factor</vt:lpstr>
      <vt:lpstr>Valuing CDO Tranches</vt:lpstr>
      <vt:lpstr>Valuation continued. v(t) is discount factor for maturity of t</vt:lpstr>
      <vt:lpstr>Calculation of the E’s</vt:lpstr>
      <vt:lpstr>The F-values and their weights</vt:lpstr>
      <vt:lpstr>Implied Correlations</vt:lpstr>
      <vt:lpstr>Procedure for Calculating Base Correlation</vt:lpstr>
      <vt:lpstr>Implied Correlations for iTraxx on January 31, 2007</vt:lpstr>
      <vt:lpstr>NonStandard Tranches</vt:lpstr>
      <vt:lpstr>Expected Losses on 0 to X% tranche as a percent of Total Underlying Principal for iTraxx on Jan 31, 2007</vt:lpstr>
      <vt:lpstr>More Advanced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Derivatives</dc:title>
  <dc:subject>Options, Futures, and Other Derivatives, 9e</dc:subject>
  <dc:creator>John C. Hull</dc:creator>
  <cp:keywords>Chapter 25</cp:keywords>
  <dc:description>Copyright 2014 by John C. Hull. All Rights Reserved. Published 2014</dc:description>
  <cp:lastModifiedBy>John Hull</cp:lastModifiedBy>
  <cp:revision>57</cp:revision>
  <dcterms:created xsi:type="dcterms:W3CDTF">2008-05-30T08:49:59Z</dcterms:created>
  <dcterms:modified xsi:type="dcterms:W3CDTF">2014-09-23T21:03:41Z</dcterms:modified>
</cp:coreProperties>
</file>