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7"/>
  </p:notesMasterIdLst>
  <p:sldIdLst>
    <p:sldId id="256" r:id="rId2"/>
    <p:sldId id="259" r:id="rId3"/>
    <p:sldId id="260" r:id="rId4"/>
    <p:sldId id="291" r:id="rId5"/>
    <p:sldId id="292" r:id="rId6"/>
    <p:sldId id="261" r:id="rId7"/>
    <p:sldId id="287" r:id="rId8"/>
    <p:sldId id="262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285" r:id="rId26"/>
    <p:sldId id="289" r:id="rId27"/>
    <p:sldId id="286" r:id="rId28"/>
    <p:sldId id="277" r:id="rId29"/>
    <p:sldId id="278" r:id="rId30"/>
    <p:sldId id="279" r:id="rId31"/>
    <p:sldId id="290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76697E-1170-498D-AD6D-37DE3EE49369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9C0F195-3A7F-4986-8A57-42E0A4676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0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FE522-F486-4293-8372-F41AC51482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A20B64-96E5-45D4-8D61-6051341EDB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65542-0335-4B8A-8273-C9F8D53D01D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7A005-C5E6-4BAC-90BA-8A60B35313F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5599F8-3A0B-4261-86B2-9126236EA5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570AF-A160-427D-98A3-0AC97CB494A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60D73-BD59-422D-93D0-E17A9057FB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8B7F8-81FC-4B92-9DBC-B774D787BCB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7AA59-F191-4131-8057-7C2B74766DE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23D0F3-C134-48C8-A9BC-521697EAA81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F2DC14-CBCC-416E-B37E-22D63BB93C7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848F-4A4A-462C-861C-913B269BE2B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F3FDA-ABAC-45C3-A104-AFE0162965D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6EAA20-B007-493A-B09C-52C2F0CC89A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E0EF4-CBDF-4F87-845D-7000E07271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EB27D-B198-446F-B48D-2EBCE6F923B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5883BA-3AB0-4DE3-8F60-300E09FF1E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50CE36-6145-49B5-A673-3DB9BC2C02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B25226-3D66-4BDA-9618-A0D6F9B123B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E0DBB1-AB3F-4D63-BAEB-8E5BAB47247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CB8C7-E02D-4CD0-B60E-EB8FDB74025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6994D6-8227-4799-9E07-49F30DC614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13FFFE-5EC3-47F2-9FDF-642B7539C54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3B4CD-27CC-4470-A2EA-229FE60C170A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473238-4A7C-4380-BAB8-7CEB4D1132A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77D0E2-CD7B-4520-8A7A-7ABFC03986AD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E3FA3-06A8-475A-B795-7B206AD5A75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97007-B4C1-45C2-AEBB-8D3BFEEDD5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24080-303E-4FC5-8FFB-A651083366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F6DD4-5E9D-4920-9A45-8ED66767C7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BAC157-185F-4EFA-9946-A2A30194A6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89F897-8D57-45F3-8425-C46404C58DF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42BDF-6642-49EF-B7A1-29B5980DEA0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000295-E2D2-4542-9832-AFC7AA8EC821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D40-CCB3-4E90-8E33-7267477A1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10A1-6BCE-423B-9A67-DC08DA5EBDA1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7AF5-6C39-4B64-BC12-7E5A601F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865CA-D492-43D6-B346-0FB7A42B599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DE50E-A135-4B78-8F72-21D8802D9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AC89E6-71E5-4BE8-A5DA-55334E457602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40405-0327-4A10-BD84-A93F958F7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8AB867-E39F-4584-BACF-2D1E50E42A6C}" type="datetime1">
              <a:rPr lang="en-US" smtClean="0"/>
              <a:t>2/4/2014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6249-E0FF-4B6A-B9A6-9F4CA16D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B6C4E7-D3E0-4F90-8BFC-C7F1FC146D0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24931-9178-4291-BD7F-278BD3EB3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50F7-93BB-48DC-827B-C869EDC344D6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EEF1-F9AA-46A4-AE26-F85861C3B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5F3E5-38DF-49F1-81FF-68F36A7A10F0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2C4C-E2C0-4EB0-A9E5-D3BDD7413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4D17-0209-44C3-B89C-BA754907413F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344C-360B-498F-8C9E-5817318C2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4B4530-DB5F-4A18-B3E2-CB9C03A9D92C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DE5DF-6121-4319-BDD5-E3FB1AAA6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DF5B8-1C6D-4F47-9FAE-4A85566020C9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6A1F3-57A9-47F1-A556-218C67B81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6F812-3A98-4409-83FE-3EE143F11A4D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C6030-C5F1-479B-96B2-04A5193E4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D4222-CB9C-448A-854D-2FC551C33012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35368-783D-4718-BC65-AE28334BF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479FAE5-039D-4EFF-B0C9-02446D0D6D30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08B975-7A94-4455-91D2-9F517D4C9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35" r:id="rId3"/>
    <p:sldLayoutId id="2147483936" r:id="rId4"/>
    <p:sldLayoutId id="2147483937" r:id="rId5"/>
    <p:sldLayoutId id="2147483945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6" r:id="rId12"/>
    <p:sldLayoutId id="214748394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Exotic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1EE1B7-7B4A-4DD6-B116-EED098D6D62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Option </a:t>
            </a:r>
            <a:r>
              <a:rPr lang="en-US" altLang="en-US" sz="2200" smtClean="0"/>
              <a:t>(page 602-603)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7620000" cy="4776787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buy or sell an option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 on call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 on call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 on put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 on put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 be valued analytically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Price is quite low compared with a regular option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F83542-DBA7-4BDB-AE16-10B1277052C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Chooser Option </a:t>
            </a:r>
            <a:r>
              <a:rPr lang="en-US" altLang="en-US" sz="3500" smtClean="0"/>
              <a:t>“As You Like It” </a:t>
            </a:r>
            <a:r>
              <a:rPr lang="en-US" altLang="en-US" sz="2200" smtClean="0"/>
              <a:t>(page 603-604)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49935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starts at time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, matures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endParaRPr lang="en-US" altLang="en-US" i="1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(0 &lt;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&lt;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buyer chooses whether it is a put or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is a package!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219FD0-83BB-41ED-B842-E6CBA0CDA9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Chooser Option as a Package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1905000" y="1447800"/>
            <a:ext cx="70294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3DE61B-3C56-45BB-A271-9DBB6D3A6F8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1452563" y="2174875"/>
          <a:ext cx="547687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6" imgW="2235200" imgH="1270000" progId="Equation.3">
                  <p:embed/>
                </p:oleObj>
              </mc:Choice>
              <mc:Fallback>
                <p:oleObj name="Equation" r:id="rId6" imgW="22352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174875"/>
                        <a:ext cx="5476875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Barrier Options </a:t>
            </a:r>
            <a:r>
              <a:rPr lang="en-US" altLang="en-US" sz="2200" smtClean="0"/>
              <a:t>(page 604-606)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comes into existence only if stock price hits barrier before option maturity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‘In’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dies if stock price hits barrier before option maturity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‘Out’ options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C7CEDF-1E97-4422-A56B-38DB85A05FF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Barrier Options </a:t>
            </a:r>
            <a:r>
              <a:rPr lang="en-US" altLang="en-US" sz="3000" smtClean="0"/>
              <a:t>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 price must hit barrier from below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‘Up’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Stock price must hit barrier from above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‘Down’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may be a put or a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Eight possible combinations</a:t>
            </a:r>
            <a:endParaRPr lang="en-US" altLang="en-US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9107A1-C720-4CA4-A40F-74DCB9B6A9C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Parity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uo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di</a:t>
            </a:r>
            <a:r>
              <a:rPr lang="en-US" altLang="en-US" sz="400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do</a:t>
            </a:r>
          </a:p>
          <a:p>
            <a:pPr eaLnBrk="1" hangingPunct="1">
              <a:buFontTx/>
              <a:buChar char="•"/>
            </a:pPr>
            <a:endParaRPr lang="en-US" altLang="en-US" sz="4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B73F52-A1F0-4B33-B02A-6014C31E451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Options  </a:t>
            </a:r>
            <a:r>
              <a:rPr lang="en-US" altLang="en-US" sz="2200" smtClean="0"/>
              <a:t>(page 606-607)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Cash-or-nothing: pays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&gt;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</a:t>
            </a:r>
            <a:r>
              <a:rPr lang="en-US" altLang="en-US" smtClean="0">
                <a:latin typeface="Arial" charset="0"/>
                <a:cs typeface="Arial" charset="0"/>
              </a:rPr>
              <a:t> otherwise pays nothing.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Q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Asset-or-nothing: pays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&gt;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</a:t>
            </a:r>
            <a:r>
              <a:rPr lang="en-US" altLang="en-US" smtClean="0">
                <a:latin typeface="Arial" charset="0"/>
                <a:cs typeface="Arial" charset="0"/>
              </a:rPr>
              <a:t> otherwise pays nothing.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-qT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</a:p>
          <a:p>
            <a:pPr eaLnBrk="1" hangingPunct="1"/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E52EC2-7F4B-4526-9878-18E7F108EE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Decomposition of a Call Option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Long: Asset-or-Nothing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Short: Cash-or-Nothing option where payoff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Value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Times New Roman" pitchFamily="18" charset="0"/>
              </a:rPr>
              <a:t>-qT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–rT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2DFDAB-2AAD-4D1C-B0C9-833E5E81F5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Lookback Options </a:t>
            </a:r>
            <a:r>
              <a:rPr lang="en-US" altLang="en-US" sz="2200" smtClean="0"/>
              <a:t>(page 607-609)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40105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Floating lookback call pays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min</a:t>
            </a:r>
            <a:r>
              <a:rPr lang="en-US" altLang="en-US" sz="2400" smtClean="0">
                <a:latin typeface="Arial" charset="0"/>
                <a:cs typeface="Arial" charset="0"/>
              </a:rPr>
              <a:t>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smtClean="0">
                <a:latin typeface="Arial" charset="0"/>
                <a:cs typeface="Arial" charset="0"/>
              </a:rPr>
              <a:t>Allows buyer to buy stock at lowest observed price in some interval of time)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Floating lookback put pays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max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(Allows buyer to sell stock at highest observed price in some interval of time)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Fixed lookback call pays max(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CA" altLang="en-US" sz="2400" smtClean="0">
                <a:latin typeface="Arial" charset="0"/>
                <a:cs typeface="Arial" charset="0"/>
              </a:rPr>
              <a:t>−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2400" smtClean="0">
                <a:latin typeface="Arial" charset="0"/>
                <a:cs typeface="Arial" charset="0"/>
              </a:rPr>
              <a:t>, </a:t>
            </a:r>
            <a:r>
              <a:rPr lang="en-CA" altLang="en-US" sz="24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Fixed lookback put pays max(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2400" smtClean="0">
                <a:latin typeface="Arial" charset="0"/>
                <a:cs typeface="Arial" charset="0"/>
              </a:rPr>
              <a:t> −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CA" altLang="en-US" sz="2400" smtClean="0">
                <a:latin typeface="Arial" charset="0"/>
                <a:cs typeface="Arial" charset="0"/>
              </a:rPr>
              <a:t>, </a:t>
            </a:r>
            <a:r>
              <a:rPr lang="en-CA" altLang="en-US" sz="24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z="240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Analytic valuation for all types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9EB738-DB40-4804-BF25-02DCD8BF661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Shout Options </a:t>
            </a:r>
            <a:r>
              <a:rPr lang="en-US" altLang="en-US" sz="2200" smtClean="0"/>
              <a:t>(page 609)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30288" y="2057400"/>
            <a:ext cx="7772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Buyer can ‘shout’ once during option life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Final payoff is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Usual option payoff,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Intrinsic value at time of shout,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Payoff: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Similar to lookback option but cheaper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313C79-CEFA-4B4B-B9CD-76CC2B5853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44672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Types of Exotics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57400"/>
            <a:ext cx="38862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Packages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Perpetual American calls and puts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Nonstandard American options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Gap options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Forward start options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Cliquet options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Compound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Chooser options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2057400"/>
            <a:ext cx="4114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Barrier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Binary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Lookback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Shout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Asian options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Options to exchange one asset for another</a:t>
            </a:r>
          </a:p>
          <a:p>
            <a:pPr eaLnBrk="1" hangingPunct="1"/>
            <a:r>
              <a:rPr lang="en-US" altLang="en-US" sz="2200" smtClean="0">
                <a:latin typeface="Arial" charset="0"/>
                <a:cs typeface="Arial" charset="0"/>
              </a:rPr>
              <a:t>Options involving several assets </a:t>
            </a:r>
          </a:p>
          <a:p>
            <a:pPr eaLnBrk="1" hangingPunct="1"/>
            <a:r>
              <a:rPr lang="en-CA" altLang="en-US" sz="2200" smtClean="0">
                <a:latin typeface="Arial" charset="0"/>
                <a:cs typeface="Arial" charset="0"/>
              </a:rPr>
              <a:t>Volatility and Variance swaps</a:t>
            </a:r>
            <a:endParaRPr lang="en-US" altLang="en-US" sz="22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B824F9-D033-4EB3-BEAE-0101A4FD89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Asian Options </a:t>
            </a:r>
            <a:r>
              <a:rPr lang="en-US" altLang="en-US" sz="2200" smtClean="0"/>
              <a:t>(page 609-611)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related to average stock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Average Price options pay: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: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Average Strike options pay: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Call: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 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Put: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ave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859859-5ACB-45F3-B333-C44BFED078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Asian Options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 exact analytic valuation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Can be approximately valued by assuming  that the average stock price is lognormally distributed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13F328-9FE2-4215-96C6-D8D549E0D58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Exchange Options </a:t>
            </a:r>
            <a:r>
              <a:rPr lang="en-US" altLang="en-US" sz="2200" smtClean="0"/>
              <a:t>(page 611-612)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362200"/>
            <a:ext cx="6792913" cy="37687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to exchange one asset for another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example, an option to exchange one unit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Arial" charset="0"/>
                <a:cs typeface="Arial" charset="0"/>
              </a:rPr>
              <a:t>  for one unit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is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, 0)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9ECB72-A2CC-439E-92D0-37D1D5CDCD5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Basket Options </a:t>
            </a:r>
            <a:r>
              <a:rPr lang="en-US" altLang="en-US" sz="2200" smtClean="0"/>
              <a:t>(page 612)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basket option is an option to buy  or sell a portfolio of assets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can be valued by calculating the first two moments of the value of the basket at option maturity and then assuming it is lognormal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0BDB0-121B-4701-A2B6-9F906E85F3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Volatility and Variance Swaps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Volatility swap is agreement to exchange the realized volatility between time 0 and time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CA" altLang="en-US" sz="2400" smtClean="0">
                <a:latin typeface="Arial" charset="0"/>
                <a:cs typeface="Times New Roman" pitchFamily="18" charset="0"/>
              </a:rPr>
              <a:t>for a prespecified fixed volatility with both being multiplied by a prespecified principal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Times New Roman" pitchFamily="18" charset="0"/>
              </a:rPr>
              <a:t>Variance swap is agreement to exchange the realized </a:t>
            </a:r>
            <a:r>
              <a:rPr lang="en-CA" altLang="en-US" sz="2400" smtClean="0">
                <a:latin typeface="Arial" charset="0"/>
                <a:cs typeface="Arial" charset="0"/>
              </a:rPr>
              <a:t>variance rate between time 0 and time </a:t>
            </a:r>
            <a:r>
              <a:rPr lang="en-CA" altLang="en-US" sz="2400" i="1" smtClean="0">
                <a:latin typeface="Arial" charset="0"/>
                <a:cs typeface="Times New Roman" pitchFamily="18" charset="0"/>
              </a:rPr>
              <a:t>T </a:t>
            </a:r>
            <a:r>
              <a:rPr lang="en-CA" altLang="en-US" sz="2400" smtClean="0">
                <a:latin typeface="Arial" charset="0"/>
                <a:cs typeface="Times New Roman" pitchFamily="18" charset="0"/>
              </a:rPr>
              <a:t>for a prespecified fixed variance rate with both being multiplied by a prespecified principal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Times New Roman" pitchFamily="18" charset="0"/>
              </a:rPr>
              <a:t>Daily return is assumed to be zero in calculating the volatility or variance rate</a:t>
            </a:r>
          </a:p>
          <a:p>
            <a:pPr eaLnBrk="1" hangingPunct="1"/>
            <a:endParaRPr lang="en-US" alt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B31262-3E37-4096-9A5C-F34999EA1BB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Variance Swap</a:t>
            </a:r>
            <a:endParaRPr lang="en-US" altLang="en-US" sz="27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185150" cy="41148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(risk-neutral) expected variance rate between times 0 and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z="2400" smtClean="0">
                <a:latin typeface="Arial" charset="0"/>
                <a:cs typeface="Arial" charset="0"/>
              </a:rPr>
              <a:t> can be calculated from the prices of European call and  put options with different strikes and maturity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For any value of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400" baseline="3000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CA" altLang="en-US" sz="2400" smtClean="0">
              <a:latin typeface="Arial" charset="0"/>
              <a:cs typeface="Arial" charset="0"/>
            </a:endParaRP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5A980C-E6CC-4B91-B319-2DC1A59F3C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914400" y="3810000"/>
          <a:ext cx="7689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6" imgW="4394200" imgH="508000" progId="Equation.3">
                  <p:embed/>
                </p:oleObj>
              </mc:Choice>
              <mc:Fallback>
                <p:oleObj name="Equation" r:id="rId6" imgW="43942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689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Volatility Swap</a:t>
            </a:r>
            <a:endParaRPr lang="en-US" altLang="en-US" smtClean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ED2936-1CFA-4EE5-BDD8-7A6C360E20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For a volatility swap it is necessary to use the approximate relation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2774" name="Object 2"/>
          <p:cNvGraphicFramePr>
            <a:graphicFrameLocks noChangeAspect="1"/>
          </p:cNvGraphicFramePr>
          <p:nvPr/>
        </p:nvGraphicFramePr>
        <p:xfrm>
          <a:off x="2590800" y="3581400"/>
          <a:ext cx="3444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6" imgW="1968500" imgH="508000" progId="Equation.3">
                  <p:embed/>
                </p:oleObj>
              </mc:Choice>
              <mc:Fallback>
                <p:oleObj name="Equation" r:id="rId6" imgW="19685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3444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VIX Index </a:t>
            </a:r>
            <a:r>
              <a:rPr lang="en-CA" altLang="en-US" sz="2400" smtClean="0"/>
              <a:t>(page 615-616)</a:t>
            </a:r>
            <a:endParaRPr lang="en-US" altLang="en-US" sz="24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expected value of the variance of the S&amp;P 500  over 30 days is calculated from the CBOE market prices of European put and call options on the S&amp;P 500 using the expression for 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This is then multiplied by 365/30 and the VIX index is set equal to the square root of the result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D5E791-1B7A-43B7-A806-1C9F60CDAA7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524000" y="3886200"/>
          <a:ext cx="76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6" imgW="330200" imgH="228600" progId="Equation.3">
                  <p:embed/>
                </p:oleObj>
              </mc:Choice>
              <mc:Fallback>
                <p:oleObj name="Equation" r:id="rId6" imgW="330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762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7362825" cy="1524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How Difficult is it to </a:t>
            </a:r>
            <a:br>
              <a:rPr lang="en-US" altLang="en-US" smtClean="0"/>
            </a:br>
            <a:r>
              <a:rPr lang="en-US" altLang="en-US" smtClean="0"/>
              <a:t>Hedge Exotic Options?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971800"/>
            <a:ext cx="7267575" cy="2743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some cases exotic options are easier to hedge than the corresponding vanilla options (e.g., Asian options)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other cases they are more difficult to hedge (e.g., barrier options)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311727-AED4-4014-BF1E-E8EF68BD209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211888" cy="1524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Static Options Replication</a:t>
            </a:r>
            <a:br>
              <a:rPr lang="en-US" altLang="en-US" smtClean="0"/>
            </a:br>
            <a:r>
              <a:rPr lang="en-US" altLang="en-US" sz="2200" smtClean="0"/>
              <a:t>(Section 26.17, page 616-618)</a:t>
            </a:r>
            <a:endParaRPr lang="en-US" altLang="en-US" smtClean="0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391400" cy="3810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involves approximately replicating an exotic option with a portfolio of vanilla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Underlying principle: if we match the value of an exotic option on some boundary , we have matched it at all interior points of the boundary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Static options replication can be contrasted with dynamic options replication where we have to trade continuously to match the option 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D6B946-4A58-423D-91D8-319D60A6099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Packages </a:t>
            </a:r>
            <a:r>
              <a:rPr lang="en-US" altLang="en-US" sz="2600" smtClean="0"/>
              <a:t>(page 598-599)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15200" cy="4114800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Portfolios of standard options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Examples from Chapter 11: bull spreads, bear spreads, straddles, etc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Often structured to have zero cost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One popular package is a range forward contract (see Chapter 17)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D4660A-8EFF-42F0-958C-C8EE98D0A3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04813"/>
            <a:ext cx="4876800" cy="157638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8153400" cy="3581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9-month up-and-out call option an a non-dividend paying stock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Arial" charset="0"/>
                <a:cs typeface="Arial" charset="0"/>
              </a:rPr>
              <a:t>  = 50,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 = 50, the barrier is 60,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 = 10%, and </a:t>
            </a:r>
            <a:r>
              <a:rPr lang="en-US" altLang="en-US" i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= 30%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Any boundary can be chosen but the natural one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, 0.75) = max(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– 50, 0)  when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Symbol" pitchFamily="18" charset="2"/>
                <a:cs typeface="Arial" charset="0"/>
              </a:rPr>
              <a:t>&lt;</a:t>
            </a:r>
            <a:r>
              <a:rPr lang="en-US" altLang="en-US" smtClean="0">
                <a:latin typeface="Arial" charset="0"/>
                <a:cs typeface="Arial" charset="0"/>
              </a:rPr>
              <a:t> 60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 (60,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= 0  when   0 </a:t>
            </a:r>
            <a:r>
              <a:rPr lang="en-US" altLang="en-US" smtClean="0">
                <a:latin typeface="Symbol" pitchFamily="18" charset="2"/>
                <a:cs typeface="Arial" charset="0"/>
              </a:rPr>
              <a:t>£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£</a:t>
            </a:r>
            <a:r>
              <a:rPr lang="en-US" altLang="en-US" smtClean="0">
                <a:latin typeface="Arial" charset="0"/>
                <a:cs typeface="Arial" charset="0"/>
              </a:rPr>
              <a:t> 0.75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455BCC-776F-42E3-88EB-D6FBEB6EBC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Boundary </a:t>
            </a:r>
            <a:endParaRPr lang="en-US" altLang="en-US" sz="2000" smtClean="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DECA73-1B39-4E7E-B328-C48CFA69CD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37893" name="Picture 4" descr="OFOD7_24-0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438400"/>
            <a:ext cx="4044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4813"/>
            <a:ext cx="6705600" cy="165258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239000" cy="3429000"/>
          </a:xfrm>
        </p:spPr>
        <p:txBody>
          <a:bodyPr lIns="92075" tIns="46038" rIns="92075" bIns="46038"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We might try to match the following points on the boundary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 , 0.75) = MAX(</a:t>
            </a:r>
            <a:r>
              <a:rPr lang="en-US" i="1" dirty="0" smtClean="0">
                <a:latin typeface="Times New Roman" pitchFamily="18" charset="0"/>
              </a:rPr>
              <a:t>S</a:t>
            </a:r>
            <a:r>
              <a:rPr lang="en-US" dirty="0" smtClean="0"/>
              <a:t> – 50, 0)  for  </a:t>
            </a:r>
            <a:r>
              <a:rPr lang="en-US" i="1" dirty="0" smtClean="0">
                <a:latin typeface="Times New Roman" pitchFamily="18" charset="0"/>
              </a:rPr>
              <a:t>S</a:t>
            </a:r>
            <a:r>
              <a:rPr lang="en-US" dirty="0" smtClean="0"/>
              <a:t>  </a:t>
            </a:r>
            <a:r>
              <a:rPr lang="en-US" dirty="0" smtClean="0">
                <a:latin typeface="Symbol" pitchFamily="18" charset="2"/>
              </a:rPr>
              <a:t>&lt;</a:t>
            </a:r>
            <a:r>
              <a:rPr lang="en-US" dirty="0" smtClean="0"/>
              <a:t> 60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0.50)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0.25)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	</a:t>
            </a:r>
            <a:r>
              <a:rPr lang="en-US" i="1" dirty="0" smtClean="0">
                <a:latin typeface="Times New Roman" pitchFamily="18" charset="0"/>
              </a:rPr>
              <a:t>c</a:t>
            </a:r>
            <a:r>
              <a:rPr lang="en-US" dirty="0" smtClean="0"/>
              <a:t>(60, 0.00) = 0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A16395-667E-444E-87B2-26D3766FE8C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070600" cy="1447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600" smtClean="0"/>
              <a:t>continued</a:t>
            </a:r>
            <a:br>
              <a:rPr lang="en-US" altLang="en-US" sz="2600" smtClean="0"/>
            </a:br>
            <a:r>
              <a:rPr lang="en-US" altLang="en-US" sz="2200" smtClean="0"/>
              <a:t>(See Table 26.1, page 619)</a:t>
            </a:r>
            <a:endParaRPr lang="en-US" altLang="en-US" sz="26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133600"/>
            <a:ext cx="6850063" cy="3048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We can do this as follows: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+1.00 call with maturity 0.75 &amp; strike 50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–2.66 call with maturity 0.75 &amp; strike 60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+0.97 call with maturity 0.50 &amp; strike 60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+0.28 call with maturity 0.25 &amp; strike 60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FDAE9A-5306-4950-9CB6-74F41049114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33375"/>
            <a:ext cx="6781800" cy="20288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6881813" cy="3657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portfolio is worth 0.73 at time zero compared with 0.31 for the up-and out option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As we use more options the value of the replicating portfolio converges to the value of the exotic option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For example, with 18 points matched on the horizontal boundary the value of the replicating portfolio reduces to 0.38; with 100 points being matched it reduces to 0.32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DED5A-BAEA-4EC7-8C1A-5F797954741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6207125" cy="1371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Using Static Options Replication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029450" cy="3200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hedge an exotic option we short the portfolio that replicates the boundary conditions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portfolio must be unwound when any part of the boundary is reached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489265-DC94-47F8-9C9E-A24CF545144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7772400" cy="1143000"/>
          </a:xfrm>
        </p:spPr>
        <p:txBody>
          <a:bodyPr/>
          <a:lstStyle/>
          <a:p>
            <a:r>
              <a:rPr lang="en-US" altLang="en-US" smtClean="0"/>
              <a:t>Perpetual American Options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Consider first a derivative that pays off </a:t>
            </a:r>
            <a:r>
              <a:rPr lang="en-US" sz="2400" i="1" dirty="0" smtClean="0">
                <a:latin typeface="+mj-lt"/>
              </a:rPr>
              <a:t>Q</a:t>
            </a:r>
            <a:r>
              <a:rPr lang="en-US" sz="2400" dirty="0" smtClean="0"/>
              <a:t> when </a:t>
            </a:r>
            <a:r>
              <a:rPr lang="en-US" sz="2400" i="1" dirty="0" smtClean="0">
                <a:latin typeface="+mj-lt"/>
              </a:rPr>
              <a:t>S = H</a:t>
            </a:r>
            <a:r>
              <a:rPr lang="en-US" sz="2400" dirty="0" smtClean="0"/>
              <a:t> for the first time and </a:t>
            </a:r>
            <a:r>
              <a:rPr lang="en-US" sz="2400" i="1" dirty="0" smtClean="0">
                <a:latin typeface="+mj-lt"/>
              </a:rPr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&lt; </a:t>
            </a:r>
            <a:r>
              <a:rPr lang="en-US" sz="2400" i="1" dirty="0" smtClean="0">
                <a:latin typeface="+mj-lt"/>
              </a:rPr>
              <a:t>H</a:t>
            </a:r>
          </a:p>
          <a:p>
            <a:pPr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(</a:t>
            </a:r>
            <a:r>
              <a:rPr lang="en-US" sz="2400" dirty="0" smtClean="0">
                <a:latin typeface="Symbol" panose="05050102010706020507" pitchFamily="18" charset="2"/>
              </a:rPr>
              <a:t>a </a:t>
            </a:r>
            <a:r>
              <a:rPr lang="en-US" sz="2400" dirty="0" smtClean="0"/>
              <a:t>&gt; 0) satisfies the boundary conditions. It satisfies the differential equation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when  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This </a:t>
            </a:r>
            <a:r>
              <a:rPr lang="en-US" sz="2400" dirty="0"/>
              <a:t>has solutions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baseline="-25000" dirty="0"/>
              <a:t>1</a:t>
            </a:r>
            <a:r>
              <a:rPr lang="en-US" sz="2400" dirty="0"/>
              <a:t>&gt;0 and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baseline="-25000" dirty="0"/>
              <a:t>2</a:t>
            </a:r>
            <a:r>
              <a:rPr lang="en-US" sz="2400" dirty="0"/>
              <a:t>&lt;0</a:t>
            </a:r>
          </a:p>
          <a:p>
            <a:pPr>
              <a:defRPr/>
            </a:pPr>
            <a:r>
              <a:rPr lang="en-US" sz="2400" dirty="0" smtClean="0"/>
              <a:t>The value of the derivative is therefore</a:t>
            </a:r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CA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9th Edition, Copyright © John C. Hull 2014</a:t>
            </a:r>
            <a:endParaRPr lang="en-US" alt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3E8FF-289D-48DC-82EA-56A3AA89B59A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066800" y="2667000"/>
          <a:ext cx="1636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1636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2514600" y="3429000"/>
          <a:ext cx="3395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2197080" imgH="419040" progId="Equation.3">
                  <p:embed/>
                </p:oleObj>
              </mc:Choice>
              <mc:Fallback>
                <p:oleObj name="Equation" r:id="rId7" imgW="2197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3395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2743200" y="4267200"/>
          <a:ext cx="22907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9" imgW="1650960" imgH="393480" progId="Equation.3">
                  <p:embed/>
                </p:oleObj>
              </mc:Choice>
              <mc:Fallback>
                <p:oleObj name="Equation" r:id="rId9" imgW="1650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2907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721100" y="5638800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11" imgW="634680" imgH="241200" progId="Equation.3">
                  <p:embed/>
                </p:oleObj>
              </mc:Choice>
              <mc:Fallback>
                <p:oleObj name="Equation" r:id="rId11" imgW="6346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638800"/>
                        <a:ext cx="120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88338" cy="1143000"/>
          </a:xfrm>
        </p:spPr>
        <p:txBody>
          <a:bodyPr/>
          <a:lstStyle/>
          <a:p>
            <a:r>
              <a:rPr lang="en-US" altLang="en-US" smtClean="0"/>
              <a:t>Perpetual American Options </a:t>
            </a:r>
            <a:r>
              <a:rPr lang="en-US" altLang="en-US" sz="2400" smtClean="0"/>
              <a:t>continued</a:t>
            </a:r>
            <a:r>
              <a:rPr lang="en-US" altLang="en-US" smtClean="0"/>
              <a:t> </a:t>
            </a:r>
            <a:endParaRPr lang="en-CA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Consider next a perpetual American call option with strike price </a:t>
            </a:r>
            <a:r>
              <a:rPr lang="en-US" sz="2400" i="1" dirty="0" smtClean="0">
                <a:latin typeface="+mj-lt"/>
              </a:rPr>
              <a:t>K</a:t>
            </a:r>
          </a:p>
          <a:p>
            <a:pPr>
              <a:defRPr/>
            </a:pPr>
            <a:r>
              <a:rPr lang="en-US" sz="2400" dirty="0" smtClean="0"/>
              <a:t>If it is exercised when </a:t>
            </a:r>
            <a:r>
              <a:rPr lang="en-US" sz="2400" i="1" dirty="0" smtClean="0">
                <a:latin typeface="+mj-lt"/>
              </a:rPr>
              <a:t>S=H </a:t>
            </a:r>
            <a:r>
              <a:rPr lang="en-US" sz="2400" dirty="0" smtClean="0"/>
              <a:t>the value is </a:t>
            </a:r>
          </a:p>
          <a:p>
            <a:pPr>
              <a:defRPr/>
            </a:pPr>
            <a:r>
              <a:rPr lang="en-US" sz="2400" dirty="0" smtClean="0"/>
              <a:t>This is maximized when</a:t>
            </a:r>
          </a:p>
          <a:p>
            <a:pPr>
              <a:defRPr/>
            </a:pPr>
            <a:r>
              <a:rPr lang="en-US" sz="2400" dirty="0" smtClean="0"/>
              <a:t>The value of the perpetual call is therefore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The value of a perpetual put is similarly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CA" i="1" dirty="0">
              <a:latin typeface="+mj-lt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/>
              <a:t>Options, Futures, and Other Derivatives, 9th Edition, Copyright © John C. Hull 2014</a:t>
            </a:r>
            <a:endParaRPr lang="en-US" alt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4DCCC9-B792-4E0A-A21A-399265BC1810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6324600" y="2514600"/>
          <a:ext cx="194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028520" imgH="241200" progId="Equation.3">
                  <p:embed/>
                </p:oleObj>
              </mc:Choice>
              <mc:Fallback>
                <p:oleObj name="Equation" r:id="rId3" imgW="1028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1949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4419600" y="3030538"/>
          <a:ext cx="2286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130040" imgH="215640" progId="Equation.3">
                  <p:embed/>
                </p:oleObj>
              </mc:Choice>
              <mc:Fallback>
                <p:oleObj name="Equation" r:id="rId5" imgW="1130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30538"/>
                        <a:ext cx="2286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352800" y="3886200"/>
          <a:ext cx="1970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1193760" imgH="507960" progId="Equation.3">
                  <p:embed/>
                </p:oleObj>
              </mc:Choice>
              <mc:Fallback>
                <p:oleObj name="Equation" r:id="rId7" imgW="11937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19700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3352800" y="5181600"/>
          <a:ext cx="233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1295280" imgH="507960" progId="Equation.3">
                  <p:embed/>
                </p:oleObj>
              </mc:Choice>
              <mc:Fallback>
                <p:oleObj name="Equation" r:id="rId9" imgW="129528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33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Non-Standard American Options </a:t>
            </a:r>
            <a:r>
              <a:rPr lang="en-US" sz="2200" dirty="0"/>
              <a:t>(page </a:t>
            </a:r>
            <a:r>
              <a:rPr lang="en-US" sz="2200" dirty="0" smtClean="0"/>
              <a:t>600)</a:t>
            </a:r>
            <a:endParaRPr lang="en-US" sz="2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33600"/>
            <a:ext cx="6305550" cy="354965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Exercisable only on specific dates (Bermudans)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Early exercise allowed during only part of life (initial “lock out” period)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changes over the life (warrants, convertibles)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49A592-089A-4BA7-815C-E4D0B7BCFF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Gap Options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2400" dirty="0" smtClean="0"/>
              <a:t>Gap call pays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baseline="-25000" dirty="0" smtClean="0"/>
              <a:t> </a:t>
            </a:r>
            <a:r>
              <a:rPr lang="en-CA" sz="2400" dirty="0" smtClean="0"/>
              <a:t>−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when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dirty="0" smtClean="0"/>
              <a:t> &gt;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2</a:t>
            </a:r>
          </a:p>
          <a:p>
            <a:pPr eaLnBrk="1" hangingPunct="1">
              <a:defRPr/>
            </a:pPr>
            <a:r>
              <a:rPr lang="en-CA" sz="2400" dirty="0" smtClean="0"/>
              <a:t>Gap put pays off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−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baseline="-25000" dirty="0" smtClean="0"/>
              <a:t>  </a:t>
            </a:r>
            <a:r>
              <a:rPr lang="en-CA" sz="2400" dirty="0" smtClean="0"/>
              <a:t>when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i="1" baseline="-25000" dirty="0" smtClean="0">
                <a:latin typeface="+mj-lt"/>
              </a:rPr>
              <a:t>T</a:t>
            </a:r>
            <a:r>
              <a:rPr lang="en-CA" sz="2400" dirty="0" smtClean="0"/>
              <a:t> &lt;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baseline="-25000" dirty="0" smtClean="0"/>
              <a:t>2</a:t>
            </a:r>
          </a:p>
          <a:p>
            <a:pPr eaLnBrk="1" hangingPunct="1">
              <a:defRPr/>
            </a:pPr>
            <a:r>
              <a:rPr lang="en-CA" sz="2400" dirty="0" smtClean="0"/>
              <a:t>Can be valued with a small modification to BSM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9684C9-BCB2-4DB2-8B94-0F3D48024F2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/>
        </p:nvGraphicFramePr>
        <p:xfrm>
          <a:off x="1828800" y="3581400"/>
          <a:ext cx="476567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2463800" imgH="1168400" progId="Equation.3">
                  <p:embed/>
                </p:oleObj>
              </mc:Choice>
              <mc:Fallback>
                <p:oleObj name="Equation" r:id="rId6" imgW="2463800" imgH="11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4765675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Start Options </a:t>
            </a:r>
            <a:r>
              <a:rPr lang="en-US" altLang="en-US" sz="2200" smtClean="0"/>
              <a:t>(page 602)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16113"/>
            <a:ext cx="7772400" cy="3925887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 starts at a future time,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Implicit in employee stock option plans</a:t>
            </a:r>
            <a:endParaRPr lang="en-US" altLang="en-US" baseline="-25000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Often structured so that strike price equals asset price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Value is then        times the value of similar option starting today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6C0811-5CA1-4EA4-973A-B5513073C4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505200" y="44196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304536" imgH="203024" progId="Equation.3">
                  <p:embed/>
                </p:oleObj>
              </mc:Choice>
              <mc:Fallback>
                <p:oleObj name="Equation" r:id="rId6" imgW="304536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Cliquet Option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 series of call or put options with rules determining how the strike price is determined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For example, a cliquet might consist of 20 at-the-money three-month options. The total life would then be five years 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one option expires a new similar at-the-money is comes into existence 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43DB54-1E3E-4A56-8BEF-ABA18BEF54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Ch20HullOFOD8thEdition</Template>
  <TotalTime>243</TotalTime>
  <Words>2057</Words>
  <Application>Microsoft Office PowerPoint</Application>
  <PresentationFormat>On-screen Show (4:3)</PresentationFormat>
  <Paragraphs>287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Times New Roman</vt:lpstr>
      <vt:lpstr>Tahoma</vt:lpstr>
      <vt:lpstr>Calibri</vt:lpstr>
      <vt:lpstr>Wingdings</vt:lpstr>
      <vt:lpstr>Symbol</vt:lpstr>
      <vt:lpstr>Wingdings 2</vt:lpstr>
      <vt:lpstr>Global</vt:lpstr>
      <vt:lpstr>Microsoft Equation 3.0</vt:lpstr>
      <vt:lpstr>Chapter 26 Exotic Options</vt:lpstr>
      <vt:lpstr>Types of Exotics</vt:lpstr>
      <vt:lpstr>Packages (page 598-599)</vt:lpstr>
      <vt:lpstr>Perpetual American Options</vt:lpstr>
      <vt:lpstr>Perpetual American Options continued </vt:lpstr>
      <vt:lpstr>Non-Standard American Options (page 600)</vt:lpstr>
      <vt:lpstr>Gap Options</vt:lpstr>
      <vt:lpstr>Forward Start Options (page 602)</vt:lpstr>
      <vt:lpstr>Cliquet Option</vt:lpstr>
      <vt:lpstr>Compound Option (page 602-603)</vt:lpstr>
      <vt:lpstr>Chooser Option “As You Like It” (page 603-604)</vt:lpstr>
      <vt:lpstr>Chooser Option as a Package</vt:lpstr>
      <vt:lpstr>Barrier Options (page 604-606)</vt:lpstr>
      <vt:lpstr>Barrier Options (continued)</vt:lpstr>
      <vt:lpstr>Parity Relations</vt:lpstr>
      <vt:lpstr>Binary Options  (page 606-607)</vt:lpstr>
      <vt:lpstr>Decomposition of a Call Option </vt:lpstr>
      <vt:lpstr>Lookback Options (page 607-609)</vt:lpstr>
      <vt:lpstr>Shout Options (page 609)</vt:lpstr>
      <vt:lpstr>Asian Options (page 609-611)</vt:lpstr>
      <vt:lpstr>Asian Options</vt:lpstr>
      <vt:lpstr>Exchange Options (page 611-612)</vt:lpstr>
      <vt:lpstr>Basket Options (page 612)</vt:lpstr>
      <vt:lpstr>Volatility and Variance Swaps</vt:lpstr>
      <vt:lpstr>Variance Swap</vt:lpstr>
      <vt:lpstr>Volatility Swap</vt:lpstr>
      <vt:lpstr>VIX Index (page 615-616)</vt:lpstr>
      <vt:lpstr>How Difficult is it to  Hedge Exotic Options?</vt:lpstr>
      <vt:lpstr>Static Options Replication (Section 26.17, page 616-618)</vt:lpstr>
      <vt:lpstr>Example</vt:lpstr>
      <vt:lpstr>The Boundary </vt:lpstr>
      <vt:lpstr>Example (continued)</vt:lpstr>
      <vt:lpstr>Example continued (See Table 26.1, page 619)</vt:lpstr>
      <vt:lpstr>Example (continued)</vt:lpstr>
      <vt:lpstr>Using Static Options Replication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Exotic Options</dc:title>
  <dc:subject>Options, Futures, and Other Derivatives, 9e</dc:subject>
  <dc:creator>John C. Hull</dc:creator>
  <cp:keywords>Chapter 26</cp:keywords>
  <dc:description>Copyright 2014 by John C. Hull. All Rights Reserved. Published 2014</dc:description>
  <cp:lastModifiedBy>Hull</cp:lastModifiedBy>
  <cp:revision>40</cp:revision>
  <dcterms:created xsi:type="dcterms:W3CDTF">2008-05-29T16:38:10Z</dcterms:created>
  <dcterms:modified xsi:type="dcterms:W3CDTF">2014-02-04T22:36:39Z</dcterms:modified>
</cp:coreProperties>
</file>