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45"/>
  </p:notesMasterIdLst>
  <p:sldIdLst>
    <p:sldId id="256" r:id="rId2"/>
    <p:sldId id="259" r:id="rId3"/>
    <p:sldId id="260" r:id="rId4"/>
    <p:sldId id="261" r:id="rId5"/>
    <p:sldId id="262" r:id="rId6"/>
    <p:sldId id="30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6" r:id="rId17"/>
    <p:sldId id="297" r:id="rId18"/>
    <p:sldId id="298" r:id="rId19"/>
    <p:sldId id="299" r:id="rId20"/>
    <p:sldId id="295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39CEE73-BC3C-4AC2-9D46-4CF3D7F410EB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48C5A74-A1B5-4ED8-8E40-CAA4B25F1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04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BC40E-2F47-4778-8C6A-A9B4F1DB23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3D8EF4-D7BD-4D3A-B218-8235EFDE1D6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748919-79CC-45C0-8866-EC4C6CFDD1D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6523C9-ACD7-4859-9F7E-269177B6C43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02110F-4934-4007-8268-6315BB8CD70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62E9B8-6EFD-4131-AE7A-1E6CAFBF372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8C41DE-78F7-4C98-A374-92159444B9B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58" tIns="46030" rIns="92058" bIns="4603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3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1D0D5-85DA-4B62-B135-E6F702FFE8F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66" tIns="46034" rIns="92066" bIns="46034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FC707-F3A4-44B9-8A36-BADD146C143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3F2D12-9A4D-445D-8625-84251577548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E7F4FA-6904-40D0-8EFD-ACA3ACD6C48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69104B-D9D9-4C49-BBBE-843DDB5E18E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71E8BB-1357-432E-80C2-4621BFBC631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22E4C1-B4B3-4D7E-8B9C-0D1BC222946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79920-7CF2-4DBE-9995-C71589DB6CE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86CD85-76DC-4A55-95BD-1422C52C90A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57A46D-D998-4F85-A4AA-433BB38F4384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13AE45-59C3-4EEF-B7CE-3C937BBF824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A62034-F1B2-4215-937A-A80CA5D1110D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BDFA53-3E1A-4CC2-8668-70E6E95FFB0B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1E2BE1-6089-435E-BCAC-2929CCCD0190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0F3DC5-D255-4AAD-9DCA-73CDD6350261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AE805A-FE79-4540-8EC9-B30177DE74D9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DCB8AF-B51D-46DA-A7F1-4753F154D93C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5B0E6D-5B06-405C-8B25-9FCE1FBB8EEB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E65700-D1E8-4A33-9F53-FBDD07FC1DE8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53FCE7-F37E-43D3-A4E1-281B1CCDB3F6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11B84-0FB8-4DCB-A51C-957306B8E4C5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AA4B1-0889-44E7-AE3B-703D166083B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A1DA0D-FBB7-4D88-B7E3-157B0EBC6BD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F6052D-5329-42A6-9E32-C0E518A68DD0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AEEE25-C51A-4698-A266-0297C5FB6C03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6485E6-9228-43E2-A127-8C51D9749ADB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1375D-7115-4C6B-AD15-088CF601321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B2EE27-430E-4BBA-894C-6A96BB5FD1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4F5820-ED93-416F-8F95-58A45E14D41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84725-A5D2-4721-851C-1A53E63A695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B89FA-C992-4E1A-8CB0-C0A12242DB1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EA0D3C-4672-42D2-B019-63D12DF2CB2E}" type="datetime1">
              <a:rPr lang="en-US" smtClean="0"/>
              <a:t>2/4/2014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70B63-DCE6-4CCD-BE3D-F531F6FF9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509CE-90C5-47A9-AFE1-8E7E2D209685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1E175-E456-4812-BBE2-AE5D9F490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E0F11-3BEB-4AC3-8647-463CB75D64EF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63319-67BB-4998-8803-23B4C3402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BB5AEA-4E51-4606-9ECA-1A795B217402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CFA4D-76FB-401F-B2EE-7100050AF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7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5A7EB-BD58-468E-BF72-1C810F3A0EC0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C7CED-F8F7-4A60-AFA2-083A4E6D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2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83A40-C853-4EF0-8A1F-9DCE17DE2C84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2A2B0-5123-4D30-B6D8-4BECCA13C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96745-1A2D-4B04-B015-873F4B28397B}" type="datetime1">
              <a:rPr lang="en-US" smtClean="0"/>
              <a:t>2/4/2014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94E1E-F452-4816-A834-287A37802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F0AEE8-3C40-453C-98C7-234F87973753}" type="datetime1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2725D-93B8-442E-897B-CA6166C13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1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3202A-8ED3-4B72-B4CD-1E75BD593F6B}" type="datetime1">
              <a:rPr lang="en-US" smtClean="0"/>
              <a:t>2/4/2014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8B7BC-03CA-40A2-9508-1B3C2BAC8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6A172-5A55-4E69-8F2F-2C6878C8444B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FA295-AB51-4C01-AFF5-A44AC69F2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8A523-3ECC-49FA-A061-36BCD766379C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30EB5-2CFE-4BA9-B6E3-AA599ADB8D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D420222F-6AA0-4496-B253-5867F3524071}" type="datetime1">
              <a:rPr lang="en-US" smtClean="0"/>
              <a:t>2/4/2014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056D13B-5053-4A85-9712-EFBC49736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02" r:id="rId3"/>
    <p:sldLayoutId id="2147483903" r:id="rId4"/>
    <p:sldLayoutId id="2147483904" r:id="rId5"/>
    <p:sldLayoutId id="2147483912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27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More on Models and Numerical Procedures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953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A53455-C4B5-488A-B71E-B2D277E7864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Varying Volatility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variance rate substituted into BSM should be the average variance rate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Suppose the volatility is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Arial" charset="0"/>
                <a:cs typeface="Arial" charset="0"/>
              </a:rPr>
              <a:t> for the first year and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 for the second and third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Total accumulated variance at the end of three years is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2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3-year average volatility is given by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63D234-0B64-4D49-95BC-437017F8672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4342" name="Object 4"/>
          <p:cNvGraphicFramePr>
            <a:graphicFrameLocks noChangeAspect="1"/>
          </p:cNvGraphicFramePr>
          <p:nvPr/>
        </p:nvGraphicFramePr>
        <p:xfrm>
          <a:off x="2286000" y="5181600"/>
          <a:ext cx="398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6" imgW="1993900" imgH="457200" progId="Equation.DSMT4">
                  <p:embed/>
                </p:oleObj>
              </mc:Choice>
              <mc:Fallback>
                <p:oleObj name="Equation" r:id="rId6" imgW="19939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398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2390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Stochastic Volatility Models </a:t>
            </a:r>
            <a:r>
              <a:rPr lang="en-US" altLang="en-US" sz="2000" smtClean="0"/>
              <a:t>(</a:t>
            </a:r>
            <a:r>
              <a:rPr lang="en-CA" altLang="en-US" sz="2000" smtClean="0"/>
              <a:t>equations 27.2 and 27.3,  page 631</a:t>
            </a:r>
            <a:r>
              <a:rPr lang="en-US" altLang="en-US" sz="2000" smtClean="0"/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657600"/>
            <a:ext cx="8077200" cy="2286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When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smtClean="0">
                <a:latin typeface="Arial" charset="0"/>
                <a:cs typeface="Arial" charset="0"/>
              </a:rPr>
              <a:t> 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are uncorrelated a European option price is the Black-Scholes-Merton price integrated over the distribution of the average variance rate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CA0177-6E58-43C0-BE8C-C9230E50357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2362200" y="2209800"/>
          <a:ext cx="388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6" imgW="1689100" imgH="660400" progId="Equation.3">
                  <p:embed/>
                </p:oleObj>
              </mc:Choice>
              <mc:Fallback>
                <p:oleObj name="Equation" r:id="rId6" imgW="16891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388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Stochastic Volatility Models </a:t>
            </a:r>
            <a:r>
              <a:rPr lang="en-CA" altLang="en-US" sz="2200" smtClean="0"/>
              <a:t>continued</a:t>
            </a:r>
            <a:endParaRPr lang="en-US" altLang="en-US" sz="22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When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CA" altLang="en-US" smtClean="0">
                <a:latin typeface="Arial" charset="0"/>
                <a:cs typeface="Arial" charset="0"/>
              </a:rPr>
              <a:t> and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smtClean="0">
                <a:latin typeface="Arial" charset="0"/>
                <a:cs typeface="Arial" charset="0"/>
              </a:rPr>
              <a:t> are negatively correlated we obtain a downward sloping volatility skew similar to that observed in the market for equities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When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CA" altLang="en-US" smtClean="0">
                <a:latin typeface="Arial" charset="0"/>
                <a:cs typeface="Arial" charset="0"/>
              </a:rPr>
              <a:t> and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smtClean="0">
                <a:latin typeface="Arial" charset="0"/>
                <a:cs typeface="Arial" charset="0"/>
              </a:rPr>
              <a:t> are positively correlated the skew is upward sloping. (This pattern is sometimes observed for commodities)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119DEC-2C11-4E2F-AB80-07B661467F3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The IVF Model </a:t>
            </a:r>
            <a:r>
              <a:rPr lang="en-US" sz="2200" dirty="0"/>
              <a:t>(page </a:t>
            </a:r>
            <a:r>
              <a:rPr lang="en-CA" sz="2200" dirty="0" smtClean="0"/>
              <a:t>632-633</a:t>
            </a:r>
            <a:r>
              <a:rPr lang="en-US" sz="2200" dirty="0" smtClean="0"/>
              <a:t>)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3282E6-A7B3-4D24-A224-01C6508F5F0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7414" name="Object 4"/>
          <p:cNvGraphicFramePr>
            <a:graphicFrameLocks/>
          </p:cNvGraphicFramePr>
          <p:nvPr/>
        </p:nvGraphicFramePr>
        <p:xfrm>
          <a:off x="1219200" y="1981200"/>
          <a:ext cx="7110413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6" imgW="3035300" imgH="1498600" progId="Equation.3">
                  <p:embed/>
                </p:oleObj>
              </mc:Choice>
              <mc:Fallback>
                <p:oleObj name="Equation" r:id="rId6" imgW="3035300" imgH="14986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7110413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Volatility Function</a:t>
            </a:r>
            <a:r>
              <a:rPr lang="en-CA" altLang="en-US" smtClean="0"/>
              <a:t> </a:t>
            </a:r>
            <a:r>
              <a:rPr lang="en-CA" altLang="en-US" sz="2000" smtClean="0"/>
              <a:t>(equation 27.4)</a:t>
            </a:r>
            <a:endParaRPr lang="en-US" altLang="en-US" sz="2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209800"/>
            <a:ext cx="7772400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The volatility function that leads to the model matching all European option prices is 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0A531D-C31B-4E1E-82EF-C2850684D20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8438" name="Object 4"/>
          <p:cNvGraphicFramePr>
            <a:graphicFrameLocks/>
          </p:cNvGraphicFramePr>
          <p:nvPr/>
        </p:nvGraphicFramePr>
        <p:xfrm>
          <a:off x="744538" y="3209925"/>
          <a:ext cx="7885112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6" imgW="2743200" imgH="685800" progId="Equation.3">
                  <p:embed/>
                </p:oleObj>
              </mc:Choice>
              <mc:Fallback>
                <p:oleObj name="Equation" r:id="rId6" imgW="2743200" imgH="685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3209925"/>
                        <a:ext cx="7885112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Strengths and Weaknesses of the IVF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09800"/>
            <a:ext cx="7162800" cy="40386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model matches the probability distribution of asset prices assumed by the market at each future time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models does not necessarily get the joint probability distribution of asset prices at two or more times correct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DB27CD-760F-4CAE-BE2E-D667AD4CD68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Convertible Bonds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>
                <a:latin typeface="Arial" charset="0"/>
                <a:cs typeface="Arial" charset="0"/>
              </a:rPr>
              <a:t>Often valued with a tree where during a time interval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there is</a:t>
            </a:r>
          </a:p>
          <a:p>
            <a:pPr marL="877888" lvl="1" indent="-533400" eaLnBrk="1" hangingPunct="1"/>
            <a:r>
              <a:rPr lang="en-US" altLang="en-US" smtClean="0">
                <a:latin typeface="Arial" charset="0"/>
                <a:cs typeface="Arial" charset="0"/>
              </a:rPr>
              <a:t> a probability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mtClean="0">
                <a:latin typeface="Arial" charset="0"/>
                <a:cs typeface="Arial" charset="0"/>
              </a:rPr>
              <a:t> of an up movement</a:t>
            </a:r>
          </a:p>
          <a:p>
            <a:pPr marL="877888" lvl="1" indent="-533400" eaLnBrk="1" hangingPunct="1"/>
            <a:r>
              <a:rPr lang="en-US" altLang="en-US" smtClean="0">
                <a:latin typeface="Arial" charset="0"/>
                <a:cs typeface="Arial" charset="0"/>
              </a:rPr>
              <a:t>A probability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of a down movement</a:t>
            </a:r>
          </a:p>
          <a:p>
            <a:pPr marL="877888" lvl="1" indent="-533400" eaLnBrk="1" hangingPunct="1"/>
            <a:r>
              <a:rPr lang="en-US" altLang="en-US" smtClean="0">
                <a:latin typeface="Arial" charset="0"/>
                <a:cs typeface="Arial" charset="0"/>
              </a:rPr>
              <a:t>A probability 1-exp(-</a:t>
            </a:r>
            <a:r>
              <a:rPr lang="en-US" altLang="en-US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) that there will be a default (</a:t>
            </a:r>
            <a:r>
              <a:rPr lang="en-US" altLang="en-US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smtClean="0">
                <a:latin typeface="Arial" charset="0"/>
                <a:cs typeface="Arial" charset="0"/>
              </a:rPr>
              <a:t> is the hazard rate)</a:t>
            </a:r>
          </a:p>
          <a:p>
            <a:pPr marL="609600" indent="-609600" eaLnBrk="1" hangingPunct="1"/>
            <a:r>
              <a:rPr lang="en-US" altLang="en-US" smtClean="0">
                <a:latin typeface="Arial" charset="0"/>
                <a:cs typeface="Arial" charset="0"/>
              </a:rPr>
              <a:t>In the event of a default the stock price falls to zero and there is a recovery on the bond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D01836F-6D9B-4D40-8C20-7AB160B4E45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985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Probabilities</a:t>
            </a: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>
            <p:ph idx="1"/>
          </p:nvPr>
        </p:nvGraphicFramePr>
        <p:xfrm>
          <a:off x="1692275" y="1773238"/>
          <a:ext cx="24987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4" imgW="952087" imgH="1548728" progId="Equation.3">
                  <p:embed/>
                </p:oleObj>
              </mc:Choice>
              <mc:Fallback>
                <p:oleObj name="Equation" r:id="rId4" imgW="952087" imgH="15487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73238"/>
                        <a:ext cx="2498725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73CEB1-14B1-4472-9FEE-381B29176E7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Node Calculations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Define: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baseline="-25000" smtClean="0">
                <a:latin typeface="Arial" charset="0"/>
                <a:cs typeface="Arial" charset="0"/>
              </a:rPr>
              <a:t>1: </a:t>
            </a:r>
            <a:r>
              <a:rPr lang="en-US" altLang="en-US" smtClean="0">
                <a:latin typeface="Arial" charset="0"/>
                <a:cs typeface="Arial" charset="0"/>
              </a:rPr>
              <a:t>value of bond if neither converted nor called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baseline="-25000" smtClean="0"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: value of bond if called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baseline="-25000" smtClean="0">
                <a:latin typeface="Arial" charset="0"/>
                <a:cs typeface="Arial" charset="0"/>
              </a:rPr>
              <a:t>3</a:t>
            </a:r>
            <a:r>
              <a:rPr lang="en-US" altLang="en-US" smtClean="0">
                <a:latin typeface="Arial" charset="0"/>
                <a:cs typeface="Arial" charset="0"/>
              </a:rPr>
              <a:t>: value of bond if converted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Value at a node =max[min(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baseline="-25000" smtClean="0">
                <a:latin typeface="Arial" charset="0"/>
                <a:cs typeface="Arial" charset="0"/>
              </a:rPr>
              <a:t>1</a:t>
            </a:r>
            <a:r>
              <a:rPr lang="en-US" altLang="en-US" smtClean="0">
                <a:latin typeface="Arial" charset="0"/>
                <a:cs typeface="Arial" charset="0"/>
              </a:rPr>
              <a:t>,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baseline="-25000" smtClean="0"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),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baseline="-25000" smtClean="0">
                <a:latin typeface="Arial" charset="0"/>
                <a:cs typeface="Arial" charset="0"/>
              </a:rPr>
              <a:t>3</a:t>
            </a:r>
            <a:r>
              <a:rPr lang="en-US" altLang="en-US" smtClean="0">
                <a:latin typeface="Arial" charset="0"/>
                <a:cs typeface="Arial" charset="0"/>
              </a:rPr>
              <a:t>]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A47B7E-9D27-42E5-A6E3-6F6C975B7CD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Example 27.1 </a:t>
            </a:r>
            <a:r>
              <a:rPr lang="en-US" altLang="en-US" sz="2200" smtClean="0"/>
              <a:t>(page 634)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133600"/>
            <a:ext cx="7391400" cy="3733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9-month zero-coupon bond with face value of $100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Convertible into 2 shares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Callable for $113 at any time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Initial stock price = $50,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volatility = 30%,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no dividends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Risk-free rates all 5%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Default intensity,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 l</a:t>
            </a:r>
            <a:r>
              <a:rPr lang="en-US" altLang="en-US" sz="2400" smtClean="0">
                <a:latin typeface="Arial" charset="0"/>
                <a:cs typeface="Arial" charset="0"/>
              </a:rPr>
              <a:t>, is 1%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Recovery rate=40%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EB8362-1B97-4ED4-AAC2-2B295EC4CEA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162800" cy="10668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>Three </a:t>
            </a:r>
            <a:r>
              <a:rPr lang="en-CA" sz="4000" dirty="0"/>
              <a:t>Alternatives to Geometric Brownian Motion</a:t>
            </a:r>
            <a:r>
              <a:rPr lang="en-CA" sz="4800" dirty="0"/>
              <a:t> </a:t>
            </a:r>
            <a:endParaRPr lang="en-US" sz="48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667000"/>
            <a:ext cx="6781800" cy="34163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Constant elasticity of variance (CEV)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Mixed </a:t>
            </a:r>
            <a:r>
              <a:rPr lang="en-US" altLang="en-US" smtClean="0">
                <a:latin typeface="Arial" charset="0"/>
                <a:cs typeface="Arial" charset="0"/>
              </a:rPr>
              <a:t>Jump diffusion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Variance Gamma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3600" smtClean="0">
              <a:latin typeface="Arial" charset="0"/>
              <a:cs typeface="Arial" charset="0"/>
            </a:endParaRP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F3A29A-833A-4631-84A0-B7474DF822B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Tree </a:t>
            </a:r>
            <a:r>
              <a:rPr lang="en-US" altLang="en-US" sz="2200" smtClean="0"/>
              <a:t>(Figure 27.2, page 635)</a:t>
            </a:r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682750"/>
            <a:ext cx="6985000" cy="4183063"/>
          </a:xfrm>
          <a:noFill/>
        </p:spPr>
      </p:pic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EA088F-2BA7-4874-B78D-5D57EE61F93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Numerical Procedures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Topics: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Path dependent options using tree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Barrier options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Options where there are two stochastic variables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American options using Monte Carlo</a:t>
            </a:r>
          </a:p>
          <a:p>
            <a:pPr eaLnBrk="1" hangingPunct="1">
              <a:buFontTx/>
              <a:buChar char="•"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Char char="•"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Char char="•"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Char char="•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0EE13C-76C9-4E3B-A138-33C60A65880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1127125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Path Dependence: </a:t>
            </a:r>
            <a:br>
              <a:rPr lang="en-US" dirty="0"/>
            </a:br>
            <a:r>
              <a:rPr lang="en-US" dirty="0"/>
              <a:t>The Traditional View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438400"/>
            <a:ext cx="7467600" cy="36925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Trees work well for American options. They cannot be used for path-dependent options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Monte Carlo simulation works well for path-dependent options; it cannot be used for American options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2C8C48-08C7-4AB3-B5F2-47C941B90C9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315200" cy="762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Extending the Use of Trees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09800"/>
            <a:ext cx="7924800" cy="36766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Backwards induction can be used for some path-dependent options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will first illustrate the methodology using lookback options and then show how it can be used for Asian options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30EEAC-81E7-4682-9548-F8795B61777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223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Lookback Example </a:t>
            </a:r>
            <a:r>
              <a:rPr lang="en-US" altLang="en-US" sz="2200" smtClean="0"/>
              <a:t>(pages 636-640)</a:t>
            </a:r>
            <a:endParaRPr lang="en-US" altLang="en-US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70063"/>
            <a:ext cx="8761413" cy="41148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600" dirty="0" smtClean="0"/>
              <a:t>Consider an American </a:t>
            </a:r>
            <a:r>
              <a:rPr lang="en-US" sz="2600" dirty="0" err="1" smtClean="0"/>
              <a:t>lookback</a:t>
            </a:r>
            <a:r>
              <a:rPr lang="en-US" sz="2600" dirty="0" smtClean="0"/>
              <a:t> put on a stock where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600" dirty="0" smtClean="0"/>
              <a:t>	</a:t>
            </a:r>
            <a:r>
              <a:rPr lang="en-US" sz="2600" i="1" dirty="0" smtClean="0">
                <a:latin typeface="+mj-lt"/>
              </a:rPr>
              <a:t>S</a:t>
            </a:r>
            <a:r>
              <a:rPr lang="en-US" sz="2600" dirty="0" smtClean="0"/>
              <a:t>  = 50, </a:t>
            </a:r>
            <a:r>
              <a:rPr lang="en-US" sz="2600" dirty="0" smtClean="0">
                <a:latin typeface="Symbol" pitchFamily="18" charset="2"/>
              </a:rPr>
              <a:t>s</a:t>
            </a:r>
            <a:r>
              <a:rPr lang="en-US" sz="2600" dirty="0" smtClean="0"/>
              <a:t> = 40%,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 smtClean="0"/>
              <a:t>  = 10%, </a:t>
            </a:r>
            <a:r>
              <a:rPr lang="en-CA" sz="2600" dirty="0" smtClean="0">
                <a:latin typeface="Symbol" pitchFamily="18" charset="2"/>
              </a:rPr>
              <a:t>D</a:t>
            </a:r>
            <a:r>
              <a:rPr lang="en-US" sz="2600" i="1" dirty="0" smtClean="0">
                <a:latin typeface="+mj-lt"/>
              </a:rPr>
              <a:t>t </a:t>
            </a:r>
            <a:r>
              <a:rPr lang="en-US" sz="2600" dirty="0" smtClean="0"/>
              <a:t> = 1 month &amp; the life of the option is 3 months</a:t>
            </a:r>
          </a:p>
          <a:p>
            <a:pPr eaLnBrk="1" hangingPunct="1">
              <a:defRPr/>
            </a:pPr>
            <a:r>
              <a:rPr lang="en-US" sz="2600" dirty="0" smtClean="0"/>
              <a:t>Payoff is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baseline="-25000" dirty="0" err="1" smtClean="0"/>
              <a:t>max</a:t>
            </a:r>
            <a:r>
              <a:rPr lang="en-US" sz="2600" dirty="0" smtClean="0"/>
              <a:t>-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/>
              <a:t> </a:t>
            </a:r>
          </a:p>
          <a:p>
            <a:pPr eaLnBrk="1" hangingPunct="1">
              <a:defRPr/>
            </a:pPr>
            <a:r>
              <a:rPr lang="en-US" sz="2600" dirty="0" smtClean="0"/>
              <a:t>We can value the deal by considering all  possible values of the maximum  stock price at each node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  </a:t>
            </a:r>
            <a:r>
              <a:rPr lang="en-US" sz="2000" dirty="0" smtClean="0"/>
              <a:t>(This example is presented to illustrate the methodology. </a:t>
            </a:r>
            <a:r>
              <a:rPr lang="en-CA" sz="2000" dirty="0" smtClean="0"/>
              <a:t>It is not the most efficient way</a:t>
            </a:r>
            <a:r>
              <a:rPr lang="en-US" sz="2000" dirty="0" smtClean="0"/>
              <a:t> of handling American </a:t>
            </a:r>
            <a:r>
              <a:rPr lang="en-US" sz="2000" dirty="0" err="1" smtClean="0"/>
              <a:t>lookbacks</a:t>
            </a:r>
            <a:r>
              <a:rPr lang="en-US" sz="2000" dirty="0" smtClean="0"/>
              <a:t> </a:t>
            </a:r>
            <a:r>
              <a:rPr lang="en-CA" sz="2000" dirty="0" smtClean="0"/>
              <a:t>(See Technical Note 13</a:t>
            </a:r>
            <a:r>
              <a:rPr lang="en-US" sz="2000" dirty="0" smtClean="0"/>
              <a:t>)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6A4D1E-4C7B-4AB0-AB3C-30E757CB76C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7239000" cy="685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500" smtClean="0"/>
              <a:t>Example:  An American Lookback Put Option </a:t>
            </a:r>
            <a:r>
              <a:rPr lang="en-US" altLang="en-US" sz="2200" smtClean="0"/>
              <a:t>(Figure 2</a:t>
            </a:r>
            <a:r>
              <a:rPr lang="en-CA" altLang="en-US" sz="2200" smtClean="0"/>
              <a:t>7</a:t>
            </a:r>
            <a:r>
              <a:rPr lang="en-US" altLang="en-US" sz="2200" smtClean="0"/>
              <a:t>.3, page </a:t>
            </a:r>
            <a:r>
              <a:rPr lang="en-CA" altLang="en-US" sz="2200" smtClean="0"/>
              <a:t>637</a:t>
            </a:r>
            <a:r>
              <a:rPr lang="en-US" altLang="en-US" sz="2200" smtClean="0"/>
              <a:t>)</a:t>
            </a:r>
            <a:endParaRPr lang="en-US" altLang="en-US" sz="35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6858000" cy="16002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Arial" charset="0"/>
                <a:cs typeface="Arial" charset="0"/>
              </a:rPr>
              <a:t>  = 50,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z="2400" smtClean="0">
                <a:latin typeface="Arial" charset="0"/>
                <a:cs typeface="Arial" charset="0"/>
              </a:rPr>
              <a:t> = 40%,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400" smtClean="0">
                <a:latin typeface="Arial" charset="0"/>
                <a:cs typeface="Arial" charset="0"/>
              </a:rPr>
              <a:t>  = 10%, </a:t>
            </a:r>
            <a:r>
              <a:rPr lang="en-CA" altLang="en-US" sz="2400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smtClean="0">
                <a:latin typeface="Arial" charset="0"/>
                <a:cs typeface="Arial" charset="0"/>
              </a:rPr>
              <a:t>  = 1 month,</a:t>
            </a:r>
            <a:r>
              <a:rPr lang="en-US" altLang="en-US" sz="140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1F1DF1-C867-4109-8BEE-9086EB191B4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9702" name="Group 78"/>
          <p:cNvGrpSpPr>
            <a:grpSpLocks/>
          </p:cNvGrpSpPr>
          <p:nvPr/>
        </p:nvGrpSpPr>
        <p:grpSpPr bwMode="auto">
          <a:xfrm>
            <a:off x="2209800" y="2590800"/>
            <a:ext cx="6267450" cy="3205163"/>
            <a:chOff x="679450" y="1573212"/>
            <a:chExt cx="7793035" cy="4227517"/>
          </a:xfrm>
        </p:grpSpPr>
        <p:grpSp>
          <p:nvGrpSpPr>
            <p:cNvPr id="29704" name="Group 4"/>
            <p:cNvGrpSpPr>
              <a:grpSpLocks/>
            </p:cNvGrpSpPr>
            <p:nvPr/>
          </p:nvGrpSpPr>
          <p:grpSpPr bwMode="auto">
            <a:xfrm>
              <a:off x="2930534" y="2730501"/>
              <a:ext cx="687390" cy="1098551"/>
              <a:chOff x="1846" y="1720"/>
              <a:chExt cx="433" cy="692"/>
            </a:xfrm>
          </p:grpSpPr>
          <p:grpSp>
            <p:nvGrpSpPr>
              <p:cNvPr id="29772" name="Group 5"/>
              <p:cNvGrpSpPr>
                <a:grpSpLocks/>
              </p:cNvGrpSpPr>
              <p:nvPr/>
            </p:nvGrpSpPr>
            <p:grpSpPr bwMode="auto">
              <a:xfrm>
                <a:off x="1846" y="1770"/>
                <a:ext cx="433" cy="642"/>
                <a:chOff x="1846" y="1770"/>
                <a:chExt cx="433" cy="642"/>
              </a:xfrm>
            </p:grpSpPr>
            <p:sp>
              <p:nvSpPr>
                <p:cNvPr id="29774" name="Rectangle 6"/>
                <p:cNvSpPr>
                  <a:spLocks noChangeArrowheads="1"/>
                </p:cNvSpPr>
                <p:nvPr/>
              </p:nvSpPr>
              <p:spPr bwMode="auto">
                <a:xfrm>
                  <a:off x="1846" y="1770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56.12</a:t>
                  </a:r>
                </a:p>
              </p:txBody>
            </p:sp>
            <p:sp>
              <p:nvSpPr>
                <p:cNvPr id="29775" name="Rectangle 7"/>
                <p:cNvSpPr>
                  <a:spLocks noChangeArrowheads="1"/>
                </p:cNvSpPr>
                <p:nvPr/>
              </p:nvSpPr>
              <p:spPr bwMode="auto">
                <a:xfrm>
                  <a:off x="1846" y="2055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56.12</a:t>
                  </a:r>
                </a:p>
              </p:txBody>
            </p:sp>
            <p:sp>
              <p:nvSpPr>
                <p:cNvPr id="29776" name="Rectangle 8"/>
                <p:cNvSpPr>
                  <a:spLocks noChangeArrowheads="1"/>
                </p:cNvSpPr>
                <p:nvPr/>
              </p:nvSpPr>
              <p:spPr bwMode="auto">
                <a:xfrm>
                  <a:off x="1861" y="2207"/>
                  <a:ext cx="418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  4.68</a:t>
                  </a:r>
                </a:p>
              </p:txBody>
            </p:sp>
          </p:grpSp>
          <p:sp>
            <p:nvSpPr>
              <p:cNvPr id="29773" name="Rectangle 9"/>
              <p:cNvSpPr>
                <a:spLocks noChangeArrowheads="1"/>
              </p:cNvSpPr>
              <p:nvPr/>
            </p:nvSpPr>
            <p:spPr bwMode="auto">
              <a:xfrm>
                <a:off x="1859" y="1720"/>
                <a:ext cx="406" cy="6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Arial" charset="0"/>
                </a:endParaRPr>
              </a:p>
            </p:txBody>
          </p:sp>
        </p:grpSp>
        <p:grpSp>
          <p:nvGrpSpPr>
            <p:cNvPr id="29705" name="Group 10"/>
            <p:cNvGrpSpPr>
              <a:grpSpLocks/>
            </p:cNvGrpSpPr>
            <p:nvPr/>
          </p:nvGrpSpPr>
          <p:grpSpPr bwMode="auto">
            <a:xfrm>
              <a:off x="2951156" y="3816352"/>
              <a:ext cx="654048" cy="1141413"/>
              <a:chOff x="1859" y="2404"/>
              <a:chExt cx="412" cy="719"/>
            </a:xfrm>
          </p:grpSpPr>
          <p:grpSp>
            <p:nvGrpSpPr>
              <p:cNvPr id="29767" name="Group 11"/>
              <p:cNvGrpSpPr>
                <a:grpSpLocks/>
              </p:cNvGrpSpPr>
              <p:nvPr/>
            </p:nvGrpSpPr>
            <p:grpSpPr bwMode="auto">
              <a:xfrm>
                <a:off x="1864" y="2450"/>
                <a:ext cx="407" cy="673"/>
                <a:chOff x="1864" y="2450"/>
                <a:chExt cx="407" cy="673"/>
              </a:xfrm>
            </p:grpSpPr>
            <p:sp>
              <p:nvSpPr>
                <p:cNvPr id="29769" name="Rectangle 12"/>
                <p:cNvSpPr>
                  <a:spLocks noChangeArrowheads="1"/>
                </p:cNvSpPr>
                <p:nvPr/>
              </p:nvSpPr>
              <p:spPr bwMode="auto">
                <a:xfrm>
                  <a:off x="1864" y="2450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44.55</a:t>
                  </a:r>
                </a:p>
              </p:txBody>
            </p:sp>
            <p:sp>
              <p:nvSpPr>
                <p:cNvPr id="29770" name="Rectangle 13"/>
                <p:cNvSpPr>
                  <a:spLocks noChangeArrowheads="1"/>
                </p:cNvSpPr>
                <p:nvPr/>
              </p:nvSpPr>
              <p:spPr bwMode="auto">
                <a:xfrm>
                  <a:off x="1865" y="2726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50.00</a:t>
                  </a:r>
                </a:p>
              </p:txBody>
            </p:sp>
            <p:sp>
              <p:nvSpPr>
                <p:cNvPr id="29771" name="Rectangle 14"/>
                <p:cNvSpPr>
                  <a:spLocks noChangeArrowheads="1"/>
                </p:cNvSpPr>
                <p:nvPr/>
              </p:nvSpPr>
              <p:spPr bwMode="auto">
                <a:xfrm>
                  <a:off x="1932" y="2918"/>
                  <a:ext cx="339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6.38</a:t>
                  </a:r>
                </a:p>
              </p:txBody>
            </p:sp>
          </p:grpSp>
          <p:sp>
            <p:nvSpPr>
              <p:cNvPr id="29768" name="Rectangle 15"/>
              <p:cNvSpPr>
                <a:spLocks noChangeArrowheads="1"/>
              </p:cNvSpPr>
              <p:nvPr/>
            </p:nvSpPr>
            <p:spPr bwMode="auto">
              <a:xfrm>
                <a:off x="1859" y="2404"/>
                <a:ext cx="406" cy="6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Arial" charset="0"/>
                </a:endParaRPr>
              </a:p>
            </p:txBody>
          </p:sp>
        </p:grpSp>
        <p:grpSp>
          <p:nvGrpSpPr>
            <p:cNvPr id="29706" name="Group 16"/>
            <p:cNvGrpSpPr>
              <a:grpSpLocks/>
            </p:cNvGrpSpPr>
            <p:nvPr/>
          </p:nvGrpSpPr>
          <p:grpSpPr bwMode="auto">
            <a:xfrm>
              <a:off x="4724402" y="2182813"/>
              <a:ext cx="1152526" cy="3313113"/>
              <a:chOff x="2976" y="1375"/>
              <a:chExt cx="726" cy="2087"/>
            </a:xfrm>
          </p:grpSpPr>
          <p:grpSp>
            <p:nvGrpSpPr>
              <p:cNvPr id="29749" name="Group 17"/>
              <p:cNvGrpSpPr>
                <a:grpSpLocks/>
              </p:cNvGrpSpPr>
              <p:nvPr/>
            </p:nvGrpSpPr>
            <p:grpSpPr bwMode="auto">
              <a:xfrm>
                <a:off x="3121" y="1375"/>
                <a:ext cx="407" cy="680"/>
                <a:chOff x="3121" y="1375"/>
                <a:chExt cx="407" cy="680"/>
              </a:xfrm>
            </p:grpSpPr>
            <p:grpSp>
              <p:nvGrpSpPr>
                <p:cNvPr id="29762" name="Group 18"/>
                <p:cNvGrpSpPr>
                  <a:grpSpLocks/>
                </p:cNvGrpSpPr>
                <p:nvPr/>
              </p:nvGrpSpPr>
              <p:grpSpPr bwMode="auto">
                <a:xfrm>
                  <a:off x="3121" y="1413"/>
                  <a:ext cx="407" cy="642"/>
                  <a:chOff x="3121" y="1413"/>
                  <a:chExt cx="407" cy="642"/>
                </a:xfrm>
              </p:grpSpPr>
              <p:sp>
                <p:nvSpPr>
                  <p:cNvPr id="2976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121" y="1413"/>
                    <a:ext cx="394" cy="2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000">
                        <a:latin typeface="Arial" charset="0"/>
                      </a:rPr>
                      <a:t>62.99</a:t>
                    </a:r>
                  </a:p>
                </p:txBody>
              </p:sp>
              <p:sp>
                <p:nvSpPr>
                  <p:cNvPr id="2976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121" y="1698"/>
                    <a:ext cx="394" cy="2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000">
                        <a:latin typeface="Arial" charset="0"/>
                      </a:rPr>
                      <a:t>62.99</a:t>
                    </a:r>
                  </a:p>
                </p:txBody>
              </p:sp>
              <p:sp>
                <p:nvSpPr>
                  <p:cNvPr id="29766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189" y="1850"/>
                    <a:ext cx="339" cy="2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000">
                        <a:latin typeface="Arial" charset="0"/>
                      </a:rPr>
                      <a:t>3.36</a:t>
                    </a:r>
                  </a:p>
                </p:txBody>
              </p:sp>
            </p:grpSp>
            <p:sp>
              <p:nvSpPr>
                <p:cNvPr id="29763" name="Rectangle 22"/>
                <p:cNvSpPr>
                  <a:spLocks noChangeArrowheads="1"/>
                </p:cNvSpPr>
                <p:nvPr/>
              </p:nvSpPr>
              <p:spPr bwMode="auto">
                <a:xfrm>
                  <a:off x="3146" y="1375"/>
                  <a:ext cx="379" cy="63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000">
                    <a:latin typeface="Arial" charset="0"/>
                  </a:endParaRPr>
                </a:p>
              </p:txBody>
            </p:sp>
          </p:grpSp>
          <p:grpSp>
            <p:nvGrpSpPr>
              <p:cNvPr id="29750" name="Group 23"/>
              <p:cNvGrpSpPr>
                <a:grpSpLocks/>
              </p:cNvGrpSpPr>
              <p:nvPr/>
            </p:nvGrpSpPr>
            <p:grpSpPr bwMode="auto">
              <a:xfrm>
                <a:off x="2976" y="2050"/>
                <a:ext cx="726" cy="716"/>
                <a:chOff x="2976" y="2050"/>
                <a:chExt cx="726" cy="716"/>
              </a:xfrm>
            </p:grpSpPr>
            <p:sp>
              <p:nvSpPr>
                <p:cNvPr id="29756" name="Rectangle 24"/>
                <p:cNvSpPr>
                  <a:spLocks noChangeArrowheads="1"/>
                </p:cNvSpPr>
                <p:nvPr/>
              </p:nvSpPr>
              <p:spPr bwMode="auto">
                <a:xfrm>
                  <a:off x="3160" y="2087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50.00</a:t>
                  </a:r>
                </a:p>
              </p:txBody>
            </p:sp>
            <p:grpSp>
              <p:nvGrpSpPr>
                <p:cNvPr id="29757" name="Group 25"/>
                <p:cNvGrpSpPr>
                  <a:grpSpLocks/>
                </p:cNvGrpSpPr>
                <p:nvPr/>
              </p:nvGrpSpPr>
              <p:grpSpPr bwMode="auto">
                <a:xfrm>
                  <a:off x="2976" y="2390"/>
                  <a:ext cx="726" cy="376"/>
                  <a:chOff x="2976" y="2390"/>
                  <a:chExt cx="726" cy="376"/>
                </a:xfrm>
              </p:grpSpPr>
              <p:sp>
                <p:nvSpPr>
                  <p:cNvPr id="29759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390"/>
                    <a:ext cx="698" cy="2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000">
                        <a:latin typeface="Arial" charset="0"/>
                      </a:rPr>
                      <a:t>56.12  50.00</a:t>
                    </a:r>
                  </a:p>
                </p:txBody>
              </p:sp>
              <p:sp>
                <p:nvSpPr>
                  <p:cNvPr id="29760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054" y="2561"/>
                    <a:ext cx="358" cy="2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000">
                        <a:latin typeface="Arial" charset="0"/>
                      </a:rPr>
                      <a:t>6.12</a:t>
                    </a:r>
                  </a:p>
                </p:txBody>
              </p:sp>
              <p:sp>
                <p:nvSpPr>
                  <p:cNvPr id="29761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293" y="2561"/>
                    <a:ext cx="409" cy="2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000">
                        <a:latin typeface="Arial" charset="0"/>
                      </a:rPr>
                      <a:t> 2.66</a:t>
                    </a:r>
                  </a:p>
                </p:txBody>
              </p:sp>
            </p:grpSp>
            <p:sp>
              <p:nvSpPr>
                <p:cNvPr id="29758" name="Rectangle 29"/>
                <p:cNvSpPr>
                  <a:spLocks noChangeArrowheads="1"/>
                </p:cNvSpPr>
                <p:nvPr/>
              </p:nvSpPr>
              <p:spPr bwMode="auto">
                <a:xfrm>
                  <a:off x="3002" y="2050"/>
                  <a:ext cx="658" cy="66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000">
                    <a:latin typeface="Arial" charset="0"/>
                  </a:endParaRPr>
                </a:p>
              </p:txBody>
            </p:sp>
          </p:grpSp>
          <p:grpSp>
            <p:nvGrpSpPr>
              <p:cNvPr id="29751" name="Group 30"/>
              <p:cNvGrpSpPr>
                <a:grpSpLocks/>
              </p:cNvGrpSpPr>
              <p:nvPr/>
            </p:nvGrpSpPr>
            <p:grpSpPr bwMode="auto">
              <a:xfrm>
                <a:off x="3118" y="2764"/>
                <a:ext cx="399" cy="698"/>
                <a:chOff x="3118" y="2764"/>
                <a:chExt cx="399" cy="698"/>
              </a:xfrm>
            </p:grpSpPr>
            <p:sp>
              <p:nvSpPr>
                <p:cNvPr id="29752" name="Rectangle 31"/>
                <p:cNvSpPr>
                  <a:spLocks noChangeArrowheads="1"/>
                </p:cNvSpPr>
                <p:nvPr/>
              </p:nvSpPr>
              <p:spPr bwMode="auto">
                <a:xfrm>
                  <a:off x="3118" y="2797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39.69</a:t>
                  </a:r>
                </a:p>
              </p:txBody>
            </p:sp>
            <p:sp>
              <p:nvSpPr>
                <p:cNvPr id="29753" name="Rectangle 32"/>
                <p:cNvSpPr>
                  <a:spLocks noChangeArrowheads="1"/>
                </p:cNvSpPr>
                <p:nvPr/>
              </p:nvSpPr>
              <p:spPr bwMode="auto">
                <a:xfrm>
                  <a:off x="3119" y="3065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50.00</a:t>
                  </a:r>
                </a:p>
              </p:txBody>
            </p:sp>
            <p:sp>
              <p:nvSpPr>
                <p:cNvPr id="29754" name="Rectangle 33"/>
                <p:cNvSpPr>
                  <a:spLocks noChangeArrowheads="1"/>
                </p:cNvSpPr>
                <p:nvPr/>
              </p:nvSpPr>
              <p:spPr bwMode="auto">
                <a:xfrm>
                  <a:off x="3123" y="3257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10.31</a:t>
                  </a:r>
                </a:p>
              </p:txBody>
            </p:sp>
            <p:sp>
              <p:nvSpPr>
                <p:cNvPr id="29755" name="Rectangle 34"/>
                <p:cNvSpPr>
                  <a:spLocks noChangeArrowheads="1"/>
                </p:cNvSpPr>
                <p:nvPr/>
              </p:nvSpPr>
              <p:spPr bwMode="auto">
                <a:xfrm>
                  <a:off x="3152" y="2764"/>
                  <a:ext cx="361" cy="64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000">
                    <a:latin typeface="Arial" charset="0"/>
                  </a:endParaRPr>
                </a:p>
              </p:txBody>
            </p:sp>
          </p:grpSp>
        </p:grpSp>
        <p:grpSp>
          <p:nvGrpSpPr>
            <p:cNvPr id="29707" name="Group 35"/>
            <p:cNvGrpSpPr>
              <a:grpSpLocks/>
            </p:cNvGrpSpPr>
            <p:nvPr/>
          </p:nvGrpSpPr>
          <p:grpSpPr bwMode="auto">
            <a:xfrm>
              <a:off x="7311998" y="1573212"/>
              <a:ext cx="679447" cy="927099"/>
              <a:chOff x="4606" y="991"/>
              <a:chExt cx="428" cy="584"/>
            </a:xfrm>
          </p:grpSpPr>
          <p:grpSp>
            <p:nvGrpSpPr>
              <p:cNvPr id="29744" name="Group 36"/>
              <p:cNvGrpSpPr>
                <a:grpSpLocks/>
              </p:cNvGrpSpPr>
              <p:nvPr/>
            </p:nvGrpSpPr>
            <p:grpSpPr bwMode="auto">
              <a:xfrm>
                <a:off x="4606" y="1037"/>
                <a:ext cx="425" cy="538"/>
                <a:chOff x="4606" y="1037"/>
                <a:chExt cx="425" cy="538"/>
              </a:xfrm>
            </p:grpSpPr>
            <p:sp>
              <p:nvSpPr>
                <p:cNvPr id="29746" name="Rectangle 37"/>
                <p:cNvSpPr>
                  <a:spLocks noChangeArrowheads="1"/>
                </p:cNvSpPr>
                <p:nvPr/>
              </p:nvSpPr>
              <p:spPr bwMode="auto">
                <a:xfrm>
                  <a:off x="4611" y="1037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70.70</a:t>
                  </a:r>
                </a:p>
              </p:txBody>
            </p:sp>
            <p:sp>
              <p:nvSpPr>
                <p:cNvPr id="29747" name="Rectangle 38"/>
                <p:cNvSpPr>
                  <a:spLocks noChangeArrowheads="1"/>
                </p:cNvSpPr>
                <p:nvPr/>
              </p:nvSpPr>
              <p:spPr bwMode="auto">
                <a:xfrm>
                  <a:off x="4620" y="1199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70.70</a:t>
                  </a:r>
                </a:p>
              </p:txBody>
            </p:sp>
            <p:sp>
              <p:nvSpPr>
                <p:cNvPr id="29748" name="Rectangle 39"/>
                <p:cNvSpPr>
                  <a:spLocks noChangeArrowheads="1"/>
                </p:cNvSpPr>
                <p:nvPr/>
              </p:nvSpPr>
              <p:spPr bwMode="auto">
                <a:xfrm>
                  <a:off x="4606" y="1370"/>
                  <a:ext cx="425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  0.00</a:t>
                  </a:r>
                </a:p>
              </p:txBody>
            </p:sp>
          </p:grpSp>
          <p:sp>
            <p:nvSpPr>
              <p:cNvPr id="29745" name="Rectangle 40"/>
              <p:cNvSpPr>
                <a:spLocks noChangeArrowheads="1"/>
              </p:cNvSpPr>
              <p:nvPr/>
            </p:nvSpPr>
            <p:spPr bwMode="auto">
              <a:xfrm>
                <a:off x="4628" y="991"/>
                <a:ext cx="406" cy="54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Arial" charset="0"/>
                </a:endParaRPr>
              </a:p>
            </p:txBody>
          </p:sp>
        </p:grpSp>
        <p:grpSp>
          <p:nvGrpSpPr>
            <p:cNvPr id="29708" name="Group 41"/>
            <p:cNvGrpSpPr>
              <a:grpSpLocks/>
            </p:cNvGrpSpPr>
            <p:nvPr/>
          </p:nvGrpSpPr>
          <p:grpSpPr bwMode="auto">
            <a:xfrm>
              <a:off x="7319961" y="2673351"/>
              <a:ext cx="1152524" cy="903288"/>
              <a:chOff x="4611" y="1684"/>
              <a:chExt cx="726" cy="569"/>
            </a:xfrm>
          </p:grpSpPr>
          <p:grpSp>
            <p:nvGrpSpPr>
              <p:cNvPr id="29738" name="Group 42"/>
              <p:cNvGrpSpPr>
                <a:grpSpLocks/>
              </p:cNvGrpSpPr>
              <p:nvPr/>
            </p:nvGrpSpPr>
            <p:grpSpPr bwMode="auto">
              <a:xfrm>
                <a:off x="4611" y="1877"/>
                <a:ext cx="726" cy="376"/>
                <a:chOff x="4611" y="1877"/>
                <a:chExt cx="726" cy="376"/>
              </a:xfrm>
            </p:grpSpPr>
            <p:sp>
              <p:nvSpPr>
                <p:cNvPr id="29741" name="Rectangle 43"/>
                <p:cNvSpPr>
                  <a:spLocks noChangeArrowheads="1"/>
                </p:cNvSpPr>
                <p:nvPr/>
              </p:nvSpPr>
              <p:spPr bwMode="auto">
                <a:xfrm>
                  <a:off x="4611" y="1877"/>
                  <a:ext cx="698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62.99  56.12</a:t>
                  </a:r>
                </a:p>
              </p:txBody>
            </p:sp>
            <p:sp>
              <p:nvSpPr>
                <p:cNvPr id="29742" name="Rectangle 44"/>
                <p:cNvSpPr>
                  <a:spLocks noChangeArrowheads="1"/>
                </p:cNvSpPr>
                <p:nvPr/>
              </p:nvSpPr>
              <p:spPr bwMode="auto">
                <a:xfrm>
                  <a:off x="4666" y="2048"/>
                  <a:ext cx="365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6.87</a:t>
                  </a:r>
                </a:p>
              </p:txBody>
            </p:sp>
            <p:sp>
              <p:nvSpPr>
                <p:cNvPr id="29743" name="Rectangle 45"/>
                <p:cNvSpPr>
                  <a:spLocks noChangeArrowheads="1"/>
                </p:cNvSpPr>
                <p:nvPr/>
              </p:nvSpPr>
              <p:spPr bwMode="auto">
                <a:xfrm>
                  <a:off x="4964" y="2048"/>
                  <a:ext cx="373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0.00</a:t>
                  </a:r>
                </a:p>
              </p:txBody>
            </p:sp>
          </p:grpSp>
          <p:sp>
            <p:nvSpPr>
              <p:cNvPr id="29739" name="Rectangle 46"/>
              <p:cNvSpPr>
                <a:spLocks noChangeArrowheads="1"/>
              </p:cNvSpPr>
              <p:nvPr/>
            </p:nvSpPr>
            <p:spPr bwMode="auto">
              <a:xfrm>
                <a:off x="4767" y="1721"/>
                <a:ext cx="394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Arial" charset="0"/>
                  </a:rPr>
                  <a:t>56.12</a:t>
                </a:r>
              </a:p>
            </p:txBody>
          </p:sp>
          <p:sp>
            <p:nvSpPr>
              <p:cNvPr id="29740" name="Rectangle 47"/>
              <p:cNvSpPr>
                <a:spLocks noChangeArrowheads="1"/>
              </p:cNvSpPr>
              <p:nvPr/>
            </p:nvSpPr>
            <p:spPr bwMode="auto">
              <a:xfrm>
                <a:off x="4631" y="1684"/>
                <a:ext cx="667" cy="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Arial" charset="0"/>
                </a:endParaRPr>
              </a:p>
            </p:txBody>
          </p:sp>
        </p:grpSp>
        <p:grpSp>
          <p:nvGrpSpPr>
            <p:cNvPr id="29709" name="Group 48"/>
            <p:cNvGrpSpPr>
              <a:grpSpLocks/>
            </p:cNvGrpSpPr>
            <p:nvPr/>
          </p:nvGrpSpPr>
          <p:grpSpPr bwMode="auto">
            <a:xfrm>
              <a:off x="7319961" y="3776665"/>
              <a:ext cx="1152524" cy="893763"/>
              <a:chOff x="4611" y="2379"/>
              <a:chExt cx="726" cy="563"/>
            </a:xfrm>
          </p:grpSpPr>
          <p:grpSp>
            <p:nvGrpSpPr>
              <p:cNvPr id="29732" name="Group 49"/>
              <p:cNvGrpSpPr>
                <a:grpSpLocks/>
              </p:cNvGrpSpPr>
              <p:nvPr/>
            </p:nvGrpSpPr>
            <p:grpSpPr bwMode="auto">
              <a:xfrm>
                <a:off x="4611" y="2566"/>
                <a:ext cx="726" cy="376"/>
                <a:chOff x="4611" y="2566"/>
                <a:chExt cx="726" cy="376"/>
              </a:xfrm>
            </p:grpSpPr>
            <p:sp>
              <p:nvSpPr>
                <p:cNvPr id="29735" name="Rectangle 50"/>
                <p:cNvSpPr>
                  <a:spLocks noChangeArrowheads="1"/>
                </p:cNvSpPr>
                <p:nvPr/>
              </p:nvSpPr>
              <p:spPr bwMode="auto">
                <a:xfrm>
                  <a:off x="4611" y="2566"/>
                  <a:ext cx="698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56.12  50.00</a:t>
                  </a:r>
                </a:p>
              </p:txBody>
            </p:sp>
            <p:sp>
              <p:nvSpPr>
                <p:cNvPr id="29736" name="Rectangle 51"/>
                <p:cNvSpPr>
                  <a:spLocks noChangeArrowheads="1"/>
                </p:cNvSpPr>
                <p:nvPr/>
              </p:nvSpPr>
              <p:spPr bwMode="auto">
                <a:xfrm>
                  <a:off x="4611" y="2737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11.57</a:t>
                  </a:r>
                </a:p>
              </p:txBody>
            </p:sp>
            <p:sp>
              <p:nvSpPr>
                <p:cNvPr id="29737" name="Rectangle 52"/>
                <p:cNvSpPr>
                  <a:spLocks noChangeArrowheads="1"/>
                </p:cNvSpPr>
                <p:nvPr/>
              </p:nvSpPr>
              <p:spPr bwMode="auto">
                <a:xfrm>
                  <a:off x="4905" y="2737"/>
                  <a:ext cx="432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  5.45</a:t>
                  </a:r>
                </a:p>
              </p:txBody>
            </p:sp>
          </p:grpSp>
          <p:sp>
            <p:nvSpPr>
              <p:cNvPr id="29733" name="Rectangle 53"/>
              <p:cNvSpPr>
                <a:spLocks noChangeArrowheads="1"/>
              </p:cNvSpPr>
              <p:nvPr/>
            </p:nvSpPr>
            <p:spPr bwMode="auto">
              <a:xfrm>
                <a:off x="4758" y="2407"/>
                <a:ext cx="394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Arial" charset="0"/>
                  </a:rPr>
                  <a:t>44.55</a:t>
                </a:r>
              </a:p>
            </p:txBody>
          </p:sp>
          <p:sp>
            <p:nvSpPr>
              <p:cNvPr id="29734" name="Rectangle 54"/>
              <p:cNvSpPr>
                <a:spLocks noChangeArrowheads="1"/>
              </p:cNvSpPr>
              <p:nvPr/>
            </p:nvSpPr>
            <p:spPr bwMode="auto">
              <a:xfrm>
                <a:off x="4631" y="2379"/>
                <a:ext cx="667" cy="5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Arial" charset="0"/>
                </a:endParaRPr>
              </a:p>
            </p:txBody>
          </p:sp>
        </p:grpSp>
        <p:grpSp>
          <p:nvGrpSpPr>
            <p:cNvPr id="29710" name="Group 55"/>
            <p:cNvGrpSpPr>
              <a:grpSpLocks/>
            </p:cNvGrpSpPr>
            <p:nvPr/>
          </p:nvGrpSpPr>
          <p:grpSpPr bwMode="auto">
            <a:xfrm>
              <a:off x="7319963" y="4878391"/>
              <a:ext cx="657225" cy="922338"/>
              <a:chOff x="4611" y="3073"/>
              <a:chExt cx="414" cy="581"/>
            </a:xfrm>
          </p:grpSpPr>
          <p:grpSp>
            <p:nvGrpSpPr>
              <p:cNvPr id="29727" name="Group 56"/>
              <p:cNvGrpSpPr>
                <a:grpSpLocks/>
              </p:cNvGrpSpPr>
              <p:nvPr/>
            </p:nvGrpSpPr>
            <p:grpSpPr bwMode="auto">
              <a:xfrm>
                <a:off x="4611" y="3116"/>
                <a:ext cx="403" cy="538"/>
                <a:chOff x="4611" y="3116"/>
                <a:chExt cx="403" cy="538"/>
              </a:xfrm>
            </p:grpSpPr>
            <p:sp>
              <p:nvSpPr>
                <p:cNvPr id="29729" name="Rectangle 57"/>
                <p:cNvSpPr>
                  <a:spLocks noChangeArrowheads="1"/>
                </p:cNvSpPr>
                <p:nvPr/>
              </p:nvSpPr>
              <p:spPr bwMode="auto">
                <a:xfrm>
                  <a:off x="4611" y="3116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35.36</a:t>
                  </a:r>
                </a:p>
              </p:txBody>
            </p:sp>
            <p:sp>
              <p:nvSpPr>
                <p:cNvPr id="29730" name="Rectangle 58"/>
                <p:cNvSpPr>
                  <a:spLocks noChangeArrowheads="1"/>
                </p:cNvSpPr>
                <p:nvPr/>
              </p:nvSpPr>
              <p:spPr bwMode="auto">
                <a:xfrm>
                  <a:off x="4620" y="3278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50.00</a:t>
                  </a:r>
                </a:p>
              </p:txBody>
            </p:sp>
            <p:sp>
              <p:nvSpPr>
                <p:cNvPr id="29731" name="Rectangle 59"/>
                <p:cNvSpPr>
                  <a:spLocks noChangeArrowheads="1"/>
                </p:cNvSpPr>
                <p:nvPr/>
              </p:nvSpPr>
              <p:spPr bwMode="auto">
                <a:xfrm>
                  <a:off x="4620" y="3449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14.64</a:t>
                  </a:r>
                </a:p>
              </p:txBody>
            </p:sp>
          </p:grpSp>
          <p:sp>
            <p:nvSpPr>
              <p:cNvPr id="29728" name="Rectangle 60"/>
              <p:cNvSpPr>
                <a:spLocks noChangeArrowheads="1"/>
              </p:cNvSpPr>
              <p:nvPr/>
            </p:nvSpPr>
            <p:spPr bwMode="auto">
              <a:xfrm>
                <a:off x="4637" y="3073"/>
                <a:ext cx="388" cy="5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Arial" charset="0"/>
                </a:endParaRPr>
              </a:p>
            </p:txBody>
          </p:sp>
        </p:grpSp>
        <p:grpSp>
          <p:nvGrpSpPr>
            <p:cNvPr id="29711" name="Group 61"/>
            <p:cNvGrpSpPr>
              <a:grpSpLocks/>
            </p:cNvGrpSpPr>
            <p:nvPr/>
          </p:nvGrpSpPr>
          <p:grpSpPr bwMode="auto">
            <a:xfrm>
              <a:off x="679450" y="3330575"/>
              <a:ext cx="671513" cy="701675"/>
              <a:chOff x="428" y="2098"/>
              <a:chExt cx="423" cy="442"/>
            </a:xfrm>
          </p:grpSpPr>
          <p:sp>
            <p:nvSpPr>
              <p:cNvPr id="29725" name="Rectangle 62"/>
              <p:cNvSpPr>
                <a:spLocks noChangeArrowheads="1"/>
              </p:cNvSpPr>
              <p:nvPr/>
            </p:nvSpPr>
            <p:spPr bwMode="auto">
              <a:xfrm>
                <a:off x="457" y="2142"/>
                <a:ext cx="394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Arial" charset="0"/>
                  </a:rPr>
                  <a:t>50.00</a:t>
                </a:r>
              </a:p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Arial" charset="0"/>
                  </a:rPr>
                  <a:t>5.47</a:t>
                </a:r>
              </a:p>
            </p:txBody>
          </p:sp>
          <p:sp>
            <p:nvSpPr>
              <p:cNvPr id="29726" name="Rectangle 63"/>
              <p:cNvSpPr>
                <a:spLocks noChangeArrowheads="1"/>
              </p:cNvSpPr>
              <p:nvPr/>
            </p:nvSpPr>
            <p:spPr bwMode="auto">
              <a:xfrm>
                <a:off x="428" y="2098"/>
                <a:ext cx="379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Arial" charset="0"/>
                </a:endParaRPr>
              </a:p>
            </p:txBody>
          </p:sp>
        </p:grpSp>
        <p:sp>
          <p:nvSpPr>
            <p:cNvPr id="29712" name="Line 64"/>
            <p:cNvSpPr>
              <a:spLocks noChangeShapeType="1"/>
            </p:cNvSpPr>
            <p:nvPr/>
          </p:nvSpPr>
          <p:spPr bwMode="auto">
            <a:xfrm flipV="1">
              <a:off x="1360488" y="3090863"/>
              <a:ext cx="2005012" cy="55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65"/>
            <p:cNvSpPr>
              <a:spLocks noChangeShapeType="1"/>
            </p:cNvSpPr>
            <p:nvPr/>
          </p:nvSpPr>
          <p:spPr bwMode="auto">
            <a:xfrm>
              <a:off x="1360488" y="3649663"/>
              <a:ext cx="2005012" cy="560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Line 66"/>
            <p:cNvSpPr>
              <a:spLocks noChangeShapeType="1"/>
            </p:cNvSpPr>
            <p:nvPr/>
          </p:nvSpPr>
          <p:spPr bwMode="auto">
            <a:xfrm flipV="1">
              <a:off x="3335338" y="2543175"/>
              <a:ext cx="2005012" cy="5603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Line 67"/>
            <p:cNvSpPr>
              <a:spLocks noChangeShapeType="1"/>
            </p:cNvSpPr>
            <p:nvPr/>
          </p:nvSpPr>
          <p:spPr bwMode="auto">
            <a:xfrm>
              <a:off x="3335338" y="3103563"/>
              <a:ext cx="2005012" cy="55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68"/>
            <p:cNvSpPr>
              <a:spLocks noChangeShapeType="1"/>
            </p:cNvSpPr>
            <p:nvPr/>
          </p:nvSpPr>
          <p:spPr bwMode="auto">
            <a:xfrm flipV="1">
              <a:off x="3325813" y="3636963"/>
              <a:ext cx="2005012" cy="560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69"/>
            <p:cNvSpPr>
              <a:spLocks noChangeShapeType="1"/>
            </p:cNvSpPr>
            <p:nvPr/>
          </p:nvSpPr>
          <p:spPr bwMode="auto">
            <a:xfrm>
              <a:off x="3325813" y="4197350"/>
              <a:ext cx="2005012" cy="55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Line 70"/>
            <p:cNvSpPr>
              <a:spLocks noChangeShapeType="1"/>
            </p:cNvSpPr>
            <p:nvPr/>
          </p:nvSpPr>
          <p:spPr bwMode="auto">
            <a:xfrm flipV="1">
              <a:off x="5294313" y="2003425"/>
              <a:ext cx="1944687" cy="5445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Line 71"/>
            <p:cNvSpPr>
              <a:spLocks noChangeShapeType="1"/>
            </p:cNvSpPr>
            <p:nvPr/>
          </p:nvSpPr>
          <p:spPr bwMode="auto">
            <a:xfrm>
              <a:off x="5294313" y="2547938"/>
              <a:ext cx="1944687" cy="542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Line 72"/>
            <p:cNvSpPr>
              <a:spLocks noChangeShapeType="1"/>
            </p:cNvSpPr>
            <p:nvPr/>
          </p:nvSpPr>
          <p:spPr bwMode="auto">
            <a:xfrm flipV="1">
              <a:off x="5280025" y="3095625"/>
              <a:ext cx="1958975" cy="546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Line 73"/>
            <p:cNvSpPr>
              <a:spLocks noChangeShapeType="1"/>
            </p:cNvSpPr>
            <p:nvPr/>
          </p:nvSpPr>
          <p:spPr bwMode="auto">
            <a:xfrm>
              <a:off x="5280025" y="3641725"/>
              <a:ext cx="1960563" cy="549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Line 74"/>
            <p:cNvSpPr>
              <a:spLocks noChangeShapeType="1"/>
            </p:cNvSpPr>
            <p:nvPr/>
          </p:nvSpPr>
          <p:spPr bwMode="auto">
            <a:xfrm flipV="1">
              <a:off x="5264150" y="4191000"/>
              <a:ext cx="1978025" cy="552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Line 75"/>
            <p:cNvSpPr>
              <a:spLocks noChangeShapeType="1"/>
            </p:cNvSpPr>
            <p:nvPr/>
          </p:nvSpPr>
          <p:spPr bwMode="auto">
            <a:xfrm>
              <a:off x="5264150" y="4743450"/>
              <a:ext cx="2005013" cy="5603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Rectangle 76"/>
            <p:cNvSpPr>
              <a:spLocks noChangeArrowheads="1"/>
            </p:cNvSpPr>
            <p:nvPr/>
          </p:nvSpPr>
          <p:spPr bwMode="auto">
            <a:xfrm>
              <a:off x="5792787" y="3517900"/>
              <a:ext cx="346857" cy="32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imes New Roman" pitchFamily="18" charset="0"/>
                </a:rPr>
                <a:t>A</a:t>
              </a:r>
              <a:endParaRPr lang="en-US" altLang="en-US" sz="1000">
                <a:latin typeface="Wide Latin" pitchFamily="18" charset="0"/>
              </a:endParaRPr>
            </a:p>
          </p:txBody>
        </p:sp>
      </p:grpSp>
      <p:sp>
        <p:nvSpPr>
          <p:cNvPr id="29703" name="TextBox 79"/>
          <p:cNvSpPr txBox="1">
            <a:spLocks noChangeArrowheads="1"/>
          </p:cNvSpPr>
          <p:nvPr/>
        </p:nvSpPr>
        <p:spPr bwMode="auto">
          <a:xfrm>
            <a:off x="381000" y="5029200"/>
            <a:ext cx="3200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Top number is stock price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Middle numbers are alternative maximum stock prices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Lower numbers are option prices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7075488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Why the Approach Works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01038" cy="4495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This approach works for lookback options because</a:t>
            </a:r>
          </a:p>
          <a:p>
            <a:pPr eaLnBrk="1" hangingPunct="1">
              <a:buFontTx/>
              <a:buChar char="•"/>
            </a:pPr>
            <a:r>
              <a:rPr lang="en-US" altLang="en-US" sz="2400" smtClean="0">
                <a:latin typeface="Arial" charset="0"/>
                <a:cs typeface="Arial" charset="0"/>
              </a:rPr>
              <a:t>The payoff depends on just 1 function of the path followed by the stock price.  (We will refer to this as a “path function”)</a:t>
            </a:r>
          </a:p>
          <a:p>
            <a:pPr eaLnBrk="1" hangingPunct="1">
              <a:buFontTx/>
              <a:buChar char="•"/>
            </a:pPr>
            <a:r>
              <a:rPr lang="en-US" altLang="en-US" sz="2400" smtClean="0">
                <a:latin typeface="Arial" charset="0"/>
                <a:cs typeface="Arial" charset="0"/>
              </a:rPr>
              <a:t>The value  of the path function at a node can be calculated from the stock price at the node and from the value of the function at the immediately preceding node</a:t>
            </a:r>
          </a:p>
          <a:p>
            <a:pPr eaLnBrk="1" hangingPunct="1">
              <a:buFontTx/>
              <a:buChar char="•"/>
            </a:pPr>
            <a:r>
              <a:rPr lang="en-US" altLang="en-US" sz="2400" smtClean="0">
                <a:latin typeface="Arial" charset="0"/>
                <a:cs typeface="Arial" charset="0"/>
              </a:rPr>
              <a:t>The number of different values of the path function at a node does not grow too fast as we increase the number of time steps on the tree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36BE6F-CF2F-4A89-9B80-C47370C5994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67056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Extensions  of the Approach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72463" cy="4233863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approach can be extended so that there are no limits on the number of alternative values of the path function at a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basic idea  is that it is not necessary to consider every possible value of the path function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It is sufficient  to consider a relatively small number of representative values of the function at each node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CBA111-8ECC-4DE5-B906-0A1F07C6A04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3914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Working Forward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2846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First work forward through the tree calculating the max and min values of the “path function” at each node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Next choose representative values of the path function that span the range between the min and the max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Simplest approach: choose the min, the max, 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equally spaced values between the min and max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197399-0A42-4A4D-9C24-C84C77273E0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838200"/>
            <a:ext cx="77724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Backwards Induction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543800" cy="40513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work backwards through the tree in the usual way carrying out calculations for each of the alternative values of the path function that are considered at a node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we require the value of the derivative at a node for a value of the path function that is not explicitly considered at that node, we use linear or quadratic interpolation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239E7B-248B-456C-AD68-B512948B42D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8382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CEV Model </a:t>
            </a:r>
            <a:r>
              <a:rPr lang="en-US" altLang="en-US" sz="2000" smtClean="0"/>
              <a:t>(</a:t>
            </a:r>
            <a:r>
              <a:rPr lang="en-CA" altLang="en-US" sz="2000" smtClean="0"/>
              <a:t>pages 625-626</a:t>
            </a:r>
            <a:r>
              <a:rPr lang="en-US" altLang="en-US" sz="2000" smtClean="0"/>
              <a:t>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19263"/>
            <a:ext cx="8077200" cy="441166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>
                <a:latin typeface="Arial" charset="0"/>
                <a:cs typeface="Arial" charset="0"/>
              </a:rPr>
              <a:t>When </a:t>
            </a:r>
            <a:r>
              <a:rPr lang="en-US" altLang="en-US" sz="2800" smtClean="0">
                <a:latin typeface="Symbol" pitchFamily="18" charset="2"/>
                <a:cs typeface="Arial" charset="0"/>
              </a:rPr>
              <a:t>a</a:t>
            </a:r>
            <a:r>
              <a:rPr lang="en-US" altLang="en-US" sz="2800" smtClean="0">
                <a:latin typeface="Arial" charset="0"/>
                <a:cs typeface="Arial" charset="0"/>
              </a:rPr>
              <a:t> = 1 </a:t>
            </a:r>
            <a:r>
              <a:rPr lang="en-CA" altLang="en-US" sz="2800" smtClean="0">
                <a:latin typeface="Arial" charset="0"/>
                <a:cs typeface="Arial" charset="0"/>
              </a:rPr>
              <a:t>the model is</a:t>
            </a:r>
            <a:r>
              <a:rPr lang="en-US" altLang="en-US" sz="2800" smtClean="0">
                <a:latin typeface="Arial" charset="0"/>
                <a:cs typeface="Arial" charset="0"/>
              </a:rPr>
              <a:t> Black-Scholes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>
                <a:latin typeface="Arial" charset="0"/>
                <a:cs typeface="Arial" charset="0"/>
              </a:rPr>
              <a:t>When </a:t>
            </a:r>
            <a:r>
              <a:rPr lang="en-US" altLang="en-US" sz="2800" smtClean="0">
                <a:latin typeface="Symbol" pitchFamily="18" charset="2"/>
                <a:cs typeface="Arial" charset="0"/>
              </a:rPr>
              <a:t>a</a:t>
            </a:r>
            <a:r>
              <a:rPr lang="en-US" altLang="en-US" sz="2800" smtClean="0">
                <a:latin typeface="Arial" charset="0"/>
                <a:cs typeface="Arial" charset="0"/>
              </a:rPr>
              <a:t> &gt; 1 volatility rises as stock price rises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>
                <a:latin typeface="Arial" charset="0"/>
                <a:cs typeface="Arial" charset="0"/>
              </a:rPr>
              <a:t>When </a:t>
            </a:r>
            <a:r>
              <a:rPr lang="en-US" altLang="en-US" sz="2800" smtClean="0">
                <a:latin typeface="Symbol" pitchFamily="18" charset="2"/>
                <a:cs typeface="Arial" charset="0"/>
              </a:rPr>
              <a:t>a</a:t>
            </a:r>
            <a:r>
              <a:rPr lang="en-US" altLang="en-US" sz="2800" smtClean="0">
                <a:latin typeface="Arial" charset="0"/>
                <a:cs typeface="Arial" charset="0"/>
              </a:rPr>
              <a:t> &lt; 1 volatility falls as stock price rises</a:t>
            </a:r>
            <a:endParaRPr lang="en-CA" altLang="en-US" sz="280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CA" altLang="en-US" sz="2800" smtClean="0">
                <a:latin typeface="Arial" charset="0"/>
                <a:cs typeface="Arial" charset="0"/>
              </a:rPr>
              <a:t>	European options can be value analytically in terms of the cumulative non-central chi square distribution </a:t>
            </a:r>
            <a:endParaRPr lang="en-US" altLang="en-US" sz="28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CE7EB7-6C3A-4A88-AE0F-B5DBD6D836B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7174" name="Object 4"/>
          <p:cNvGraphicFramePr>
            <a:graphicFrameLocks noChangeAspect="1"/>
          </p:cNvGraphicFramePr>
          <p:nvPr/>
        </p:nvGraphicFramePr>
        <p:xfrm>
          <a:off x="1600200" y="1828800"/>
          <a:ext cx="4572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6" imgW="1485900" imgH="228600" progId="Equation.3">
                  <p:embed/>
                </p:oleObj>
              </mc:Choice>
              <mc:Fallback>
                <p:oleObj name="Equation" r:id="rId6" imgW="1485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45720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4551363" cy="1676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000" smtClean="0"/>
              <a:t>Part of Tree to Calculate Value of an Option on the Arithmetic Average</a:t>
            </a:r>
            <a:br>
              <a:rPr lang="en-US" altLang="en-US" sz="3000" smtClean="0"/>
            </a:br>
            <a:r>
              <a:rPr lang="en-US" altLang="en-US" sz="2000" smtClean="0"/>
              <a:t>(Figure 2</a:t>
            </a:r>
            <a:r>
              <a:rPr lang="en-CA" altLang="en-US" sz="2000" smtClean="0"/>
              <a:t>7.4</a:t>
            </a:r>
            <a:r>
              <a:rPr lang="en-US" altLang="en-US" sz="2000" smtClean="0"/>
              <a:t>, page </a:t>
            </a:r>
            <a:r>
              <a:rPr lang="en-CA" altLang="en-US" sz="2000" smtClean="0"/>
              <a:t>639</a:t>
            </a:r>
            <a:r>
              <a:rPr lang="en-US" altLang="en-US" sz="2000" smtClean="0"/>
              <a:t>)</a:t>
            </a:r>
            <a:endParaRPr lang="en-US" altLang="en-US" sz="3000" smtClean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EEB8BE-B2D7-4DA1-8DF8-B927B070992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34821" name="Group 30"/>
          <p:cNvGrpSpPr>
            <a:grpSpLocks/>
          </p:cNvGrpSpPr>
          <p:nvPr/>
        </p:nvGrpSpPr>
        <p:grpSpPr bwMode="auto">
          <a:xfrm>
            <a:off x="838200" y="1600200"/>
            <a:ext cx="8024813" cy="4505325"/>
            <a:chOff x="-1195288" y="960438"/>
            <a:chExt cx="9102625" cy="5163582"/>
          </a:xfrm>
        </p:grpSpPr>
        <p:grpSp>
          <p:nvGrpSpPr>
            <p:cNvPr id="34822" name="Group 3"/>
            <p:cNvGrpSpPr>
              <a:grpSpLocks/>
            </p:cNvGrpSpPr>
            <p:nvPr/>
          </p:nvGrpSpPr>
          <p:grpSpPr bwMode="auto">
            <a:xfrm>
              <a:off x="1112838" y="960438"/>
              <a:ext cx="6794499" cy="4783138"/>
              <a:chOff x="701" y="605"/>
              <a:chExt cx="4280" cy="3013"/>
            </a:xfrm>
          </p:grpSpPr>
          <p:grpSp>
            <p:nvGrpSpPr>
              <p:cNvPr id="34826" name="Group 4"/>
              <p:cNvGrpSpPr>
                <a:grpSpLocks/>
              </p:cNvGrpSpPr>
              <p:nvPr/>
            </p:nvGrpSpPr>
            <p:grpSpPr bwMode="auto">
              <a:xfrm>
                <a:off x="701" y="1748"/>
                <a:ext cx="1677" cy="1187"/>
                <a:chOff x="701" y="1748"/>
                <a:chExt cx="1677" cy="1187"/>
              </a:xfrm>
            </p:grpSpPr>
            <p:sp>
              <p:nvSpPr>
                <p:cNvPr id="34843" name="Rectangle 5"/>
                <p:cNvSpPr>
                  <a:spLocks noChangeArrowheads="1"/>
                </p:cNvSpPr>
                <p:nvPr/>
              </p:nvSpPr>
              <p:spPr bwMode="auto">
                <a:xfrm>
                  <a:off x="1016" y="1748"/>
                  <a:ext cx="806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i="1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lang="en-US" altLang="en-US" sz="1600">
                      <a:latin typeface="Arial" charset="0"/>
                    </a:rPr>
                    <a:t>  = 50.00</a:t>
                  </a:r>
                </a:p>
              </p:txBody>
            </p:sp>
            <p:grpSp>
              <p:nvGrpSpPr>
                <p:cNvPr id="34844" name="Group 6"/>
                <p:cNvGrpSpPr>
                  <a:grpSpLocks/>
                </p:cNvGrpSpPr>
                <p:nvPr/>
              </p:nvGrpSpPr>
              <p:grpSpPr bwMode="auto">
                <a:xfrm>
                  <a:off x="701" y="2001"/>
                  <a:ext cx="1677" cy="934"/>
                  <a:chOff x="701" y="2001"/>
                  <a:chExt cx="1677" cy="934"/>
                </a:xfrm>
              </p:grpSpPr>
              <p:sp>
                <p:nvSpPr>
                  <p:cNvPr id="3484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01" y="2001"/>
                    <a:ext cx="707" cy="9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 u="sng">
                        <a:latin typeface="Arial" charset="0"/>
                      </a:rPr>
                      <a:t>Average </a:t>
                    </a:r>
                    <a:r>
                      <a:rPr lang="en-US" altLang="en-US" sz="1400" i="1" u="sng">
                        <a:latin typeface="Times New Roman" pitchFamily="18" charset="0"/>
                        <a:cs typeface="Times New Roman" pitchFamily="18" charset="0"/>
                      </a:rPr>
                      <a:t>S</a:t>
                    </a:r>
                    <a:endParaRPr lang="en-US" altLang="en-US" sz="140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46.65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49.04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51.44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53.83</a:t>
                    </a:r>
                  </a:p>
                </p:txBody>
              </p:sp>
              <p:sp>
                <p:nvSpPr>
                  <p:cNvPr id="3484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395" y="2001"/>
                    <a:ext cx="983" cy="9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 u="sng">
                        <a:latin typeface="Arial" charset="0"/>
                      </a:rPr>
                      <a:t>Option Price</a:t>
                    </a:r>
                    <a:endParaRPr lang="en-US" altLang="en-US" sz="1400">
                      <a:latin typeface="Arial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5.642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5.923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6.206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6.492</a:t>
                    </a:r>
                  </a:p>
                </p:txBody>
              </p:sp>
            </p:grpSp>
          </p:grpSp>
          <p:grpSp>
            <p:nvGrpSpPr>
              <p:cNvPr id="34827" name="Group 9"/>
              <p:cNvGrpSpPr>
                <a:grpSpLocks/>
              </p:cNvGrpSpPr>
              <p:nvPr/>
            </p:nvGrpSpPr>
            <p:grpSpPr bwMode="auto">
              <a:xfrm>
                <a:off x="3476" y="2431"/>
                <a:ext cx="1491" cy="1187"/>
                <a:chOff x="3476" y="2431"/>
                <a:chExt cx="1491" cy="1187"/>
              </a:xfrm>
            </p:grpSpPr>
            <p:sp>
              <p:nvSpPr>
                <p:cNvPr id="34839" name="Rectangle 10"/>
                <p:cNvSpPr>
                  <a:spLocks noChangeArrowheads="1"/>
                </p:cNvSpPr>
                <p:nvPr/>
              </p:nvSpPr>
              <p:spPr bwMode="auto">
                <a:xfrm>
                  <a:off x="3772" y="2431"/>
                  <a:ext cx="790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i="1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lang="en-US" altLang="en-US" sz="1600">
                      <a:latin typeface="Arial" charset="0"/>
                    </a:rPr>
                    <a:t>  = 45.72</a:t>
                  </a:r>
                </a:p>
              </p:txBody>
            </p:sp>
            <p:grpSp>
              <p:nvGrpSpPr>
                <p:cNvPr id="34840" name="Group 11"/>
                <p:cNvGrpSpPr>
                  <a:grpSpLocks/>
                </p:cNvGrpSpPr>
                <p:nvPr/>
              </p:nvGrpSpPr>
              <p:grpSpPr bwMode="auto">
                <a:xfrm>
                  <a:off x="3476" y="2684"/>
                  <a:ext cx="1491" cy="934"/>
                  <a:chOff x="3476" y="2684"/>
                  <a:chExt cx="1491" cy="934"/>
                </a:xfrm>
              </p:grpSpPr>
              <p:sp>
                <p:nvSpPr>
                  <p:cNvPr id="3484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476" y="2684"/>
                    <a:ext cx="728" cy="9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 u="sng">
                        <a:latin typeface="Arial" charset="0"/>
                      </a:rPr>
                      <a:t>Average </a:t>
                    </a:r>
                    <a:r>
                      <a:rPr lang="en-US" altLang="en-US" sz="1400" i="1" u="sng">
                        <a:latin typeface="Times New Roman" pitchFamily="18" charset="0"/>
                        <a:cs typeface="Times New Roman" pitchFamily="18" charset="0"/>
                      </a:rPr>
                      <a:t>S</a:t>
                    </a:r>
                    <a:endParaRPr lang="en-US" altLang="en-US" sz="140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43.88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46.75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49.61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52.48</a:t>
                    </a:r>
                  </a:p>
                </p:txBody>
              </p:sp>
              <p:sp>
                <p:nvSpPr>
                  <p:cNvPr id="3484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130" y="2684"/>
                    <a:ext cx="837" cy="9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 u="sng">
                        <a:latin typeface="Arial" charset="0"/>
                      </a:rPr>
                      <a:t>Option Price</a:t>
                    </a:r>
                    <a:endParaRPr lang="en-US" altLang="en-US" sz="1400">
                      <a:latin typeface="Arial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  3.430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  3.750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  4.079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  4.416</a:t>
                    </a:r>
                  </a:p>
                </p:txBody>
              </p:sp>
            </p:grpSp>
          </p:grpSp>
          <p:grpSp>
            <p:nvGrpSpPr>
              <p:cNvPr id="34828" name="Group 14"/>
              <p:cNvGrpSpPr>
                <a:grpSpLocks/>
              </p:cNvGrpSpPr>
              <p:nvPr/>
            </p:nvGrpSpPr>
            <p:grpSpPr bwMode="auto">
              <a:xfrm>
                <a:off x="3476" y="605"/>
                <a:ext cx="1505" cy="1187"/>
                <a:chOff x="3476" y="605"/>
                <a:chExt cx="1505" cy="1187"/>
              </a:xfrm>
            </p:grpSpPr>
            <p:sp>
              <p:nvSpPr>
                <p:cNvPr id="34835" name="Rectangle 15"/>
                <p:cNvSpPr>
                  <a:spLocks noChangeArrowheads="1"/>
                </p:cNvSpPr>
                <p:nvPr/>
              </p:nvSpPr>
              <p:spPr bwMode="auto">
                <a:xfrm>
                  <a:off x="3779" y="605"/>
                  <a:ext cx="806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i="1">
                      <a:latin typeface="Times New Roman" pitchFamily="18" charset="0"/>
                      <a:cs typeface="Times New Roman" pitchFamily="18" charset="0"/>
                    </a:rPr>
                    <a:t>S </a:t>
                  </a:r>
                  <a:r>
                    <a:rPr lang="en-US" altLang="en-US" sz="1600">
                      <a:latin typeface="Arial" charset="0"/>
                    </a:rPr>
                    <a:t> = 54.68</a:t>
                  </a:r>
                </a:p>
              </p:txBody>
            </p:sp>
            <p:grpSp>
              <p:nvGrpSpPr>
                <p:cNvPr id="34836" name="Group 16"/>
                <p:cNvGrpSpPr>
                  <a:grpSpLocks/>
                </p:cNvGrpSpPr>
                <p:nvPr/>
              </p:nvGrpSpPr>
              <p:grpSpPr bwMode="auto">
                <a:xfrm>
                  <a:off x="3476" y="858"/>
                  <a:ext cx="1505" cy="934"/>
                  <a:chOff x="3476" y="858"/>
                  <a:chExt cx="1505" cy="934"/>
                </a:xfrm>
              </p:grpSpPr>
              <p:sp>
                <p:nvSpPr>
                  <p:cNvPr id="3483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476" y="858"/>
                    <a:ext cx="728" cy="9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 u="sng">
                        <a:latin typeface="Arial" charset="0"/>
                      </a:rPr>
                      <a:t>Average </a:t>
                    </a:r>
                    <a:r>
                      <a:rPr lang="en-US" altLang="en-US" sz="1400" i="1" u="sng">
                        <a:latin typeface="Times New Roman" pitchFamily="18" charset="0"/>
                        <a:cs typeface="Times New Roman" pitchFamily="18" charset="0"/>
                      </a:rPr>
                      <a:t>S</a:t>
                    </a:r>
                    <a:endParaRPr lang="en-US" altLang="en-US" sz="140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47.99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51.12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54.26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57.39</a:t>
                    </a:r>
                  </a:p>
                </p:txBody>
              </p:sp>
              <p:sp>
                <p:nvSpPr>
                  <p:cNvPr id="3483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144" y="858"/>
                    <a:ext cx="837" cy="9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 u="sng">
                        <a:latin typeface="Arial" charset="0"/>
                      </a:rPr>
                      <a:t>Option Price</a:t>
                    </a:r>
                    <a:endParaRPr lang="en-US" altLang="en-US" sz="1400">
                      <a:latin typeface="Arial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  7.575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  8.101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  8.635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  9.178</a:t>
                    </a:r>
                  </a:p>
                </p:txBody>
              </p:sp>
            </p:grpSp>
          </p:grpSp>
          <p:grpSp>
            <p:nvGrpSpPr>
              <p:cNvPr id="34829" name="Group 19"/>
              <p:cNvGrpSpPr>
                <a:grpSpLocks/>
              </p:cNvGrpSpPr>
              <p:nvPr/>
            </p:nvGrpSpPr>
            <p:grpSpPr bwMode="auto">
              <a:xfrm>
                <a:off x="2200" y="842"/>
                <a:ext cx="1308" cy="2743"/>
                <a:chOff x="2200" y="842"/>
                <a:chExt cx="1308" cy="2743"/>
              </a:xfrm>
            </p:grpSpPr>
            <p:sp>
              <p:nvSpPr>
                <p:cNvPr id="3483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200" y="854"/>
                  <a:ext cx="1306" cy="130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1" name="Line 21"/>
                <p:cNvSpPr>
                  <a:spLocks noChangeShapeType="1"/>
                </p:cNvSpPr>
                <p:nvPr/>
              </p:nvSpPr>
              <p:spPr bwMode="auto">
                <a:xfrm>
                  <a:off x="2202" y="2164"/>
                  <a:ext cx="1306" cy="130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2" name="Rectangle 22"/>
                <p:cNvSpPr>
                  <a:spLocks noChangeArrowheads="1"/>
                </p:cNvSpPr>
                <p:nvPr/>
              </p:nvSpPr>
              <p:spPr bwMode="auto">
                <a:xfrm>
                  <a:off x="2288" y="2082"/>
                  <a:ext cx="266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X</a:t>
                  </a:r>
                  <a:endParaRPr lang="en-US" altLang="en-US" sz="1600">
                    <a:latin typeface="Wide Latin" pitchFamily="18" charset="0"/>
                  </a:endParaRPr>
                </a:p>
              </p:txBody>
            </p:sp>
            <p:sp>
              <p:nvSpPr>
                <p:cNvPr id="34833" name="Rectangle 23"/>
                <p:cNvSpPr>
                  <a:spLocks noChangeArrowheads="1"/>
                </p:cNvSpPr>
                <p:nvPr/>
              </p:nvSpPr>
              <p:spPr bwMode="auto">
                <a:xfrm>
                  <a:off x="3089" y="842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Y</a:t>
                  </a:r>
                  <a:endParaRPr lang="en-US" altLang="en-US" sz="1600">
                    <a:latin typeface="Wide Latin" pitchFamily="18" charset="0"/>
                  </a:endParaRPr>
                </a:p>
              </p:txBody>
            </p:sp>
            <p:sp>
              <p:nvSpPr>
                <p:cNvPr id="34834" name="Rectangle 24"/>
                <p:cNvSpPr>
                  <a:spLocks noChangeArrowheads="1"/>
                </p:cNvSpPr>
                <p:nvPr/>
              </p:nvSpPr>
              <p:spPr bwMode="auto">
                <a:xfrm>
                  <a:off x="3097" y="333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Z</a:t>
                  </a:r>
                  <a:endParaRPr lang="en-US" altLang="en-US" sz="1600">
                    <a:latin typeface="Wide Latin" pitchFamily="18" charset="0"/>
                  </a:endParaRPr>
                </a:p>
              </p:txBody>
            </p:sp>
          </p:grpSp>
        </p:grpSp>
        <p:sp>
          <p:nvSpPr>
            <p:cNvPr id="34823" name="Rectangle 26"/>
            <p:cNvSpPr>
              <a:spLocks noChangeArrowheads="1"/>
            </p:cNvSpPr>
            <p:nvPr/>
          </p:nvSpPr>
          <p:spPr bwMode="auto">
            <a:xfrm>
              <a:off x="3448050" y="21859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0.5056</a:t>
              </a:r>
            </a:p>
          </p:txBody>
        </p:sp>
        <p:sp>
          <p:nvSpPr>
            <p:cNvPr id="34824" name="Rectangle 27"/>
            <p:cNvSpPr>
              <a:spLocks noChangeArrowheads="1"/>
            </p:cNvSpPr>
            <p:nvPr/>
          </p:nvSpPr>
          <p:spPr bwMode="auto">
            <a:xfrm>
              <a:off x="3676650" y="439578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0.4944</a:t>
              </a:r>
            </a:p>
          </p:txBody>
        </p:sp>
        <p:sp>
          <p:nvSpPr>
            <p:cNvPr id="34825" name="Rectangle 28"/>
            <p:cNvSpPr>
              <a:spLocks noChangeArrowheads="1"/>
            </p:cNvSpPr>
            <p:nvPr/>
          </p:nvSpPr>
          <p:spPr bwMode="auto">
            <a:xfrm>
              <a:off x="-1195288" y="5064940"/>
              <a:ext cx="3962400" cy="105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en-US" sz="1800">
                  <a:latin typeface="Arial" charset="0"/>
                </a:rPr>
                <a:t>=50, </a:t>
              </a:r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en-US" sz="1800">
                  <a:latin typeface="Arial" charset="0"/>
                </a:rPr>
                <a:t>=50, </a:t>
              </a:r>
              <a:r>
                <a:rPr lang="en-US" altLang="en-US" sz="1800">
                  <a:latin typeface="Symbol" pitchFamily="18" charset="2"/>
                </a:rPr>
                <a:t>s</a:t>
              </a:r>
              <a:r>
                <a:rPr lang="en-US" altLang="en-US" sz="1800">
                  <a:latin typeface="Arial" charset="0"/>
                </a:rPr>
                <a:t>=40%, </a:t>
              </a:r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lang="en-US" altLang="en-US" sz="1800">
                  <a:latin typeface="Arial" charset="0"/>
                </a:rPr>
                <a:t>=10%, </a:t>
              </a:r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en-US" sz="1800">
                  <a:latin typeface="Arial" charset="0"/>
                </a:rPr>
                <a:t>=1yr, </a:t>
              </a:r>
              <a:r>
                <a:rPr lang="en-CA" altLang="en-US" sz="1800">
                  <a:latin typeface="Symbol" pitchFamily="18" charset="2"/>
                </a:rPr>
                <a:t>D</a:t>
              </a:r>
              <a:r>
                <a:rPr lang="en-US" altLang="en-US" sz="1800" i="1">
                  <a:latin typeface="Times New Roman" pitchFamily="18" charset="0"/>
                </a:rPr>
                <a:t>t</a:t>
              </a:r>
              <a:r>
                <a:rPr lang="en-US" altLang="en-US" sz="1800">
                  <a:latin typeface="Arial" charset="0"/>
                </a:rPr>
                <a:t>=0.05yr. We are at time 4</a:t>
              </a:r>
              <a:r>
                <a:rPr lang="en-CA" altLang="en-US" sz="1800">
                  <a:latin typeface="Symbol" pitchFamily="18" charset="2"/>
                </a:rPr>
                <a:t>D</a:t>
              </a:r>
              <a:r>
                <a:rPr lang="en-US" altLang="en-US" sz="1800" i="1">
                  <a:latin typeface="Times New Roman" pitchFamily="18" charset="0"/>
                </a:rPr>
                <a:t>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6265863" cy="10668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000" dirty="0"/>
              <a:t>Part of Tree to Calculate Value of an Option on the Arithmetic Average (continued)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969963" y="2209800"/>
            <a:ext cx="7399337" cy="39624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	Consider Node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sz="2400" dirty="0" smtClean="0">
                <a:latin typeface="Arial" charset="0"/>
                <a:cs typeface="Arial" charset="0"/>
              </a:rPr>
              <a:t> when the average of 5 observations is 51.44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Node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Y</a:t>
            </a:r>
            <a:r>
              <a:rPr lang="en-US" sz="2400" dirty="0" smtClean="0">
                <a:latin typeface="Arial" charset="0"/>
                <a:cs typeface="Arial" charset="0"/>
              </a:rPr>
              <a:t>:   If this is reached, the average becomes 51.98. The option price is interpolated </a:t>
            </a:r>
            <a:r>
              <a:rPr lang="en-US" sz="2400" i="1" dirty="0" smtClean="0"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as 8.247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Node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Z</a:t>
            </a:r>
            <a:r>
              <a:rPr lang="en-US" sz="2400" dirty="0" smtClean="0">
                <a:latin typeface="Arial" charset="0"/>
                <a:cs typeface="Arial" charset="0"/>
              </a:rPr>
              <a:t>:   If this is reached, the average becomes 50.49. The option price is interpolated  as 4.182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Node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:  </a:t>
            </a:r>
            <a:r>
              <a:rPr lang="en-US" sz="2400" dirty="0" smtClean="0">
                <a:latin typeface="Arial" charset="0"/>
                <a:cs typeface="Arial" charset="0"/>
              </a:rPr>
              <a:t> value is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	(0.5056×8.247 + 0.4944×4.182)</a:t>
            </a:r>
            <a:r>
              <a:rPr lang="en-US" sz="2400" i="1" dirty="0" smtClean="0">
                <a:latin typeface="+mj-lt"/>
                <a:cs typeface="Arial" charset="0"/>
              </a:rPr>
              <a:t>e</a:t>
            </a:r>
            <a:r>
              <a:rPr lang="en-US" sz="2400" baseline="30000" dirty="0" smtClean="0">
                <a:latin typeface="Arial" charset="0"/>
                <a:cs typeface="Arial" charset="0"/>
              </a:rPr>
              <a:t>–0.1×0.05</a:t>
            </a:r>
            <a:r>
              <a:rPr lang="en-US" sz="2400" dirty="0" smtClean="0">
                <a:latin typeface="Arial" charset="0"/>
                <a:cs typeface="Arial" charset="0"/>
              </a:rPr>
              <a:t> = 6.206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975B9F-3629-4BB7-9D8A-4601589BEC2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6638925" cy="9906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Using Trees with Barriers</a:t>
            </a:r>
            <a:br>
              <a:rPr lang="en-US" dirty="0"/>
            </a:br>
            <a:r>
              <a:rPr lang="en-US" sz="2200" dirty="0"/>
              <a:t>(Section </a:t>
            </a:r>
            <a:r>
              <a:rPr lang="en-US" sz="2200" dirty="0" smtClean="0"/>
              <a:t>2</a:t>
            </a:r>
            <a:r>
              <a:rPr lang="en-CA" sz="2200" dirty="0"/>
              <a:t>7</a:t>
            </a:r>
            <a:r>
              <a:rPr lang="en-US" sz="2200" dirty="0" smtClean="0"/>
              <a:t>.</a:t>
            </a:r>
            <a:r>
              <a:rPr lang="en-CA" sz="2200" dirty="0" smtClean="0"/>
              <a:t>6</a:t>
            </a:r>
            <a:r>
              <a:rPr lang="en-US" sz="2200" dirty="0" smtClean="0"/>
              <a:t>, </a:t>
            </a:r>
            <a:r>
              <a:rPr lang="en-US" sz="2200" dirty="0"/>
              <a:t>page </a:t>
            </a:r>
            <a:r>
              <a:rPr lang="en-CA" sz="2200" dirty="0" smtClean="0"/>
              <a:t>640-643</a:t>
            </a:r>
            <a:r>
              <a:rPr lang="en-US" sz="2200" dirty="0" smtClean="0"/>
              <a:t>)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86000"/>
            <a:ext cx="6354763" cy="30702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trees are used to value options with barriers, convergence tends to be slow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slow convergence arises from the fact that the barrier is inaccurately specified by the tree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8A14AB-37AB-4BF6-AD7D-1705DA244FD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6705600" cy="106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 smtClean="0"/>
              <a:t>True Barrier vs Tree Barrier for a </a:t>
            </a:r>
            <a:br>
              <a:rPr lang="en-US" altLang="en-US" sz="2600" smtClean="0"/>
            </a:br>
            <a:r>
              <a:rPr lang="en-US" altLang="en-US" sz="2600" smtClean="0"/>
              <a:t>Knockout Option: The Binomial Tree Case</a:t>
            </a:r>
            <a:r>
              <a:rPr lang="en-US" altLang="en-US" sz="3000" smtClean="0"/>
              <a:t> 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172200"/>
            <a:ext cx="4953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326CAD-F65F-430D-9D9A-89583C8A81F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2743200" y="2133600"/>
            <a:ext cx="5029200" cy="3810000"/>
            <a:chOff x="288" y="1008"/>
            <a:chExt cx="4320" cy="2880"/>
          </a:xfrm>
        </p:grpSpPr>
        <p:grpSp>
          <p:nvGrpSpPr>
            <p:cNvPr id="37896" name="Group 5"/>
            <p:cNvGrpSpPr>
              <a:grpSpLocks/>
            </p:cNvGrpSpPr>
            <p:nvPr/>
          </p:nvGrpSpPr>
          <p:grpSpPr bwMode="auto">
            <a:xfrm>
              <a:off x="288" y="2160"/>
              <a:ext cx="864" cy="576"/>
              <a:chOff x="288" y="2160"/>
              <a:chExt cx="864" cy="576"/>
            </a:xfrm>
          </p:grpSpPr>
          <p:sp>
            <p:nvSpPr>
              <p:cNvPr id="37939" name="Line 6"/>
              <p:cNvSpPr>
                <a:spLocks noChangeShapeType="1"/>
              </p:cNvSpPr>
              <p:nvPr/>
            </p:nvSpPr>
            <p:spPr bwMode="auto">
              <a:xfrm flipV="1">
                <a:off x="288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0" name="Line 7"/>
              <p:cNvSpPr>
                <a:spLocks noChangeShapeType="1"/>
              </p:cNvSpPr>
              <p:nvPr/>
            </p:nvSpPr>
            <p:spPr bwMode="auto">
              <a:xfrm>
                <a:off x="288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897" name="Group 8"/>
            <p:cNvGrpSpPr>
              <a:grpSpLocks/>
            </p:cNvGrpSpPr>
            <p:nvPr/>
          </p:nvGrpSpPr>
          <p:grpSpPr bwMode="auto">
            <a:xfrm>
              <a:off x="1152" y="2448"/>
              <a:ext cx="864" cy="576"/>
              <a:chOff x="1152" y="2448"/>
              <a:chExt cx="864" cy="576"/>
            </a:xfrm>
          </p:grpSpPr>
          <p:sp>
            <p:nvSpPr>
              <p:cNvPr id="37937" name="Line 9"/>
              <p:cNvSpPr>
                <a:spLocks noChangeShapeType="1"/>
              </p:cNvSpPr>
              <p:nvPr/>
            </p:nvSpPr>
            <p:spPr bwMode="auto">
              <a:xfrm flipV="1">
                <a:off x="1152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8" name="Line 10"/>
              <p:cNvSpPr>
                <a:spLocks noChangeShapeType="1"/>
              </p:cNvSpPr>
              <p:nvPr/>
            </p:nvSpPr>
            <p:spPr bwMode="auto">
              <a:xfrm>
                <a:off x="1152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898" name="Group 11"/>
            <p:cNvGrpSpPr>
              <a:grpSpLocks/>
            </p:cNvGrpSpPr>
            <p:nvPr/>
          </p:nvGrpSpPr>
          <p:grpSpPr bwMode="auto">
            <a:xfrm>
              <a:off x="1152" y="1872"/>
              <a:ext cx="864" cy="576"/>
              <a:chOff x="1152" y="1872"/>
              <a:chExt cx="864" cy="576"/>
            </a:xfrm>
          </p:grpSpPr>
          <p:sp>
            <p:nvSpPr>
              <p:cNvPr id="37935" name="Line 12"/>
              <p:cNvSpPr>
                <a:spLocks noChangeShapeType="1"/>
              </p:cNvSpPr>
              <p:nvPr/>
            </p:nvSpPr>
            <p:spPr bwMode="auto">
              <a:xfrm flipV="1">
                <a:off x="1152" y="187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6" name="Line 1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899" name="Group 14"/>
            <p:cNvGrpSpPr>
              <a:grpSpLocks/>
            </p:cNvGrpSpPr>
            <p:nvPr/>
          </p:nvGrpSpPr>
          <p:grpSpPr bwMode="auto">
            <a:xfrm>
              <a:off x="2016" y="2160"/>
              <a:ext cx="864" cy="576"/>
              <a:chOff x="2016" y="2160"/>
              <a:chExt cx="864" cy="576"/>
            </a:xfrm>
          </p:grpSpPr>
          <p:sp>
            <p:nvSpPr>
              <p:cNvPr id="37933" name="Line 15"/>
              <p:cNvSpPr>
                <a:spLocks noChangeShapeType="1"/>
              </p:cNvSpPr>
              <p:nvPr/>
            </p:nvSpPr>
            <p:spPr bwMode="auto">
              <a:xfrm flipV="1">
                <a:off x="2016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4" name="Line 16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00" name="Line 17"/>
            <p:cNvSpPr>
              <a:spLocks noChangeShapeType="1"/>
            </p:cNvSpPr>
            <p:nvPr/>
          </p:nvSpPr>
          <p:spPr bwMode="auto">
            <a:xfrm flipV="1">
              <a:off x="2016" y="1584"/>
              <a:ext cx="86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8"/>
            <p:cNvSpPr>
              <a:spLocks noChangeShapeType="1"/>
            </p:cNvSpPr>
            <p:nvPr/>
          </p:nvSpPr>
          <p:spPr bwMode="auto">
            <a:xfrm>
              <a:off x="2016" y="1872"/>
              <a:ext cx="86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02" name="Group 19"/>
            <p:cNvGrpSpPr>
              <a:grpSpLocks/>
            </p:cNvGrpSpPr>
            <p:nvPr/>
          </p:nvGrpSpPr>
          <p:grpSpPr bwMode="auto">
            <a:xfrm>
              <a:off x="2016" y="2736"/>
              <a:ext cx="864" cy="576"/>
              <a:chOff x="2016" y="2736"/>
              <a:chExt cx="864" cy="576"/>
            </a:xfrm>
          </p:grpSpPr>
          <p:sp>
            <p:nvSpPr>
              <p:cNvPr id="37931" name="Line 20"/>
              <p:cNvSpPr>
                <a:spLocks noChangeShapeType="1"/>
              </p:cNvSpPr>
              <p:nvPr/>
            </p:nvSpPr>
            <p:spPr bwMode="auto">
              <a:xfrm flipV="1">
                <a:off x="2016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Line 21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3" name="Group 22"/>
            <p:cNvGrpSpPr>
              <a:grpSpLocks/>
            </p:cNvGrpSpPr>
            <p:nvPr/>
          </p:nvGrpSpPr>
          <p:grpSpPr bwMode="auto">
            <a:xfrm>
              <a:off x="2880" y="3024"/>
              <a:ext cx="864" cy="576"/>
              <a:chOff x="2880" y="3024"/>
              <a:chExt cx="864" cy="576"/>
            </a:xfrm>
          </p:grpSpPr>
          <p:sp>
            <p:nvSpPr>
              <p:cNvPr id="37929" name="Line 23"/>
              <p:cNvSpPr>
                <a:spLocks noChangeShapeType="1"/>
              </p:cNvSpPr>
              <p:nvPr/>
            </p:nvSpPr>
            <p:spPr bwMode="auto">
              <a:xfrm flipV="1">
                <a:off x="2880" y="302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Line 24"/>
              <p:cNvSpPr>
                <a:spLocks noChangeShapeType="1"/>
              </p:cNvSpPr>
              <p:nvPr/>
            </p:nvSpPr>
            <p:spPr bwMode="auto">
              <a:xfrm>
                <a:off x="2880" y="331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4" name="Group 25"/>
            <p:cNvGrpSpPr>
              <a:grpSpLocks/>
            </p:cNvGrpSpPr>
            <p:nvPr/>
          </p:nvGrpSpPr>
          <p:grpSpPr bwMode="auto">
            <a:xfrm>
              <a:off x="2880" y="2448"/>
              <a:ext cx="864" cy="576"/>
              <a:chOff x="2880" y="2448"/>
              <a:chExt cx="864" cy="576"/>
            </a:xfrm>
          </p:grpSpPr>
          <p:sp>
            <p:nvSpPr>
              <p:cNvPr id="37927" name="Line 26"/>
              <p:cNvSpPr>
                <a:spLocks noChangeShapeType="1"/>
              </p:cNvSpPr>
              <p:nvPr/>
            </p:nvSpPr>
            <p:spPr bwMode="auto">
              <a:xfrm flipV="1">
                <a:off x="2880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Line 27"/>
              <p:cNvSpPr>
                <a:spLocks noChangeShapeType="1"/>
              </p:cNvSpPr>
              <p:nvPr/>
            </p:nvSpPr>
            <p:spPr bwMode="auto">
              <a:xfrm>
                <a:off x="2880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5" name="Group 28"/>
            <p:cNvGrpSpPr>
              <a:grpSpLocks/>
            </p:cNvGrpSpPr>
            <p:nvPr/>
          </p:nvGrpSpPr>
          <p:grpSpPr bwMode="auto">
            <a:xfrm>
              <a:off x="2880" y="1872"/>
              <a:ext cx="864" cy="576"/>
              <a:chOff x="2880" y="1872"/>
              <a:chExt cx="864" cy="576"/>
            </a:xfrm>
          </p:grpSpPr>
          <p:sp>
            <p:nvSpPr>
              <p:cNvPr id="37925" name="Line 29"/>
              <p:cNvSpPr>
                <a:spLocks noChangeShapeType="1"/>
              </p:cNvSpPr>
              <p:nvPr/>
            </p:nvSpPr>
            <p:spPr bwMode="auto">
              <a:xfrm flipV="1">
                <a:off x="2880" y="187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6" name="Line 30"/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06" name="Line 31"/>
            <p:cNvSpPr>
              <a:spLocks noChangeShapeType="1"/>
            </p:cNvSpPr>
            <p:nvPr/>
          </p:nvSpPr>
          <p:spPr bwMode="auto">
            <a:xfrm flipV="1">
              <a:off x="2880" y="1296"/>
              <a:ext cx="86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Line 32"/>
            <p:cNvSpPr>
              <a:spLocks noChangeShapeType="1"/>
            </p:cNvSpPr>
            <p:nvPr/>
          </p:nvSpPr>
          <p:spPr bwMode="auto">
            <a:xfrm>
              <a:off x="2880" y="1584"/>
              <a:ext cx="86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08" name="Group 33"/>
            <p:cNvGrpSpPr>
              <a:grpSpLocks/>
            </p:cNvGrpSpPr>
            <p:nvPr/>
          </p:nvGrpSpPr>
          <p:grpSpPr bwMode="auto">
            <a:xfrm>
              <a:off x="3744" y="2736"/>
              <a:ext cx="864" cy="576"/>
              <a:chOff x="3744" y="2736"/>
              <a:chExt cx="864" cy="576"/>
            </a:xfrm>
          </p:grpSpPr>
          <p:sp>
            <p:nvSpPr>
              <p:cNvPr id="37923" name="Line 34"/>
              <p:cNvSpPr>
                <a:spLocks noChangeShapeType="1"/>
              </p:cNvSpPr>
              <p:nvPr/>
            </p:nvSpPr>
            <p:spPr bwMode="auto">
              <a:xfrm flipV="1">
                <a:off x="3744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4" name="Line 35"/>
              <p:cNvSpPr>
                <a:spLocks noChangeShapeType="1"/>
              </p:cNvSpPr>
              <p:nvPr/>
            </p:nvSpPr>
            <p:spPr bwMode="auto">
              <a:xfrm>
                <a:off x="3744" y="302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9" name="Group 36"/>
            <p:cNvGrpSpPr>
              <a:grpSpLocks/>
            </p:cNvGrpSpPr>
            <p:nvPr/>
          </p:nvGrpSpPr>
          <p:grpSpPr bwMode="auto">
            <a:xfrm>
              <a:off x="3744" y="2160"/>
              <a:ext cx="864" cy="576"/>
              <a:chOff x="3744" y="2160"/>
              <a:chExt cx="864" cy="576"/>
            </a:xfrm>
          </p:grpSpPr>
          <p:sp>
            <p:nvSpPr>
              <p:cNvPr id="37921" name="Line 37"/>
              <p:cNvSpPr>
                <a:spLocks noChangeShapeType="1"/>
              </p:cNvSpPr>
              <p:nvPr/>
            </p:nvSpPr>
            <p:spPr bwMode="auto">
              <a:xfrm flipV="1">
                <a:off x="3744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2" name="Line 38"/>
              <p:cNvSpPr>
                <a:spLocks noChangeShapeType="1"/>
              </p:cNvSpPr>
              <p:nvPr/>
            </p:nvSpPr>
            <p:spPr bwMode="auto">
              <a:xfrm>
                <a:off x="3744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10" name="Group 39"/>
            <p:cNvGrpSpPr>
              <a:grpSpLocks/>
            </p:cNvGrpSpPr>
            <p:nvPr/>
          </p:nvGrpSpPr>
          <p:grpSpPr bwMode="auto">
            <a:xfrm>
              <a:off x="3744" y="3312"/>
              <a:ext cx="864" cy="576"/>
              <a:chOff x="3744" y="3312"/>
              <a:chExt cx="864" cy="576"/>
            </a:xfrm>
          </p:grpSpPr>
          <p:sp>
            <p:nvSpPr>
              <p:cNvPr id="37919" name="Line 40"/>
              <p:cNvSpPr>
                <a:spLocks noChangeShapeType="1"/>
              </p:cNvSpPr>
              <p:nvPr/>
            </p:nvSpPr>
            <p:spPr bwMode="auto">
              <a:xfrm flipV="1">
                <a:off x="3744" y="331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0" name="Line 41"/>
              <p:cNvSpPr>
                <a:spLocks noChangeShapeType="1"/>
              </p:cNvSpPr>
              <p:nvPr/>
            </p:nvSpPr>
            <p:spPr bwMode="auto">
              <a:xfrm>
                <a:off x="3744" y="360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11" name="Line 42"/>
            <p:cNvSpPr>
              <a:spLocks noChangeShapeType="1"/>
            </p:cNvSpPr>
            <p:nvPr/>
          </p:nvSpPr>
          <p:spPr bwMode="auto">
            <a:xfrm flipV="1">
              <a:off x="3744" y="1584"/>
              <a:ext cx="86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Line 43"/>
            <p:cNvSpPr>
              <a:spLocks noChangeShapeType="1"/>
            </p:cNvSpPr>
            <p:nvPr/>
          </p:nvSpPr>
          <p:spPr bwMode="auto">
            <a:xfrm>
              <a:off x="3744" y="1872"/>
              <a:ext cx="86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13" name="Group 44"/>
            <p:cNvGrpSpPr>
              <a:grpSpLocks/>
            </p:cNvGrpSpPr>
            <p:nvPr/>
          </p:nvGrpSpPr>
          <p:grpSpPr bwMode="auto">
            <a:xfrm>
              <a:off x="3744" y="1008"/>
              <a:ext cx="864" cy="576"/>
              <a:chOff x="3744" y="1008"/>
              <a:chExt cx="864" cy="576"/>
            </a:xfrm>
          </p:grpSpPr>
          <p:sp>
            <p:nvSpPr>
              <p:cNvPr id="37917" name="Line 45"/>
              <p:cNvSpPr>
                <a:spLocks noChangeShapeType="1"/>
              </p:cNvSpPr>
              <p:nvPr/>
            </p:nvSpPr>
            <p:spPr bwMode="auto">
              <a:xfrm flipV="1">
                <a:off x="3744" y="100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8" name="Line 46"/>
              <p:cNvSpPr>
                <a:spLocks noChangeShapeType="1"/>
              </p:cNvSpPr>
              <p:nvPr/>
            </p:nvSpPr>
            <p:spPr bwMode="auto">
              <a:xfrm>
                <a:off x="3744" y="129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14" name="Line 47"/>
            <p:cNvSpPr>
              <a:spLocks noChangeShapeType="1"/>
            </p:cNvSpPr>
            <p:nvPr/>
          </p:nvSpPr>
          <p:spPr bwMode="auto">
            <a:xfrm flipH="1">
              <a:off x="288" y="2064"/>
              <a:ext cx="43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Arc 48"/>
            <p:cNvSpPr>
              <a:spLocks/>
            </p:cNvSpPr>
            <p:nvPr/>
          </p:nvSpPr>
          <p:spPr bwMode="auto">
            <a:xfrm>
              <a:off x="385" y="1585"/>
              <a:ext cx="62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Arc 49"/>
            <p:cNvSpPr>
              <a:spLocks/>
            </p:cNvSpPr>
            <p:nvPr/>
          </p:nvSpPr>
          <p:spPr bwMode="auto">
            <a:xfrm>
              <a:off x="2304" y="1304"/>
              <a:ext cx="384" cy="331"/>
            </a:xfrm>
            <a:custGeom>
              <a:avLst/>
              <a:gdLst>
                <a:gd name="T0" fmla="*/ 0 w 21600"/>
                <a:gd name="T1" fmla="*/ 0 h 21303"/>
                <a:gd name="T2" fmla="*/ 0 w 21600"/>
                <a:gd name="T3" fmla="*/ 0 h 21303"/>
                <a:gd name="T4" fmla="*/ 0 w 21600"/>
                <a:gd name="T5" fmla="*/ 0 h 21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03"/>
                <a:gd name="T11" fmla="*/ 21600 w 21600"/>
                <a:gd name="T12" fmla="*/ 21303 h 21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03" fill="none" extrusionOk="0">
                  <a:moveTo>
                    <a:pt x="3571" y="0"/>
                  </a:moveTo>
                  <a:cubicBezTo>
                    <a:pt x="13977" y="1745"/>
                    <a:pt x="21600" y="10752"/>
                    <a:pt x="21600" y="21303"/>
                  </a:cubicBezTo>
                </a:path>
                <a:path w="21600" h="21303" stroke="0" extrusionOk="0">
                  <a:moveTo>
                    <a:pt x="3571" y="0"/>
                  </a:moveTo>
                  <a:cubicBezTo>
                    <a:pt x="13977" y="1745"/>
                    <a:pt x="21600" y="10752"/>
                    <a:pt x="21600" y="21303"/>
                  </a:cubicBezTo>
                  <a:lnTo>
                    <a:pt x="0" y="21303"/>
                  </a:lnTo>
                  <a:lnTo>
                    <a:pt x="357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4" name="TextBox 51"/>
          <p:cNvSpPr txBox="1">
            <a:spLocks noChangeArrowheads="1"/>
          </p:cNvSpPr>
          <p:nvPr/>
        </p:nvSpPr>
        <p:spPr bwMode="auto">
          <a:xfrm>
            <a:off x="4572000" y="20574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charset="0"/>
              </a:rPr>
              <a:t>Tree Barrier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37895" name="TextBox 52"/>
          <p:cNvSpPr txBox="1">
            <a:spLocks noChangeArrowheads="1"/>
          </p:cNvSpPr>
          <p:nvPr/>
        </p:nvSpPr>
        <p:spPr bwMode="auto">
          <a:xfrm>
            <a:off x="2667000" y="25146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charset="0"/>
              </a:rPr>
              <a:t>True Barrier</a:t>
            </a: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6705600" cy="762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CA" sz="3000" dirty="0"/>
              <a:t>Inner and Outer Barriers for Trinomial Trees </a:t>
            </a:r>
            <a:r>
              <a:rPr lang="en-CA" sz="2200" dirty="0"/>
              <a:t>(Figure </a:t>
            </a:r>
            <a:r>
              <a:rPr lang="en-CA" sz="2200" dirty="0" smtClean="0"/>
              <a:t>27.5, </a:t>
            </a:r>
            <a:r>
              <a:rPr lang="en-CA" sz="2200" dirty="0"/>
              <a:t>page  </a:t>
            </a:r>
            <a:r>
              <a:rPr lang="en-CA" sz="2200" dirty="0" smtClean="0"/>
              <a:t>641)</a:t>
            </a:r>
            <a:endParaRPr lang="en-US" sz="2200" dirty="0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911473-6349-469E-9E6D-D3F0CC77C6C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38917" name="Group 104"/>
          <p:cNvGrpSpPr>
            <a:grpSpLocks/>
          </p:cNvGrpSpPr>
          <p:nvPr/>
        </p:nvGrpSpPr>
        <p:grpSpPr bwMode="auto">
          <a:xfrm>
            <a:off x="1676400" y="1828800"/>
            <a:ext cx="6019800" cy="3733800"/>
            <a:chOff x="381000" y="1828800"/>
            <a:chExt cx="7315200" cy="4572000"/>
          </a:xfrm>
        </p:grpSpPr>
        <p:sp>
          <p:nvSpPr>
            <p:cNvPr id="38918" name="Rectangle 3"/>
            <p:cNvSpPr>
              <a:spLocks noChangeArrowheads="1"/>
            </p:cNvSpPr>
            <p:nvPr/>
          </p:nvSpPr>
          <p:spPr bwMode="auto">
            <a:xfrm>
              <a:off x="1769962" y="2015412"/>
              <a:ext cx="2347284" cy="1018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CA" altLang="en-US" sz="2400">
                  <a:latin typeface="Arial" charset="0"/>
                </a:rPr>
                <a:t>Outer barrier</a:t>
              </a:r>
              <a:endParaRPr lang="en-US" altLang="en-US" sz="2400">
                <a:latin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True barrier</a:t>
              </a:r>
            </a:p>
          </p:txBody>
        </p:sp>
        <p:grpSp>
          <p:nvGrpSpPr>
            <p:cNvPr id="38919" name="Group 5"/>
            <p:cNvGrpSpPr>
              <a:grpSpLocks/>
            </p:cNvGrpSpPr>
            <p:nvPr/>
          </p:nvGrpSpPr>
          <p:grpSpPr bwMode="auto">
            <a:xfrm>
              <a:off x="2209800" y="4114800"/>
              <a:ext cx="1371600" cy="914400"/>
              <a:chOff x="1152" y="2448"/>
              <a:chExt cx="864" cy="576"/>
            </a:xfrm>
          </p:grpSpPr>
          <p:sp>
            <p:nvSpPr>
              <p:cNvPr id="39016" name="Line 6"/>
              <p:cNvSpPr>
                <a:spLocks noChangeShapeType="1"/>
              </p:cNvSpPr>
              <p:nvPr/>
            </p:nvSpPr>
            <p:spPr bwMode="auto">
              <a:xfrm flipV="1">
                <a:off x="1152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7" name="Line 7"/>
              <p:cNvSpPr>
                <a:spLocks noChangeShapeType="1"/>
              </p:cNvSpPr>
              <p:nvPr/>
            </p:nvSpPr>
            <p:spPr bwMode="auto">
              <a:xfrm>
                <a:off x="1152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20" name="Group 8"/>
            <p:cNvGrpSpPr>
              <a:grpSpLocks/>
            </p:cNvGrpSpPr>
            <p:nvPr/>
          </p:nvGrpSpPr>
          <p:grpSpPr bwMode="auto">
            <a:xfrm>
              <a:off x="2209800" y="3200400"/>
              <a:ext cx="1371600" cy="914400"/>
              <a:chOff x="1152" y="1872"/>
              <a:chExt cx="864" cy="576"/>
            </a:xfrm>
          </p:grpSpPr>
          <p:sp>
            <p:nvSpPr>
              <p:cNvPr id="39014" name="Line 9"/>
              <p:cNvSpPr>
                <a:spLocks noChangeShapeType="1"/>
              </p:cNvSpPr>
              <p:nvPr/>
            </p:nvSpPr>
            <p:spPr bwMode="auto">
              <a:xfrm flipV="1">
                <a:off x="1152" y="187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5" name="Line 1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21" name="Group 11"/>
            <p:cNvGrpSpPr>
              <a:grpSpLocks/>
            </p:cNvGrpSpPr>
            <p:nvPr/>
          </p:nvGrpSpPr>
          <p:grpSpPr bwMode="auto">
            <a:xfrm>
              <a:off x="3581400" y="3657600"/>
              <a:ext cx="1371600" cy="914400"/>
              <a:chOff x="2016" y="2160"/>
              <a:chExt cx="864" cy="576"/>
            </a:xfrm>
          </p:grpSpPr>
          <p:sp>
            <p:nvSpPr>
              <p:cNvPr id="39012" name="Line 12"/>
              <p:cNvSpPr>
                <a:spLocks noChangeShapeType="1"/>
              </p:cNvSpPr>
              <p:nvPr/>
            </p:nvSpPr>
            <p:spPr bwMode="auto">
              <a:xfrm flipV="1">
                <a:off x="2016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3" name="Line 13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22" name="Line 14"/>
            <p:cNvSpPr>
              <a:spLocks noChangeShapeType="1"/>
            </p:cNvSpPr>
            <p:nvPr/>
          </p:nvSpPr>
          <p:spPr bwMode="auto">
            <a:xfrm flipV="1">
              <a:off x="3581400" y="27432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Line 15"/>
            <p:cNvSpPr>
              <a:spLocks noChangeShapeType="1"/>
            </p:cNvSpPr>
            <p:nvPr/>
          </p:nvSpPr>
          <p:spPr bwMode="auto">
            <a:xfrm>
              <a:off x="3581400" y="32004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24" name="Group 16"/>
            <p:cNvGrpSpPr>
              <a:grpSpLocks/>
            </p:cNvGrpSpPr>
            <p:nvPr/>
          </p:nvGrpSpPr>
          <p:grpSpPr bwMode="auto">
            <a:xfrm>
              <a:off x="3581400" y="4572000"/>
              <a:ext cx="1371600" cy="914400"/>
              <a:chOff x="2016" y="2736"/>
              <a:chExt cx="864" cy="576"/>
            </a:xfrm>
          </p:grpSpPr>
          <p:sp>
            <p:nvSpPr>
              <p:cNvPr id="39010" name="Line 17"/>
              <p:cNvSpPr>
                <a:spLocks noChangeShapeType="1"/>
              </p:cNvSpPr>
              <p:nvPr/>
            </p:nvSpPr>
            <p:spPr bwMode="auto">
              <a:xfrm flipV="1">
                <a:off x="2016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1" name="Line 18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25" name="Group 19"/>
            <p:cNvGrpSpPr>
              <a:grpSpLocks/>
            </p:cNvGrpSpPr>
            <p:nvPr/>
          </p:nvGrpSpPr>
          <p:grpSpPr bwMode="auto">
            <a:xfrm>
              <a:off x="4953000" y="5029200"/>
              <a:ext cx="1371600" cy="914400"/>
              <a:chOff x="2880" y="3024"/>
              <a:chExt cx="864" cy="576"/>
            </a:xfrm>
          </p:grpSpPr>
          <p:sp>
            <p:nvSpPr>
              <p:cNvPr id="39008" name="Line 20"/>
              <p:cNvSpPr>
                <a:spLocks noChangeShapeType="1"/>
              </p:cNvSpPr>
              <p:nvPr/>
            </p:nvSpPr>
            <p:spPr bwMode="auto">
              <a:xfrm flipV="1">
                <a:off x="2880" y="302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9" name="Line 21"/>
              <p:cNvSpPr>
                <a:spLocks noChangeShapeType="1"/>
              </p:cNvSpPr>
              <p:nvPr/>
            </p:nvSpPr>
            <p:spPr bwMode="auto">
              <a:xfrm>
                <a:off x="2880" y="331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26" name="Group 22"/>
            <p:cNvGrpSpPr>
              <a:grpSpLocks/>
            </p:cNvGrpSpPr>
            <p:nvPr/>
          </p:nvGrpSpPr>
          <p:grpSpPr bwMode="auto">
            <a:xfrm>
              <a:off x="4953000" y="4114800"/>
              <a:ext cx="1371600" cy="914400"/>
              <a:chOff x="2880" y="2448"/>
              <a:chExt cx="864" cy="576"/>
            </a:xfrm>
          </p:grpSpPr>
          <p:sp>
            <p:nvSpPr>
              <p:cNvPr id="39006" name="Line 23"/>
              <p:cNvSpPr>
                <a:spLocks noChangeShapeType="1"/>
              </p:cNvSpPr>
              <p:nvPr/>
            </p:nvSpPr>
            <p:spPr bwMode="auto">
              <a:xfrm flipV="1">
                <a:off x="2880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7" name="Line 24"/>
              <p:cNvSpPr>
                <a:spLocks noChangeShapeType="1"/>
              </p:cNvSpPr>
              <p:nvPr/>
            </p:nvSpPr>
            <p:spPr bwMode="auto">
              <a:xfrm>
                <a:off x="2880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27" name="Group 25"/>
            <p:cNvGrpSpPr>
              <a:grpSpLocks/>
            </p:cNvGrpSpPr>
            <p:nvPr/>
          </p:nvGrpSpPr>
          <p:grpSpPr bwMode="auto">
            <a:xfrm>
              <a:off x="4953000" y="3200400"/>
              <a:ext cx="1371600" cy="914400"/>
              <a:chOff x="2880" y="1872"/>
              <a:chExt cx="864" cy="576"/>
            </a:xfrm>
          </p:grpSpPr>
          <p:sp>
            <p:nvSpPr>
              <p:cNvPr id="39004" name="Line 26"/>
              <p:cNvSpPr>
                <a:spLocks noChangeShapeType="1"/>
              </p:cNvSpPr>
              <p:nvPr/>
            </p:nvSpPr>
            <p:spPr bwMode="auto">
              <a:xfrm flipV="1">
                <a:off x="2880" y="187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5" name="Line 27"/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28" name="Line 28"/>
            <p:cNvSpPr>
              <a:spLocks noChangeShapeType="1"/>
            </p:cNvSpPr>
            <p:nvPr/>
          </p:nvSpPr>
          <p:spPr bwMode="auto">
            <a:xfrm flipV="1">
              <a:off x="4953000" y="22860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Line 29"/>
            <p:cNvSpPr>
              <a:spLocks noChangeShapeType="1"/>
            </p:cNvSpPr>
            <p:nvPr/>
          </p:nvSpPr>
          <p:spPr bwMode="auto">
            <a:xfrm>
              <a:off x="4953000" y="27432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30" name="Group 30"/>
            <p:cNvGrpSpPr>
              <a:grpSpLocks/>
            </p:cNvGrpSpPr>
            <p:nvPr/>
          </p:nvGrpSpPr>
          <p:grpSpPr bwMode="auto">
            <a:xfrm>
              <a:off x="6324600" y="4572000"/>
              <a:ext cx="1371600" cy="914400"/>
              <a:chOff x="3744" y="2736"/>
              <a:chExt cx="864" cy="576"/>
            </a:xfrm>
          </p:grpSpPr>
          <p:sp>
            <p:nvSpPr>
              <p:cNvPr id="39002" name="Line 31"/>
              <p:cNvSpPr>
                <a:spLocks noChangeShapeType="1"/>
              </p:cNvSpPr>
              <p:nvPr/>
            </p:nvSpPr>
            <p:spPr bwMode="auto">
              <a:xfrm flipV="1">
                <a:off x="3744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3" name="Line 32"/>
              <p:cNvSpPr>
                <a:spLocks noChangeShapeType="1"/>
              </p:cNvSpPr>
              <p:nvPr/>
            </p:nvSpPr>
            <p:spPr bwMode="auto">
              <a:xfrm>
                <a:off x="3744" y="302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31" name="Group 33"/>
            <p:cNvGrpSpPr>
              <a:grpSpLocks/>
            </p:cNvGrpSpPr>
            <p:nvPr/>
          </p:nvGrpSpPr>
          <p:grpSpPr bwMode="auto">
            <a:xfrm>
              <a:off x="6324600" y="3657600"/>
              <a:ext cx="1371600" cy="914400"/>
              <a:chOff x="3744" y="2160"/>
              <a:chExt cx="864" cy="576"/>
            </a:xfrm>
          </p:grpSpPr>
          <p:sp>
            <p:nvSpPr>
              <p:cNvPr id="39000" name="Line 34"/>
              <p:cNvSpPr>
                <a:spLocks noChangeShapeType="1"/>
              </p:cNvSpPr>
              <p:nvPr/>
            </p:nvSpPr>
            <p:spPr bwMode="auto">
              <a:xfrm flipV="1">
                <a:off x="3744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1" name="Line 35"/>
              <p:cNvSpPr>
                <a:spLocks noChangeShapeType="1"/>
              </p:cNvSpPr>
              <p:nvPr/>
            </p:nvSpPr>
            <p:spPr bwMode="auto">
              <a:xfrm>
                <a:off x="3744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32" name="Group 36"/>
            <p:cNvGrpSpPr>
              <a:grpSpLocks/>
            </p:cNvGrpSpPr>
            <p:nvPr/>
          </p:nvGrpSpPr>
          <p:grpSpPr bwMode="auto">
            <a:xfrm>
              <a:off x="6324600" y="5486400"/>
              <a:ext cx="1371600" cy="914400"/>
              <a:chOff x="3744" y="3312"/>
              <a:chExt cx="864" cy="576"/>
            </a:xfrm>
          </p:grpSpPr>
          <p:sp>
            <p:nvSpPr>
              <p:cNvPr id="38998" name="Line 37"/>
              <p:cNvSpPr>
                <a:spLocks noChangeShapeType="1"/>
              </p:cNvSpPr>
              <p:nvPr/>
            </p:nvSpPr>
            <p:spPr bwMode="auto">
              <a:xfrm flipV="1">
                <a:off x="3744" y="331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9" name="Line 38"/>
              <p:cNvSpPr>
                <a:spLocks noChangeShapeType="1"/>
              </p:cNvSpPr>
              <p:nvPr/>
            </p:nvSpPr>
            <p:spPr bwMode="auto">
              <a:xfrm>
                <a:off x="3744" y="360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33" name="Line 39"/>
            <p:cNvSpPr>
              <a:spLocks noChangeShapeType="1"/>
            </p:cNvSpPr>
            <p:nvPr/>
          </p:nvSpPr>
          <p:spPr bwMode="auto">
            <a:xfrm flipV="1">
              <a:off x="6324600" y="27432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4" name="Line 40"/>
            <p:cNvSpPr>
              <a:spLocks noChangeShapeType="1"/>
            </p:cNvSpPr>
            <p:nvPr/>
          </p:nvSpPr>
          <p:spPr bwMode="auto">
            <a:xfrm>
              <a:off x="6324600" y="32004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35" name="Group 41"/>
            <p:cNvGrpSpPr>
              <a:grpSpLocks/>
            </p:cNvGrpSpPr>
            <p:nvPr/>
          </p:nvGrpSpPr>
          <p:grpSpPr bwMode="auto">
            <a:xfrm>
              <a:off x="6324600" y="1828800"/>
              <a:ext cx="1371600" cy="914400"/>
              <a:chOff x="3744" y="1008"/>
              <a:chExt cx="864" cy="576"/>
            </a:xfrm>
          </p:grpSpPr>
          <p:sp>
            <p:nvSpPr>
              <p:cNvPr id="38996" name="Line 42"/>
              <p:cNvSpPr>
                <a:spLocks noChangeShapeType="1"/>
              </p:cNvSpPr>
              <p:nvPr/>
            </p:nvSpPr>
            <p:spPr bwMode="auto">
              <a:xfrm flipV="1">
                <a:off x="3744" y="100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7" name="Line 43"/>
              <p:cNvSpPr>
                <a:spLocks noChangeShapeType="1"/>
              </p:cNvSpPr>
              <p:nvPr/>
            </p:nvSpPr>
            <p:spPr bwMode="auto">
              <a:xfrm>
                <a:off x="3744" y="129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36" name="Line 44"/>
            <p:cNvSpPr>
              <a:spLocks noChangeShapeType="1"/>
            </p:cNvSpPr>
            <p:nvPr/>
          </p:nvSpPr>
          <p:spPr bwMode="auto">
            <a:xfrm flipH="1">
              <a:off x="838200" y="3505200"/>
              <a:ext cx="68580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Arc 45"/>
            <p:cNvSpPr>
              <a:spLocks/>
            </p:cNvSpPr>
            <p:nvPr/>
          </p:nvSpPr>
          <p:spPr bwMode="auto">
            <a:xfrm>
              <a:off x="992188" y="2744788"/>
              <a:ext cx="990600" cy="76200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Arc 46"/>
            <p:cNvSpPr>
              <a:spLocks/>
            </p:cNvSpPr>
            <p:nvPr/>
          </p:nvSpPr>
          <p:spPr bwMode="auto">
            <a:xfrm>
              <a:off x="4038600" y="2287588"/>
              <a:ext cx="990600" cy="9144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39" name="Group 47"/>
            <p:cNvGrpSpPr>
              <a:grpSpLocks/>
            </p:cNvGrpSpPr>
            <p:nvPr/>
          </p:nvGrpSpPr>
          <p:grpSpPr bwMode="auto">
            <a:xfrm>
              <a:off x="838200" y="3657600"/>
              <a:ext cx="1371600" cy="914400"/>
              <a:chOff x="288" y="2160"/>
              <a:chExt cx="864" cy="576"/>
            </a:xfrm>
          </p:grpSpPr>
          <p:sp>
            <p:nvSpPr>
              <p:cNvPr id="38993" name="Line 48"/>
              <p:cNvSpPr>
                <a:spLocks noChangeShapeType="1"/>
              </p:cNvSpPr>
              <p:nvPr/>
            </p:nvSpPr>
            <p:spPr bwMode="auto">
              <a:xfrm flipV="1">
                <a:off x="288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4" name="Line 49"/>
              <p:cNvSpPr>
                <a:spLocks noChangeShapeType="1"/>
              </p:cNvSpPr>
              <p:nvPr/>
            </p:nvSpPr>
            <p:spPr bwMode="auto">
              <a:xfrm>
                <a:off x="288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5" name="Line 50"/>
              <p:cNvSpPr>
                <a:spLocks noChangeShapeType="1"/>
              </p:cNvSpPr>
              <p:nvPr/>
            </p:nvSpPr>
            <p:spPr bwMode="auto">
              <a:xfrm>
                <a:off x="288" y="2448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40" name="Line 51"/>
            <p:cNvSpPr>
              <a:spLocks noChangeShapeType="1"/>
            </p:cNvSpPr>
            <p:nvPr/>
          </p:nvSpPr>
          <p:spPr bwMode="auto">
            <a:xfrm>
              <a:off x="2209800" y="3657600"/>
              <a:ext cx="1371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1" name="Line 52"/>
            <p:cNvSpPr>
              <a:spLocks noChangeShapeType="1"/>
            </p:cNvSpPr>
            <p:nvPr/>
          </p:nvSpPr>
          <p:spPr bwMode="auto">
            <a:xfrm>
              <a:off x="3581400" y="41148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2" name="Line 53"/>
            <p:cNvSpPr>
              <a:spLocks noChangeShapeType="1"/>
            </p:cNvSpPr>
            <p:nvPr/>
          </p:nvSpPr>
          <p:spPr bwMode="auto">
            <a:xfrm>
              <a:off x="2209800" y="45720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54"/>
            <p:cNvSpPr>
              <a:spLocks noChangeShapeType="1"/>
            </p:cNvSpPr>
            <p:nvPr/>
          </p:nvSpPr>
          <p:spPr bwMode="auto">
            <a:xfrm>
              <a:off x="3581400" y="3200400"/>
              <a:ext cx="1371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Line 55"/>
            <p:cNvSpPr>
              <a:spLocks noChangeShapeType="1"/>
            </p:cNvSpPr>
            <p:nvPr/>
          </p:nvSpPr>
          <p:spPr bwMode="auto">
            <a:xfrm>
              <a:off x="4953000" y="27432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5" name="Line 56"/>
            <p:cNvSpPr>
              <a:spLocks noChangeShapeType="1"/>
            </p:cNvSpPr>
            <p:nvPr/>
          </p:nvSpPr>
          <p:spPr bwMode="auto">
            <a:xfrm>
              <a:off x="4953000" y="3657600"/>
              <a:ext cx="1371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6" name="Line 57"/>
            <p:cNvSpPr>
              <a:spLocks noChangeShapeType="1"/>
            </p:cNvSpPr>
            <p:nvPr/>
          </p:nvSpPr>
          <p:spPr bwMode="auto">
            <a:xfrm>
              <a:off x="4953000" y="45720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Line 58"/>
            <p:cNvSpPr>
              <a:spLocks noChangeShapeType="1"/>
            </p:cNvSpPr>
            <p:nvPr/>
          </p:nvSpPr>
          <p:spPr bwMode="auto">
            <a:xfrm>
              <a:off x="6324600" y="22860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Line 59"/>
            <p:cNvSpPr>
              <a:spLocks noChangeShapeType="1"/>
            </p:cNvSpPr>
            <p:nvPr/>
          </p:nvSpPr>
          <p:spPr bwMode="auto">
            <a:xfrm>
              <a:off x="6324600" y="3200400"/>
              <a:ext cx="1371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Line 60"/>
            <p:cNvSpPr>
              <a:spLocks noChangeShapeType="1"/>
            </p:cNvSpPr>
            <p:nvPr/>
          </p:nvSpPr>
          <p:spPr bwMode="auto">
            <a:xfrm>
              <a:off x="6324600" y="41148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Line 61"/>
            <p:cNvSpPr>
              <a:spLocks noChangeShapeType="1"/>
            </p:cNvSpPr>
            <p:nvPr/>
          </p:nvSpPr>
          <p:spPr bwMode="auto">
            <a:xfrm>
              <a:off x="3581400" y="50292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1" name="Line 62"/>
            <p:cNvSpPr>
              <a:spLocks noChangeShapeType="1"/>
            </p:cNvSpPr>
            <p:nvPr/>
          </p:nvSpPr>
          <p:spPr bwMode="auto">
            <a:xfrm>
              <a:off x="4953000" y="54864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Line 63"/>
            <p:cNvSpPr>
              <a:spLocks noChangeShapeType="1"/>
            </p:cNvSpPr>
            <p:nvPr/>
          </p:nvSpPr>
          <p:spPr bwMode="auto">
            <a:xfrm>
              <a:off x="6324600" y="50292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Line 64"/>
            <p:cNvSpPr>
              <a:spLocks noChangeShapeType="1"/>
            </p:cNvSpPr>
            <p:nvPr/>
          </p:nvSpPr>
          <p:spPr bwMode="auto">
            <a:xfrm>
              <a:off x="6324600" y="59436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54" name="Group 65"/>
            <p:cNvGrpSpPr>
              <a:grpSpLocks/>
            </p:cNvGrpSpPr>
            <p:nvPr/>
          </p:nvGrpSpPr>
          <p:grpSpPr bwMode="auto">
            <a:xfrm>
              <a:off x="2209800" y="3657600"/>
              <a:ext cx="1371600" cy="914400"/>
              <a:chOff x="1152" y="2160"/>
              <a:chExt cx="864" cy="576"/>
            </a:xfrm>
          </p:grpSpPr>
          <p:sp>
            <p:nvSpPr>
              <p:cNvPr id="38990" name="Line 66"/>
              <p:cNvSpPr>
                <a:spLocks noChangeShapeType="1"/>
              </p:cNvSpPr>
              <p:nvPr/>
            </p:nvSpPr>
            <p:spPr bwMode="auto">
              <a:xfrm flipV="1">
                <a:off x="1152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1" name="Line 6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2" name="Line 6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55" name="Group 69"/>
            <p:cNvGrpSpPr>
              <a:grpSpLocks/>
            </p:cNvGrpSpPr>
            <p:nvPr/>
          </p:nvGrpSpPr>
          <p:grpSpPr bwMode="auto">
            <a:xfrm>
              <a:off x="3581400" y="4114800"/>
              <a:ext cx="1371600" cy="914400"/>
              <a:chOff x="2016" y="2448"/>
              <a:chExt cx="864" cy="576"/>
            </a:xfrm>
          </p:grpSpPr>
          <p:sp>
            <p:nvSpPr>
              <p:cNvPr id="38987" name="Line 70"/>
              <p:cNvSpPr>
                <a:spLocks noChangeShapeType="1"/>
              </p:cNvSpPr>
              <p:nvPr/>
            </p:nvSpPr>
            <p:spPr bwMode="auto">
              <a:xfrm flipV="1">
                <a:off x="2016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8" name="Line 71"/>
              <p:cNvSpPr>
                <a:spLocks noChangeShapeType="1"/>
              </p:cNvSpPr>
              <p:nvPr/>
            </p:nvSpPr>
            <p:spPr bwMode="auto">
              <a:xfrm>
                <a:off x="2016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9" name="Line 72"/>
              <p:cNvSpPr>
                <a:spLocks noChangeShapeType="1"/>
              </p:cNvSpPr>
              <p:nvPr/>
            </p:nvSpPr>
            <p:spPr bwMode="auto">
              <a:xfrm>
                <a:off x="2016" y="273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56" name="Line 74"/>
            <p:cNvSpPr>
              <a:spLocks noChangeShapeType="1"/>
            </p:cNvSpPr>
            <p:nvPr/>
          </p:nvSpPr>
          <p:spPr bwMode="auto">
            <a:xfrm flipV="1">
              <a:off x="3581400" y="32004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7" name="Line 75"/>
            <p:cNvSpPr>
              <a:spLocks noChangeShapeType="1"/>
            </p:cNvSpPr>
            <p:nvPr/>
          </p:nvSpPr>
          <p:spPr bwMode="auto">
            <a:xfrm>
              <a:off x="3581400" y="36576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8" name="Line 76"/>
            <p:cNvSpPr>
              <a:spLocks noChangeShapeType="1"/>
            </p:cNvSpPr>
            <p:nvPr/>
          </p:nvSpPr>
          <p:spPr bwMode="auto">
            <a:xfrm>
              <a:off x="3581400" y="3657600"/>
              <a:ext cx="1371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59" name="Group 77"/>
            <p:cNvGrpSpPr>
              <a:grpSpLocks/>
            </p:cNvGrpSpPr>
            <p:nvPr/>
          </p:nvGrpSpPr>
          <p:grpSpPr bwMode="auto">
            <a:xfrm>
              <a:off x="4953000" y="4572000"/>
              <a:ext cx="1371600" cy="914400"/>
              <a:chOff x="2880" y="2736"/>
              <a:chExt cx="864" cy="576"/>
            </a:xfrm>
          </p:grpSpPr>
          <p:sp>
            <p:nvSpPr>
              <p:cNvPr id="38984" name="Line 78"/>
              <p:cNvSpPr>
                <a:spLocks noChangeShapeType="1"/>
              </p:cNvSpPr>
              <p:nvPr/>
            </p:nvSpPr>
            <p:spPr bwMode="auto">
              <a:xfrm flipV="1">
                <a:off x="2880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5" name="Line 79"/>
              <p:cNvSpPr>
                <a:spLocks noChangeShapeType="1"/>
              </p:cNvSpPr>
              <p:nvPr/>
            </p:nvSpPr>
            <p:spPr bwMode="auto">
              <a:xfrm>
                <a:off x="2880" y="302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6" name="Line 80"/>
              <p:cNvSpPr>
                <a:spLocks noChangeShapeType="1"/>
              </p:cNvSpPr>
              <p:nvPr/>
            </p:nvSpPr>
            <p:spPr bwMode="auto">
              <a:xfrm>
                <a:off x="2880" y="3024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60" name="Group 81"/>
            <p:cNvGrpSpPr>
              <a:grpSpLocks/>
            </p:cNvGrpSpPr>
            <p:nvPr/>
          </p:nvGrpSpPr>
          <p:grpSpPr bwMode="auto">
            <a:xfrm>
              <a:off x="4953000" y="3657600"/>
              <a:ext cx="1371600" cy="914400"/>
              <a:chOff x="2880" y="2160"/>
              <a:chExt cx="864" cy="576"/>
            </a:xfrm>
          </p:grpSpPr>
          <p:sp>
            <p:nvSpPr>
              <p:cNvPr id="38981" name="Line 82"/>
              <p:cNvSpPr>
                <a:spLocks noChangeShapeType="1"/>
              </p:cNvSpPr>
              <p:nvPr/>
            </p:nvSpPr>
            <p:spPr bwMode="auto">
              <a:xfrm flipV="1">
                <a:off x="2880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2" name="Line 83"/>
              <p:cNvSpPr>
                <a:spLocks noChangeShapeType="1"/>
              </p:cNvSpPr>
              <p:nvPr/>
            </p:nvSpPr>
            <p:spPr bwMode="auto">
              <a:xfrm>
                <a:off x="2880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3" name="Line 84"/>
              <p:cNvSpPr>
                <a:spLocks noChangeShapeType="1"/>
              </p:cNvSpPr>
              <p:nvPr/>
            </p:nvSpPr>
            <p:spPr bwMode="auto">
              <a:xfrm>
                <a:off x="2880" y="2448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61" name="Line 85"/>
            <p:cNvSpPr>
              <a:spLocks noChangeShapeType="1"/>
            </p:cNvSpPr>
            <p:nvPr/>
          </p:nvSpPr>
          <p:spPr bwMode="auto">
            <a:xfrm flipV="1">
              <a:off x="4953000" y="27432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2" name="Line 86"/>
            <p:cNvSpPr>
              <a:spLocks noChangeShapeType="1"/>
            </p:cNvSpPr>
            <p:nvPr/>
          </p:nvSpPr>
          <p:spPr bwMode="auto">
            <a:xfrm>
              <a:off x="4953000" y="32004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3" name="Line 87"/>
            <p:cNvSpPr>
              <a:spLocks noChangeShapeType="1"/>
            </p:cNvSpPr>
            <p:nvPr/>
          </p:nvSpPr>
          <p:spPr bwMode="auto">
            <a:xfrm>
              <a:off x="4953000" y="3200400"/>
              <a:ext cx="1371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64" name="Group 88"/>
            <p:cNvGrpSpPr>
              <a:grpSpLocks/>
            </p:cNvGrpSpPr>
            <p:nvPr/>
          </p:nvGrpSpPr>
          <p:grpSpPr bwMode="auto">
            <a:xfrm>
              <a:off x="6324600" y="2286000"/>
              <a:ext cx="1371600" cy="914400"/>
              <a:chOff x="3744" y="1296"/>
              <a:chExt cx="864" cy="576"/>
            </a:xfrm>
          </p:grpSpPr>
          <p:sp>
            <p:nvSpPr>
              <p:cNvPr id="38978" name="Line 89"/>
              <p:cNvSpPr>
                <a:spLocks noChangeShapeType="1"/>
              </p:cNvSpPr>
              <p:nvPr/>
            </p:nvSpPr>
            <p:spPr bwMode="auto">
              <a:xfrm flipV="1">
                <a:off x="3744" y="129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9" name="Line 90"/>
              <p:cNvSpPr>
                <a:spLocks noChangeShapeType="1"/>
              </p:cNvSpPr>
              <p:nvPr/>
            </p:nvSpPr>
            <p:spPr bwMode="auto">
              <a:xfrm>
                <a:off x="3744" y="158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0" name="Line 91"/>
              <p:cNvSpPr>
                <a:spLocks noChangeShapeType="1"/>
              </p:cNvSpPr>
              <p:nvPr/>
            </p:nvSpPr>
            <p:spPr bwMode="auto">
              <a:xfrm>
                <a:off x="3744" y="1584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65" name="Line 93"/>
            <p:cNvSpPr>
              <a:spLocks noChangeShapeType="1"/>
            </p:cNvSpPr>
            <p:nvPr/>
          </p:nvSpPr>
          <p:spPr bwMode="auto">
            <a:xfrm flipV="1">
              <a:off x="6324600" y="32004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6" name="Line 94"/>
            <p:cNvSpPr>
              <a:spLocks noChangeShapeType="1"/>
            </p:cNvSpPr>
            <p:nvPr/>
          </p:nvSpPr>
          <p:spPr bwMode="auto">
            <a:xfrm>
              <a:off x="6324600" y="36576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7" name="Line 95"/>
            <p:cNvSpPr>
              <a:spLocks noChangeShapeType="1"/>
            </p:cNvSpPr>
            <p:nvPr/>
          </p:nvSpPr>
          <p:spPr bwMode="auto">
            <a:xfrm>
              <a:off x="6324600" y="3657600"/>
              <a:ext cx="1371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68" name="Group 96"/>
            <p:cNvGrpSpPr>
              <a:grpSpLocks/>
            </p:cNvGrpSpPr>
            <p:nvPr/>
          </p:nvGrpSpPr>
          <p:grpSpPr bwMode="auto">
            <a:xfrm>
              <a:off x="6324600" y="4114800"/>
              <a:ext cx="1371600" cy="914400"/>
              <a:chOff x="3744" y="2448"/>
              <a:chExt cx="864" cy="576"/>
            </a:xfrm>
          </p:grpSpPr>
          <p:sp>
            <p:nvSpPr>
              <p:cNvPr id="38975" name="Line 97"/>
              <p:cNvSpPr>
                <a:spLocks noChangeShapeType="1"/>
              </p:cNvSpPr>
              <p:nvPr/>
            </p:nvSpPr>
            <p:spPr bwMode="auto">
              <a:xfrm flipV="1">
                <a:off x="3744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6" name="Line 98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7" name="Line 99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69" name="Group 100"/>
            <p:cNvGrpSpPr>
              <a:grpSpLocks/>
            </p:cNvGrpSpPr>
            <p:nvPr/>
          </p:nvGrpSpPr>
          <p:grpSpPr bwMode="auto">
            <a:xfrm>
              <a:off x="6324600" y="5029200"/>
              <a:ext cx="1371600" cy="914400"/>
              <a:chOff x="3744" y="3024"/>
              <a:chExt cx="864" cy="576"/>
            </a:xfrm>
          </p:grpSpPr>
          <p:sp>
            <p:nvSpPr>
              <p:cNvPr id="38972" name="Line 101"/>
              <p:cNvSpPr>
                <a:spLocks noChangeShapeType="1"/>
              </p:cNvSpPr>
              <p:nvPr/>
            </p:nvSpPr>
            <p:spPr bwMode="auto">
              <a:xfrm flipV="1">
                <a:off x="3744" y="302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3" name="Line 102"/>
              <p:cNvSpPr>
                <a:spLocks noChangeShapeType="1"/>
              </p:cNvSpPr>
              <p:nvPr/>
            </p:nvSpPr>
            <p:spPr bwMode="auto">
              <a:xfrm>
                <a:off x="3744" y="331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4" name="Line 103"/>
              <p:cNvSpPr>
                <a:spLocks noChangeShapeType="1"/>
              </p:cNvSpPr>
              <p:nvPr/>
            </p:nvSpPr>
            <p:spPr bwMode="auto">
              <a:xfrm>
                <a:off x="3744" y="3312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70" name="Text Box 104"/>
            <p:cNvSpPr txBox="1">
              <a:spLocks noChangeArrowheads="1"/>
            </p:cNvSpPr>
            <p:nvPr/>
          </p:nvSpPr>
          <p:spPr bwMode="auto">
            <a:xfrm>
              <a:off x="381000" y="5257800"/>
              <a:ext cx="2590801" cy="566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2400">
                  <a:latin typeface="Arial" charset="0"/>
                </a:rPr>
                <a:t>Inner Barrier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38971" name="Line 114"/>
            <p:cNvSpPr>
              <a:spLocks noChangeShapeType="1"/>
            </p:cNvSpPr>
            <p:nvPr/>
          </p:nvSpPr>
          <p:spPr bwMode="auto">
            <a:xfrm flipV="1">
              <a:off x="838200" y="3657600"/>
              <a:ext cx="1752600" cy="160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85800"/>
            <a:ext cx="6135688" cy="14478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Alternative Solutions </a:t>
            </a:r>
            <a:br>
              <a:rPr lang="en-US" dirty="0"/>
            </a:br>
            <a:r>
              <a:rPr lang="en-US" dirty="0"/>
              <a:t>to</a:t>
            </a:r>
            <a:r>
              <a:rPr lang="en-CA" dirty="0"/>
              <a:t> Valuing Barrier Options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362200"/>
            <a:ext cx="6972300" cy="3810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CA" altLang="en-US" sz="2400" smtClean="0">
                <a:latin typeface="Arial" charset="0"/>
                <a:cs typeface="Arial" charset="0"/>
              </a:rPr>
              <a:t>Interpolate between value when inner barrier is assumed and value when outer barrier is assumed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Ensure that nodes always lie on the barriers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Use adaptive mesh</a:t>
            </a:r>
            <a:r>
              <a:rPr lang="en-CA" altLang="en-US" sz="2400" smtClean="0">
                <a:latin typeface="Arial" charset="0"/>
                <a:cs typeface="Arial" charset="0"/>
              </a:rPr>
              <a:t> methodology</a:t>
            </a: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60000"/>
              </a:lnSpc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In all cases a trinomial tree is preferable to a binomial tree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11FF0E-7D33-4695-9D6D-8BA9B54E202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Modeling Two Correlated </a:t>
            </a:r>
            <a:r>
              <a:rPr lang="en-US" sz="3600" dirty="0" smtClean="0"/>
              <a:t>Variables Using a 3-Dimensional Tree </a:t>
            </a:r>
            <a:r>
              <a:rPr lang="en-US" sz="2200" dirty="0"/>
              <a:t>(Section </a:t>
            </a:r>
            <a:r>
              <a:rPr lang="en-US" sz="2200" dirty="0" smtClean="0"/>
              <a:t>2</a:t>
            </a:r>
            <a:r>
              <a:rPr lang="en-CA" sz="2200" dirty="0"/>
              <a:t>7</a:t>
            </a:r>
            <a:r>
              <a:rPr lang="en-CA" sz="2200" dirty="0" smtClean="0"/>
              <a:t>.7</a:t>
            </a:r>
            <a:r>
              <a:rPr lang="en-US" sz="2200" dirty="0" smtClean="0"/>
              <a:t>, </a:t>
            </a:r>
            <a:r>
              <a:rPr lang="en-US" sz="2200" dirty="0"/>
              <a:t>page </a:t>
            </a:r>
            <a:r>
              <a:rPr lang="en-CA" sz="2200" dirty="0" smtClean="0"/>
              <a:t>643</a:t>
            </a:r>
            <a:r>
              <a:rPr lang="en-US" sz="2200" dirty="0" smtClean="0"/>
              <a:t>)</a:t>
            </a:r>
            <a:endParaRPr lang="en-US" dirty="0"/>
          </a:p>
        </p:txBody>
      </p:sp>
      <p:sp>
        <p:nvSpPr>
          <p:cNvPr id="409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Approaches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Transform variables so that they are not correlated and build the tree in the transformed variables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Take the correlation into account by adjusting the position of the nodes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Take the correlation into account by adjusting the probabilities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E61FD9-B204-437B-ADC3-17B3BE6E846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Monte Carlo Simulation and American Options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Two approaches: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least squares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exercise boundary parameterization approach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Consider a 3-year put option where the initial asset price is 1.00, the strike price is 1.10, the risk-free rate is 6%, and there is no income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7B3030-D083-4964-94B0-560FD29A8F2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600200"/>
          </a:xfrm>
        </p:spPr>
        <p:txBody>
          <a:bodyPr/>
          <a:lstStyle/>
          <a:p>
            <a:pPr eaLnBrk="1" hangingPunct="1"/>
            <a:r>
              <a:rPr lang="en-US" altLang="en-US" smtClean="0"/>
              <a:t>Sampled Paths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447800"/>
            <a:ext cx="6794500" cy="441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FCF6AD-7957-42B3-BF6A-1F5C0A60B02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7000" name="Group 88"/>
          <p:cNvGraphicFramePr>
            <a:graphicFrameLocks noGrp="1"/>
          </p:cNvGraphicFramePr>
          <p:nvPr/>
        </p:nvGraphicFramePr>
        <p:xfrm>
          <a:off x="1752600" y="1676400"/>
          <a:ext cx="4495799" cy="3581400"/>
        </p:xfrm>
        <a:graphic>
          <a:graphicData uri="http://schemas.openxmlformats.org/drawingml/2006/table">
            <a:tbl>
              <a:tblPr/>
              <a:tblGrid>
                <a:gridCol w="898199"/>
                <a:gridCol w="900601"/>
                <a:gridCol w="898199"/>
                <a:gridCol w="900601"/>
                <a:gridCol w="898199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Least Squares Approach </a:t>
            </a:r>
            <a:r>
              <a:rPr lang="en-US" altLang="en-US" sz="2200" smtClean="0"/>
              <a:t>(page </a:t>
            </a:r>
            <a:r>
              <a:rPr lang="en-CA" altLang="en-US" sz="2200" smtClean="0"/>
              <a:t>646-649</a:t>
            </a:r>
            <a:r>
              <a:rPr lang="en-US" altLang="en-US" sz="2200" smtClean="0"/>
              <a:t>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514600"/>
            <a:ext cx="786765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We work back from the end using a least squares approach to calculate the continuation value at each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Consider year 2. The option is in the money for five paths. These give observations on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of 1.08, 1.07, 0.97, 0.77, and 0.84. The continuation values are 0.00, 0.07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baseline="30000" smtClean="0">
                <a:latin typeface="Arial" charset="0"/>
                <a:cs typeface="Arial" charset="0"/>
              </a:rPr>
              <a:t>-0.06</a:t>
            </a:r>
            <a:r>
              <a:rPr lang="en-US" altLang="en-US" smtClean="0">
                <a:latin typeface="Arial" charset="0"/>
                <a:cs typeface="Arial" charset="0"/>
              </a:rPr>
              <a:t>,    0.18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baseline="30000" smtClean="0">
                <a:latin typeface="Arial" charset="0"/>
                <a:cs typeface="Arial" charset="0"/>
              </a:rPr>
              <a:t>-0.06</a:t>
            </a:r>
            <a:r>
              <a:rPr lang="en-US" altLang="en-US" smtClean="0">
                <a:latin typeface="Arial" charset="0"/>
                <a:cs typeface="Arial" charset="0"/>
              </a:rPr>
              <a:t>, 0.20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baseline="30000" smtClean="0">
                <a:latin typeface="Arial" charset="0"/>
                <a:cs typeface="Arial" charset="0"/>
              </a:rPr>
              <a:t>-0.06</a:t>
            </a:r>
            <a:r>
              <a:rPr lang="en-US" altLang="en-US" smtClean="0">
                <a:latin typeface="Arial" charset="0"/>
                <a:cs typeface="Arial" charset="0"/>
              </a:rPr>
              <a:t>, and 0.09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baseline="30000" smtClean="0">
                <a:latin typeface="Arial" charset="0"/>
                <a:cs typeface="Arial" charset="0"/>
              </a:rPr>
              <a:t>-0.06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34E419-8BC8-484F-AA55-11DC49162BD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CEV Models Implied Volatilities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4AD33F-3FED-4A71-B79B-B6EDF93DC00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8197" name="Group 3"/>
          <p:cNvGrpSpPr>
            <a:grpSpLocks/>
          </p:cNvGrpSpPr>
          <p:nvPr/>
        </p:nvGrpSpPr>
        <p:grpSpPr bwMode="auto">
          <a:xfrm>
            <a:off x="984250" y="2116138"/>
            <a:ext cx="6192838" cy="3432175"/>
            <a:chOff x="620" y="1333"/>
            <a:chExt cx="3901" cy="2162"/>
          </a:xfrm>
        </p:grpSpPr>
        <p:sp>
          <p:nvSpPr>
            <p:cNvPr id="8205" name="Line 4"/>
            <p:cNvSpPr>
              <a:spLocks noChangeShapeType="1"/>
            </p:cNvSpPr>
            <p:nvPr/>
          </p:nvSpPr>
          <p:spPr bwMode="auto">
            <a:xfrm>
              <a:off x="963" y="1333"/>
              <a:ext cx="0" cy="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6" name="Line 5"/>
            <p:cNvSpPr>
              <a:spLocks noChangeShapeType="1"/>
            </p:cNvSpPr>
            <p:nvPr/>
          </p:nvSpPr>
          <p:spPr bwMode="auto">
            <a:xfrm>
              <a:off x="963" y="3495"/>
              <a:ext cx="3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7" name="Text Box 6"/>
            <p:cNvSpPr txBox="1">
              <a:spLocks noChangeArrowheads="1"/>
            </p:cNvSpPr>
            <p:nvPr/>
          </p:nvSpPr>
          <p:spPr bwMode="auto">
            <a:xfrm>
              <a:off x="620" y="1396"/>
              <a:ext cx="4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Symbol" pitchFamily="18" charset="2"/>
                </a:rPr>
                <a:t>s</a:t>
              </a:r>
              <a:r>
                <a:rPr lang="en-US" altLang="en-US" sz="2000" baseline="-25000">
                  <a:latin typeface="Times New Roman" pitchFamily="18" charset="0"/>
                </a:rPr>
                <a:t>imp</a:t>
              </a:r>
            </a:p>
          </p:txBody>
        </p:sp>
      </p:grp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6908800" y="55435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i="1">
                <a:latin typeface="Times New Roman" pitchFamily="18" charset="0"/>
              </a:rPr>
              <a:t>K</a:t>
            </a:r>
          </a:p>
        </p:txBody>
      </p:sp>
      <p:grpSp>
        <p:nvGrpSpPr>
          <p:cNvPr id="8199" name="Group 8"/>
          <p:cNvGrpSpPr>
            <a:grpSpLocks/>
          </p:cNvGrpSpPr>
          <p:nvPr/>
        </p:nvGrpSpPr>
        <p:grpSpPr bwMode="auto">
          <a:xfrm>
            <a:off x="2166938" y="2479675"/>
            <a:ext cx="4872037" cy="2279650"/>
            <a:chOff x="1365" y="1562"/>
            <a:chExt cx="3069" cy="1436"/>
          </a:xfrm>
        </p:grpSpPr>
        <p:sp>
          <p:nvSpPr>
            <p:cNvPr id="8203" name="Freeform 9"/>
            <p:cNvSpPr>
              <a:spLocks/>
            </p:cNvSpPr>
            <p:nvPr/>
          </p:nvSpPr>
          <p:spPr bwMode="auto">
            <a:xfrm>
              <a:off x="1365" y="1562"/>
              <a:ext cx="3069" cy="1436"/>
            </a:xfrm>
            <a:custGeom>
              <a:avLst/>
              <a:gdLst>
                <a:gd name="T0" fmla="*/ 0 w 3069"/>
                <a:gd name="T1" fmla="*/ 0 h 1436"/>
                <a:gd name="T2" fmla="*/ 1263 w 3069"/>
                <a:gd name="T3" fmla="*/ 1152 h 1436"/>
                <a:gd name="T4" fmla="*/ 3069 w 3069"/>
                <a:gd name="T5" fmla="*/ 1436 h 1436"/>
                <a:gd name="T6" fmla="*/ 0 60000 65536"/>
                <a:gd name="T7" fmla="*/ 0 60000 65536"/>
                <a:gd name="T8" fmla="*/ 0 60000 65536"/>
                <a:gd name="T9" fmla="*/ 0 w 3069"/>
                <a:gd name="T10" fmla="*/ 0 h 1436"/>
                <a:gd name="T11" fmla="*/ 3069 w 3069"/>
                <a:gd name="T12" fmla="*/ 1436 h 1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69" h="1436">
                  <a:moveTo>
                    <a:pt x="0" y="0"/>
                  </a:moveTo>
                  <a:cubicBezTo>
                    <a:pt x="375" y="456"/>
                    <a:pt x="751" y="913"/>
                    <a:pt x="1263" y="1152"/>
                  </a:cubicBezTo>
                  <a:cubicBezTo>
                    <a:pt x="1775" y="1391"/>
                    <a:pt x="2422" y="1413"/>
                    <a:pt x="3069" y="143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4" name="Text Box 10"/>
            <p:cNvSpPr txBox="1">
              <a:spLocks noChangeArrowheads="1"/>
            </p:cNvSpPr>
            <p:nvPr/>
          </p:nvSpPr>
          <p:spPr bwMode="auto">
            <a:xfrm>
              <a:off x="1586" y="1578"/>
              <a:ext cx="7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Symbol" pitchFamily="18" charset="2"/>
                </a:rPr>
                <a:t>a</a:t>
              </a:r>
              <a:r>
                <a:rPr lang="en-US" altLang="en-US" sz="2400">
                  <a:latin typeface="Arial" charset="0"/>
                </a:rPr>
                <a:t> </a:t>
              </a:r>
              <a:r>
                <a:rPr lang="en-US" altLang="en-US" sz="2400">
                  <a:latin typeface="Times New Roman" pitchFamily="18" charset="0"/>
                </a:rPr>
                <a:t>&lt; 1</a:t>
              </a:r>
            </a:p>
          </p:txBody>
        </p:sp>
      </p:grpSp>
      <p:grpSp>
        <p:nvGrpSpPr>
          <p:cNvPr id="8200" name="Group 11"/>
          <p:cNvGrpSpPr>
            <a:grpSpLocks/>
          </p:cNvGrpSpPr>
          <p:nvPr/>
        </p:nvGrpSpPr>
        <p:grpSpPr bwMode="auto">
          <a:xfrm>
            <a:off x="2054225" y="2906713"/>
            <a:ext cx="5086350" cy="1978025"/>
            <a:chOff x="1294" y="1831"/>
            <a:chExt cx="3204" cy="1246"/>
          </a:xfrm>
        </p:grpSpPr>
        <p:sp>
          <p:nvSpPr>
            <p:cNvPr id="8201" name="Freeform 12"/>
            <p:cNvSpPr>
              <a:spLocks/>
            </p:cNvSpPr>
            <p:nvPr/>
          </p:nvSpPr>
          <p:spPr bwMode="auto">
            <a:xfrm>
              <a:off x="1294" y="1831"/>
              <a:ext cx="3204" cy="1246"/>
            </a:xfrm>
            <a:custGeom>
              <a:avLst/>
              <a:gdLst>
                <a:gd name="T0" fmla="*/ 0 w 3204"/>
                <a:gd name="T1" fmla="*/ 1246 h 1246"/>
                <a:gd name="T2" fmla="*/ 1681 w 3204"/>
                <a:gd name="T3" fmla="*/ 1017 h 1246"/>
                <a:gd name="T4" fmla="*/ 3204 w 3204"/>
                <a:gd name="T5" fmla="*/ 0 h 1246"/>
                <a:gd name="T6" fmla="*/ 0 60000 65536"/>
                <a:gd name="T7" fmla="*/ 0 60000 65536"/>
                <a:gd name="T8" fmla="*/ 0 60000 65536"/>
                <a:gd name="T9" fmla="*/ 0 w 3204"/>
                <a:gd name="T10" fmla="*/ 0 h 1246"/>
                <a:gd name="T11" fmla="*/ 3204 w 3204"/>
                <a:gd name="T12" fmla="*/ 1246 h 12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4" h="1246">
                  <a:moveTo>
                    <a:pt x="0" y="1246"/>
                  </a:moveTo>
                  <a:cubicBezTo>
                    <a:pt x="573" y="1235"/>
                    <a:pt x="1147" y="1225"/>
                    <a:pt x="1681" y="1017"/>
                  </a:cubicBezTo>
                  <a:cubicBezTo>
                    <a:pt x="2215" y="809"/>
                    <a:pt x="2709" y="404"/>
                    <a:pt x="320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2" name="Text Box 13"/>
            <p:cNvSpPr txBox="1">
              <a:spLocks noChangeArrowheads="1"/>
            </p:cNvSpPr>
            <p:nvPr/>
          </p:nvSpPr>
          <p:spPr bwMode="auto">
            <a:xfrm>
              <a:off x="3468" y="1965"/>
              <a:ext cx="7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Symbol" pitchFamily="18" charset="2"/>
                </a:rPr>
                <a:t>a</a:t>
              </a:r>
              <a:r>
                <a:rPr lang="en-US" altLang="en-US" sz="2400">
                  <a:latin typeface="Times New Roman" pitchFamily="18" charset="0"/>
                </a:rPr>
                <a:t> &gt;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Least Squares Approach </a:t>
            </a:r>
            <a:r>
              <a:rPr lang="en-US" altLang="en-US" sz="2000" smtClean="0"/>
              <a:t>continued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514600"/>
            <a:ext cx="7867650" cy="3733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Fitting a model of the form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V=a+bS+cS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 we get a best fit relation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V=</a:t>
            </a:r>
            <a:r>
              <a:rPr lang="en-US" altLang="en-US" smtClean="0">
                <a:latin typeface="Arial" charset="0"/>
                <a:cs typeface="Arial" charset="0"/>
              </a:rPr>
              <a:t>-1.070+2.983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-1.813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30000" smtClean="0">
                <a:latin typeface="Arial" charset="0"/>
                <a:cs typeface="Arial" charset="0"/>
              </a:rPr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for the continuation value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defines the early exercise decision at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smtClean="0">
                <a:latin typeface="Arial" charset="0"/>
                <a:cs typeface="Arial" charset="0"/>
              </a:rPr>
              <a:t>=2. We carry out a similar analysis at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t=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1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5D2FD8-5E1D-47B7-BA09-A4A50E7B49F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Least Squares Approach </a:t>
            </a:r>
            <a:r>
              <a:rPr lang="en-US" altLang="en-US" sz="2000" smtClean="0"/>
              <a:t>continued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39004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 practice more complex functional forms can be used for the continuation value and many more paths are sampled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A74226-DEDE-462B-BEEA-4A85170EF31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8610600" cy="914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The Early Exercise Boundary </a:t>
            </a:r>
            <a:r>
              <a:rPr lang="en-US" dirty="0" err="1"/>
              <a:t>Parametrization</a:t>
            </a:r>
            <a:r>
              <a:rPr lang="en-US" dirty="0"/>
              <a:t> Approach </a:t>
            </a:r>
            <a:r>
              <a:rPr lang="en-US" sz="2200" dirty="0"/>
              <a:t>(page </a:t>
            </a:r>
            <a:r>
              <a:rPr lang="en-CA" sz="2200" dirty="0" smtClean="0"/>
              <a:t>649-650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362200"/>
            <a:ext cx="8172450" cy="3886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We assume that the early exercise boundary can be parameterized in some way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We carry out a first Monte Carlo simulation and work back from the end calculating the optimal parameter values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We then discard the paths from the first Monte Carlo simulation and carry out a new Monte Carlo simulation using the early exercise boundary defined by the parameter values. </a:t>
            </a: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E96C7C-F984-4E7D-887C-86D6B0A4F09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 to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parameterize the early exercise boundary by specifying a critical asset price,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30000" smtClean="0">
                <a:latin typeface="Arial" charset="0"/>
                <a:cs typeface="Arial" charset="0"/>
              </a:rPr>
              <a:t>*</a:t>
            </a:r>
            <a:r>
              <a:rPr lang="en-US" altLang="en-US" smtClean="0">
                <a:latin typeface="Arial" charset="0"/>
                <a:cs typeface="Arial" charset="0"/>
              </a:rPr>
              <a:t>, below which the option is exercised.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smtClean="0">
                <a:latin typeface="Arial" charset="0"/>
                <a:cs typeface="Arial" charset="0"/>
              </a:rPr>
              <a:t>=1 the optimal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30000" smtClean="0">
                <a:latin typeface="Arial" charset="0"/>
                <a:cs typeface="Arial" charset="0"/>
              </a:rPr>
              <a:t>*</a:t>
            </a:r>
            <a:r>
              <a:rPr lang="en-US" altLang="en-US" smtClean="0">
                <a:latin typeface="Arial" charset="0"/>
                <a:cs typeface="Arial" charset="0"/>
              </a:rPr>
              <a:t> for the eight paths is 0.88. At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smtClean="0">
                <a:latin typeface="Arial" charset="0"/>
                <a:cs typeface="Arial" charset="0"/>
              </a:rPr>
              <a:t>=2 the optimal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30000" smtClean="0">
                <a:latin typeface="Arial" charset="0"/>
                <a:cs typeface="Arial" charset="0"/>
              </a:rPr>
              <a:t>*</a:t>
            </a:r>
            <a:r>
              <a:rPr lang="en-US" altLang="en-US" smtClean="0">
                <a:latin typeface="Arial" charset="0"/>
                <a:cs typeface="Arial" charset="0"/>
              </a:rPr>
              <a:t> is 0.84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practice we would use many more paths to calculate the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30000" smtClean="0">
                <a:latin typeface="Arial" charset="0"/>
                <a:cs typeface="Arial" charset="0"/>
              </a:rPr>
              <a:t>*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8ABA5D-8286-4398-AF25-86477BD0866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Mixed </a:t>
            </a:r>
            <a:r>
              <a:rPr lang="en-US" altLang="en-US" smtClean="0"/>
              <a:t>Jump Diffusion Model </a:t>
            </a:r>
            <a:r>
              <a:rPr lang="en-US" altLang="en-US" sz="2200" smtClean="0"/>
              <a:t>(page </a:t>
            </a:r>
            <a:r>
              <a:rPr lang="en-CA" altLang="en-US" sz="2200" smtClean="0"/>
              <a:t>626-628</a:t>
            </a:r>
            <a:r>
              <a:rPr lang="en-US" altLang="en-US" sz="2200" smtClean="0"/>
              <a:t>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86000"/>
            <a:ext cx="7391400" cy="954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Merton produced a pricing formula when the asset price follows a diffusion process overlaid with random jumps</a:t>
            </a:r>
            <a:endParaRPr lang="en-CA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CA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CA" altLang="en-US" sz="240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CA" altLang="en-US" sz="2000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dp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000" smtClean="0">
                <a:latin typeface="Arial" charset="0"/>
                <a:cs typeface="Arial" charset="0"/>
              </a:rPr>
              <a:t>is the random jump</a:t>
            </a:r>
            <a:endParaRPr lang="en-CA" altLang="en-US" sz="200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 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000" smtClean="0">
                <a:latin typeface="Arial" charset="0"/>
                <a:cs typeface="Arial" charset="0"/>
              </a:rPr>
              <a:t>is the expected size of the jump</a:t>
            </a:r>
            <a:endParaRPr lang="en-CA" altLang="en-US" sz="200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000" smtClean="0">
                <a:latin typeface="Arial" charset="0"/>
                <a:cs typeface="Arial" charset="0"/>
              </a:rPr>
              <a:t>is the probability that a jump occurs in the next interval of length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 </a:t>
            </a:r>
            <a:r>
              <a:rPr lang="en-US" altLang="en-US" sz="2000" smtClean="0">
                <a:latin typeface="Arial" charset="0"/>
                <a:cs typeface="Arial" charset="0"/>
              </a:rPr>
              <a:t>is the expected return from jumps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endParaRPr lang="en-CA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CA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charset="0"/>
              <a:cs typeface="Arial" charset="0"/>
            </a:endParaRP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E1F4AC-FB46-4371-A024-2DDFF0A9F62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685800" y="3810000"/>
            <a:ext cx="8272463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i="1">
                <a:latin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400" i="1">
              <a:latin typeface="Times New Roman" pitchFamily="18" charset="0"/>
            </a:endParaRPr>
          </a:p>
        </p:txBody>
      </p:sp>
      <p:graphicFrame>
        <p:nvGraphicFramePr>
          <p:cNvPr id="9223" name="Object 6"/>
          <p:cNvGraphicFramePr>
            <a:graphicFrameLocks noChangeAspect="1"/>
          </p:cNvGraphicFramePr>
          <p:nvPr/>
        </p:nvGraphicFramePr>
        <p:xfrm>
          <a:off x="1752600" y="3505200"/>
          <a:ext cx="457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6" imgW="2032000" imgH="203200" progId="Equation.3">
                  <p:embed/>
                </p:oleObj>
              </mc:Choice>
              <mc:Fallback>
                <p:oleObj name="Equation" r:id="rId6" imgW="20320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457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Simulating a Jump Process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each time step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Sample from a binomial distribution to determine the number of jumps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Sample to determine the size of each jump</a:t>
            </a:r>
          </a:p>
          <a:p>
            <a:pPr lvl="1"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B8530E-1717-4673-A240-0FA09FF69CB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Jumps and the Smile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209800"/>
            <a:ext cx="6932613" cy="39211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Jumps have a big effect on the implied volatility of short term options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They have a much smaller effect on the implied volatility of long term options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7F9041-641D-4C1A-9F07-AB2C12C6DF2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The Variance-Gamma Model </a:t>
            </a:r>
            <a:r>
              <a:rPr lang="en-CA" altLang="en-US" sz="2200" smtClean="0"/>
              <a:t>(page 628-630)</a:t>
            </a:r>
            <a:endParaRPr lang="en-US" altLang="en-US" sz="22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smtClean="0">
                <a:latin typeface="Arial" charset="0"/>
                <a:cs typeface="Arial" charset="0"/>
              </a:rPr>
              <a:t>Define</a:t>
            </a:r>
            <a:r>
              <a:rPr lang="en-CA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g</a:t>
            </a:r>
            <a:r>
              <a:rPr lang="en-CA" altLang="en-US" smtClean="0">
                <a:latin typeface="Arial" charset="0"/>
                <a:cs typeface="Arial" charset="0"/>
              </a:rPr>
              <a:t> as change over time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CA" altLang="en-US" smtClean="0">
                <a:latin typeface="Arial" charset="0"/>
                <a:cs typeface="Arial" charset="0"/>
              </a:rPr>
              <a:t> in a variable that follows a gamma process. This is a process where small jumps occur frequently and there are occasional large jumps 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mtClean="0">
                <a:latin typeface="Arial" charset="0"/>
                <a:cs typeface="Arial" charset="0"/>
              </a:rPr>
              <a:t>Conditional on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g,</a:t>
            </a:r>
            <a:r>
              <a:rPr lang="en-CA" altLang="en-US" smtClean="0">
                <a:latin typeface="Arial" charset="0"/>
                <a:cs typeface="Arial" charset="0"/>
              </a:rPr>
              <a:t> ln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CA" altLang="en-US" smtClean="0">
                <a:latin typeface="Arial" charset="0"/>
                <a:cs typeface="Arial" charset="0"/>
              </a:rPr>
              <a:t> is normal. Its variance proportional to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g 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mtClean="0">
                <a:latin typeface="Arial" charset="0"/>
                <a:cs typeface="Arial" charset="0"/>
              </a:rPr>
              <a:t>There are 3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mtClean="0">
                <a:latin typeface="Arial" charset="0"/>
                <a:cs typeface="Arial" charset="0"/>
              </a:rPr>
              <a:t>, the variance rate of the gamma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smtClean="0">
                <a:latin typeface="Symbol" pitchFamily="18" charset="2"/>
                <a:cs typeface="Arial" charset="0"/>
              </a:rPr>
              <a:t>s</a:t>
            </a:r>
            <a:r>
              <a:rPr lang="en-CA" altLang="en-US" baseline="30000" smtClean="0">
                <a:latin typeface="Symbol" pitchFamily="18" charset="2"/>
                <a:cs typeface="Arial" charset="0"/>
              </a:rPr>
              <a:t>2</a:t>
            </a:r>
            <a:r>
              <a:rPr lang="en-CA" altLang="en-US" smtClean="0">
                <a:latin typeface="Symbol" pitchFamily="18" charset="2"/>
                <a:cs typeface="Arial" charset="0"/>
              </a:rPr>
              <a:t>, </a:t>
            </a:r>
            <a:r>
              <a:rPr lang="en-CA" altLang="en-US" smtClean="0">
                <a:latin typeface="Arial" charset="0"/>
                <a:cs typeface="Arial" charset="0"/>
              </a:rPr>
              <a:t>the average variance rate of ln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S </a:t>
            </a:r>
            <a:r>
              <a:rPr lang="en-CA" altLang="en-US" smtClean="0">
                <a:latin typeface="Arial" charset="0"/>
                <a:cs typeface="Arial" charset="0"/>
              </a:rPr>
              <a:t>per unit time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smtClean="0">
                <a:latin typeface="Symbol" pitchFamily="18" charset="2"/>
                <a:cs typeface="Arial" charset="0"/>
              </a:rPr>
              <a:t>q, </a:t>
            </a:r>
            <a:r>
              <a:rPr lang="en-CA" altLang="en-US" smtClean="0">
                <a:latin typeface="Arial" charset="0"/>
                <a:cs typeface="Arial" charset="0"/>
              </a:rPr>
              <a:t>a parameter defining skewness</a:t>
            </a:r>
            <a:r>
              <a:rPr lang="en-CA" altLang="en-US" smtClean="0">
                <a:latin typeface="Symbol" pitchFamily="18" charset="2"/>
                <a:cs typeface="Arial" charset="0"/>
              </a:rPr>
              <a:t> 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22740F-7289-4989-B8D4-A80722D4348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10509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/>
              <a:t>Understanding the Variance-Gamma Model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8096250" cy="4038600"/>
          </a:xfrm>
        </p:spPr>
        <p:txBody>
          <a:bodyPr/>
          <a:lstStyle/>
          <a:p>
            <a:pPr eaLnBrk="1" hangingPunct="1"/>
            <a:r>
              <a:rPr lang="en-CA" altLang="en-US" i="1" smtClean="0">
                <a:latin typeface="Times New Roman" pitchFamily="18" charset="0"/>
                <a:cs typeface="Arial" charset="0"/>
              </a:rPr>
              <a:t>g</a:t>
            </a:r>
            <a:r>
              <a:rPr lang="en-CA" altLang="en-US" smtClean="0">
                <a:latin typeface="Arial" charset="0"/>
                <a:cs typeface="Arial" charset="0"/>
              </a:rPr>
              <a:t> defines the rate at which information arrives during time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T  </a:t>
            </a:r>
            <a:r>
              <a:rPr lang="en-CA" altLang="en-US" smtClean="0">
                <a:latin typeface="Arial" charset="0"/>
                <a:cs typeface="Arial" charset="0"/>
              </a:rPr>
              <a:t>(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g</a:t>
            </a:r>
            <a:r>
              <a:rPr lang="en-CA" altLang="en-US" smtClean="0">
                <a:latin typeface="Arial" charset="0"/>
                <a:cs typeface="Arial" charset="0"/>
              </a:rPr>
              <a:t> is sometimes referred to as measuring economic time)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If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g</a:t>
            </a:r>
            <a:r>
              <a:rPr lang="en-CA" altLang="en-US" smtClean="0">
                <a:latin typeface="Arial" charset="0"/>
                <a:cs typeface="Arial" charset="0"/>
              </a:rPr>
              <a:t> is large the change in </a:t>
            </a:r>
            <a:r>
              <a:rPr lang="en-CA" altLang="en-US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CA" altLang="en-US" smtClean="0">
                <a:latin typeface="Arial" charset="0"/>
                <a:cs typeface="Arial" charset="0"/>
              </a:rPr>
              <a:t>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smtClean="0">
                <a:latin typeface="Arial" charset="0"/>
                <a:cs typeface="Arial" charset="0"/>
              </a:rPr>
              <a:t> has a relatively large mean and variance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If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g</a:t>
            </a:r>
            <a:r>
              <a:rPr lang="en-CA" altLang="en-US" smtClean="0">
                <a:latin typeface="Arial" charset="0"/>
                <a:cs typeface="Arial" charset="0"/>
              </a:rPr>
              <a:t> is small relatively little information arrives and the change in </a:t>
            </a:r>
            <a:r>
              <a:rPr lang="en-CA" altLang="en-US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CA" altLang="en-US" smtClean="0">
                <a:latin typeface="Arial" charset="0"/>
                <a:cs typeface="Arial" charset="0"/>
              </a:rPr>
              <a:t>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smtClean="0">
                <a:latin typeface="Arial" charset="0"/>
                <a:cs typeface="Arial" charset="0"/>
              </a:rPr>
              <a:t> has a relatively small mean and variance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350715-8032-4837-8CE5-026BAE46E36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Ch27HullOFOD8thEdition</Template>
  <TotalTime>143</TotalTime>
  <Words>2560</Words>
  <Application>Microsoft Office PowerPoint</Application>
  <PresentationFormat>On-screen Show (4:3)</PresentationFormat>
  <Paragraphs>422</Paragraphs>
  <Slides>43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Times New Roman</vt:lpstr>
      <vt:lpstr>Tahoma</vt:lpstr>
      <vt:lpstr>Calibri</vt:lpstr>
      <vt:lpstr>Wingdings</vt:lpstr>
      <vt:lpstr>Symbol</vt:lpstr>
      <vt:lpstr>Wingdings 2</vt:lpstr>
      <vt:lpstr>Wide Latin</vt:lpstr>
      <vt:lpstr>Global</vt:lpstr>
      <vt:lpstr>Microsoft Equation 3.0</vt:lpstr>
      <vt:lpstr>MathType 5.0 Equation</vt:lpstr>
      <vt:lpstr> Chapter 27 More on Models and Numerical Procedures</vt:lpstr>
      <vt:lpstr>  Three Alternatives to Geometric Brownian Motion </vt:lpstr>
      <vt:lpstr>CEV Model (pages 625-626)</vt:lpstr>
      <vt:lpstr>CEV Models Implied Volatilities</vt:lpstr>
      <vt:lpstr>Mixed Jump Diffusion Model (page 626-628)</vt:lpstr>
      <vt:lpstr>Simulating a Jump Process</vt:lpstr>
      <vt:lpstr>Jumps and the Smile</vt:lpstr>
      <vt:lpstr>The Variance-Gamma Model (page 628-630)</vt:lpstr>
      <vt:lpstr>Understanding the Variance-Gamma Model</vt:lpstr>
      <vt:lpstr>Time Varying Volatility</vt:lpstr>
      <vt:lpstr>Stochastic Volatility Models (equations 27.2 and 27.3,  page 631)</vt:lpstr>
      <vt:lpstr>Stochastic Volatility Models continued</vt:lpstr>
      <vt:lpstr>The IVF Model (page 632-633)  </vt:lpstr>
      <vt:lpstr>The Volatility Function (equation 27.4)</vt:lpstr>
      <vt:lpstr>Strengths and Weaknesses of the IVF Model</vt:lpstr>
      <vt:lpstr>Convertible Bonds</vt:lpstr>
      <vt:lpstr>The Probabilities</vt:lpstr>
      <vt:lpstr>Node Calculations</vt:lpstr>
      <vt:lpstr>Example 27.1 (page 634)</vt:lpstr>
      <vt:lpstr>The Tree (Figure 27.2, page 635)</vt:lpstr>
      <vt:lpstr>Numerical Procedures</vt:lpstr>
      <vt:lpstr>Path Dependence:  The Traditional View</vt:lpstr>
      <vt:lpstr>Extending the Use of Trees</vt:lpstr>
      <vt:lpstr>Lookback Example (pages 636-640)</vt:lpstr>
      <vt:lpstr>Example:  An American Lookback Put Option (Figure 27.3, page 637)</vt:lpstr>
      <vt:lpstr>Why the Approach Works</vt:lpstr>
      <vt:lpstr>Extensions  of the Approach</vt:lpstr>
      <vt:lpstr>Working Forward</vt:lpstr>
      <vt:lpstr>Backwards Induction</vt:lpstr>
      <vt:lpstr>Part of Tree to Calculate Value of an Option on the Arithmetic Average (Figure 27.4, page 639)</vt:lpstr>
      <vt:lpstr>Part of Tree to Calculate Value of an Option on the Arithmetic Average (continued)</vt:lpstr>
      <vt:lpstr>Using Trees with Barriers (Section 27.6, page 640-643)</vt:lpstr>
      <vt:lpstr>True Barrier vs Tree Barrier for a  Knockout Option: The Binomial Tree Case </vt:lpstr>
      <vt:lpstr>Inner and Outer Barriers for Trinomial Trees (Figure 27.5, page  641)</vt:lpstr>
      <vt:lpstr>Alternative Solutions  to Valuing Barrier Options</vt:lpstr>
      <vt:lpstr>Modeling Two Correlated Variables Using a 3-Dimensional Tree (Section 27.7, page 643)</vt:lpstr>
      <vt:lpstr>Monte Carlo Simulation and American Options</vt:lpstr>
      <vt:lpstr>Sampled Paths</vt:lpstr>
      <vt:lpstr>The Least Squares Approach (page 646-649)</vt:lpstr>
      <vt:lpstr>The Least Squares Approach continued</vt:lpstr>
      <vt:lpstr>The Least Squares Approach continued</vt:lpstr>
      <vt:lpstr>The Early Exercise Boundary Parametrization Approach (page 649-650)</vt:lpstr>
      <vt:lpstr>Application to Example</vt:lpstr>
    </vt:vector>
  </TitlesOfParts>
  <Company>Joseph L. 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Models and Numerical Procedures</dc:title>
  <dc:subject>Options, Futures, and Other Derivatives, 9e</dc:subject>
  <dc:creator>John C. Hull</dc:creator>
  <cp:keywords>Chapter 27</cp:keywords>
  <dc:description>Copyright 2014 by John C. Hull. All Rights Reserved. Published 2014</dc:description>
  <cp:lastModifiedBy>Hull</cp:lastModifiedBy>
  <cp:revision>27</cp:revision>
  <dcterms:created xsi:type="dcterms:W3CDTF">2008-05-29T16:38:10Z</dcterms:created>
  <dcterms:modified xsi:type="dcterms:W3CDTF">2014-02-04T22:38:42Z</dcterms:modified>
</cp:coreProperties>
</file>