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327ECB-E894-4142-8C76-856AAD4EBD8C}" type="datetimeFigureOut">
              <a:rPr lang="en-US"/>
              <a:pPr>
                <a:defRPr/>
              </a:pPr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C7C1D8-E39B-4353-BF19-3F5309E58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361456-3DA3-41A7-B21C-68E8BA9A87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52AA2-5D07-4854-8AAB-89B9F2C95B9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D3E74-1242-4BD1-A3C2-9BBC343F0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7224C-B639-4DCC-8A62-E85C4669A36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A4B2EA-D1EB-4C76-8AB9-BD0E70E9060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65EC72-11C4-4C94-BD0F-B6A5FA2C663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CF6627-9729-4F58-8E50-5A100E30686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47CA1A-526A-4615-BAE3-CB92883DAB8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7727E4-630D-4C6B-A2AF-3B1292D37F2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DD177-2CDE-48F6-B7F1-C532B07B268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4769E-AF10-42E0-B45D-48A14CE5255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DE38F0-74C7-44F8-A6F4-2457FB7FEF5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F1A393-5191-47DB-A807-6263B3605CC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161A26-F30B-4BB9-A2A2-0C804C395C0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60EDC-6A7F-4FAC-ADDB-C07F87C8E0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C3F8E-B851-42C2-9641-83EAA95E18D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0C710C-A3CC-45E2-9DFC-86F46845B71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7D72C-8A58-496E-97BF-7906B722FEB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C2F3E7-537B-4F6E-8228-74BB64C4391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532D92-2CF8-44E1-905C-CC01147DB99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C367D-0B13-4145-90E9-C5B3E4AA97C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B5C5-B28A-4472-B26C-57E3D40A14D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E2C98-E22C-42AD-8867-0987978E77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66813" y="719138"/>
            <a:ext cx="4524375" cy="3392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C89B74-F147-4331-AF33-C229C415B624}" type="datetime1">
              <a:rPr lang="en-US" smtClean="0"/>
              <a:t>2/4/2014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E025-2068-4E42-ABAB-41BFE4C37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9272-E223-4F1B-9036-8DC3A439741D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736A9-4D48-44F8-8E73-7106BC58A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AD141-3C7C-4288-9C35-C98B7D6B4DDB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FA159-0C12-4586-9D76-D23F3A3A4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F61BEE-EDC4-4436-A88A-8F2137145616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2308-9323-4176-8535-837BE843F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6C41-EB9F-4E94-A0DE-29FFA2345B37}" type="datetime1">
              <a:rPr lang="en-US" smtClean="0"/>
              <a:t>2/4/2014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4CF9D-8A19-460B-8589-F4FC9522B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8D2CA-9C61-4621-83B9-F46BA18310E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9E850-186D-4F39-9F9E-115A56077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8FB98-E9DB-4FA6-A10E-E86E8C3F9CDE}" type="datetime1">
              <a:rPr lang="en-US" smtClean="0"/>
              <a:t>2/4/2014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8215-FE74-40D1-8FD5-57D4D0021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66B795-595D-4C13-A5DD-65C7D698E8F5}" type="datetime1">
              <a:rPr lang="en-US" smtClean="0"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58C7C-F45D-436A-9003-575F07003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0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9D68A-4AE1-45CF-BB06-266F161DFD5E}" type="datetime1">
              <a:rPr lang="en-US" smtClean="0"/>
              <a:t>2/4/2014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7002-BB9A-49B3-9B95-F7330F322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F14FE-CF48-4FEE-9072-9C5ADB60F826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7ACFC-275F-45C3-8C4B-809807D97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E1E25-8F78-4494-A2D3-1A9784F5D681}" type="datetime1">
              <a:rPr lang="en-US" smtClean="0"/>
              <a:t>2/4/2014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7B9A5-EF72-411A-B720-8E4082821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B98733C5-F22A-4CBD-AF9D-D4362B7642FD}" type="datetime1">
              <a:rPr lang="en-US" smtClean="0"/>
              <a:t>2/4/2014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BA44D7-7135-4CF1-890B-5C36C2DE6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85" r:id="rId3"/>
    <p:sldLayoutId id="2147483886" r:id="rId4"/>
    <p:sldLayoutId id="2147483887" r:id="rId5"/>
    <p:sldLayoutId id="2147483895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28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Martingales and Measures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0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49FE04-12DF-4380-8334-2034ADCD1DC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Alternative Choices for the </a:t>
            </a:r>
            <a:r>
              <a:rPr lang="en-US" dirty="0" err="1"/>
              <a:t>Numeraire</a:t>
            </a:r>
            <a:r>
              <a:rPr lang="en-US" dirty="0"/>
              <a:t> Security 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438400"/>
            <a:ext cx="7620000" cy="3692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Money Market Account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Zero-coupon bond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Annuity factor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8D4370-42FA-44B2-9860-1D27147265D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 Money Market Account</a:t>
            </a:r>
            <a:br>
              <a:rPr lang="en-US"/>
            </a:br>
            <a:r>
              <a:rPr lang="en-US"/>
              <a:t>as the Numeraire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8172450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money market account is an account that starts at $1 and is always invested at the short-term risk-free interest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process for the value of the account is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dg = rg dt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This has zero volatility. Using the money market account as the numeraire leads to the traditional risk-neutral world where </a:t>
            </a:r>
            <a:r>
              <a:rPr lang="en-US" altLang="en-US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smtClean="0">
                <a:latin typeface="Arial" charset="0"/>
                <a:cs typeface="Arial" charset="0"/>
              </a:rPr>
              <a:t>=0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5ED7D3-9F35-4323-9034-B2927C3C4AC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6629400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Money Market Account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22C453-F3B0-41F8-9FF2-CF2CF053530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1187450" y="2225675"/>
          <a:ext cx="536575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2578100" imgH="1778000" progId="Equation.3">
                  <p:embed/>
                </p:oleObj>
              </mc:Choice>
              <mc:Fallback>
                <p:oleObj name="Equation" r:id="rId6" imgW="25781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25675"/>
                        <a:ext cx="536575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6597650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Zero-Coupon Bond Maturing at time T as </a:t>
            </a:r>
            <a:r>
              <a:rPr lang="en-US" sz="3200" dirty="0" err="1"/>
              <a:t>Numeraire</a:t>
            </a:r>
            <a:r>
              <a:rPr lang="en-US" sz="3200" dirty="0"/>
              <a:t> 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1392238" y="1905000"/>
          <a:ext cx="5443537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2997200" imgH="2298700" progId="Equation.3">
                  <p:embed/>
                </p:oleObj>
              </mc:Choice>
              <mc:Fallback>
                <p:oleObj name="Equation" r:id="rId4" imgW="2997200" imgH="2298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905000"/>
                        <a:ext cx="5443537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1EF63-DAE2-499C-B66A-F90429929E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Prices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a world that is FRN  wrt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,T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, the expected value of a security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is its forward price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BCDAE-5949-4B9B-88BA-52ED845DE0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Interest Rates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315200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In a world that is FRN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+mj-lt"/>
              </a:rPr>
              <a:t>0,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) the expected value of an interest rate lasting between times 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</a:rPr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is the forward interest rate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3ED310-76D7-447F-9B5C-7BC923DB99A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Annuity Factor as the Numeraire</a:t>
            </a:r>
          </a:p>
        </p:txBody>
      </p:sp>
      <p:graphicFrame>
        <p:nvGraphicFramePr>
          <p:cNvPr id="20483" name="Object 3"/>
          <p:cNvGraphicFramePr>
            <a:graphicFrameLocks/>
          </p:cNvGraphicFramePr>
          <p:nvPr>
            <p:ph idx="1"/>
          </p:nvPr>
        </p:nvGraphicFramePr>
        <p:xfrm>
          <a:off x="2009775" y="1905000"/>
          <a:ext cx="3294063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1320800" imgH="1638300" progId="Equation.3">
                  <p:embed/>
                </p:oleObj>
              </mc:Choice>
              <mc:Fallback>
                <p:oleObj name="Equation" r:id="rId4" imgW="1320800" imgH="1638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905000"/>
                        <a:ext cx="3294063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65335A-2CB3-4AF1-A7C1-D015AEE390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Annuity Factors and Swap Rates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Suppose that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 is the swap rate corresponding to the annuity factor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Then: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			s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=E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)]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baseline="-2500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AE0EBD-595A-4DCD-8E56-321F5D10BA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754380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Extension to Several Independent Factors </a:t>
            </a:r>
            <a:r>
              <a:rPr lang="en-US" sz="2200" dirty="0"/>
              <a:t>(Page </a:t>
            </a:r>
            <a:r>
              <a:rPr lang="en-US" sz="2200" dirty="0" smtClean="0"/>
              <a:t>665)</a:t>
            </a:r>
            <a:endParaRPr lang="en-US" dirty="0"/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58E108-26FF-4740-A2C2-495D8CF8EEA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3" name="Object 0"/>
          <p:cNvGraphicFramePr>
            <a:graphicFrameLocks noChangeAspect="1"/>
          </p:cNvGraphicFramePr>
          <p:nvPr/>
        </p:nvGraphicFramePr>
        <p:xfrm>
          <a:off x="1371600" y="1981200"/>
          <a:ext cx="6118225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6" imgW="3213100" imgH="2260600" progId="Equation.3">
                  <p:embed/>
                </p:oleObj>
              </mc:Choice>
              <mc:Fallback>
                <p:oleObj name="Equation" r:id="rId6" imgW="3213100" imgH="2260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1200"/>
                        <a:ext cx="6118225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Extension to Several Independent Factors </a:t>
            </a:r>
            <a:r>
              <a:rPr lang="en-US" sz="2200"/>
              <a:t>continued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574DD-869E-4649-A532-44843E37395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7" name="Object 0"/>
          <p:cNvGraphicFramePr>
            <a:graphicFrameLocks noChangeAspect="1"/>
          </p:cNvGraphicFramePr>
          <p:nvPr/>
        </p:nvGraphicFramePr>
        <p:xfrm>
          <a:off x="1828800" y="2439988"/>
          <a:ext cx="635000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6" imgW="2819400" imgH="990600" progId="Equation.3">
                  <p:embed/>
                </p:oleObj>
              </mc:Choice>
              <mc:Fallback>
                <p:oleObj name="Equation" r:id="rId6" imgW="2819400" imgH="990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9988"/>
                        <a:ext cx="635000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500"/>
              <a:t>Derivatives Dependent on a Single Underlying Variable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977632-CF6E-44C1-9DBF-5D93BEB526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143000" y="2209800"/>
          <a:ext cx="57150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3149600" imgH="2209800" progId="Equation.3">
                  <p:embed/>
                </p:oleObj>
              </mc:Choice>
              <mc:Fallback>
                <p:oleObj name="Equation" r:id="rId6" imgW="3149600" imgH="220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57150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27250"/>
            <a:ext cx="7391400" cy="4003675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Extension of Black’s model to case where inbterest rates are stochastic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Valuation of an option to exchange one asset for another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2978AE-68EC-425A-B7EE-E5D847E0979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930275"/>
            <a:ext cx="7332663" cy="974725"/>
          </a:xfrm>
        </p:spPr>
        <p:txBody>
          <a:bodyPr/>
          <a:lstStyle/>
          <a:p>
            <a:pPr eaLnBrk="1" hangingPunct="1"/>
            <a:r>
              <a:rPr lang="en-CA" altLang="en-US" smtClean="0"/>
              <a:t>Black’s Model </a:t>
            </a:r>
            <a:r>
              <a:rPr lang="en-CA" altLang="en-US" sz="2400" smtClean="0"/>
              <a:t>(page 666)</a:t>
            </a:r>
            <a:endParaRPr lang="en-US" altLang="en-US" sz="240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</a:t>
            </a:r>
            <a:r>
              <a:rPr lang="en-CA" altLang="en-US" sz="2400" smtClean="0">
                <a:latin typeface="Arial" charset="0"/>
                <a:cs typeface="Arial" charset="0"/>
              </a:rPr>
              <a:t>By working in a world that is forward risk neutral with respect to a 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sz="2400" smtClean="0">
                <a:latin typeface="Arial" charset="0"/>
                <a:cs typeface="Arial" charset="0"/>
              </a:rPr>
              <a:t>(0,</a:t>
            </a:r>
            <a:r>
              <a:rPr lang="en-CA" alt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z="2400" smtClean="0">
                <a:latin typeface="Arial" charset="0"/>
                <a:cs typeface="Arial" charset="0"/>
              </a:rPr>
              <a:t>) it can be seen that Black’s model is true when interest rates are stochastic providing the forward price of the underlying asset is has a constant volatility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	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CA" altLang="en-US" smtClean="0">
                <a:latin typeface="Arial" charset="0"/>
                <a:cs typeface="Arial" charset="0"/>
              </a:rPr>
              <a:t>=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mtClean="0">
                <a:latin typeface="Arial" charset="0"/>
                <a:cs typeface="Arial" charset="0"/>
              </a:rPr>
              <a:t>,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mtClean="0">
                <a:latin typeface="Arial" charset="0"/>
                <a:cs typeface="Arial" charset="0"/>
              </a:rPr>
              <a:t>)[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CA" altLang="en-US" baseline="-25000" smtClean="0">
                <a:latin typeface="Arial" charset="0"/>
                <a:cs typeface="Arial" charset="0"/>
              </a:rPr>
              <a:t>0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smtClean="0">
                <a:latin typeface="Arial" charset="0"/>
                <a:cs typeface="Arial" charset="0"/>
              </a:rPr>
              <a:t>1</a:t>
            </a:r>
            <a:r>
              <a:rPr lang="en-CA" altLang="en-US" smtClean="0">
                <a:latin typeface="Arial" charset="0"/>
                <a:cs typeface="Arial" charset="0"/>
              </a:rPr>
              <a:t>)−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smtClean="0">
                <a:latin typeface="Arial" charset="0"/>
                <a:cs typeface="Arial" charset="0"/>
              </a:rPr>
              <a:t>2</a:t>
            </a:r>
            <a:r>
              <a:rPr lang="en-CA" altLang="en-US" smtClean="0">
                <a:latin typeface="Arial" charset="0"/>
                <a:cs typeface="Arial" charset="0"/>
              </a:rPr>
              <a:t>)]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		p </a:t>
            </a:r>
            <a:r>
              <a:rPr lang="en-CA" altLang="en-US" smtClean="0">
                <a:latin typeface="Arial" charset="0"/>
                <a:cs typeface="Arial" charset="0"/>
              </a:rPr>
              <a:t>=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altLang="en-US" smtClean="0">
                <a:latin typeface="Arial" charset="0"/>
                <a:cs typeface="Arial" charset="0"/>
              </a:rPr>
              <a:t>(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CA" altLang="en-US" smtClean="0">
                <a:latin typeface="Arial" charset="0"/>
                <a:cs typeface="Arial" charset="0"/>
              </a:rPr>
              <a:t>,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altLang="en-US" smtClean="0">
                <a:latin typeface="Arial" charset="0"/>
                <a:cs typeface="Arial" charset="0"/>
              </a:rPr>
              <a:t>)[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CA" altLang="en-US" smtClean="0">
                <a:latin typeface="Arial" charset="0"/>
                <a:cs typeface="Arial" charset="0"/>
              </a:rPr>
              <a:t>(−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smtClean="0">
                <a:latin typeface="Arial" charset="0"/>
                <a:cs typeface="Arial" charset="0"/>
              </a:rPr>
              <a:t>2</a:t>
            </a:r>
            <a:r>
              <a:rPr lang="en-CA" altLang="en-US" smtClean="0">
                <a:latin typeface="Arial" charset="0"/>
                <a:cs typeface="Arial" charset="0"/>
              </a:rPr>
              <a:t>) −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CA" altLang="en-US" baseline="-25000" smtClean="0">
                <a:latin typeface="Arial" charset="0"/>
                <a:cs typeface="Arial" charset="0"/>
              </a:rPr>
              <a:t>0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smtClean="0">
                <a:latin typeface="Arial" charset="0"/>
                <a:cs typeface="Arial" charset="0"/>
              </a:rPr>
              <a:t>(−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altLang="en-US" baseline="-25000" smtClean="0">
                <a:latin typeface="Arial" charset="0"/>
                <a:cs typeface="Arial" charset="0"/>
              </a:rPr>
              <a:t>1</a:t>
            </a:r>
            <a:r>
              <a:rPr lang="en-CA" altLang="en-US" smtClean="0">
                <a:latin typeface="Arial" charset="0"/>
                <a:cs typeface="Arial" charset="0"/>
              </a:rPr>
              <a:t>)]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    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177A6D-786A-4E74-AF2B-ECA8AEC521E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6" name="Object 2"/>
          <p:cNvGraphicFramePr>
            <a:graphicFrameLocks noChangeAspect="1"/>
          </p:cNvGraphicFramePr>
          <p:nvPr/>
        </p:nvGraphicFramePr>
        <p:xfrm>
          <a:off x="2219325" y="5257800"/>
          <a:ext cx="4248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6" imgW="2806700" imgH="469900" progId="Equation.3">
                  <p:embed/>
                </p:oleObj>
              </mc:Choice>
              <mc:Fallback>
                <p:oleObj name="Equation" r:id="rId6" imgW="2806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42481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2795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Option to exchange an asset worth U for one worth V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90600" y="2667000"/>
            <a:ext cx="7880350" cy="36576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This can be valued by working in a world that is forward risk neutral with respect to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Value is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5949A8-6810-4E1C-90BC-B3750B0183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676400" y="4191000"/>
          <a:ext cx="65643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6" imgW="3238500" imgH="939800" progId="Equation.3">
                  <p:embed/>
                </p:oleObj>
              </mc:Choice>
              <mc:Fallback>
                <p:oleObj name="Equation" r:id="rId6" imgW="32385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65643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Change of Numeraire</a:t>
            </a:r>
            <a:br>
              <a:rPr lang="en-US" altLang="en-US" smtClean="0"/>
            </a:br>
            <a:r>
              <a:rPr lang="en-US" altLang="en-US" sz="2200" smtClean="0"/>
              <a:t>(Section 28.8, page 668)</a:t>
            </a:r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3EB3D0-E7A9-444E-84CC-FC321E5775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1400175" y="2540000"/>
          <a:ext cx="67405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6" imgW="2946400" imgH="1092200" progId="Equation.3">
                  <p:embed/>
                </p:oleObj>
              </mc:Choice>
              <mc:Fallback>
                <p:oleObj name="Equation" r:id="rId6" imgW="29464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540000"/>
                        <a:ext cx="674052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7772400" cy="822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Forming a Riskless Portfolio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968F5-4274-421D-9603-031BC02229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838200" y="2060575"/>
          <a:ext cx="5662613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2413000" imgH="1828800" progId="Equation.3">
                  <p:embed/>
                </p:oleObj>
              </mc:Choice>
              <mc:Fallback>
                <p:oleObj name="Equation" r:id="rId6" imgW="2413000" imgH="182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60575"/>
                        <a:ext cx="5662613" cy="392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685800"/>
            <a:ext cx="77724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Market Price of Risk </a:t>
            </a:r>
            <a:r>
              <a:rPr lang="en-US" altLang="en-US" sz="2200" smtClean="0"/>
              <a:t>(Page 657)</a:t>
            </a:r>
            <a:endParaRPr lang="en-US" altLang="en-US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3962400"/>
            <a:ext cx="7277100" cy="2209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shows that (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smtClean="0">
                <a:latin typeface="Arial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)/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is the same for all derivatives dependent on the same underlying variable</a:t>
            </a:r>
            <a:r>
              <a:rPr lang="en-US" altLang="en-US" sz="2400" i="1" smtClean="0">
                <a:latin typeface="Arial" charset="0"/>
                <a:cs typeface="Arial" charset="0"/>
              </a:rPr>
              <a:t>,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q</a:t>
            </a: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refer to (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smtClean="0">
                <a:latin typeface="Arial" charset="0"/>
                <a:cs typeface="Arial" charset="0"/>
              </a:rPr>
              <a:t> –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smtClean="0">
                <a:latin typeface="Arial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)/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as the market price of risk for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z="2400" smtClean="0">
                <a:latin typeface="Arial" charset="0"/>
                <a:cs typeface="Arial" charset="0"/>
              </a:rPr>
              <a:t> and denote it by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l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C14537-0745-446B-B594-564F21419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8" name="Object 1024"/>
          <p:cNvGraphicFramePr>
            <a:graphicFrameLocks/>
          </p:cNvGraphicFramePr>
          <p:nvPr/>
        </p:nvGraphicFramePr>
        <p:xfrm>
          <a:off x="1371600" y="1854200"/>
          <a:ext cx="61944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2730240" imgH="888840" progId="Equation.3">
                  <p:embed/>
                </p:oleObj>
              </mc:Choice>
              <mc:Fallback>
                <p:oleObj name="Equation" r:id="rId6" imgW="2730240" imgH="8888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54200"/>
                        <a:ext cx="61944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295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Extension of the Analysis</a:t>
            </a:r>
            <a:br>
              <a:rPr lang="en-US" sz="4000" dirty="0"/>
            </a:br>
            <a:r>
              <a:rPr lang="en-US" sz="4000" dirty="0"/>
              <a:t>to Several  Underlying Variables</a:t>
            </a:r>
            <a:br>
              <a:rPr lang="en-US" sz="4000" dirty="0"/>
            </a:br>
            <a:r>
              <a:rPr lang="en-US" sz="2000" dirty="0"/>
              <a:t>(Equations </a:t>
            </a:r>
            <a:r>
              <a:rPr lang="en-US" sz="2000" dirty="0" smtClean="0"/>
              <a:t>28.12 </a:t>
            </a:r>
            <a:r>
              <a:rPr lang="en-US" sz="2000" dirty="0"/>
              <a:t>and </a:t>
            </a:r>
            <a:r>
              <a:rPr lang="en-US" sz="2000" dirty="0" smtClean="0"/>
              <a:t>28.13</a:t>
            </a:r>
            <a:r>
              <a:rPr lang="en-US" sz="2000" dirty="0"/>
              <a:t>, page </a:t>
            </a:r>
            <a:r>
              <a:rPr lang="en-US" sz="2000" dirty="0" smtClean="0"/>
              <a:t>659)</a:t>
            </a:r>
            <a:endParaRPr lang="en-US" sz="3000" dirty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706BD8-55B6-43D0-BA30-1D189C0B95D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1" name="Object 2048"/>
          <p:cNvGraphicFramePr>
            <a:graphicFrameLocks/>
          </p:cNvGraphicFramePr>
          <p:nvPr/>
        </p:nvGraphicFramePr>
        <p:xfrm>
          <a:off x="838200" y="2362200"/>
          <a:ext cx="8001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6" imgW="3035300" imgH="2019300" progId="Equation.3">
                  <p:embed/>
                </p:oleObj>
              </mc:Choice>
              <mc:Fallback>
                <p:oleObj name="Equation" r:id="rId6" imgW="3035300" imgH="2019300" progId="Equation.3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80010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Martingales </a:t>
            </a:r>
            <a:r>
              <a:rPr lang="en-US" altLang="en-US" sz="2200" smtClean="0"/>
              <a:t>(Page 660-661)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martingale is a stochastic process with zero drift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variable following a martingale has the property that its expected future value equals its value today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3B3E2E-D17A-40D8-BF47-27DBE86AE2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6002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Alternative Worlds</a:t>
            </a: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07C3F0-4BDB-4E4C-8E9C-01D8782A9F2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143000" y="19812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11270" name="Object 1024"/>
          <p:cNvGraphicFramePr>
            <a:graphicFrameLocks noChangeAspect="1"/>
          </p:cNvGraphicFramePr>
          <p:nvPr/>
        </p:nvGraphicFramePr>
        <p:xfrm>
          <a:off x="1143000" y="2228850"/>
          <a:ext cx="6567488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2717800" imgH="1346200" progId="Equation.3">
                  <p:embed/>
                </p:oleObj>
              </mc:Choice>
              <mc:Fallback>
                <p:oleObj name="Equation" r:id="rId6" imgW="2717800" imgH="1346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28850"/>
                        <a:ext cx="6567488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00647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Equivalent Martingale Measure Result </a:t>
            </a:r>
            <a:r>
              <a:rPr lang="en-US" sz="2200" dirty="0"/>
              <a:t>(Page </a:t>
            </a:r>
            <a:r>
              <a:rPr lang="en-US" sz="2200" dirty="0" smtClean="0"/>
              <a:t>660-661)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83DB50-B0F8-482C-A036-7EE64303B42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914400" y="2819400"/>
          <a:ext cx="664210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6" imgW="2349500" imgH="939800" progId="Equation.3">
                  <p:embed/>
                </p:oleObj>
              </mc:Choice>
              <mc:Fallback>
                <p:oleObj name="Equation" r:id="rId6" imgW="23495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6642100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Forward Risk Neutrality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82775"/>
            <a:ext cx="7772400" cy="424815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will refer to a world where the market price of risk is the volatility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g </a:t>
            </a:r>
            <a:r>
              <a:rPr lang="en-US" altLang="en-US" smtClean="0">
                <a:latin typeface="Arial" charset="0"/>
                <a:cs typeface="Arial" charset="0"/>
              </a:rPr>
              <a:t>as a world that is forward risk neutral with respect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g.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If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g  </a:t>
            </a:r>
            <a:r>
              <a:rPr lang="en-US" altLang="en-US" smtClean="0">
                <a:latin typeface="Arial" charset="0"/>
                <a:cs typeface="Arial" charset="0"/>
              </a:rPr>
              <a:t>denotes expectations in a world that is FRN wrt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g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Derivatives, 9th Edition,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33768A-081F-4309-AD47-A602214A5A1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3318" name="Object 4"/>
          <p:cNvGraphicFramePr>
            <a:graphicFrameLocks/>
          </p:cNvGraphicFramePr>
          <p:nvPr/>
        </p:nvGraphicFramePr>
        <p:xfrm>
          <a:off x="2555875" y="4365625"/>
          <a:ext cx="2609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6" imgW="1155700" imgH="711200" progId="Equation.2">
                  <p:embed/>
                </p:oleObj>
              </mc:Choice>
              <mc:Fallback>
                <p:oleObj name="Equation" r:id="rId6" imgW="1155700" imgH="7112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625"/>
                        <a:ext cx="26098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Ch28HullOFOD8thEdition</Template>
  <TotalTime>405</TotalTime>
  <Words>754</Words>
  <Application>Microsoft Office PowerPoint</Application>
  <PresentationFormat>On-screen Show (4:3)</PresentationFormat>
  <Paragraphs>122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Times New Roman</vt:lpstr>
      <vt:lpstr>Tahoma</vt:lpstr>
      <vt:lpstr>Calibri</vt:lpstr>
      <vt:lpstr>Symbol</vt:lpstr>
      <vt:lpstr>Wingdings</vt:lpstr>
      <vt:lpstr>Wingdings 2</vt:lpstr>
      <vt:lpstr>Global</vt:lpstr>
      <vt:lpstr>Microsoft Equation 3.0</vt:lpstr>
      <vt:lpstr>Equation</vt:lpstr>
      <vt:lpstr>Chapter 28 Martingales and Measures</vt:lpstr>
      <vt:lpstr>Derivatives Dependent on a Single Underlying Variable</vt:lpstr>
      <vt:lpstr>Forming a Riskless Portfolio</vt:lpstr>
      <vt:lpstr>Market Price of Risk (Page 657)</vt:lpstr>
      <vt:lpstr>Extension of the Analysis to Several  Underlying Variables (Equations 28.12 and 28.13, page 659)</vt:lpstr>
      <vt:lpstr>Martingales (Page 660-661)</vt:lpstr>
      <vt:lpstr>Alternative Worlds</vt:lpstr>
      <vt:lpstr>The Equivalent Martingale Measure Result (Page 660-661)</vt:lpstr>
      <vt:lpstr>Forward Risk Neutrality</vt:lpstr>
      <vt:lpstr>Alternative Choices for the Numeraire Security g</vt:lpstr>
      <vt:lpstr> Money Market Account as the Numeraire</vt:lpstr>
      <vt:lpstr>Money Market Account continued</vt:lpstr>
      <vt:lpstr>Zero-Coupon Bond Maturing at time T as Numeraire </vt:lpstr>
      <vt:lpstr>Forward Prices</vt:lpstr>
      <vt:lpstr>Interest Rates</vt:lpstr>
      <vt:lpstr>Annuity Factor as the Numeraire</vt:lpstr>
      <vt:lpstr>Annuity Factors and Swap Rates</vt:lpstr>
      <vt:lpstr>Extension to Several Independent Factors (Page 665)</vt:lpstr>
      <vt:lpstr>Extension to Several Independent Factors continued</vt:lpstr>
      <vt:lpstr>Applications</vt:lpstr>
      <vt:lpstr>Black’s Model (page 666)</vt:lpstr>
      <vt:lpstr>Option to exchange an asset worth U for one worth V</vt:lpstr>
      <vt:lpstr>Change of Numeraire (Section 28.8, page 668)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Martingales and Measures</dc:title>
  <dc:subject>Options, Futures, and Other Derivatives, 9e</dc:subject>
  <dc:creator>John C. Hull</dc:creator>
  <cp:keywords>Chapter 28</cp:keywords>
  <dc:description>Copyright 2014 by John C. Hull. All Rights Reserved. Published 2014</dc:description>
  <cp:lastModifiedBy>Hull</cp:lastModifiedBy>
  <cp:revision>35</cp:revision>
  <dcterms:created xsi:type="dcterms:W3CDTF">2008-05-29T16:38:10Z</dcterms:created>
  <dcterms:modified xsi:type="dcterms:W3CDTF">2014-02-04T22:40:11Z</dcterms:modified>
</cp:coreProperties>
</file>