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82" r:id="rId13"/>
    <p:sldId id="273" r:id="rId14"/>
    <p:sldId id="274" r:id="rId15"/>
    <p:sldId id="275" r:id="rId16"/>
    <p:sldId id="276" r:id="rId17"/>
    <p:sldId id="277" r:id="rId18"/>
    <p:sldId id="283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0CB46C-95AE-4B30-B523-37D0A1A05CAD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F703ED-729A-43B3-BB3A-2514BED4D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92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A90F1-DF78-4F01-B774-8276ADFD07A4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D8105-C8A0-452A-A3C6-2C3A37CC94BE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2372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A2854-3229-4E08-ABF5-802E9CD4B846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9621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DD15B-E54F-4AC5-9270-FEAD4D6D3920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7480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4DC862-657B-4AB3-83E6-B6AF8598D394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55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29CEC2-8728-4AC3-9519-19C24BC171CC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89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FC6BA6-E6B2-48AE-AB20-A7AF834F4B9C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91716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E3AC14-6872-4BEF-A70F-CBC9DEB957CC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2035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C09D8-FCC2-44F5-86AC-46F1E3DE8989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975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F13054-BD04-4E99-A940-CFEDAD6C8B95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0049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98086-8AD5-4C9D-AB4A-A2C35C37FCA1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7143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B97EC1-FA95-4C67-B1F2-7595881292E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75964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F1731-AD88-4753-9D0D-2B5022E170B2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75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0C70D6-6F76-458D-8A46-A17E57FE13D8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8584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6E0CE7-CDD3-4F16-8BA7-3B6A2055B29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554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9EC1A9-6620-4E49-B20E-07BD26ACEDED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9434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86ED20-97A0-4052-8E4A-FA44EACB4B38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5358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2ED665-063D-409C-AF0D-332AD0B7237D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109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E82BB-23F5-4D83-9AE0-2313889FDF09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795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37F3D2-1F6D-423B-B852-3CF663097F62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4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59572C-A413-4D6F-9693-7BBB633AFC84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33AEB3-69FB-4494-A9F9-193B67FC4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5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5FF24-616F-4BBD-9F22-DE7C0BC91E2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42D73-7698-4EE6-9D49-C581A2B7E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5A98-61D2-4B16-B00C-53D06DED3B96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24F2-D273-42E8-AA2F-57BDEB5A8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8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C7222E-B09F-4466-BC26-C08BB0FE5066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93498-A382-446E-B660-77D25A7E8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D4BB-0D3B-42C9-92BF-29BD1BE2B5EF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A3405-65C5-47AD-86C0-29C0C51DB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0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55E8-59CD-4089-9F9B-2718725A074D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8236B-3C89-46A3-8D0A-26F30E77D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6CB89-0D2D-48AA-AF7C-05C6CB31AA91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D5994-465D-40E6-919A-B54593AFB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609070-2DCC-4AB8-A26D-7C953D09B144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2D626-BD11-445E-B6CF-841F32107C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4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AAA93-680C-45AD-8ABE-480002D1051F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549C4-97CD-4CCC-9DDB-B27C87135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8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553BB-1298-428C-939B-696F6C5FEC4C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5C856-0204-4C71-9341-2AB1FF880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0D42C-72F0-4534-A6FA-19924EDF401B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EF64E-52DC-4E80-AE9C-768316089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CE55DB36-541E-4DDC-926B-E8C9BC0266E3}" type="datetime1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1C5AD9-A84C-42BB-BEA3-409BA27494B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16" r:id="rId3"/>
    <p:sldLayoutId id="2147483917" r:id="rId4"/>
    <p:sldLayoutId id="2147483918" r:id="rId5"/>
    <p:sldLayoutId id="2147483926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29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 Derivatives: The Standard Market Models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B11560-5F39-4BED-93A7-DD1B6C2843B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7086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Caplets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9650" y="2133600"/>
            <a:ext cx="7604125" cy="37512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cap is a portfolio of “caplets”</a:t>
            </a:r>
          </a:p>
          <a:p>
            <a:pPr eaLnBrk="1" hangingPunct="1"/>
            <a:r>
              <a:rPr lang="en-US" altLang="en-US" smtClean="0"/>
              <a:t>Each caplet is a call option on a future LIBOR rate with the payoff occurring in arrears</a:t>
            </a:r>
          </a:p>
          <a:p>
            <a:pPr eaLnBrk="1" hangingPunct="1"/>
            <a:r>
              <a:rPr lang="en-US" altLang="en-US" smtClean="0"/>
              <a:t>When using Black’s model we assume  that the interest rate underlying each caplet is lognormal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262757-C2B7-4B44-907C-DDAB4B801B5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6962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Black’s Model for Caps  </a:t>
            </a:r>
            <a:r>
              <a:rPr lang="en-US" altLang="en-US" sz="2200" smtClean="0"/>
              <a:t>(p. 680)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04925"/>
            <a:ext cx="7645400" cy="5778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value  of a caplet, for period 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/>
              <a:t>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k+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/>
              <a:t>) 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value of a floorlet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A0D5-6CB1-40BE-A205-247A504C9A0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1295400" y="4724400"/>
            <a:ext cx="7116763" cy="1358900"/>
            <a:chOff x="1219200" y="4373563"/>
            <a:chExt cx="7269163" cy="1511300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1219200" y="4419600"/>
              <a:ext cx="4751388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F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>
                  <a:latin typeface="Arial" panose="020B0604020202020204" pitchFamily="34" charset="0"/>
                </a:rPr>
                <a:t>  :  forward interest rate </a:t>
              </a:r>
            </a:p>
            <a:p>
              <a:pPr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	         for  (</a:t>
              </a: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>
                  <a:latin typeface="Arial" panose="020B0604020202020204" pitchFamily="34" charset="0"/>
                </a:rPr>
                <a:t>, </a:t>
              </a: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k+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2400">
                  <a:latin typeface="Arial" panose="020B0604020202020204" pitchFamily="34" charset="0"/>
                </a:rPr>
                <a:t>)</a:t>
              </a:r>
            </a:p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>
                  <a:latin typeface="Symbol" panose="05050102010706020507" pitchFamily="18" charset="2"/>
                </a:rPr>
                <a:t>s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 baseline="-25000">
                  <a:latin typeface="Arial" panose="020B0604020202020204" pitchFamily="34" charset="0"/>
                </a:rPr>
                <a:t>  </a:t>
              </a:r>
              <a:r>
                <a:rPr lang="en-US" altLang="en-US" sz="2400">
                  <a:latin typeface="Arial" panose="020B0604020202020204" pitchFamily="34" charset="0"/>
                </a:rPr>
                <a:t>:  forward rate volatility</a:t>
              </a:r>
            </a:p>
            <a:p>
              <a:pPr>
                <a:buClr>
                  <a:schemeClr val="tx1"/>
                </a:buClr>
                <a:buSzPct val="150000"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endParaRPr lang="en-US" altLang="en-US" sz="2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5486400" y="4373563"/>
              <a:ext cx="3001963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800" i="1">
                  <a:latin typeface="Times New Roman" panose="02020603050405020304" pitchFamily="18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>
                  <a:latin typeface="Arial" panose="020B0604020202020204" pitchFamily="34" charset="0"/>
                </a:rPr>
                <a:t>:  </a:t>
              </a:r>
              <a:r>
                <a:rPr lang="en-US" altLang="en-US" sz="2400">
                  <a:latin typeface="Arial" panose="020B0604020202020204" pitchFamily="34" charset="0"/>
                </a:rPr>
                <a:t>principal</a:t>
              </a:r>
            </a:p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R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>
                  <a:latin typeface="Arial" panose="020B0604020202020204" pitchFamily="34" charset="0"/>
                </a:rPr>
                <a:t>  :  cap rate</a:t>
              </a:r>
            </a:p>
            <a:p>
              <a:pPr>
                <a:buClr>
                  <a:schemeClr val="tx1"/>
                </a:buClr>
                <a:buFontTx/>
                <a:buChar char="·"/>
              </a:pPr>
              <a:r>
                <a:rPr lang="en-US" altLang="en-US" sz="2400">
                  <a:latin typeface="Symbol" panose="05050102010706020507" pitchFamily="18" charset="2"/>
                </a:rPr>
                <a:t>d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>
                  <a:latin typeface="Times New Roman" panose="02020603050405020304" pitchFamily="18" charset="0"/>
                </a:rPr>
                <a:t>=t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k+1</a:t>
              </a:r>
              <a:r>
                <a:rPr lang="en-US" altLang="en-US" sz="2400" i="1">
                  <a:latin typeface="Times New Roman" panose="02020603050405020304" pitchFamily="18" charset="0"/>
                </a:rPr>
                <a:t>-t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</a:p>
          </p:txBody>
        </p:sp>
      </p:grpSp>
      <p:graphicFrame>
        <p:nvGraphicFramePr>
          <p:cNvPr id="15367" name="Object 6"/>
          <p:cNvGraphicFramePr>
            <a:graphicFrameLocks/>
          </p:cNvGraphicFramePr>
          <p:nvPr/>
        </p:nvGraphicFramePr>
        <p:xfrm>
          <a:off x="1676400" y="2209800"/>
          <a:ext cx="66865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3314700" imgH="711200" progId="Equation.3">
                  <p:embed/>
                </p:oleObj>
              </mc:Choice>
              <mc:Fallback>
                <p:oleObj name="Equation" r:id="rId6" imgW="3314700" imgH="711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66865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1600200" y="41910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8" imgW="2247900" imgH="228600" progId="Equation.3">
                  <p:embed/>
                </p:oleObj>
              </mc:Choice>
              <mc:Fallback>
                <p:oleObj name="Equation" r:id="rId8" imgW="224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Black’s Model</a:t>
            </a:r>
            <a:r>
              <a:rPr lang="en-US" altLang="en-US" sz="2800" dirty="0" smtClean="0"/>
              <a:t> continued</a:t>
            </a:r>
            <a:endParaRPr lang="en-CA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When LIBOR discounting is used, the same LIBOR/swap term structure is used to calculate </a:t>
            </a:r>
            <a:r>
              <a:rPr lang="en-US" i="1" dirty="0" err="1" smtClean="0">
                <a:latin typeface="+mj-lt"/>
              </a:rPr>
              <a:t>F</a:t>
            </a:r>
            <a:r>
              <a:rPr lang="en-US" i="1" baseline="-25000" dirty="0" err="1" smtClean="0">
                <a:latin typeface="+mj-lt"/>
              </a:rPr>
              <a:t>k</a:t>
            </a:r>
            <a:r>
              <a:rPr lang="en-US" dirty="0" smtClean="0"/>
              <a:t> and </a:t>
            </a:r>
            <a:r>
              <a:rPr lang="en-US" i="1" dirty="0" smtClean="0">
                <a:latin typeface="+mj-lt"/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+mj-lt"/>
              </a:rPr>
              <a:t>0,</a:t>
            </a:r>
            <a:r>
              <a:rPr lang="en-US" i="1" dirty="0" smtClean="0">
                <a:latin typeface="+mj-lt"/>
              </a:rPr>
              <a:t>t</a:t>
            </a:r>
            <a:r>
              <a:rPr lang="en-US" i="1" baseline="-25000" dirty="0" smtClean="0">
                <a:latin typeface="+mj-lt"/>
              </a:rPr>
              <a:t>k</a:t>
            </a:r>
            <a:r>
              <a:rPr lang="en-US" baseline="-25000" dirty="0" smtClean="0">
                <a:latin typeface="+mj-lt"/>
              </a:rPr>
              <a:t>+1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When OIS discounting is used we calculate the OIS zero curve first and then calculate the LIBOR/swap zero curve that makes swaps currently traded have zero value</a:t>
            </a:r>
          </a:p>
          <a:p>
            <a:pPr eaLnBrk="1" hangingPunct="1">
              <a:defRPr/>
            </a:pPr>
            <a:r>
              <a:rPr lang="en-US" dirty="0" smtClean="0"/>
              <a:t>The LIBOR/swap zero curve is used for </a:t>
            </a:r>
            <a:r>
              <a:rPr lang="en-US" i="1" dirty="0" err="1" smtClean="0">
                <a:latin typeface="+mj-lt"/>
              </a:rPr>
              <a:t>F</a:t>
            </a:r>
            <a:r>
              <a:rPr lang="en-US" i="1" baseline="-25000" dirty="0" err="1" smtClean="0">
                <a:latin typeface="+mj-lt"/>
              </a:rPr>
              <a:t>k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the OIS curve is used for </a:t>
            </a:r>
            <a:r>
              <a:rPr lang="en-US" i="1" dirty="0">
                <a:latin typeface="+mj-lt"/>
              </a:rPr>
              <a:t>P(0,t</a:t>
            </a:r>
            <a:r>
              <a:rPr lang="en-US" i="1" baseline="-25000" dirty="0">
                <a:latin typeface="+mj-lt"/>
              </a:rPr>
              <a:t>k+1</a:t>
            </a:r>
            <a:r>
              <a:rPr lang="en-US" i="1" dirty="0">
                <a:latin typeface="+mj-lt"/>
              </a:rPr>
              <a:t>)</a:t>
            </a:r>
          </a:p>
          <a:p>
            <a:pPr eaLnBrk="1" hangingPunct="1">
              <a:defRPr/>
            </a:pPr>
            <a:endParaRPr lang="en-CA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37A23A-0AA0-4DF5-9F73-1EFD1DECF9A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When Applying Black’s Model</a:t>
            </a:r>
            <a:br>
              <a:rPr lang="en-US"/>
            </a:br>
            <a:r>
              <a:rPr lang="en-US"/>
              <a:t>To Caps We Must ...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412038" cy="3768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EITHER</a:t>
            </a:r>
          </a:p>
          <a:p>
            <a:pPr lvl="1" eaLnBrk="1" hangingPunct="1"/>
            <a:r>
              <a:rPr lang="en-US" altLang="en-US" smtClean="0"/>
              <a:t>Use spot volatilities</a:t>
            </a:r>
          </a:p>
          <a:p>
            <a:pPr lvl="1" eaLnBrk="1" hangingPunct="1"/>
            <a:r>
              <a:rPr lang="en-US" altLang="en-US" smtClean="0"/>
              <a:t>Volatility different for each caplet</a:t>
            </a:r>
          </a:p>
          <a:p>
            <a:pPr eaLnBrk="1" hangingPunct="1"/>
            <a:r>
              <a:rPr lang="en-US" altLang="en-US" sz="2400" smtClean="0"/>
              <a:t>OR</a:t>
            </a:r>
          </a:p>
          <a:p>
            <a:pPr lvl="1" eaLnBrk="1" hangingPunct="1"/>
            <a:r>
              <a:rPr lang="en-US" altLang="en-US" smtClean="0"/>
              <a:t>Use flat volatilities</a:t>
            </a:r>
          </a:p>
          <a:p>
            <a:pPr lvl="1" eaLnBrk="1" hangingPunct="1"/>
            <a:r>
              <a:rPr lang="en-US" altLang="en-US" smtClean="0"/>
              <a:t>Volatility same for each caplet within a particular cap but varies according to life of cap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8A14EB-44A4-457D-B36D-40797C93538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Theoretical Justification for Cap Model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idx="1"/>
          </p:nvPr>
        </p:nvGraphicFramePr>
        <p:xfrm>
          <a:off x="1535113" y="2286000"/>
          <a:ext cx="580707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2451100" imgH="1549400" progId="Equation.3">
                  <p:embed/>
                </p:oleObj>
              </mc:Choice>
              <mc:Fallback>
                <p:oleObj name="Equation" r:id="rId4" imgW="24511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286000"/>
                        <a:ext cx="5807075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0EB180-FFB0-421C-92CF-CAB3C14B3B3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Swaptions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71525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swaption or swap option gives the holder the right to enter into an interest rate swap in the future</a:t>
            </a:r>
          </a:p>
          <a:p>
            <a:pPr eaLnBrk="1" hangingPunct="1"/>
            <a:r>
              <a:rPr lang="en-US" altLang="en-US" smtClean="0"/>
              <a:t>Two kinds</a:t>
            </a:r>
          </a:p>
          <a:p>
            <a:pPr lvl="1" eaLnBrk="1" hangingPunct="1"/>
            <a:r>
              <a:rPr lang="en-US" altLang="en-US" smtClean="0"/>
              <a:t>The right to pay a specified fixed rate and receive LIBOR</a:t>
            </a:r>
          </a:p>
          <a:p>
            <a:pPr lvl="1" eaLnBrk="1" hangingPunct="1"/>
            <a:r>
              <a:rPr lang="en-US" altLang="en-US" smtClean="0"/>
              <a:t>The right to receive a specified fixed rate and pay LIBOR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1A3E83-D506-4536-B783-D7A03CDBA00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924800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Black’s Model for European </a:t>
            </a:r>
            <a:r>
              <a:rPr lang="en-US" dirty="0" err="1"/>
              <a:t>Swaptions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615238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When valuing  European swap options it is usual to assume  that the swap rate is lognormal</a:t>
            </a:r>
          </a:p>
          <a:p>
            <a:pPr eaLnBrk="1" hangingPunct="1"/>
            <a:r>
              <a:rPr lang="en-US" altLang="en-US" sz="2400" smtClean="0"/>
              <a:t>Consider a swaption which gives the right to pay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 on an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smtClean="0"/>
              <a:t> -year swap starting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T.</a:t>
            </a:r>
            <a:r>
              <a:rPr lang="en-US" altLang="en-US" sz="2400" smtClean="0"/>
              <a:t> The payoff on each swap payment date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i="1" smtClean="0"/>
              <a:t>											</a:t>
            </a:r>
            <a:r>
              <a:rPr lang="en-US" altLang="en-US" sz="2400" smtClean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where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</a:t>
            </a:r>
            <a:r>
              <a:rPr lang="en-US" altLang="en-US" sz="2400" smtClean="0"/>
              <a:t> is principal,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m</a:t>
            </a:r>
            <a:r>
              <a:rPr lang="en-US" altLang="en-US" sz="2400" smtClean="0"/>
              <a:t>  is  payment frequency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T</a:t>
            </a:r>
            <a:r>
              <a:rPr lang="en-US" altLang="en-US" sz="2400" smtClean="0"/>
              <a:t> is market swap rate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endParaRPr lang="en-US" altLang="en-US" sz="2400" u="sng" smtClean="0">
              <a:latin typeface="Times New Roman" panose="02020603050405020304" pitchFamily="18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6A6E78-2B67-4C1A-A453-3CDB958F356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0486" name="Object 0"/>
          <p:cNvGraphicFramePr>
            <a:graphicFrameLocks/>
          </p:cNvGraphicFramePr>
          <p:nvPr/>
        </p:nvGraphicFramePr>
        <p:xfrm>
          <a:off x="2771775" y="4114800"/>
          <a:ext cx="3522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6" imgW="1524000" imgH="393700" progId="Equation.3">
                  <p:embed/>
                </p:oleObj>
              </mc:Choice>
              <mc:Fallback>
                <p:oleObj name="Equation" r:id="rId6" imgW="1524000" imgH="3937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14800"/>
                        <a:ext cx="3522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543800" cy="381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Black’s Model for European </a:t>
            </a:r>
            <a:r>
              <a:rPr lang="en-US" sz="3600" dirty="0" err="1"/>
              <a:t>Swaptions</a:t>
            </a:r>
            <a:r>
              <a:rPr lang="en-US" dirty="0"/>
              <a:t> </a:t>
            </a:r>
            <a:r>
              <a:rPr lang="en-US" sz="2200" dirty="0"/>
              <a:t>continued </a:t>
            </a:r>
            <a:r>
              <a:rPr lang="en-US" sz="2200" dirty="0" smtClean="0"/>
              <a:t>(equations 29.10 and 29.11)</a:t>
            </a:r>
            <a:endParaRPr lang="en-US" sz="2200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1814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2200" dirty="0" smtClean="0">
                <a:latin typeface="Arial" charset="0"/>
                <a:cs typeface="Arial" charset="0"/>
              </a:rPr>
              <a:t>The value of the </a:t>
            </a:r>
            <a:r>
              <a:rPr lang="en-US" sz="2200" dirty="0" err="1" smtClean="0">
                <a:latin typeface="Arial" charset="0"/>
                <a:cs typeface="Arial" charset="0"/>
              </a:rPr>
              <a:t>swaption</a:t>
            </a:r>
            <a:r>
              <a:rPr lang="en-US" sz="2200" dirty="0" smtClean="0">
                <a:latin typeface="Arial" charset="0"/>
                <a:cs typeface="Arial" charset="0"/>
              </a:rPr>
              <a:t> where holder has right to pay 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smtClean="0">
                <a:latin typeface="+mj-lt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cs typeface="Arial" charset="0"/>
              </a:rPr>
              <a:t>is </a:t>
            </a:r>
            <a:r>
              <a:rPr lang="en-US" sz="2200" i="1" dirty="0" smtClean="0">
                <a:latin typeface="+mj-lt"/>
                <a:cs typeface="Arial" charset="0"/>
              </a:rPr>
              <a:t>LA</a:t>
            </a:r>
            <a:r>
              <a:rPr lang="en-US" sz="2200" dirty="0" smtClean="0">
                <a:latin typeface="+mj-lt"/>
                <a:cs typeface="Arial" charset="0"/>
              </a:rPr>
              <a:t>[</a:t>
            </a:r>
            <a:r>
              <a:rPr lang="en-US" sz="2200" i="1" dirty="0" smtClean="0">
                <a:latin typeface="+mj-lt"/>
                <a:cs typeface="Arial" charset="0"/>
              </a:rPr>
              <a:t>s</a:t>
            </a:r>
            <a:r>
              <a:rPr lang="en-US" sz="2200" baseline="-25000" dirty="0" smtClean="0">
                <a:latin typeface="+mj-lt"/>
                <a:cs typeface="Arial" charset="0"/>
              </a:rPr>
              <a:t>0</a:t>
            </a:r>
            <a:r>
              <a:rPr lang="en-US" sz="2200" i="1" dirty="0" smtClean="0">
                <a:latin typeface="+mj-lt"/>
                <a:cs typeface="Arial" charset="0"/>
              </a:rPr>
              <a:t>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1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  <a:r>
              <a:rPr lang="en-US" sz="2200" i="1" dirty="0" smtClean="0">
                <a:latin typeface="+mj-lt"/>
                <a:cs typeface="Arial" charset="0"/>
              </a:rPr>
              <a:t>−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smtClean="0">
                <a:latin typeface="+mj-lt"/>
                <a:cs typeface="Arial" charset="0"/>
              </a:rPr>
              <a:t> 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2</a:t>
            </a:r>
            <a:r>
              <a:rPr lang="en-US" sz="2200" dirty="0" smtClean="0">
                <a:latin typeface="+mj-lt"/>
                <a:cs typeface="Arial" charset="0"/>
              </a:rPr>
              <a:t>)]</a:t>
            </a: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>
                <a:latin typeface="Arial" charset="0"/>
                <a:cs typeface="Arial" charset="0"/>
              </a:rPr>
              <a:t>	The value of a </a:t>
            </a:r>
            <a:r>
              <a:rPr lang="en-US" sz="2200" dirty="0" err="1" smtClean="0">
                <a:latin typeface="Arial" charset="0"/>
                <a:cs typeface="Arial" charset="0"/>
              </a:rPr>
              <a:t>swaption</a:t>
            </a:r>
            <a:r>
              <a:rPr lang="en-US" sz="2200" dirty="0" smtClean="0">
                <a:latin typeface="Arial" charset="0"/>
                <a:cs typeface="Arial" charset="0"/>
              </a:rPr>
              <a:t> where the hold has the right to receive 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dirty="0" smtClean="0">
                <a:latin typeface="Arial" charset="0"/>
                <a:cs typeface="Arial" charset="0"/>
              </a:rPr>
              <a:t> is </a:t>
            </a:r>
            <a:r>
              <a:rPr lang="en-US" sz="2200" i="1" dirty="0" smtClean="0">
                <a:latin typeface="+mj-lt"/>
                <a:cs typeface="Arial" charset="0"/>
              </a:rPr>
              <a:t>LA</a:t>
            </a:r>
            <a:r>
              <a:rPr lang="en-US" sz="2200" dirty="0" smtClean="0">
                <a:latin typeface="+mj-lt"/>
                <a:cs typeface="Arial" charset="0"/>
              </a:rPr>
              <a:t>[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err="1" smtClean="0">
                <a:latin typeface="+mj-lt"/>
                <a:cs typeface="Arial" charset="0"/>
              </a:rPr>
              <a:t>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−d</a:t>
            </a:r>
            <a:r>
              <a:rPr lang="en-US" sz="2200" baseline="-25000" dirty="0" smtClean="0">
                <a:latin typeface="+mj-lt"/>
                <a:cs typeface="Arial" charset="0"/>
              </a:rPr>
              <a:t>2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  <a:r>
              <a:rPr lang="en-US" sz="2200" i="1" dirty="0" smtClean="0">
                <a:latin typeface="+mj-lt"/>
                <a:cs typeface="Arial" charset="0"/>
              </a:rPr>
              <a:t>−s</a:t>
            </a:r>
            <a:r>
              <a:rPr lang="en-US" sz="2200" baseline="-25000" dirty="0" smtClean="0">
                <a:latin typeface="+mj-lt"/>
                <a:cs typeface="Arial" charset="0"/>
              </a:rPr>
              <a:t>0</a:t>
            </a:r>
            <a:r>
              <a:rPr lang="en-US" sz="2200" i="1" dirty="0" smtClean="0">
                <a:latin typeface="+mj-lt"/>
                <a:cs typeface="Arial" charset="0"/>
              </a:rPr>
              <a:t> 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cs typeface="Arial" charset="0"/>
              </a:rPr>
              <a:t>−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1</a:t>
            </a:r>
            <a:r>
              <a:rPr lang="en-US" sz="2200" dirty="0" smtClean="0">
                <a:latin typeface="+mj-lt"/>
                <a:cs typeface="Arial" charset="0"/>
              </a:rPr>
              <a:t>)]</a:t>
            </a:r>
            <a:r>
              <a:rPr lang="en-US" sz="2400" dirty="0" smtClean="0">
                <a:latin typeface="Arial" charset="0"/>
                <a:cs typeface="Arial" charset="0"/>
              </a:rPr>
              <a:t>																			</a:t>
            </a:r>
            <a:r>
              <a:rPr lang="en-US" sz="2400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i="1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Arial" charset="0"/>
                <a:cs typeface="Arial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Arial" charset="0"/>
                <a:cs typeface="Arial" charset="0"/>
              </a:rPr>
              <a:t> 	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baseline="-25000" dirty="0" smtClean="0">
                <a:latin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cs typeface="Arial" charset="0"/>
              </a:rPr>
              <a:t>  is the forward swap rate; 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s</a:t>
            </a:r>
            <a:r>
              <a:rPr lang="en-US" sz="2400" dirty="0" smtClean="0">
                <a:latin typeface="Arial" charset="0"/>
                <a:cs typeface="Arial" charset="0"/>
              </a:rPr>
              <a:t> is the forward swap rate volatility; 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is the time  from today until the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sz="2400" dirty="0" smtClean="0">
                <a:latin typeface="Arial" charset="0"/>
                <a:cs typeface="Arial" charset="0"/>
              </a:rPr>
              <a:t> swap payment.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20DF1F-6295-4507-9DAE-5CA823FAF7D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1510" name="Object 1025"/>
          <p:cNvGraphicFramePr>
            <a:graphicFrameLocks/>
          </p:cNvGraphicFramePr>
          <p:nvPr/>
        </p:nvGraphicFramePr>
        <p:xfrm>
          <a:off x="2514600" y="4343400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026"/>
          <p:cNvGraphicFramePr>
            <a:graphicFrameLocks/>
          </p:cNvGraphicFramePr>
          <p:nvPr/>
        </p:nvGraphicFramePr>
        <p:xfrm>
          <a:off x="1371600" y="3581400"/>
          <a:ext cx="5303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8" imgW="3149600" imgH="444500" progId="Equation.3">
                  <p:embed/>
                </p:oleObj>
              </mc:Choice>
              <mc:Fallback>
                <p:oleObj name="Equation" r:id="rId8" imgW="3149600" imgH="44450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5303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Black’s Model</a:t>
            </a:r>
            <a:r>
              <a:rPr lang="en-US" altLang="en-US" sz="2800" smtClean="0"/>
              <a:t> continued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When LIBOR discounting is used, the same LIBOR/swap term structure is used to </a:t>
            </a:r>
            <a:r>
              <a:rPr lang="en-US" dirty="0" smtClean="0"/>
              <a:t>calculate </a:t>
            </a:r>
            <a:r>
              <a:rPr lang="en-US" i="1" dirty="0" smtClean="0">
                <a:latin typeface="+mj-lt"/>
              </a:rPr>
              <a:t>s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/>
              <a:t> </a:t>
            </a:r>
            <a:r>
              <a:rPr lang="en-US"/>
              <a:t>and </a:t>
            </a:r>
            <a:r>
              <a:rPr lang="en-US" i="1" smtClean="0">
                <a:latin typeface="+mj-lt"/>
              </a:rPr>
              <a:t>P</a:t>
            </a:r>
            <a:r>
              <a:rPr lang="en-US" smtClean="0"/>
              <a:t>(</a:t>
            </a:r>
            <a:r>
              <a:rPr lang="en-US" smtClean="0">
                <a:latin typeface="+mj-lt"/>
              </a:rPr>
              <a:t>0</a:t>
            </a:r>
            <a:r>
              <a:rPr lang="en-US" smtClean="0"/>
              <a:t>,</a:t>
            </a:r>
            <a:r>
              <a:rPr lang="en-US" i="1" smtClean="0">
                <a:latin typeface="+mj-lt"/>
              </a:rPr>
              <a:t>t</a:t>
            </a:r>
            <a:r>
              <a:rPr lang="en-US" i="1" baseline="-25000" smtClean="0">
                <a:latin typeface="+mj-lt"/>
              </a:rPr>
              <a:t>i</a:t>
            </a:r>
            <a:r>
              <a:rPr lang="en-US" smtClean="0"/>
              <a:t>)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When OIS discounting is used we calculate the OIS zero curve first and then calculate the LIBOR/swap zero curve that makes swaps currently traded have zero value</a:t>
            </a:r>
          </a:p>
          <a:p>
            <a:pPr eaLnBrk="1" hangingPunct="1">
              <a:defRPr/>
            </a:pPr>
            <a:r>
              <a:rPr lang="en-US" dirty="0"/>
              <a:t>The LIBOR/swap zero curve is used for </a:t>
            </a:r>
            <a:r>
              <a:rPr lang="en-US" i="1" dirty="0">
                <a:latin typeface="+mj-lt"/>
              </a:rPr>
              <a:t>s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 smtClean="0"/>
              <a:t> and </a:t>
            </a:r>
            <a:r>
              <a:rPr lang="en-US" dirty="0"/>
              <a:t>the OIS curve is used for </a:t>
            </a:r>
            <a:r>
              <a:rPr lang="en-US" i="1" dirty="0" smtClean="0">
                <a:latin typeface="+mj-lt"/>
              </a:rPr>
              <a:t>A</a:t>
            </a:r>
            <a:endParaRPr lang="en-US" dirty="0">
              <a:latin typeface="+mj-lt"/>
            </a:endParaRPr>
          </a:p>
          <a:p>
            <a:pPr eaLnBrk="1" hangingPunct="1">
              <a:defRPr/>
            </a:pPr>
            <a:endParaRPr lang="en-CA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7B551C-DD4D-44EA-AB48-5E417A6358B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Theoretical </a:t>
            </a:r>
            <a:r>
              <a:rPr lang="en-US" dirty="0"/>
              <a:t>Justification for Swap Option Model</a:t>
            </a:r>
          </a:p>
        </p:txBody>
      </p:sp>
      <p:graphicFrame>
        <p:nvGraphicFramePr>
          <p:cNvPr id="23555" name="Object 0"/>
          <p:cNvGraphicFramePr>
            <a:graphicFrameLocks noChangeAspect="1"/>
          </p:cNvGraphicFramePr>
          <p:nvPr>
            <p:ph idx="1"/>
          </p:nvPr>
        </p:nvGraphicFramePr>
        <p:xfrm>
          <a:off x="685800" y="2209800"/>
          <a:ext cx="5621338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2324100" imgH="1549400" progId="Equation.3">
                  <p:embed/>
                </p:oleObj>
              </mc:Choice>
              <mc:Fallback>
                <p:oleObj name="Equation" r:id="rId4" imgW="2324100" imgH="1549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5621338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093D58-FECE-40DC-8C26-EB8E0F97E31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705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The Complications in Valuing Interest Rate Derivatives </a:t>
            </a:r>
            <a:r>
              <a:rPr lang="en-US" altLang="en-US" sz="2200" smtClean="0"/>
              <a:t>(page 673)</a:t>
            </a:r>
            <a:r>
              <a:rPr lang="en-US" altLang="en-US" sz="350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180263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smtClean="0"/>
              <a:t>We need a whole term structure to define the level of interest rates at any time</a:t>
            </a:r>
          </a:p>
          <a:p>
            <a:pPr eaLnBrk="1" hangingPunct="1"/>
            <a:r>
              <a:rPr lang="en-US" altLang="en-US" sz="2200" smtClean="0"/>
              <a:t>The stochastic process for an interest rate is more complicated than that for a stock price</a:t>
            </a:r>
          </a:p>
          <a:p>
            <a:pPr eaLnBrk="1" hangingPunct="1"/>
            <a:r>
              <a:rPr lang="en-US" altLang="en-US" sz="2200" smtClean="0"/>
              <a:t>Volatilities of different  points on the term structure are different</a:t>
            </a:r>
          </a:p>
          <a:p>
            <a:pPr eaLnBrk="1" hangingPunct="1"/>
            <a:r>
              <a:rPr lang="en-US" altLang="en-US" sz="2200" smtClean="0"/>
              <a:t>Interest rates are used for discounting the payoff as well as for defining the payoff. When OIS discounting is used for a product whose payoffs depend on LIBOR, two term structures must be considered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3600" smtClean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8FC67A-7688-498F-A5B4-E88450E7464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239000" cy="1676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Relationship Between Swaptions and Bond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166100" cy="34766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An interest rate swap can be regarded as the exchange of a fixed-rate bond for a floating-rate bond</a:t>
            </a:r>
          </a:p>
          <a:p>
            <a:pPr eaLnBrk="1" hangingPunct="1"/>
            <a:r>
              <a:rPr lang="en-US" altLang="en-US" smtClean="0"/>
              <a:t>A swaption or swap option is therefore an option to exchange a fixed-rate bond for a floating-rate bond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4E8B8D-1848-47F4-ADAE-93CCD47A569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239000" cy="1219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Relationship Between </a:t>
            </a:r>
            <a:r>
              <a:rPr lang="en-US" dirty="0" err="1"/>
              <a:t>Swaptions</a:t>
            </a:r>
            <a:r>
              <a:rPr lang="en-US" dirty="0"/>
              <a:t> and Bond Options </a:t>
            </a:r>
            <a:r>
              <a:rPr lang="en-US" sz="2200" dirty="0"/>
              <a:t>(continued)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45413" cy="44243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the start of the swap the floating-rate bond is worth par so that the swaption can be viewed as an option to exchange a fixed-rate bond for par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option on a swap where fixed is paid and floating is received is a put option on the bond with a strike price of par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floating is paid and fixed is received, it is a call option on the bond with a strike price of par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99BA9E-86E3-4482-A64D-83606782832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Deltas of Interest Rate Derivatives</a:t>
            </a:r>
            <a:r>
              <a:rPr lang="en-US" alt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Alternatives: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Calculate a DV01 (the impact of a 1bps parallel shift in the zero curve)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Calculate impact of small change in the quote for each instrument used to calculate the zero curve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Divide zero curve (or forward curve) into buckets and calculate the impact of a shift in each bucket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Carry out a principal components analysis for changes in the zero curve. Calculate delta with respect to each of the first two or three factors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360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2CFADE-C09C-4A55-8EB9-42733C5EB93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Approaches to Pricing</a:t>
            </a:r>
            <a:br>
              <a:rPr lang="en-US"/>
            </a:br>
            <a:r>
              <a:rPr lang="en-US"/>
              <a:t>Interest Rate Options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514600"/>
            <a:ext cx="6343650" cy="3616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Use a variant  of Black’s model </a:t>
            </a:r>
          </a:p>
          <a:p>
            <a:pPr eaLnBrk="1" hangingPunct="1"/>
            <a:r>
              <a:rPr lang="en-US" altLang="en-US" smtClean="0"/>
              <a:t>Use a no-arbitrage (yield curve based) model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C06C68-BA46-4360-94C2-7EF49FA1488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Black’s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232650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Similar to the model proposed by Fischer Black for valuing options on futures in 1976</a:t>
            </a:r>
          </a:p>
          <a:p>
            <a:pPr eaLnBrk="1" hangingPunct="1"/>
            <a:r>
              <a:rPr lang="en-US" altLang="en-US" smtClean="0"/>
              <a:t>Assumes that the value of an interest rate, a bond price, or some other variable at a particular time </a:t>
            </a:r>
            <a:r>
              <a:rPr lang="en-US" altLang="en-US" i="1" smtClean="0">
                <a:latin typeface="Times New Roman" panose="02020603050405020304" pitchFamily="18" charset="0"/>
              </a:rPr>
              <a:t>T</a:t>
            </a:r>
            <a:r>
              <a:rPr lang="en-US" altLang="en-US" smtClean="0"/>
              <a:t> in the future has a lognormal distribution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FB4922-24CC-427E-A733-393D88DED07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61288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Black’s Model for European Bond </a:t>
            </a:r>
            <a:r>
              <a:rPr lang="en-US" dirty="0" smtClean="0"/>
              <a:t>Options </a:t>
            </a:r>
            <a:r>
              <a:rPr lang="en-US" sz="2700" dirty="0" smtClean="0"/>
              <a:t>(Equations 29.1 and 29.2, page 674)</a:t>
            </a:r>
            <a:endParaRPr lang="en-US" sz="27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8534400" cy="3352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Assume that the future bond price is lognormal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CA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the bond price and the strike price should be cash prices not quoted prices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F4EB8E-515F-4309-A5AC-5CB31A7DE2C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9222" name="Object 0"/>
          <p:cNvGraphicFramePr>
            <a:graphicFrameLocks/>
          </p:cNvGraphicFramePr>
          <p:nvPr/>
        </p:nvGraphicFramePr>
        <p:xfrm>
          <a:off x="2133600" y="3276600"/>
          <a:ext cx="54832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2552700" imgH="927100" progId="Equation.3">
                  <p:embed/>
                </p:oleObj>
              </mc:Choice>
              <mc:Fallback>
                <p:oleObj name="Equation" r:id="rId6" imgW="2552700" imgH="9271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54832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69342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Bond and Forward Yield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491538" cy="3627438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Approximate duration relation between forward bond price,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, and forward bond yield,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F</a:t>
            </a:r>
            <a:r>
              <a:rPr lang="en-US" altLang="en-US" smtClean="0"/>
              <a:t>										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where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smtClean="0"/>
              <a:t> is the (modified) duration of the forward bond at option maturity	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945DDD-C8CB-4FFA-B53B-C055E1EAB58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1981200" y="3505200"/>
          <a:ext cx="607853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6" imgW="2273300" imgH="431800" progId="Equation.3">
                  <p:embed/>
                </p:oleObj>
              </mc:Choice>
              <mc:Fallback>
                <p:oleObj name="Equation" r:id="rId6" imgW="2273300" imgH="431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07853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Yield Vols vs Price Vols</a:t>
            </a:r>
            <a:r>
              <a:rPr lang="en-US" altLang="en-US" sz="2200" smtClean="0"/>
              <a:t> (Equation 29.4, page 677)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90800"/>
            <a:ext cx="7867650" cy="3657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relationship implies the following approximation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where </a:t>
            </a:r>
            <a:r>
              <a:rPr lang="en-US" altLang="en-US" sz="2400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y</a:t>
            </a:r>
            <a:r>
              <a:rPr lang="en-US" altLang="en-US" sz="2400" smtClean="0"/>
              <a:t> is the forward yield volatility, </a:t>
            </a:r>
            <a:r>
              <a:rPr lang="en-US" altLang="en-US" sz="2400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is the forward price volatility, and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is today’s forward yield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 Often </a:t>
            </a:r>
            <a:r>
              <a:rPr lang="en-US" altLang="en-US" sz="2400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is quoted with the understanding that this relationship will be used to calculate </a:t>
            </a:r>
            <a:r>
              <a:rPr lang="en-US" altLang="en-US" sz="2400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8B86F-3B71-491F-A25C-74BCE871609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1270" name="Object 0"/>
          <p:cNvGraphicFramePr>
            <a:graphicFrameLocks/>
          </p:cNvGraphicFramePr>
          <p:nvPr/>
        </p:nvGraphicFramePr>
        <p:xfrm>
          <a:off x="3429000" y="3124200"/>
          <a:ext cx="2133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761669" imgH="241195" progId="Equation.3">
                  <p:embed/>
                </p:oleObj>
              </mc:Choice>
              <mc:Fallback>
                <p:oleObj name="Equation" r:id="rId6" imgW="761669" imgH="24119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2133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Theoretical Justification for Bond Option Model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endParaRPr lang="en-US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>
              <a:latin typeface="Times New Roman" panose="02020603050405020304" pitchFamily="18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0CCC5A-7D3A-461F-BDFA-90FC012BB34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2294" name="Object 0"/>
          <p:cNvGraphicFramePr>
            <a:graphicFrameLocks noChangeAspect="1"/>
          </p:cNvGraphicFramePr>
          <p:nvPr/>
        </p:nvGraphicFramePr>
        <p:xfrm>
          <a:off x="1219200" y="2514600"/>
          <a:ext cx="7543800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3365500" imgH="1320800" progId="Equation.3">
                  <p:embed/>
                </p:oleObj>
              </mc:Choice>
              <mc:Fallback>
                <p:oleObj name="Equation" r:id="rId6" imgW="3365500" imgH="1320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7543800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Caps and Floors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724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cap is a portfolio of call options on LIBOR. It has the effect of guaranteeing that the interest rate in each of a number of future periods will not rise above a certain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Payoff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smtClean="0"/>
              <a:t>+1</a:t>
            </a:r>
            <a:r>
              <a:rPr lang="en-US" altLang="en-US" sz="2400" smtClean="0"/>
              <a:t> is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</a:t>
            </a:r>
            <a:r>
              <a:rPr lang="en-US" altLang="en-US" sz="2400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 </a:t>
            </a:r>
            <a:r>
              <a:rPr lang="en-US" altLang="en-US" sz="2400" smtClean="0">
                <a:latin typeface="Times New Roman" panose="02020603050405020304" pitchFamily="18" charset="0"/>
              </a:rPr>
              <a:t>max</a:t>
            </a:r>
            <a:r>
              <a:rPr lang="en-US" altLang="en-US" sz="2400" smtClean="0"/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>
                <a:latin typeface="Times New Roman" panose="02020603050405020304" pitchFamily="18" charset="0"/>
              </a:rPr>
              <a:t>−R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, 0) where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</a:t>
            </a:r>
            <a:r>
              <a:rPr lang="en-US" altLang="en-US" sz="2400" smtClean="0"/>
              <a:t> is the principal, </a:t>
            </a:r>
            <a:r>
              <a:rPr lang="en-US" altLang="en-US" sz="2400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>
                <a:latin typeface="Symbol" panose="05050102010706020507" pitchFamily="18" charset="2"/>
              </a:rPr>
              <a:t> </a:t>
            </a:r>
            <a:r>
              <a:rPr lang="en-US" altLang="en-US" sz="2400" smtClean="0"/>
              <a:t>=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smtClean="0"/>
              <a:t>+1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− 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is the cap rate,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is the rate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for the period between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smtClean="0"/>
              <a:t>+1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floor is similarly a portfolio of put options on LIBOR. Payoff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smtClean="0"/>
              <a:t>+1</a:t>
            </a:r>
            <a:r>
              <a:rPr lang="en-US" altLang="en-US" sz="2400" smtClean="0"/>
              <a:t> is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smtClean="0"/>
              <a:t>		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</a:t>
            </a:r>
            <a:r>
              <a:rPr lang="en-US" altLang="en-US" sz="2400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 </a:t>
            </a:r>
            <a:r>
              <a:rPr lang="en-US" altLang="en-US" sz="2400" smtClean="0">
                <a:latin typeface="Times New Roman" panose="02020603050405020304" pitchFamily="18" charset="0"/>
              </a:rPr>
              <a:t>max</a:t>
            </a:r>
            <a:r>
              <a:rPr lang="en-US" altLang="en-US" sz="2400" smtClean="0"/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− R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/>
              <a:t>, 0)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2272A9-50B1-4B55-BF79-F9D538FA8CF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Ch29HullOFOD8thEdition</Template>
  <TotalTime>282</TotalTime>
  <Words>1337</Words>
  <Application>Microsoft Office PowerPoint</Application>
  <PresentationFormat>On-screen Show (4:3)</PresentationFormat>
  <Paragraphs>166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Times New Roman</vt:lpstr>
      <vt:lpstr>Tahoma</vt:lpstr>
      <vt:lpstr>Calibri</vt:lpstr>
      <vt:lpstr>Wingdings 2</vt:lpstr>
      <vt:lpstr>Wingdings</vt:lpstr>
      <vt:lpstr>Symbol</vt:lpstr>
      <vt:lpstr>Global</vt:lpstr>
      <vt:lpstr>Microsoft Equation 3.0</vt:lpstr>
      <vt:lpstr> Chapter 29 Interest Rate Derivatives: The Standard Market Models</vt:lpstr>
      <vt:lpstr>The Complications in Valuing Interest Rate Derivatives (page 673) </vt:lpstr>
      <vt:lpstr>Approaches to Pricing Interest Rate Options</vt:lpstr>
      <vt:lpstr>Black’s Model</vt:lpstr>
      <vt:lpstr>Black’s Model for European Bond Options (Equations 29.1 and 29.2, page 674)</vt:lpstr>
      <vt:lpstr>Forward Bond and Forward Yield</vt:lpstr>
      <vt:lpstr>Yield Vols vs Price Vols (Equation 29.4, page 677)</vt:lpstr>
      <vt:lpstr>Theoretical Justification for Bond Option Model </vt:lpstr>
      <vt:lpstr>Caps and Floors</vt:lpstr>
      <vt:lpstr>Caplets</vt:lpstr>
      <vt:lpstr>Black’s Model for Caps  (p. 680)</vt:lpstr>
      <vt:lpstr>Black’s Model continued</vt:lpstr>
      <vt:lpstr>When Applying Black’s Model To Caps We Must ...</vt:lpstr>
      <vt:lpstr>Theoretical Justification for Cap Model</vt:lpstr>
      <vt:lpstr>Swaptions</vt:lpstr>
      <vt:lpstr>Black’s Model for European Swaptions</vt:lpstr>
      <vt:lpstr>Black’s Model for European Swaptions continued (equations 29.10 and 29.11)</vt:lpstr>
      <vt:lpstr>Black’s Model continued</vt:lpstr>
      <vt:lpstr>  Theoretical Justification for Swap Option Model</vt:lpstr>
      <vt:lpstr>Relationship Between Swaptions and Bond Options</vt:lpstr>
      <vt:lpstr>Relationship Between Swaptions and Bond Options (continued) </vt:lpstr>
      <vt:lpstr>Deltas of Interest Rate Derivatives </vt:lpstr>
    </vt:vector>
  </TitlesOfParts>
  <Company>Joseph L. 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Derivatives: The Standard Market Models</dc:title>
  <dc:subject>Options, Futures, and Other Derivatives, 9e</dc:subject>
  <dc:creator>John C. Hull</dc:creator>
  <cp:keywords>Chapter 29</cp:keywords>
  <dc:description>Copyright 2014 by John C. Hull. All Rights Reserved. Published 2014</dc:description>
  <cp:lastModifiedBy>John Hull</cp:lastModifiedBy>
  <cp:revision>26</cp:revision>
  <dcterms:created xsi:type="dcterms:W3CDTF">2008-05-29T16:38:10Z</dcterms:created>
  <dcterms:modified xsi:type="dcterms:W3CDTF">2014-09-23T21:05:53Z</dcterms:modified>
</cp:coreProperties>
</file>