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DC6017-233D-423E-AE0A-DE43B7AA7566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ADC240A-3D50-4718-83A2-7B49FAB49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0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10765-74F2-4D59-942B-15C933C04C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334997-3952-404A-A145-4261B3D6FB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761F6-624C-49C3-80A5-B543ED6AE7E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08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E219E5-0005-4BE3-BF1F-AD0B25643B4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9222B-093A-45C8-A2F9-692EC8D6A10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A6F78-CA0D-4A05-9039-824E84F4CDA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A32981-3513-46CB-AE75-4C237B5FBAE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08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F6554-AF49-458A-8DA8-919FEE5FC4B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7665C-76EC-4079-99C9-5C8B4BAF2AA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03ECE3-CBAA-4913-850C-CEF7E6D3164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DBE24-871D-477F-9C54-40DD700F1C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EC6822-72D7-4AD3-BD34-504C33926FA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9E3D94-26D4-4330-9901-3B1E4002BFD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4DDEED-58E8-42C2-B925-17DF1F77823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5DDF1-6D6B-4DBE-B2B9-E50B5D9642B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20365B-3D1C-4802-B6C4-5B761E5D6F0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C2B77-025B-4DFB-9838-644B96703198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739E-AD5D-41A0-A585-DF5A50974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AE88-2D80-4434-B11A-1D74E26EB5BF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4DA3-9382-4567-8D81-7ADC292FE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A09E-2F94-4620-8208-AFE54CD53BCB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6D93C-EC23-4A3A-B714-0E409C2E0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F4CB43-FD08-411D-BD8C-E7E188081E8C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ACB4F-1216-4BFF-81EB-22B0DFAE4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81363-070F-432B-ABD8-25A464CB3902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20783-78C4-4797-96B2-BD1C498E4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D9C3-5354-4E12-9969-E221D15BC40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F4BF5-9296-40F8-878F-46DFE19C6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27A0D-8DA0-46B7-BA51-5A3DE8001E93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1854-2948-43EB-B7BF-23D8D5BA5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45185-0A71-4875-8B0C-F3D817857C9C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73DD-8E4C-49A8-BAAC-E9BB034D4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8FF10-B8C5-48C4-8093-6BCAF9F06C01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F107-7E6C-4660-A19A-14FBEF8C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6E24F-AAE3-448C-8F36-CF018F4B7078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EC382-8E84-42F3-855E-AAB7F119E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6E99C-6833-420D-817C-5C37E31B99A0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62375-C2D1-41DF-8179-1DC6B80D9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4F37007-49DD-4E68-B526-B0C4EC145C8A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FB2DC0F-0CA4-4E88-B571-B1391D802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30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Convexity, Timing, and Timing, and </a:t>
            </a:r>
            <a:r>
              <a:rPr lang="en-CA" dirty="0" err="1" smtClean="0">
                <a:solidFill>
                  <a:schemeClr val="tx2">
                    <a:satMod val="130000"/>
                  </a:schemeClr>
                </a:solidFill>
              </a:rPr>
              <a:t>Quanto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 Adjustments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E06EF3-7208-46A3-8A2D-6AB5BE4643C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Quantos</a:t>
            </a:r>
            <a:br>
              <a:rPr lang="en-US" altLang="en-US" smtClean="0"/>
            </a:br>
            <a:r>
              <a:rPr lang="en-US" altLang="en-US" sz="2200" smtClean="0"/>
              <a:t>(Section 30.3, page 699-702)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777163" cy="33893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Quantos are derivatives where the payoff is defined using variables measured in one currency and paid in another currency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Example:  contract providing a payoff  of </a:t>
            </a:r>
          </a:p>
          <a:p>
            <a:pPr eaLnBrk="1" hangingPunct="1">
              <a:buFontTx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– K</a:t>
            </a:r>
            <a:r>
              <a:rPr lang="en-US" altLang="en-US" smtClean="0">
                <a:latin typeface="Arial" charset="0"/>
                <a:cs typeface="Arial" charset="0"/>
              </a:rPr>
              <a:t>  dollars ($)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 is the Nikkei stock index (a yen number)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EB6EAC-B31F-4BD6-A8D3-5E1C4C037D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 Swap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Diff swaps are a type of quanto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floating rate is observed in one currency and applied to a principal in another currency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A61E4C-FD5E-4F12-A4F1-D236FDCF4DC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Quanto Adjustment </a:t>
            </a:r>
            <a:r>
              <a:rPr lang="en-US" altLang="en-US" sz="2200" smtClean="0"/>
              <a:t>(page 700)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expected value of a variable,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, in a world that is FRN wrt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(0,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is its expected value in a world that is FRN wrt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(0,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multiplied by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exp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VW</a:t>
            </a:r>
            <a:r>
              <a:rPr lang="en-US" altLang="en-US" i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i="1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smtClean="0">
                <a:latin typeface="Arial" charset="0"/>
                <a:cs typeface="Arial" charset="0"/>
              </a:rPr>
              <a:t> is the forward exchange rate (units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 per unit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)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VW</a:t>
            </a:r>
            <a:r>
              <a:rPr lang="en-US" altLang="en-US" smtClean="0">
                <a:latin typeface="Arial" charset="0"/>
                <a:cs typeface="Arial" charset="0"/>
              </a:rPr>
              <a:t> is the correlation between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W</a:t>
            </a:r>
            <a:r>
              <a:rPr lang="en-US" altLang="en-US" smtClean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582493-9244-4875-B2CC-8418F71AEE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30.4 </a:t>
            </a:r>
            <a:r>
              <a:rPr lang="en-US" altLang="en-US" sz="2200" smtClean="0"/>
              <a:t>(page 700)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Current value of Nikkei index is 15,000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This gives one-year forward as 15,150.75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the volatility of the Nikkei is 20%, the volatility of the dollar-yen exchange rate is 12% and the correlation between the two is 0.3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one-year forward value of the Nikkei for a contract settled in dollars is          15,150.75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Arial" charset="0"/>
                <a:cs typeface="Arial" charset="0"/>
              </a:rPr>
              <a:t>0.3 ×0.2×0.12×1</a:t>
            </a:r>
            <a:r>
              <a:rPr lang="en-US" altLang="en-US" smtClean="0">
                <a:latin typeface="Arial" charset="0"/>
                <a:cs typeface="Arial" charset="0"/>
              </a:rPr>
              <a:t> or 15,260.23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D8A9F2-29AC-4BD7-BCE3-E666A0DCC7C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Quantos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When we move from the traditional risk neutral world in currency Y to the tradional risk neutral world in currency X, the growth rate of a variable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mtClean="0">
                <a:latin typeface="Arial" charset="0"/>
                <a:cs typeface="Arial" charset="0"/>
              </a:rPr>
              <a:t> increases by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Symbol" pitchFamily="18" charset="2"/>
                <a:cs typeface="Arial" charset="0"/>
              </a:rPr>
              <a:t>			rs</a:t>
            </a:r>
            <a:r>
              <a:rPr lang="en-CA" altLang="en-US" i="1" baseline="-2500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CA" altLang="en-US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CA" altLang="en-US" baseline="-25000" smtClean="0">
              <a:latin typeface="Arial" charset="0"/>
              <a:cs typeface="Times New Roman" pitchFamily="18" charset="0"/>
            </a:endParaRPr>
          </a:p>
          <a:p>
            <a:pPr marL="392113" lvl="1" indent="11113" eaLnBrk="1" hangingPunct="1">
              <a:buFont typeface="Verdana" pitchFamily="34" charset="0"/>
              <a:buNone/>
            </a:pPr>
            <a:r>
              <a:rPr lang="en-CA" altLang="en-US" sz="2800" smtClean="0">
                <a:latin typeface="Arial" charset="0"/>
                <a:cs typeface="Times New Roman" pitchFamily="18" charset="0"/>
              </a:rPr>
              <a:t>where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is the volatility of </a:t>
            </a:r>
            <a:r>
              <a:rPr lang="en-CA" altLang="en-US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8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CA" altLang="en-US" sz="2800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is the volatility of the exchange rate (units of Y per unit of X) and</a:t>
            </a:r>
            <a:r>
              <a:rPr lang="en-CA" alt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Symbol" pitchFamily="18" charset="2"/>
                <a:cs typeface="Arial" charset="0"/>
              </a:rPr>
              <a:t>r</a:t>
            </a:r>
            <a:r>
              <a:rPr lang="en-CA" altLang="en-US" sz="2800" baseline="-25000" smtClean="0">
                <a:latin typeface="Arial" charset="0"/>
                <a:cs typeface="Times New Roman" pitchFamily="18" charset="0"/>
              </a:rPr>
              <a:t> </a:t>
            </a:r>
            <a:r>
              <a:rPr lang="en-CA" altLang="en-US" sz="2800" smtClean="0">
                <a:latin typeface="Arial" charset="0"/>
                <a:cs typeface="Times New Roman" pitchFamily="18" charset="0"/>
              </a:rPr>
              <a:t> is the correlation between the two</a:t>
            </a:r>
            <a:r>
              <a:rPr lang="en-CA" altLang="en-US" sz="2800" baseline="-25000" smtClean="0">
                <a:latin typeface="Arial" charset="0"/>
                <a:cs typeface="Times New Roman" pitchFamily="18" charset="0"/>
              </a:rPr>
              <a:t>    </a:t>
            </a:r>
            <a:endParaRPr lang="en-CA" altLang="en-US" sz="2800" smtClean="0">
              <a:latin typeface="Arial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lvl="4" eaLnBrk="1" hangingPunct="1">
              <a:buFont typeface="Wingdings 2" pitchFamily="18" charset="2"/>
              <a:buNone/>
            </a:pPr>
            <a:r>
              <a:rPr lang="en-CA" altLang="en-US" sz="2400" smtClean="0"/>
              <a:t>   </a:t>
            </a:r>
            <a:r>
              <a:rPr lang="en-CA" altLang="en-US" sz="2400" smtClean="0">
                <a:latin typeface="Symbol" pitchFamily="18" charset="2"/>
              </a:rPr>
              <a:t>rs</a:t>
            </a:r>
            <a:r>
              <a:rPr lang="en-CA" altLang="en-US" sz="2400" i="1" baseline="-2500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CA" altLang="en-US" sz="2400" smtClean="0">
                <a:latin typeface="Symbol" pitchFamily="18" charset="2"/>
              </a:rPr>
              <a:t>s</a:t>
            </a:r>
            <a:r>
              <a:rPr lang="en-CA" altLang="en-US" sz="24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4" eaLnBrk="1" hangingPunct="1">
              <a:buFont typeface="Wingdings 2" pitchFamily="18" charset="2"/>
              <a:buNone/>
            </a:pPr>
            <a:endParaRPr lang="en-US" altLang="en-US" sz="2400" i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653E7-5508-4C34-8CBB-34936648FF3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Siegel’s Paradox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93FAE3-D55D-47BA-B3D0-29F0F95F193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1295400" y="2057400"/>
          <a:ext cx="659923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6" imgW="3416300" imgH="2070100" progId="Equation.3">
                  <p:embed/>
                </p:oleObj>
              </mc:Choice>
              <mc:Fallback>
                <p:oleObj name="Equation" r:id="rId6" imgW="34163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659923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When is a Convexity, Timing, or Quanto Adjustment Necessary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8096250" cy="3733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convexity or timing adjustment is necessary when interest rates are used in a nonstandard way for the purposes of defining a payoff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 adjustment is necessary for a vanilla swap, a cap, or a swap option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8F1E7-FBD0-4748-B200-B4FB3350125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6400800" cy="1752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Yields and Forward Prices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90800"/>
            <a:ext cx="7562850" cy="3411538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define the forward yield on a bond as the yield calculated from the forward bond price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There is a non-linear relation between bond yields and bond prices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It follows that when the forward bond price equals the expected future bond price, the forward yield does not  necessarily equal the expected future yield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68778E-35E7-4FD9-B8B5-2923DAFC47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14400"/>
            <a:ext cx="70104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Relationship Between Bond Yields and Prices </a:t>
            </a:r>
            <a:r>
              <a:rPr lang="en-US" sz="2200" dirty="0"/>
              <a:t>(Figure </a:t>
            </a:r>
            <a:r>
              <a:rPr lang="en-US" sz="2200" dirty="0" smtClean="0"/>
              <a:t>30.1</a:t>
            </a:r>
            <a:r>
              <a:rPr lang="en-US" sz="2200" dirty="0"/>
              <a:t>, page </a:t>
            </a:r>
            <a:r>
              <a:rPr lang="en-US" sz="2200" dirty="0" smtClean="0"/>
              <a:t>694)</a:t>
            </a:r>
            <a:endParaRPr lang="en-US" sz="35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68A706-BB54-435F-BE5A-686B9D5444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1447800" y="1981200"/>
            <a:ext cx="6202363" cy="4049713"/>
            <a:chOff x="912" y="1248"/>
            <a:chExt cx="3907" cy="2551"/>
          </a:xfrm>
        </p:grpSpPr>
        <p:grpSp>
          <p:nvGrpSpPr>
            <p:cNvPr id="7175" name="Group 13"/>
            <p:cNvGrpSpPr>
              <a:grpSpLocks/>
            </p:cNvGrpSpPr>
            <p:nvPr/>
          </p:nvGrpSpPr>
          <p:grpSpPr bwMode="auto">
            <a:xfrm>
              <a:off x="1518" y="1248"/>
              <a:ext cx="3158" cy="2164"/>
              <a:chOff x="1518" y="1248"/>
              <a:chExt cx="3158" cy="2164"/>
            </a:xfrm>
          </p:grpSpPr>
          <p:sp>
            <p:nvSpPr>
              <p:cNvPr id="7184" name="Line 4"/>
              <p:cNvSpPr>
                <a:spLocks noChangeShapeType="1"/>
              </p:cNvSpPr>
              <p:nvPr/>
            </p:nvSpPr>
            <p:spPr bwMode="auto">
              <a:xfrm>
                <a:off x="1518" y="1248"/>
                <a:ext cx="0" cy="2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5" name="Line 5"/>
              <p:cNvSpPr>
                <a:spLocks noChangeShapeType="1"/>
              </p:cNvSpPr>
              <p:nvPr/>
            </p:nvSpPr>
            <p:spPr bwMode="auto">
              <a:xfrm>
                <a:off x="1518" y="3408"/>
                <a:ext cx="31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6" name="Arc 6"/>
              <p:cNvSpPr>
                <a:spLocks/>
              </p:cNvSpPr>
              <p:nvPr/>
            </p:nvSpPr>
            <p:spPr bwMode="auto">
              <a:xfrm>
                <a:off x="1823" y="1344"/>
                <a:ext cx="2672" cy="19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92" y="21599"/>
                    </a:moveTo>
                    <a:cubicBezTo>
                      <a:pt x="9665" y="21595"/>
                      <a:pt x="0" y="11926"/>
                      <a:pt x="0" y="0"/>
                    </a:cubicBezTo>
                  </a:path>
                  <a:path w="21600" h="21600" stroke="0" extrusionOk="0">
                    <a:moveTo>
                      <a:pt x="21592" y="21599"/>
                    </a:moveTo>
                    <a:cubicBezTo>
                      <a:pt x="9665" y="21595"/>
                      <a:pt x="0" y="11926"/>
                      <a:pt x="0" y="0"/>
                    </a:cubicBezTo>
                    <a:lnTo>
                      <a:pt x="21600" y="0"/>
                    </a:lnTo>
                    <a:lnTo>
                      <a:pt x="21592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Line 7"/>
              <p:cNvSpPr>
                <a:spLocks noChangeShapeType="1"/>
              </p:cNvSpPr>
              <p:nvPr/>
            </p:nvSpPr>
            <p:spPr bwMode="auto">
              <a:xfrm>
                <a:off x="1518" y="2112"/>
                <a:ext cx="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Line 8"/>
              <p:cNvSpPr>
                <a:spLocks noChangeShapeType="1"/>
              </p:cNvSpPr>
              <p:nvPr/>
            </p:nvSpPr>
            <p:spPr bwMode="auto">
              <a:xfrm>
                <a:off x="1518" y="2352"/>
                <a:ext cx="6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9"/>
              <p:cNvSpPr>
                <a:spLocks noChangeShapeType="1"/>
              </p:cNvSpPr>
              <p:nvPr/>
            </p:nvSpPr>
            <p:spPr bwMode="auto">
              <a:xfrm>
                <a:off x="1518" y="259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0" name="Line 10"/>
              <p:cNvSpPr>
                <a:spLocks noChangeShapeType="1"/>
              </p:cNvSpPr>
              <p:nvPr/>
            </p:nvSpPr>
            <p:spPr bwMode="auto">
              <a:xfrm>
                <a:off x="2030" y="2096"/>
                <a:ext cx="0" cy="13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1" name="Line 11"/>
              <p:cNvSpPr>
                <a:spLocks noChangeShapeType="1"/>
              </p:cNvSpPr>
              <p:nvPr/>
            </p:nvSpPr>
            <p:spPr bwMode="auto">
              <a:xfrm>
                <a:off x="219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Line 12"/>
              <p:cNvSpPr>
                <a:spLocks noChangeShapeType="1"/>
              </p:cNvSpPr>
              <p:nvPr/>
            </p:nvSpPr>
            <p:spPr bwMode="auto">
              <a:xfrm>
                <a:off x="2424" y="2576"/>
                <a:ext cx="0" cy="8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6" name="Rectangle 14"/>
            <p:cNvSpPr>
              <a:spLocks noChangeArrowheads="1"/>
            </p:cNvSpPr>
            <p:nvPr/>
          </p:nvSpPr>
          <p:spPr bwMode="auto">
            <a:xfrm>
              <a:off x="912" y="1249"/>
              <a:ext cx="63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Bond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Price</a:t>
              </a:r>
            </a:p>
          </p:txBody>
        </p:sp>
        <p:sp>
          <p:nvSpPr>
            <p:cNvPr id="7177" name="Rectangle 15"/>
            <p:cNvSpPr>
              <a:spLocks noChangeArrowheads="1"/>
            </p:cNvSpPr>
            <p:nvPr/>
          </p:nvSpPr>
          <p:spPr bwMode="auto">
            <a:xfrm>
              <a:off x="4134" y="3434"/>
              <a:ext cx="6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Yield</a:t>
              </a:r>
            </a:p>
          </p:txBody>
        </p:sp>
        <p:sp>
          <p:nvSpPr>
            <p:cNvPr id="7178" name="Rectangle 16"/>
            <p:cNvSpPr>
              <a:spLocks noChangeArrowheads="1"/>
            </p:cNvSpPr>
            <p:nvPr/>
          </p:nvSpPr>
          <p:spPr bwMode="auto">
            <a:xfrm>
              <a:off x="1824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3</a:t>
              </a:r>
            </a:p>
          </p:txBody>
        </p:sp>
        <p:sp>
          <p:nvSpPr>
            <p:cNvPr id="7179" name="Rectangle 17"/>
            <p:cNvSpPr>
              <a:spLocks noChangeArrowheads="1"/>
            </p:cNvSpPr>
            <p:nvPr/>
          </p:nvSpPr>
          <p:spPr bwMode="auto">
            <a:xfrm>
              <a:off x="1183" y="245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1</a:t>
              </a:r>
            </a:p>
          </p:txBody>
        </p:sp>
        <p:sp>
          <p:nvSpPr>
            <p:cNvPr id="7180" name="Rectangle 18"/>
            <p:cNvSpPr>
              <a:spLocks noChangeArrowheads="1"/>
            </p:cNvSpPr>
            <p:nvPr/>
          </p:nvSpPr>
          <p:spPr bwMode="auto">
            <a:xfrm>
              <a:off x="2228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1</a:t>
              </a:r>
            </a:p>
          </p:txBody>
        </p:sp>
        <p:sp>
          <p:nvSpPr>
            <p:cNvPr id="7181" name="Rectangle 19"/>
            <p:cNvSpPr>
              <a:spLocks noChangeArrowheads="1"/>
            </p:cNvSpPr>
            <p:nvPr/>
          </p:nvSpPr>
          <p:spPr bwMode="auto">
            <a:xfrm>
              <a:off x="1975" y="3464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Y</a:t>
              </a:r>
              <a:r>
                <a:rPr lang="en-US" altLang="en-US" sz="2400" baseline="-25000">
                  <a:latin typeface="Arial" charset="0"/>
                </a:rPr>
                <a:t>2</a:t>
              </a:r>
            </a:p>
          </p:txBody>
        </p:sp>
        <p:sp>
          <p:nvSpPr>
            <p:cNvPr id="7182" name="Rectangle 20"/>
            <p:cNvSpPr>
              <a:spLocks noChangeArrowheads="1"/>
            </p:cNvSpPr>
            <p:nvPr/>
          </p:nvSpPr>
          <p:spPr bwMode="auto">
            <a:xfrm>
              <a:off x="1182" y="197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3</a:t>
              </a:r>
            </a:p>
          </p:txBody>
        </p:sp>
        <p:sp>
          <p:nvSpPr>
            <p:cNvPr id="7183" name="Rectangle 21"/>
            <p:cNvSpPr>
              <a:spLocks noChangeArrowheads="1"/>
            </p:cNvSpPr>
            <p:nvPr/>
          </p:nvSpPr>
          <p:spPr bwMode="auto">
            <a:xfrm>
              <a:off x="1182" y="221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Arial" charset="0"/>
                </a:rPr>
                <a:t>B</a:t>
              </a:r>
              <a:r>
                <a:rPr lang="en-US" altLang="en-US" sz="2400">
                  <a:latin typeface="Arial" charset="0"/>
                </a:rPr>
                <a:t> </a:t>
              </a:r>
              <a:r>
                <a:rPr lang="en-US" altLang="en-US" sz="2400" baseline="-25000"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6294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 dirty="0"/>
              <a:t>Convexity Adjustment for Bond Yields </a:t>
            </a:r>
            <a:r>
              <a:rPr lang="en-US" sz="2000" dirty="0"/>
              <a:t>(</a:t>
            </a:r>
            <a:r>
              <a:rPr lang="en-US" sz="2000" dirty="0" err="1"/>
              <a:t>Eqn</a:t>
            </a:r>
            <a:r>
              <a:rPr lang="en-US" sz="2000" dirty="0"/>
              <a:t> </a:t>
            </a:r>
            <a:r>
              <a:rPr lang="en-US" sz="2000" dirty="0" smtClean="0"/>
              <a:t>30.1</a:t>
            </a:r>
            <a:r>
              <a:rPr lang="en-US" sz="2000" dirty="0"/>
              <a:t>, p. </a:t>
            </a:r>
            <a:r>
              <a:rPr lang="en-US" sz="2000" dirty="0" smtClean="0"/>
              <a:t>695)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285038" cy="428783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200" dirty="0" smtClean="0"/>
              <a:t>Suppose a derivative provides a payoff at time </a:t>
            </a:r>
            <a:r>
              <a:rPr lang="en-US" sz="2200" i="1" dirty="0" smtClean="0">
                <a:latin typeface="Times New Roman" pitchFamily="18" charset="0"/>
              </a:rPr>
              <a:t>T</a:t>
            </a:r>
            <a:r>
              <a:rPr lang="en-US" sz="2200" dirty="0" smtClean="0"/>
              <a:t> dependent on a bond yield, </a:t>
            </a:r>
            <a:r>
              <a:rPr lang="en-US" sz="2200" i="1" dirty="0" err="1" smtClean="0">
                <a:latin typeface="Times New Roman" pitchFamily="18" charset="0"/>
              </a:rPr>
              <a:t>y</a:t>
            </a:r>
            <a:r>
              <a:rPr lang="en-US" sz="2200" i="1" baseline="-25000" dirty="0" err="1" smtClean="0">
                <a:latin typeface="Times New Roman" pitchFamily="18" charset="0"/>
              </a:rPr>
              <a:t>T</a:t>
            </a:r>
            <a:r>
              <a:rPr lang="en-US" sz="2200" i="1" dirty="0" smtClean="0">
                <a:latin typeface="Times New Roman" pitchFamily="18" charset="0"/>
              </a:rPr>
              <a:t> </a:t>
            </a:r>
            <a:r>
              <a:rPr lang="en-US" sz="2200" dirty="0" smtClean="0"/>
              <a:t>observed at time </a:t>
            </a:r>
            <a:r>
              <a:rPr lang="en-US" sz="2200" i="1" dirty="0" smtClean="0">
                <a:latin typeface="Times New Roman" pitchFamily="18" charset="0"/>
              </a:rPr>
              <a:t>T.</a:t>
            </a:r>
            <a:r>
              <a:rPr lang="en-US" sz="2200" dirty="0" smtClean="0"/>
              <a:t>    Define:  </a:t>
            </a:r>
          </a:p>
          <a:p>
            <a:pPr eaLnBrk="1" hangingPunct="1">
              <a:defRPr/>
            </a:pPr>
            <a:r>
              <a:rPr lang="en-US" sz="2200" i="1" dirty="0" smtClean="0">
                <a:latin typeface="Times New Roman" pitchFamily="18" charset="0"/>
              </a:rPr>
              <a:t>G</a:t>
            </a:r>
            <a:r>
              <a:rPr lang="en-US" sz="2200" dirty="0" smtClean="0"/>
              <a:t>(</a:t>
            </a:r>
            <a:r>
              <a:rPr lang="en-US" sz="2200" i="1" dirty="0" err="1" smtClean="0">
                <a:latin typeface="Times New Roman" pitchFamily="18" charset="0"/>
              </a:rPr>
              <a:t>y</a:t>
            </a:r>
            <a:r>
              <a:rPr lang="en-US" sz="2200" i="1" baseline="-25000" dirty="0" err="1" smtClean="0">
                <a:latin typeface="Times New Roman" pitchFamily="18" charset="0"/>
              </a:rPr>
              <a:t>T</a:t>
            </a:r>
            <a:r>
              <a:rPr lang="en-US" sz="2200" dirty="0" smtClean="0"/>
              <a:t>)  :  price of the bond as a function of its yield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/>
              <a:t>    </a:t>
            </a:r>
            <a:r>
              <a:rPr lang="en-US" sz="2200" i="1" dirty="0" smtClean="0">
                <a:latin typeface="Times New Roman" pitchFamily="18" charset="0"/>
              </a:rPr>
              <a:t>y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  :   forward bond yield at time zero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/>
              <a:t>	</a:t>
            </a:r>
            <a:r>
              <a:rPr lang="en-US" sz="2200" dirty="0" err="1" smtClean="0">
                <a:latin typeface="Symbol" pitchFamily="18" charset="2"/>
              </a:rPr>
              <a:t>s</a:t>
            </a:r>
            <a:r>
              <a:rPr lang="en-US" sz="2200" i="1" baseline="-25000" dirty="0" err="1" smtClean="0">
                <a:latin typeface="Times New Roman" pitchFamily="18" charset="0"/>
              </a:rPr>
              <a:t>y</a:t>
            </a:r>
            <a:r>
              <a:rPr lang="en-US" sz="2200" dirty="0" smtClean="0"/>
              <a:t>  :   forward yield volatility</a:t>
            </a:r>
          </a:p>
          <a:p>
            <a:pPr eaLnBrk="1" hangingPunct="1">
              <a:defRPr/>
            </a:pPr>
            <a:r>
              <a:rPr lang="en-US" sz="2200" dirty="0" smtClean="0"/>
              <a:t>The expected bond price in a world that is FRN </a:t>
            </a:r>
            <a:r>
              <a:rPr lang="en-US" sz="2200" dirty="0" err="1" smtClean="0"/>
              <a:t>wrt</a:t>
            </a:r>
            <a:r>
              <a:rPr lang="en-US" sz="2200" dirty="0" smtClean="0"/>
              <a:t> </a:t>
            </a:r>
            <a:r>
              <a:rPr lang="en-US" sz="2200" i="1" dirty="0" smtClean="0">
                <a:latin typeface="+mj-lt"/>
              </a:rPr>
              <a:t>P</a:t>
            </a:r>
            <a:r>
              <a:rPr lang="en-US" sz="2200" dirty="0" smtClean="0">
                <a:latin typeface="+mj-lt"/>
              </a:rPr>
              <a:t>(0,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)</a:t>
            </a:r>
            <a:r>
              <a:rPr lang="en-US" sz="2200" dirty="0" smtClean="0"/>
              <a:t> is the forward bond price</a:t>
            </a:r>
          </a:p>
          <a:p>
            <a:pPr eaLnBrk="1" hangingPunct="1">
              <a:defRPr/>
            </a:pPr>
            <a:r>
              <a:rPr lang="en-US" sz="2200" dirty="0" smtClean="0"/>
              <a:t>The expected bond yield in a world that is FRN </a:t>
            </a:r>
            <a:r>
              <a:rPr lang="en-US" sz="2200" dirty="0" err="1" smtClean="0"/>
              <a:t>wrt</a:t>
            </a:r>
            <a:r>
              <a:rPr lang="en-US" sz="2200" dirty="0" smtClean="0"/>
              <a:t> </a:t>
            </a:r>
            <a:r>
              <a:rPr lang="en-US" sz="2200" i="1" dirty="0" smtClean="0">
                <a:latin typeface="+mj-lt"/>
              </a:rPr>
              <a:t>P</a:t>
            </a:r>
            <a:r>
              <a:rPr lang="en-US" sz="2200" dirty="0" smtClean="0">
                <a:latin typeface="+mj-lt"/>
              </a:rPr>
              <a:t>(0,</a:t>
            </a:r>
            <a:r>
              <a:rPr lang="en-US" sz="2200" i="1" dirty="0" smtClean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)</a:t>
            </a:r>
            <a:r>
              <a:rPr lang="en-US" sz="2200" dirty="0" smtClean="0"/>
              <a:t> is </a:t>
            </a: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E35FAB-D094-4EE9-AD8B-DC2B8CBAD15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2438400" y="5410200"/>
          <a:ext cx="49545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2451100" imgH="431800" progId="Equation.3">
                  <p:embed/>
                </p:oleObj>
              </mc:Choice>
              <mc:Fallback>
                <p:oleObj name="Equation" r:id="rId6" imgW="2451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10200"/>
                        <a:ext cx="49545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Convexity Adjustment for Swap Rate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/>
              <a:t>The expected value of the swap rate for the period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to </a:t>
            </a:r>
            <a:r>
              <a:rPr lang="en-US" sz="2400" i="1" dirty="0" err="1" smtClean="0">
                <a:latin typeface="Times New Roman" pitchFamily="18" charset="0"/>
              </a:rPr>
              <a:t>T</a:t>
            </a:r>
            <a:r>
              <a:rPr lang="en-US" sz="2400" dirty="0" err="1" smtClean="0"/>
              <a:t>+</a:t>
            </a:r>
            <a:r>
              <a:rPr lang="en-US" sz="2400" dirty="0" err="1" smtClean="0">
                <a:latin typeface="Symbol" pitchFamily="18" charset="2"/>
              </a:rPr>
              <a:t>t</a:t>
            </a:r>
            <a:r>
              <a:rPr lang="en-US" sz="2400" dirty="0" smtClean="0"/>
              <a:t> in a world that is FRN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</a:t>
            </a:r>
            <a:r>
              <a:rPr lang="en-US" sz="2400" i="1" dirty="0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smtClean="0"/>
              <a:t> is (approximately)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smtClean="0">
                <a:latin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en-US" sz="2400" dirty="0" smtClean="0"/>
              <a:t>  defines the relationship between price and yield  for a bond lasting between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latin typeface="Times New Roman" pitchFamily="18" charset="0"/>
              </a:rPr>
              <a:t>T+</a:t>
            </a:r>
            <a:r>
              <a:rPr lang="en-US" sz="2400" dirty="0" err="1" smtClean="0">
                <a:latin typeface="Symbol" pitchFamily="18" charset="2"/>
              </a:rPr>
              <a:t>t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that pays a coupon equal to the forward swap rate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B436D1-2F88-4822-AB52-BB433DEE74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1712913" y="3429000"/>
          <a:ext cx="49799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2463800" imgH="431800" progId="Equation.3">
                  <p:embed/>
                </p:oleObj>
              </mc:Choice>
              <mc:Fallback>
                <p:oleObj name="Equation" r:id="rId6" imgW="2463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429000"/>
                        <a:ext cx="49799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Example 30.1 </a:t>
            </a:r>
            <a:r>
              <a:rPr lang="en-US" altLang="en-US" sz="2200" smtClean="0"/>
              <a:t>(page 696)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924800" cy="3886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 instrument provides a payoff in 3 years equal to the  1-year zero-coupon rate multiplied by $1000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is 20%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Yield curve is flat at 10% (with annual compounding)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convexity adjustment is 10.9 bps so that the value of the instrument is 101.09/1.1</a:t>
            </a:r>
            <a:r>
              <a:rPr lang="en-US" altLang="en-US" baseline="30000" smtClean="0">
                <a:latin typeface="Arial" charset="0"/>
                <a:cs typeface="Arial" charset="0"/>
              </a:rPr>
              <a:t>3</a:t>
            </a:r>
            <a:r>
              <a:rPr lang="en-US" altLang="en-US" smtClean="0">
                <a:latin typeface="Arial" charset="0"/>
                <a:cs typeface="Arial" charset="0"/>
              </a:rPr>
              <a:t> = 75.95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F6F2FC-7A0B-4425-A250-B0778E173CE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smtClean="0"/>
              <a:t>Example 30.2 </a:t>
            </a:r>
            <a:r>
              <a:rPr lang="en-US" altLang="en-US" sz="2200" smtClean="0"/>
              <a:t>(Page 696-697)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6553200" cy="37973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An instrument provides a payoff in 3 years = to the 3-year swap rate multiplied by $100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Payments are made annually on the swap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Volatility is 22%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Yield curve is flat at 12% (with annual compounding)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convexity adjustment is 36 bps so that the value of the instrument is 12.36/1.12</a:t>
            </a:r>
            <a:r>
              <a:rPr lang="en-US" altLang="en-US" sz="2400" baseline="30000" smtClean="0">
                <a:latin typeface="Arial" charset="0"/>
                <a:cs typeface="Arial" charset="0"/>
              </a:rPr>
              <a:t>3</a:t>
            </a:r>
            <a:r>
              <a:rPr lang="en-US" altLang="en-US" sz="2400" smtClean="0">
                <a:latin typeface="Arial" charset="0"/>
                <a:cs typeface="Arial" charset="0"/>
              </a:rPr>
              <a:t> = 8.80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11B87B-64C7-47C0-A49C-3333395BA5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86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Timing Adjustments </a:t>
            </a:r>
            <a:r>
              <a:rPr lang="en-US" sz="2200" dirty="0"/>
              <a:t>(Equation </a:t>
            </a:r>
            <a:r>
              <a:rPr lang="en-US" sz="2200" dirty="0" smtClean="0"/>
              <a:t>30.4</a:t>
            </a:r>
            <a:r>
              <a:rPr lang="en-US" sz="2200" dirty="0"/>
              <a:t>, page </a:t>
            </a:r>
            <a:r>
              <a:rPr lang="en-US" sz="2200" dirty="0" smtClean="0"/>
              <a:t>698)</a:t>
            </a:r>
            <a:endParaRPr lang="en-US" sz="22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400" dirty="0" smtClean="0"/>
              <a:t>The expected value of a variable, </a:t>
            </a:r>
            <a:r>
              <a:rPr lang="en-US" sz="2400" i="1" dirty="0" smtClean="0">
                <a:latin typeface="Times New Roman" pitchFamily="18" charset="0"/>
              </a:rPr>
              <a:t>V</a:t>
            </a:r>
            <a:r>
              <a:rPr lang="en-US" sz="2400" dirty="0" smtClean="0"/>
              <a:t>, in a world that is FRN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+mj-lt"/>
              </a:rPr>
              <a:t>0,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*) is the expected value of the variable in a world that is FRN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pitchFamily="18" charset="0"/>
              </a:rPr>
              <a:t>P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+mj-lt"/>
              </a:rPr>
              <a:t>0,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) multiplied by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	where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dirty="0" smtClean="0"/>
              <a:t> is the forward interest rate between </a:t>
            </a:r>
            <a:r>
              <a:rPr lang="en-US" sz="2400" i="1" dirty="0" smtClean="0">
                <a:latin typeface="Times New Roman" pitchFamily="18" charset="0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 pitchFamily="18" charset="0"/>
              </a:rPr>
              <a:t>T*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expressed with a compounding frequency of </a:t>
            </a:r>
            <a:r>
              <a:rPr lang="en-US" sz="2400" i="1" dirty="0" smtClean="0">
                <a:latin typeface="Times New Roman" pitchFamily="18" charset="0"/>
              </a:rPr>
              <a:t>m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</a:rPr>
              <a:t>R</a:t>
            </a:r>
            <a:r>
              <a:rPr lang="en-US" sz="2400" dirty="0" smtClean="0"/>
              <a:t> is the volatility of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the value of </a:t>
            </a:r>
            <a:r>
              <a:rPr lang="en-US" sz="2400" i="1" dirty="0" smtClean="0">
                <a:latin typeface="Times New Roman" pitchFamily="18" charset="0"/>
              </a:rPr>
              <a:t>R </a:t>
            </a:r>
            <a:r>
              <a:rPr lang="en-US" sz="2400" dirty="0" smtClean="0">
                <a:latin typeface="Times New Roman" pitchFamily="18" charset="0"/>
              </a:rPr>
              <a:t>today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Symbol" pitchFamily="18" charset="2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</a:rPr>
              <a:t>V</a:t>
            </a:r>
            <a:r>
              <a:rPr lang="en-US" sz="2400" dirty="0" smtClean="0"/>
              <a:t> is the volatility of </a:t>
            </a:r>
            <a:r>
              <a:rPr lang="en-US" sz="2400" i="1" dirty="0" smtClean="0">
                <a:latin typeface="Times New Roman" pitchFamily="18" charset="0"/>
              </a:rPr>
              <a:t>F, </a:t>
            </a:r>
            <a:r>
              <a:rPr lang="en-US" sz="2400" dirty="0" smtClean="0"/>
              <a:t>and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>
                <a:latin typeface="Symbol" pitchFamily="18" charset="2"/>
              </a:rPr>
              <a:t>r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is the correlation between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</a:rPr>
              <a:t>V </a:t>
            </a:r>
            <a:endParaRPr lang="en-US" sz="2400" i="1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331B1F-C11B-4BC6-9D8D-A112F29592E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2895600" y="3352800"/>
          <a:ext cx="3124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1816100" imgH="482600" progId="Equation.3">
                  <p:embed/>
                </p:oleObj>
              </mc:Choice>
              <mc:Fallback>
                <p:oleObj name="Equation" r:id="rId6" imgW="1816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3124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30.3 </a:t>
            </a:r>
            <a:r>
              <a:rPr lang="en-US" altLang="en-US" sz="2200" smtClean="0"/>
              <a:t>(page 698)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derivative provides a payoff 6 years equal to the value of a stock index in 5 years. The interest rate is 8% with annual compounding</a:t>
            </a:r>
          </a:p>
          <a:p>
            <a:pPr eaLnBrk="1" hangingPunct="1">
              <a:defRPr/>
            </a:pPr>
            <a:r>
              <a:rPr lang="en-US" sz="2400" dirty="0" smtClean="0"/>
              <a:t>1200 is the 5-year forward value of the stock index</a:t>
            </a:r>
          </a:p>
          <a:p>
            <a:pPr eaLnBrk="1" hangingPunct="1">
              <a:defRPr/>
            </a:pPr>
            <a:r>
              <a:rPr lang="en-US" sz="2400" dirty="0" smtClean="0"/>
              <a:t>This is the expected value in a world that is FRN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(0,5)</a:t>
            </a:r>
          </a:p>
          <a:p>
            <a:pPr eaLnBrk="1" hangingPunct="1">
              <a:defRPr/>
            </a:pPr>
            <a:r>
              <a:rPr lang="en-US" sz="2400" dirty="0" smtClean="0"/>
              <a:t>To get the value in a world that is FRN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(0,6) </a:t>
            </a:r>
            <a:r>
              <a:rPr lang="en-US" sz="2400" dirty="0" smtClean="0"/>
              <a:t>we multiply by 1.00535</a:t>
            </a:r>
          </a:p>
          <a:p>
            <a:pPr eaLnBrk="1" hangingPunct="1">
              <a:defRPr/>
            </a:pPr>
            <a:r>
              <a:rPr lang="en-US" sz="2400" dirty="0" smtClean="0"/>
              <a:t>The value of the derivative is 1200</a:t>
            </a:r>
            <a:r>
              <a:rPr lang="en-US" sz="2400" dirty="0" smtClean="0">
                <a:cs typeface="Arial" charset="0"/>
              </a:rPr>
              <a:t>×1.00535/(1.08</a:t>
            </a:r>
            <a:r>
              <a:rPr lang="en-US" sz="2400" baseline="30000" dirty="0" smtClean="0">
                <a:cs typeface="Arial" charset="0"/>
              </a:rPr>
              <a:t>6</a:t>
            </a:r>
            <a:r>
              <a:rPr lang="en-US" sz="2400" dirty="0" smtClean="0">
                <a:cs typeface="Arial" charset="0"/>
              </a:rPr>
              <a:t>) or 760.26</a:t>
            </a:r>
            <a:r>
              <a:rPr lang="en-US" sz="2400" dirty="0" smtClean="0"/>
              <a:t> 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0690F-BAFB-4177-B969-510589172F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Ch30HullOFOD8thEdition</Template>
  <TotalTime>71</TotalTime>
  <Words>922</Words>
  <Application>Microsoft Office PowerPoint</Application>
  <PresentationFormat>On-screen Show (4:3)</PresentationFormat>
  <Paragraphs>129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Times New Roman</vt:lpstr>
      <vt:lpstr>Tahoma</vt:lpstr>
      <vt:lpstr>Calibri</vt:lpstr>
      <vt:lpstr>Wingdings</vt:lpstr>
      <vt:lpstr>Symbol</vt:lpstr>
      <vt:lpstr>Wingdings 2</vt:lpstr>
      <vt:lpstr>Verdana</vt:lpstr>
      <vt:lpstr>Global</vt:lpstr>
      <vt:lpstr>Microsoft Equation 3.0</vt:lpstr>
      <vt:lpstr> Chapter 30 Convexity, Timing, and Timing, and Quanto Adjustments </vt:lpstr>
      <vt:lpstr>Forward Yields and Forward Prices </vt:lpstr>
      <vt:lpstr>Relationship Between Bond Yields and Prices (Figure 30.1, page 694)</vt:lpstr>
      <vt:lpstr>Convexity Adjustment for Bond Yields (Eqn 30.1, p. 695)</vt:lpstr>
      <vt:lpstr>Convexity Adjustment for Swap Rate</vt:lpstr>
      <vt:lpstr>Example 30.1 (page 696)</vt:lpstr>
      <vt:lpstr>Example 30.2 (Page 696-697)</vt:lpstr>
      <vt:lpstr>Timing Adjustments (Equation 30.4, page 698)</vt:lpstr>
      <vt:lpstr>Example 30.3 (page 698)</vt:lpstr>
      <vt:lpstr>Quantos (Section 30.3, page 699-702)</vt:lpstr>
      <vt:lpstr>Diff Swap</vt:lpstr>
      <vt:lpstr>Quanto Adjustment (page 700)</vt:lpstr>
      <vt:lpstr>Example 30.4 (page 700)</vt:lpstr>
      <vt:lpstr>Quantos continued</vt:lpstr>
      <vt:lpstr>Siegel’s Paradox</vt:lpstr>
      <vt:lpstr>When is a Convexity, Timing, or Quanto Adjustment Necessary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Quanto, Timing, and Convexity Adjustments</dc:title>
  <dc:subject>Options, Futures, and Other Derivatives, 9e</dc:subject>
  <dc:creator>John C. Hull</dc:creator>
  <cp:keywords>Chapter 30</cp:keywords>
  <dc:description>Copyright 2014 by John C. Hull. All Rights Reserved. Published 2014</dc:description>
  <cp:lastModifiedBy>Hull</cp:lastModifiedBy>
  <cp:revision>19</cp:revision>
  <dcterms:created xsi:type="dcterms:W3CDTF">2008-05-29T16:38:10Z</dcterms:created>
  <dcterms:modified xsi:type="dcterms:W3CDTF">2014-02-04T22:44:01Z</dcterms:modified>
</cp:coreProperties>
</file>