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2A0C93-1B1E-4735-B76B-CEC99D8D59AB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52C6A4-D116-4106-AE42-0FA5DC72F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E73229-A3C2-499C-98CB-F65659E724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DE31D7-8B35-4ECD-93A0-7B3F584004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9A6AE8-8907-47FE-B8BB-00150225E5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44199-EDF7-4C1C-8C11-8F141DE88B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4B869-0D72-45D2-A620-90D26AF487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09B79D-8837-403C-AFBB-2ED6167F97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83AEB-C777-458D-AE4B-6576A4FEE6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F534B4-6023-4BD4-8489-3DAA6ADDC0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B01888-CB0E-4AB3-8379-F128F69CF1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ED042-7D6A-4B46-9C45-2B03ED8745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F2A0D9-358B-4877-8FD8-F90696D9A0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B3D116-369A-4D8F-89B8-4045D98A61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2B9839-1623-42F0-AD47-0AD4E70BB1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D756B-2F92-49FE-BC9A-2C5A9E5EAD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306CB-3D79-41BC-98E0-71DDFBA674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192CD1-BE0E-449E-BC51-425F1ABE69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80497-45E5-45F8-8820-BADAD83A19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FD13EC-E611-406A-AD71-7308E07AA3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61BC8-328B-4836-B582-314587FDE8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814E6-1F84-479C-AEC0-8659801962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FBEB45-3FE8-4AC2-AE36-537C7344FC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FE12B4-0912-4EBD-B20D-47D6BCC209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7EA661-7336-46BF-BEA2-9705B4CB436E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F64B3-5856-4978-AF3F-9D33CD0CE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3D9A1-60A7-40F7-8842-9EC979E503D3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B9BB-57F2-469B-981D-04695D37C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65F8C-1F96-4833-A8B8-1A98ACACEBB5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455C-A66C-4EDE-9CDD-EAA9BF4C1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7365CC-41C2-44F7-9A0C-EC5043D3AD33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98D6A-D0E6-437A-95DA-246E6CD4F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D1DE-EC48-4E9A-86A7-1AC4C8F89E07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C86B0-D789-4144-881A-7EAAB399D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C204A-7933-4E08-9437-4C22377EAF6E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1E946-1434-452D-8F48-97C56AE21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2B16-2CF4-4DA4-AF9D-11454EC12A87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86042-2F63-4D5F-86F7-E6EF2FF05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C2C937-D092-414C-8F3A-8CAB89088918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ECC0D-4ADF-4604-9785-19B5AC81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00E6-6A80-4FBE-9D13-EAE1DC58C0ED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A5A25-4FD1-4D9F-AA0B-E4107D18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9018F-C10D-44C4-BF19-625FA8B5C710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0FD35-F366-49A6-A32E-9099BAF03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5B2C9-753A-4C47-BA42-4A57B22A978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56247-E015-43FA-9B36-5ADCB9AE0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C4C4648C-803A-49AC-9263-0C839E9FD5B9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F5B5A97-1A9C-4903-BF3D-1F900002D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32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HJM, LMM, and Multiple Zero Curves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57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B76C4F-5CE1-4011-A922-3B0E6208EE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7086600" cy="1036637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Theory the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’s can be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Determined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from Cap Prices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A7CD65-3A92-4A3B-867F-19B959ADC1F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1" name="Object 3"/>
          <p:cNvGraphicFramePr>
            <a:graphicFrameLocks/>
          </p:cNvGraphicFramePr>
          <p:nvPr/>
        </p:nvGraphicFramePr>
        <p:xfrm>
          <a:off x="990600" y="2286000"/>
          <a:ext cx="7469188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6" imgW="3568700" imgH="1803400" progId="Equation.3">
                  <p:embed/>
                </p:oleObj>
              </mc:Choice>
              <mc:Fallback>
                <p:oleObj name="Equation" r:id="rId6" imgW="3568700" imgH="1803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7469188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32.1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745)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362200"/>
            <a:ext cx="7499350" cy="3886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Black volatilities for the first three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caplets are 24%, 22%, and 20%, then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baseline="-25000" smtClean="0">
                <a:latin typeface="Arial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=24.00%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=19.80%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=15.23%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baseline="-25000" smtClean="0">
              <a:latin typeface="Arial" charset="0"/>
              <a:cs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en-US" baseline="-2500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AA7CF2-ADB0-4FCA-B149-8E5E3964C1F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32.2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745-746)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62109B-C591-4876-9327-EA6D22D4D0C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89" name="Object 3"/>
          <p:cNvGraphicFramePr>
            <a:graphicFrameLocks/>
          </p:cNvGraphicFramePr>
          <p:nvPr/>
        </p:nvGraphicFramePr>
        <p:xfrm>
          <a:off x="1524000" y="1978025"/>
          <a:ext cx="6037263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6" imgW="6044184" imgH="4133088" progId="Word.Document.8">
                  <p:embed/>
                </p:oleObj>
              </mc:Choice>
              <mc:Fallback>
                <p:oleObj name="Document" r:id="rId6" imgW="6044184" imgH="413308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78025"/>
                        <a:ext cx="6037263" cy="413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"/>
          <p:cNvGraphicFramePr>
            <a:graphicFrameLocks/>
          </p:cNvGraphicFramePr>
          <p:nvPr/>
        </p:nvGraphicFramePr>
        <p:xfrm>
          <a:off x="1597025" y="3883025"/>
          <a:ext cx="59467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8" imgW="6178296" imgH="4105656" progId="Word.Document.8">
                  <p:embed/>
                </p:oleObj>
              </mc:Choice>
              <mc:Fallback>
                <p:oleObj name="Document" r:id="rId8" imgW="6178296" imgH="4105656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883025"/>
                        <a:ext cx="594677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485063" cy="93027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F</a:t>
            </a:r>
            <a:r>
              <a:rPr lang="en-US" baseline="-25000" dirty="0" err="1">
                <a:solidFill>
                  <a:schemeClr val="tx2">
                    <a:satMod val="13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in a One-Factor LIBOR Market Model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BF045C-B78A-477D-8CBE-8055B235E4D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3" name="Object 1024"/>
          <p:cNvGraphicFramePr>
            <a:graphicFrameLocks/>
          </p:cNvGraphicFramePr>
          <p:nvPr/>
        </p:nvGraphicFramePr>
        <p:xfrm>
          <a:off x="1295400" y="2743200"/>
          <a:ext cx="66262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6" imgW="2667000" imgH="914400" progId="Equation.2">
                  <p:embed/>
                </p:oleObj>
              </mc:Choice>
              <mc:Fallback>
                <p:oleObj name="Equation" r:id="rId6" imgW="2667000" imgH="91440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662622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Rolling Forward Risk-Neutrality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32.12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746)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It is often convenient to choose a world that is always FRN wrt a bond maturing at the next reset date. In this case, we can discount from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i+1 </a:t>
            </a:r>
            <a:r>
              <a:rPr lang="en-US" altLang="en-US" smtClean="0">
                <a:latin typeface="Arial" charset="0"/>
                <a:cs typeface="Arial" charset="0"/>
              </a:rPr>
              <a:t> to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 at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rate observed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. </a:t>
            </a:r>
            <a:r>
              <a:rPr lang="en-US" altLang="en-US" smtClean="0">
                <a:latin typeface="Arial" charset="0"/>
                <a:cs typeface="Arial" charset="0"/>
              </a:rPr>
              <a:t>The process for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  </a:t>
            </a:r>
            <a:r>
              <a:rPr lang="en-US" altLang="en-US" smtClean="0">
                <a:latin typeface="Arial" charset="0"/>
                <a:cs typeface="Arial" charset="0"/>
              </a:rPr>
              <a:t>is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A18E50-0307-4AD5-8A27-C5692B90374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1447800" y="4648200"/>
          <a:ext cx="5746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6" imgW="2667000" imgH="457200" progId="Equation.2">
                  <p:embed/>
                </p:oleObj>
              </mc:Choice>
              <mc:Fallback>
                <p:oleObj name="Equation" r:id="rId6" imgW="2667000" imgH="4572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57467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LIBOR Market Model  and HJM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27250"/>
            <a:ext cx="7620000" cy="400367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the limit as the time between resets tends to zero, the LIBOR market model with rolling forward risk neutrality becomes the HJM model in the traditional risk-neutral world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D95F2E-70AD-4EA9-9137-6E8AC190E1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27952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Monte Carlo Implementation of LMM Model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32.14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746)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E230B0-B012-46A8-B466-606F89BB18F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5" name="Object 3"/>
          <p:cNvGraphicFramePr>
            <a:graphicFrameLocks/>
          </p:cNvGraphicFramePr>
          <p:nvPr/>
        </p:nvGraphicFramePr>
        <p:xfrm>
          <a:off x="533400" y="2895600"/>
          <a:ext cx="8153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6" imgW="4127500" imgH="1219200" progId="Equation.2">
                  <p:embed/>
                </p:oleObj>
              </mc:Choice>
              <mc:Fallback>
                <p:oleObj name="Equation" r:id="rId6" imgW="4127500" imgH="121920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8153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Multifactor Versions of LMM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499350" cy="434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LMM can be extended so that there are several components to the volatility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factor analysis can be used to determine how the volatility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is split into components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007D6E-AAAF-490B-AEAC-A9B53F49B1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Ratchet Caps, Sticky Caps, and Flexi Caps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172450" cy="3733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plain vanilla cap depends only on one forward rate. Its price is not dependent on the number of factors.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Ratchet caps, sticky caps, and flexi caps depend on the joint distribution of two or more forward rates. Their prices tend to increase with the number of factors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C054ED-2806-4FE9-9BCA-B99BC4CB29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Valuing European Options in the LIBOR Market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362200"/>
            <a:ext cx="7467600" cy="3768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There is an analytic approximation that can be used to value European swap options in the LIBOR market model.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DC13FD-330A-432D-B28A-55322B6BEF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90600"/>
            <a:ext cx="7772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HJM Model: Notation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09D36E-A715-4872-8466-CC78BEA59F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149" name="Content Placeholder 6"/>
          <p:cNvSpPr>
            <a:spLocks noGrp="1"/>
          </p:cNvSpPr>
          <p:nvPr>
            <p:ph idx="4294967295"/>
          </p:nvPr>
        </p:nvSpPr>
        <p:spPr>
          <a:xfrm>
            <a:off x="1219200" y="1524000"/>
            <a:ext cx="7924800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133600"/>
          <a:ext cx="69342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550"/>
                <a:gridCol w="5200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/>
                        <a:t>,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):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at time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of a discount bond with principal of $1 maturing at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0" dirty="0" smtClean="0"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en-US" sz="24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: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vector  of past and present values of interest rates and bond prices at time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that are relevant for determining bond price volatilities  at that time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v(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t,T,</a:t>
                      </a:r>
                      <a:r>
                        <a:rPr lang="en-US" sz="2400" i="0" dirty="0" err="1" smtClean="0"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en-US" sz="24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):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volatility of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/>
                        <a:t>,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Calibrating the LIBOR Market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In theory the LMM can be exactly calibrated to cap prices as described earlier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In practice we proceed as for short rate models to minimize a function of the form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is the market price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th calibrating instrument,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is the model price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th calibrating instrument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is a function that penalizes big changes or curvature in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14048D-6A6E-4D7C-829D-CDD2442F199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3276600" y="3429000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6" imgW="1040948" imgH="431613" progId="Equation.3">
                  <p:embed/>
                </p:oleObj>
              </mc:Choice>
              <mc:Fallback>
                <p:oleObj name="Equation" r:id="rId6" imgW="1040948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2362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Modeling LIBOR and OIS Term Structures Simultaneously </a:t>
            </a:r>
            <a:r>
              <a:rPr lang="en-US" altLang="en-US" sz="2000" smtClean="0"/>
              <a:t>(pages 753-755)</a:t>
            </a:r>
            <a:endParaRPr lang="en-CA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Necessary when American swap options and other complex derivatives are valued using OIS discounting</a:t>
            </a:r>
          </a:p>
          <a:p>
            <a:pPr eaLnBrk="1" hangingPunct="1">
              <a:defRPr/>
            </a:pPr>
            <a:r>
              <a:rPr lang="en-US" sz="2400" dirty="0" smtClean="0"/>
              <a:t>Need to ensure that LIBOR-OIS spread is positive</a:t>
            </a:r>
          </a:p>
          <a:p>
            <a:pPr eaLnBrk="1" hangingPunct="1">
              <a:defRPr/>
            </a:pPr>
            <a:r>
              <a:rPr lang="en-US" sz="2400" dirty="0" smtClean="0"/>
              <a:t>First OIS zero curve is modeled (e.g., using a short-rate model or a LMM type of model)</a:t>
            </a:r>
          </a:p>
          <a:p>
            <a:pPr eaLnBrk="1" hangingPunct="1">
              <a:defRPr/>
            </a:pPr>
            <a:r>
              <a:rPr lang="en-US" sz="2400" dirty="0" smtClean="0"/>
              <a:t>Then spreads are modeled as non-negative variable. An LMM type of model can be used for the evolution of forward spreads</a:t>
            </a:r>
          </a:p>
          <a:p>
            <a:pPr marL="0" indent="0" eaLnBrk="1" hangingPunct="1">
              <a:buFontTx/>
              <a:buNone/>
              <a:defRPr/>
            </a:pPr>
            <a:endParaRPr lang="en-CA" sz="2400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2FD89-08B9-45C3-AC6E-89D758128D3F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Types of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Agency Mortgage-Backed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Securities (MBSs)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31963" y="2590800"/>
            <a:ext cx="5681662" cy="3540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Pass-Through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Collateralized Mortgage Obligation (CMO)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Interest Only (IO)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Principal Only (PO)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B51B8A-68AD-4681-89CA-F6CC741990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Option-Adjusted Spread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(OAS)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60463" y="2209800"/>
            <a:ext cx="6953250" cy="3921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calculate the OAS for an interest rate derivative we value it assuming  that the initial yield curve is the Treasury curve + a spread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use an iterative  procedure to calculate the spread  that makes the derivative’s model price = market  price.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spread is the OAS.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2801D5-CF17-465F-BEDD-15ED5B4FF2D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Notation continued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BB4CB9-B21C-4A97-B3CA-9D99E30B16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1905000"/>
          <a:ext cx="6858000" cy="2926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/>
                <a:gridCol w="5229225"/>
              </a:tblGrid>
              <a:tr h="822872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Times New Roman" pitchFamily="18" charset="0"/>
                        </a:rPr>
                        <a:t>ƒ(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,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1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,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forward rate as seen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for the period between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1</a:t>
                      </a:r>
                      <a:r>
                        <a:rPr lang="en-US" sz="2400" dirty="0" smtClean="0"/>
                        <a:t> and 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2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72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</a:rPr>
                        <a:t>F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(</a:t>
                      </a:r>
                      <a:r>
                        <a:rPr lang="en-US" sz="2400" i="1" dirty="0" err="1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err="1" smtClean="0">
                          <a:latin typeface="Times New Roman" pitchFamily="18" charset="0"/>
                        </a:rPr>
                        <a:t>,</a:t>
                      </a:r>
                      <a:r>
                        <a:rPr lang="en-US" sz="2400" i="1" dirty="0" err="1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instantaneous forward rate as seen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 </a:t>
                      </a:r>
                      <a:r>
                        <a:rPr lang="en-US" sz="2400" dirty="0" smtClean="0"/>
                        <a:t>for a contract maturing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147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</a:rPr>
                        <a:t>r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(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short-term risk-free interest rate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72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err="1" smtClean="0">
                          <a:latin typeface="Times New Roman" pitchFamily="18" charset="0"/>
                        </a:rPr>
                        <a:t>dz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(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Wiener process driving term structure movements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Modeling  Bond Prices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32.1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741)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77F60-2924-4341-938B-BE443CD45F2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1295400" y="1524000"/>
          <a:ext cx="7175500" cy="459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6" imgW="3530600" imgH="2260600" progId="Equation.3">
                  <p:embed/>
                </p:oleObj>
              </mc:Choice>
              <mc:Fallback>
                <p:oleObj name="Equation" r:id="rId6" imgW="3530600" imgH="226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7175500" cy="459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F(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t,T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)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32.4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32.5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742)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549473-1740-40C3-9AD6-2FCADF51260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1371600" y="2209800"/>
          <a:ext cx="649922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3187700" imgH="1676400" progId="Equation.3">
                  <p:embed/>
                </p:oleObj>
              </mc:Choice>
              <mc:Fallback>
                <p:oleObj name="Equation" r:id="rId6" imgW="3187700" imgH="167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499225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239000" cy="1058863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Tree Evolution of Term Structure is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Non-Recombining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620000" cy="4724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BF0E43-5BF4-495A-9A93-F8FC8FA4E7C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143000" y="5334000"/>
            <a:ext cx="426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Tree for the short rate </a:t>
            </a:r>
            <a:r>
              <a:rPr lang="en-US" altLang="en-US" sz="2000" i="1">
                <a:latin typeface="Times New Roman" pitchFamily="18" charset="0"/>
              </a:rPr>
              <a:t>r</a:t>
            </a:r>
            <a:r>
              <a:rPr lang="en-US" altLang="en-US" sz="2000">
                <a:latin typeface="Arial" charset="0"/>
              </a:rPr>
              <a:t> is non-Markov</a:t>
            </a:r>
          </a:p>
        </p:txBody>
      </p:sp>
      <p:grpSp>
        <p:nvGrpSpPr>
          <p:cNvPr id="10247" name="Group 49"/>
          <p:cNvGrpSpPr>
            <a:grpSpLocks/>
          </p:cNvGrpSpPr>
          <p:nvPr/>
        </p:nvGrpSpPr>
        <p:grpSpPr bwMode="auto">
          <a:xfrm>
            <a:off x="2362200" y="2438400"/>
            <a:ext cx="4811713" cy="2819400"/>
            <a:chOff x="888" y="720"/>
            <a:chExt cx="3842" cy="2784"/>
          </a:xfrm>
        </p:grpSpPr>
        <p:grpSp>
          <p:nvGrpSpPr>
            <p:cNvPr id="10248" name="Group 9"/>
            <p:cNvGrpSpPr>
              <a:grpSpLocks/>
            </p:cNvGrpSpPr>
            <p:nvPr/>
          </p:nvGrpSpPr>
          <p:grpSpPr bwMode="auto">
            <a:xfrm>
              <a:off x="888" y="1824"/>
              <a:ext cx="960" cy="624"/>
              <a:chOff x="888" y="1824"/>
              <a:chExt cx="960" cy="624"/>
            </a:xfrm>
          </p:grpSpPr>
          <p:grpSp>
            <p:nvGrpSpPr>
              <p:cNvPr id="10288" name="Group 7"/>
              <p:cNvGrpSpPr>
                <a:grpSpLocks/>
              </p:cNvGrpSpPr>
              <p:nvPr/>
            </p:nvGrpSpPr>
            <p:grpSpPr bwMode="auto">
              <a:xfrm>
                <a:off x="888" y="1824"/>
                <a:ext cx="960" cy="624"/>
                <a:chOff x="888" y="1824"/>
                <a:chExt cx="960" cy="624"/>
              </a:xfrm>
            </p:grpSpPr>
            <p:sp>
              <p:nvSpPr>
                <p:cNvPr id="10290" name="Line 5"/>
                <p:cNvSpPr>
                  <a:spLocks noChangeShapeType="1"/>
                </p:cNvSpPr>
                <p:nvPr/>
              </p:nvSpPr>
              <p:spPr bwMode="auto">
                <a:xfrm>
                  <a:off x="888" y="1824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1" name="Line 6"/>
                <p:cNvSpPr>
                  <a:spLocks noChangeShapeType="1"/>
                </p:cNvSpPr>
                <p:nvPr/>
              </p:nvSpPr>
              <p:spPr bwMode="auto">
                <a:xfrm>
                  <a:off x="888" y="244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89" name="Line 8"/>
              <p:cNvSpPr>
                <a:spLocks noChangeShapeType="1"/>
              </p:cNvSpPr>
              <p:nvPr/>
            </p:nvSpPr>
            <p:spPr bwMode="auto">
              <a:xfrm flipV="1">
                <a:off x="888" y="2016"/>
                <a:ext cx="96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9" name="Group 14"/>
            <p:cNvGrpSpPr>
              <a:grpSpLocks/>
            </p:cNvGrpSpPr>
            <p:nvPr/>
          </p:nvGrpSpPr>
          <p:grpSpPr bwMode="auto">
            <a:xfrm>
              <a:off x="2328" y="1104"/>
              <a:ext cx="961" cy="624"/>
              <a:chOff x="2328" y="1104"/>
              <a:chExt cx="961" cy="624"/>
            </a:xfrm>
          </p:grpSpPr>
          <p:grpSp>
            <p:nvGrpSpPr>
              <p:cNvPr id="10284" name="Group 12"/>
              <p:cNvGrpSpPr>
                <a:grpSpLocks/>
              </p:cNvGrpSpPr>
              <p:nvPr/>
            </p:nvGrpSpPr>
            <p:grpSpPr bwMode="auto">
              <a:xfrm>
                <a:off x="2328" y="1104"/>
                <a:ext cx="960" cy="624"/>
                <a:chOff x="2328" y="1104"/>
                <a:chExt cx="960" cy="624"/>
              </a:xfrm>
            </p:grpSpPr>
            <p:sp>
              <p:nvSpPr>
                <p:cNvPr id="10286" name="Line 10"/>
                <p:cNvSpPr>
                  <a:spLocks noChangeShapeType="1"/>
                </p:cNvSpPr>
                <p:nvPr/>
              </p:nvSpPr>
              <p:spPr bwMode="auto">
                <a:xfrm>
                  <a:off x="2328" y="1104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7" name="Line 11"/>
                <p:cNvSpPr>
                  <a:spLocks noChangeShapeType="1"/>
                </p:cNvSpPr>
                <p:nvPr/>
              </p:nvSpPr>
              <p:spPr bwMode="auto">
                <a:xfrm>
                  <a:off x="2328" y="172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85" name="Freeform 13"/>
              <p:cNvSpPr>
                <a:spLocks/>
              </p:cNvSpPr>
              <p:nvPr/>
            </p:nvSpPr>
            <p:spPr bwMode="auto">
              <a:xfrm>
                <a:off x="2328" y="1329"/>
                <a:ext cx="961" cy="64"/>
              </a:xfrm>
              <a:custGeom>
                <a:avLst/>
                <a:gdLst>
                  <a:gd name="T0" fmla="*/ 0 w 961"/>
                  <a:gd name="T1" fmla="*/ 63 h 64"/>
                  <a:gd name="T2" fmla="*/ 141 w 961"/>
                  <a:gd name="T3" fmla="*/ 9 h 64"/>
                  <a:gd name="T4" fmla="*/ 198 w 961"/>
                  <a:gd name="T5" fmla="*/ 0 h 64"/>
                  <a:gd name="T6" fmla="*/ 246 w 961"/>
                  <a:gd name="T7" fmla="*/ 0 h 64"/>
                  <a:gd name="T8" fmla="*/ 825 w 961"/>
                  <a:gd name="T9" fmla="*/ 27 h 64"/>
                  <a:gd name="T10" fmla="*/ 885 w 961"/>
                  <a:gd name="T11" fmla="*/ 24 h 64"/>
                  <a:gd name="T12" fmla="*/ 939 w 961"/>
                  <a:gd name="T13" fmla="*/ 18 h 64"/>
                  <a:gd name="T14" fmla="*/ 960 w 961"/>
                  <a:gd name="T15" fmla="*/ 12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64"/>
                  <a:gd name="T26" fmla="*/ 961 w 961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64">
                    <a:moveTo>
                      <a:pt x="0" y="63"/>
                    </a:moveTo>
                    <a:lnTo>
                      <a:pt x="141" y="9"/>
                    </a:lnTo>
                    <a:lnTo>
                      <a:pt x="198" y="0"/>
                    </a:lnTo>
                    <a:lnTo>
                      <a:pt x="246" y="0"/>
                    </a:lnTo>
                    <a:lnTo>
                      <a:pt x="825" y="27"/>
                    </a:lnTo>
                    <a:lnTo>
                      <a:pt x="885" y="24"/>
                    </a:lnTo>
                    <a:lnTo>
                      <a:pt x="939" y="18"/>
                    </a:lnTo>
                    <a:lnTo>
                      <a:pt x="960" y="12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0" name="Group 19"/>
            <p:cNvGrpSpPr>
              <a:grpSpLocks/>
            </p:cNvGrpSpPr>
            <p:nvPr/>
          </p:nvGrpSpPr>
          <p:grpSpPr bwMode="auto">
            <a:xfrm>
              <a:off x="3768" y="720"/>
              <a:ext cx="960" cy="624"/>
              <a:chOff x="3768" y="720"/>
              <a:chExt cx="960" cy="624"/>
            </a:xfrm>
          </p:grpSpPr>
          <p:grpSp>
            <p:nvGrpSpPr>
              <p:cNvPr id="10280" name="Group 17"/>
              <p:cNvGrpSpPr>
                <a:grpSpLocks/>
              </p:cNvGrpSpPr>
              <p:nvPr/>
            </p:nvGrpSpPr>
            <p:grpSpPr bwMode="auto">
              <a:xfrm>
                <a:off x="3768" y="720"/>
                <a:ext cx="960" cy="624"/>
                <a:chOff x="3768" y="720"/>
                <a:chExt cx="960" cy="624"/>
              </a:xfrm>
            </p:grpSpPr>
            <p:sp>
              <p:nvSpPr>
                <p:cNvPr id="10282" name="Line 15"/>
                <p:cNvSpPr>
                  <a:spLocks noChangeShapeType="1"/>
                </p:cNvSpPr>
                <p:nvPr/>
              </p:nvSpPr>
              <p:spPr bwMode="auto">
                <a:xfrm>
                  <a:off x="3768" y="72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3" name="Line 16"/>
                <p:cNvSpPr>
                  <a:spLocks noChangeShapeType="1"/>
                </p:cNvSpPr>
                <p:nvPr/>
              </p:nvSpPr>
              <p:spPr bwMode="auto">
                <a:xfrm>
                  <a:off x="3768" y="134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81" name="Freeform 18"/>
              <p:cNvSpPr>
                <a:spLocks/>
              </p:cNvSpPr>
              <p:nvPr/>
            </p:nvSpPr>
            <p:spPr bwMode="auto">
              <a:xfrm>
                <a:off x="3768" y="798"/>
                <a:ext cx="952" cy="280"/>
              </a:xfrm>
              <a:custGeom>
                <a:avLst/>
                <a:gdLst>
                  <a:gd name="T0" fmla="*/ 0 w 952"/>
                  <a:gd name="T1" fmla="*/ 231 h 280"/>
                  <a:gd name="T2" fmla="*/ 126 w 952"/>
                  <a:gd name="T3" fmla="*/ 78 h 280"/>
                  <a:gd name="T4" fmla="*/ 183 w 952"/>
                  <a:gd name="T5" fmla="*/ 30 h 280"/>
                  <a:gd name="T6" fmla="*/ 249 w 952"/>
                  <a:gd name="T7" fmla="*/ 3 h 280"/>
                  <a:gd name="T8" fmla="*/ 294 w 952"/>
                  <a:gd name="T9" fmla="*/ 0 h 280"/>
                  <a:gd name="T10" fmla="*/ 333 w 952"/>
                  <a:gd name="T11" fmla="*/ 12 h 280"/>
                  <a:gd name="T12" fmla="*/ 363 w 952"/>
                  <a:gd name="T13" fmla="*/ 27 h 280"/>
                  <a:gd name="T14" fmla="*/ 405 w 952"/>
                  <a:gd name="T15" fmla="*/ 60 h 280"/>
                  <a:gd name="T16" fmla="*/ 579 w 952"/>
                  <a:gd name="T17" fmla="*/ 204 h 280"/>
                  <a:gd name="T18" fmla="*/ 642 w 952"/>
                  <a:gd name="T19" fmla="*/ 237 h 280"/>
                  <a:gd name="T20" fmla="*/ 711 w 952"/>
                  <a:gd name="T21" fmla="*/ 267 h 280"/>
                  <a:gd name="T22" fmla="*/ 750 w 952"/>
                  <a:gd name="T23" fmla="*/ 273 h 280"/>
                  <a:gd name="T24" fmla="*/ 909 w 952"/>
                  <a:gd name="T25" fmla="*/ 279 h 280"/>
                  <a:gd name="T26" fmla="*/ 951 w 952"/>
                  <a:gd name="T27" fmla="*/ 276 h 2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52"/>
                  <a:gd name="T43" fmla="*/ 0 h 280"/>
                  <a:gd name="T44" fmla="*/ 952 w 952"/>
                  <a:gd name="T45" fmla="*/ 280 h 2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52" h="280">
                    <a:moveTo>
                      <a:pt x="0" y="231"/>
                    </a:moveTo>
                    <a:lnTo>
                      <a:pt x="126" y="78"/>
                    </a:lnTo>
                    <a:lnTo>
                      <a:pt x="183" y="30"/>
                    </a:lnTo>
                    <a:lnTo>
                      <a:pt x="249" y="3"/>
                    </a:lnTo>
                    <a:lnTo>
                      <a:pt x="294" y="0"/>
                    </a:lnTo>
                    <a:lnTo>
                      <a:pt x="333" y="12"/>
                    </a:lnTo>
                    <a:lnTo>
                      <a:pt x="363" y="27"/>
                    </a:lnTo>
                    <a:lnTo>
                      <a:pt x="405" y="60"/>
                    </a:lnTo>
                    <a:lnTo>
                      <a:pt x="579" y="204"/>
                    </a:lnTo>
                    <a:lnTo>
                      <a:pt x="642" y="237"/>
                    </a:lnTo>
                    <a:lnTo>
                      <a:pt x="711" y="267"/>
                    </a:lnTo>
                    <a:lnTo>
                      <a:pt x="750" y="273"/>
                    </a:lnTo>
                    <a:lnTo>
                      <a:pt x="909" y="279"/>
                    </a:lnTo>
                    <a:lnTo>
                      <a:pt x="951" y="276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1" name="Group 24"/>
            <p:cNvGrpSpPr>
              <a:grpSpLocks/>
            </p:cNvGrpSpPr>
            <p:nvPr/>
          </p:nvGrpSpPr>
          <p:grpSpPr bwMode="auto">
            <a:xfrm>
              <a:off x="3768" y="1440"/>
              <a:ext cx="960" cy="624"/>
              <a:chOff x="3768" y="1440"/>
              <a:chExt cx="960" cy="624"/>
            </a:xfrm>
          </p:grpSpPr>
          <p:grpSp>
            <p:nvGrpSpPr>
              <p:cNvPr id="10276" name="Group 22"/>
              <p:cNvGrpSpPr>
                <a:grpSpLocks/>
              </p:cNvGrpSpPr>
              <p:nvPr/>
            </p:nvGrpSpPr>
            <p:grpSpPr bwMode="auto">
              <a:xfrm>
                <a:off x="3768" y="1440"/>
                <a:ext cx="960" cy="624"/>
                <a:chOff x="3768" y="1440"/>
                <a:chExt cx="960" cy="624"/>
              </a:xfrm>
            </p:grpSpPr>
            <p:sp>
              <p:nvSpPr>
                <p:cNvPr id="10278" name="Line 20"/>
                <p:cNvSpPr>
                  <a:spLocks noChangeShapeType="1"/>
                </p:cNvSpPr>
                <p:nvPr/>
              </p:nvSpPr>
              <p:spPr bwMode="auto">
                <a:xfrm>
                  <a:off x="3768" y="144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9" name="Line 21"/>
                <p:cNvSpPr>
                  <a:spLocks noChangeShapeType="1"/>
                </p:cNvSpPr>
                <p:nvPr/>
              </p:nvSpPr>
              <p:spPr bwMode="auto">
                <a:xfrm>
                  <a:off x="3768" y="206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77" name="Freeform 23"/>
              <p:cNvSpPr>
                <a:spLocks/>
              </p:cNvSpPr>
              <p:nvPr/>
            </p:nvSpPr>
            <p:spPr bwMode="auto">
              <a:xfrm>
                <a:off x="3768" y="1755"/>
                <a:ext cx="928" cy="58"/>
              </a:xfrm>
              <a:custGeom>
                <a:avLst/>
                <a:gdLst>
                  <a:gd name="T0" fmla="*/ 0 w 928"/>
                  <a:gd name="T1" fmla="*/ 57 h 58"/>
                  <a:gd name="T2" fmla="*/ 27 w 928"/>
                  <a:gd name="T3" fmla="*/ 57 h 58"/>
                  <a:gd name="T4" fmla="*/ 45 w 928"/>
                  <a:gd name="T5" fmla="*/ 51 h 58"/>
                  <a:gd name="T6" fmla="*/ 78 w 928"/>
                  <a:gd name="T7" fmla="*/ 30 h 58"/>
                  <a:gd name="T8" fmla="*/ 132 w 928"/>
                  <a:gd name="T9" fmla="*/ 21 h 58"/>
                  <a:gd name="T10" fmla="*/ 168 w 928"/>
                  <a:gd name="T11" fmla="*/ 21 h 58"/>
                  <a:gd name="T12" fmla="*/ 780 w 928"/>
                  <a:gd name="T13" fmla="*/ 21 h 58"/>
                  <a:gd name="T14" fmla="*/ 840 w 928"/>
                  <a:gd name="T15" fmla="*/ 18 h 58"/>
                  <a:gd name="T16" fmla="*/ 885 w 928"/>
                  <a:gd name="T17" fmla="*/ 12 h 58"/>
                  <a:gd name="T18" fmla="*/ 921 w 928"/>
                  <a:gd name="T19" fmla="*/ 6 h 58"/>
                  <a:gd name="T20" fmla="*/ 927 w 928"/>
                  <a:gd name="T21" fmla="*/ 0 h 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28"/>
                  <a:gd name="T34" fmla="*/ 0 h 58"/>
                  <a:gd name="T35" fmla="*/ 928 w 928"/>
                  <a:gd name="T36" fmla="*/ 58 h 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28" h="58">
                    <a:moveTo>
                      <a:pt x="0" y="57"/>
                    </a:moveTo>
                    <a:lnTo>
                      <a:pt x="27" y="57"/>
                    </a:lnTo>
                    <a:lnTo>
                      <a:pt x="45" y="51"/>
                    </a:lnTo>
                    <a:lnTo>
                      <a:pt x="78" y="30"/>
                    </a:lnTo>
                    <a:lnTo>
                      <a:pt x="132" y="21"/>
                    </a:lnTo>
                    <a:lnTo>
                      <a:pt x="168" y="21"/>
                    </a:lnTo>
                    <a:lnTo>
                      <a:pt x="780" y="21"/>
                    </a:lnTo>
                    <a:lnTo>
                      <a:pt x="840" y="18"/>
                    </a:lnTo>
                    <a:lnTo>
                      <a:pt x="885" y="12"/>
                    </a:lnTo>
                    <a:lnTo>
                      <a:pt x="921" y="6"/>
                    </a:lnTo>
                    <a:lnTo>
                      <a:pt x="92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2" name="Group 29"/>
            <p:cNvGrpSpPr>
              <a:grpSpLocks/>
            </p:cNvGrpSpPr>
            <p:nvPr/>
          </p:nvGrpSpPr>
          <p:grpSpPr bwMode="auto">
            <a:xfrm>
              <a:off x="3768" y="2160"/>
              <a:ext cx="960" cy="624"/>
              <a:chOff x="3768" y="2160"/>
              <a:chExt cx="960" cy="624"/>
            </a:xfrm>
          </p:grpSpPr>
          <p:grpSp>
            <p:nvGrpSpPr>
              <p:cNvPr id="10272" name="Group 27"/>
              <p:cNvGrpSpPr>
                <a:grpSpLocks/>
              </p:cNvGrpSpPr>
              <p:nvPr/>
            </p:nvGrpSpPr>
            <p:grpSpPr bwMode="auto">
              <a:xfrm>
                <a:off x="3768" y="2160"/>
                <a:ext cx="960" cy="624"/>
                <a:chOff x="3768" y="2160"/>
                <a:chExt cx="960" cy="624"/>
              </a:xfrm>
            </p:grpSpPr>
            <p:sp>
              <p:nvSpPr>
                <p:cNvPr id="10274" name="Line 25"/>
                <p:cNvSpPr>
                  <a:spLocks noChangeShapeType="1"/>
                </p:cNvSpPr>
                <p:nvPr/>
              </p:nvSpPr>
              <p:spPr bwMode="auto">
                <a:xfrm>
                  <a:off x="3768" y="216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5" name="Line 26"/>
                <p:cNvSpPr>
                  <a:spLocks noChangeShapeType="1"/>
                </p:cNvSpPr>
                <p:nvPr/>
              </p:nvSpPr>
              <p:spPr bwMode="auto">
                <a:xfrm>
                  <a:off x="3768" y="278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73" name="Freeform 28"/>
              <p:cNvSpPr>
                <a:spLocks/>
              </p:cNvSpPr>
              <p:nvPr/>
            </p:nvSpPr>
            <p:spPr bwMode="auto">
              <a:xfrm>
                <a:off x="3768" y="2508"/>
                <a:ext cx="958" cy="67"/>
              </a:xfrm>
              <a:custGeom>
                <a:avLst/>
                <a:gdLst>
                  <a:gd name="T0" fmla="*/ 0 w 958"/>
                  <a:gd name="T1" fmla="*/ 66 h 67"/>
                  <a:gd name="T2" fmla="*/ 213 w 958"/>
                  <a:gd name="T3" fmla="*/ 66 h 67"/>
                  <a:gd name="T4" fmla="*/ 419 w 958"/>
                  <a:gd name="T5" fmla="*/ 55 h 67"/>
                  <a:gd name="T6" fmla="*/ 632 w 958"/>
                  <a:gd name="T7" fmla="*/ 44 h 67"/>
                  <a:gd name="T8" fmla="*/ 821 w 958"/>
                  <a:gd name="T9" fmla="*/ 26 h 67"/>
                  <a:gd name="T10" fmla="*/ 957 w 958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8"/>
                  <a:gd name="T19" fmla="*/ 0 h 67"/>
                  <a:gd name="T20" fmla="*/ 958 w 958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8" h="67">
                    <a:moveTo>
                      <a:pt x="0" y="66"/>
                    </a:moveTo>
                    <a:lnTo>
                      <a:pt x="213" y="66"/>
                    </a:lnTo>
                    <a:lnTo>
                      <a:pt x="419" y="55"/>
                    </a:lnTo>
                    <a:lnTo>
                      <a:pt x="632" y="44"/>
                    </a:lnTo>
                    <a:lnTo>
                      <a:pt x="821" y="26"/>
                    </a:lnTo>
                    <a:lnTo>
                      <a:pt x="95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3" name="Group 34"/>
            <p:cNvGrpSpPr>
              <a:grpSpLocks/>
            </p:cNvGrpSpPr>
            <p:nvPr/>
          </p:nvGrpSpPr>
          <p:grpSpPr bwMode="auto">
            <a:xfrm>
              <a:off x="2328" y="2544"/>
              <a:ext cx="960" cy="624"/>
              <a:chOff x="2328" y="2544"/>
              <a:chExt cx="960" cy="624"/>
            </a:xfrm>
          </p:grpSpPr>
          <p:grpSp>
            <p:nvGrpSpPr>
              <p:cNvPr id="10268" name="Group 32"/>
              <p:cNvGrpSpPr>
                <a:grpSpLocks/>
              </p:cNvGrpSpPr>
              <p:nvPr/>
            </p:nvGrpSpPr>
            <p:grpSpPr bwMode="auto">
              <a:xfrm>
                <a:off x="2328" y="2544"/>
                <a:ext cx="960" cy="624"/>
                <a:chOff x="2328" y="2544"/>
                <a:chExt cx="960" cy="624"/>
              </a:xfrm>
            </p:grpSpPr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auto">
                <a:xfrm>
                  <a:off x="2328" y="2544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auto">
                <a:xfrm>
                  <a:off x="2328" y="316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69" name="Freeform 33"/>
              <p:cNvSpPr>
                <a:spLocks/>
              </p:cNvSpPr>
              <p:nvPr/>
            </p:nvSpPr>
            <p:spPr bwMode="auto">
              <a:xfrm>
                <a:off x="2328" y="2853"/>
                <a:ext cx="958" cy="208"/>
              </a:xfrm>
              <a:custGeom>
                <a:avLst/>
                <a:gdLst>
                  <a:gd name="T0" fmla="*/ 0 w 958"/>
                  <a:gd name="T1" fmla="*/ 108 h 208"/>
                  <a:gd name="T2" fmla="*/ 51 w 958"/>
                  <a:gd name="T3" fmla="*/ 159 h 208"/>
                  <a:gd name="T4" fmla="*/ 90 w 958"/>
                  <a:gd name="T5" fmla="*/ 192 h 208"/>
                  <a:gd name="T6" fmla="*/ 111 w 958"/>
                  <a:gd name="T7" fmla="*/ 201 h 208"/>
                  <a:gd name="T8" fmla="*/ 132 w 958"/>
                  <a:gd name="T9" fmla="*/ 207 h 208"/>
                  <a:gd name="T10" fmla="*/ 165 w 958"/>
                  <a:gd name="T11" fmla="*/ 204 h 208"/>
                  <a:gd name="T12" fmla="*/ 186 w 958"/>
                  <a:gd name="T13" fmla="*/ 195 h 208"/>
                  <a:gd name="T14" fmla="*/ 483 w 958"/>
                  <a:gd name="T15" fmla="*/ 93 h 208"/>
                  <a:gd name="T16" fmla="*/ 633 w 958"/>
                  <a:gd name="T17" fmla="*/ 51 h 208"/>
                  <a:gd name="T18" fmla="*/ 795 w 958"/>
                  <a:gd name="T19" fmla="*/ 18 h 208"/>
                  <a:gd name="T20" fmla="*/ 945 w 958"/>
                  <a:gd name="T21" fmla="*/ 0 h 208"/>
                  <a:gd name="T22" fmla="*/ 957 w 958"/>
                  <a:gd name="T23" fmla="*/ 0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58"/>
                  <a:gd name="T37" fmla="*/ 0 h 208"/>
                  <a:gd name="T38" fmla="*/ 958 w 958"/>
                  <a:gd name="T39" fmla="*/ 208 h 2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58" h="208">
                    <a:moveTo>
                      <a:pt x="0" y="108"/>
                    </a:moveTo>
                    <a:lnTo>
                      <a:pt x="51" y="159"/>
                    </a:lnTo>
                    <a:lnTo>
                      <a:pt x="90" y="192"/>
                    </a:lnTo>
                    <a:lnTo>
                      <a:pt x="111" y="201"/>
                    </a:lnTo>
                    <a:lnTo>
                      <a:pt x="132" y="207"/>
                    </a:lnTo>
                    <a:lnTo>
                      <a:pt x="165" y="204"/>
                    </a:lnTo>
                    <a:lnTo>
                      <a:pt x="186" y="195"/>
                    </a:lnTo>
                    <a:lnTo>
                      <a:pt x="483" y="93"/>
                    </a:lnTo>
                    <a:lnTo>
                      <a:pt x="633" y="51"/>
                    </a:lnTo>
                    <a:lnTo>
                      <a:pt x="795" y="18"/>
                    </a:lnTo>
                    <a:lnTo>
                      <a:pt x="945" y="0"/>
                    </a:lnTo>
                    <a:lnTo>
                      <a:pt x="95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4" name="Group 39"/>
            <p:cNvGrpSpPr>
              <a:grpSpLocks/>
            </p:cNvGrpSpPr>
            <p:nvPr/>
          </p:nvGrpSpPr>
          <p:grpSpPr bwMode="auto">
            <a:xfrm>
              <a:off x="3766" y="2880"/>
              <a:ext cx="964" cy="624"/>
              <a:chOff x="3766" y="2880"/>
              <a:chExt cx="964" cy="624"/>
            </a:xfrm>
          </p:grpSpPr>
          <p:grpSp>
            <p:nvGrpSpPr>
              <p:cNvPr id="10264" name="Group 37"/>
              <p:cNvGrpSpPr>
                <a:grpSpLocks/>
              </p:cNvGrpSpPr>
              <p:nvPr/>
            </p:nvGrpSpPr>
            <p:grpSpPr bwMode="auto">
              <a:xfrm>
                <a:off x="3768" y="2880"/>
                <a:ext cx="960" cy="624"/>
                <a:chOff x="3768" y="2880"/>
                <a:chExt cx="960" cy="624"/>
              </a:xfrm>
            </p:grpSpPr>
            <p:sp>
              <p:nvSpPr>
                <p:cNvPr id="10266" name="Line 35"/>
                <p:cNvSpPr>
                  <a:spLocks noChangeShapeType="1"/>
                </p:cNvSpPr>
                <p:nvPr/>
              </p:nvSpPr>
              <p:spPr bwMode="auto">
                <a:xfrm>
                  <a:off x="3768" y="288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7" name="Line 36"/>
                <p:cNvSpPr>
                  <a:spLocks noChangeShapeType="1"/>
                </p:cNvSpPr>
                <p:nvPr/>
              </p:nvSpPr>
              <p:spPr bwMode="auto">
                <a:xfrm>
                  <a:off x="3768" y="350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65" name="Freeform 38"/>
              <p:cNvSpPr>
                <a:spLocks/>
              </p:cNvSpPr>
              <p:nvPr/>
            </p:nvSpPr>
            <p:spPr bwMode="auto">
              <a:xfrm>
                <a:off x="3766" y="3192"/>
                <a:ext cx="964" cy="184"/>
              </a:xfrm>
              <a:custGeom>
                <a:avLst/>
                <a:gdLst>
                  <a:gd name="T0" fmla="*/ 0 w 964"/>
                  <a:gd name="T1" fmla="*/ 59 h 184"/>
                  <a:gd name="T2" fmla="*/ 47 w 964"/>
                  <a:gd name="T3" fmla="*/ 121 h 184"/>
                  <a:gd name="T4" fmla="*/ 83 w 964"/>
                  <a:gd name="T5" fmla="*/ 163 h 184"/>
                  <a:gd name="T6" fmla="*/ 103 w 964"/>
                  <a:gd name="T7" fmla="*/ 174 h 184"/>
                  <a:gd name="T8" fmla="*/ 124 w 964"/>
                  <a:gd name="T9" fmla="*/ 183 h 184"/>
                  <a:gd name="T10" fmla="*/ 157 w 964"/>
                  <a:gd name="T11" fmla="*/ 182 h 184"/>
                  <a:gd name="T12" fmla="*/ 179 w 964"/>
                  <a:gd name="T13" fmla="*/ 173 h 184"/>
                  <a:gd name="T14" fmla="*/ 483 w 964"/>
                  <a:gd name="T15" fmla="*/ 75 h 184"/>
                  <a:gd name="T16" fmla="*/ 636 w 964"/>
                  <a:gd name="T17" fmla="*/ 37 h 184"/>
                  <a:gd name="T18" fmla="*/ 800 w 964"/>
                  <a:gd name="T19" fmla="*/ 10 h 184"/>
                  <a:gd name="T20" fmla="*/ 951 w 964"/>
                  <a:gd name="T21" fmla="*/ 0 h 184"/>
                  <a:gd name="T22" fmla="*/ 963 w 964"/>
                  <a:gd name="T23" fmla="*/ 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64"/>
                  <a:gd name="T37" fmla="*/ 0 h 184"/>
                  <a:gd name="T38" fmla="*/ 964 w 964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64" h="184">
                    <a:moveTo>
                      <a:pt x="0" y="59"/>
                    </a:moveTo>
                    <a:lnTo>
                      <a:pt x="47" y="121"/>
                    </a:lnTo>
                    <a:lnTo>
                      <a:pt x="83" y="163"/>
                    </a:lnTo>
                    <a:lnTo>
                      <a:pt x="103" y="174"/>
                    </a:lnTo>
                    <a:lnTo>
                      <a:pt x="124" y="183"/>
                    </a:lnTo>
                    <a:lnTo>
                      <a:pt x="157" y="182"/>
                    </a:lnTo>
                    <a:lnTo>
                      <a:pt x="179" y="173"/>
                    </a:lnTo>
                    <a:lnTo>
                      <a:pt x="483" y="75"/>
                    </a:lnTo>
                    <a:lnTo>
                      <a:pt x="636" y="37"/>
                    </a:lnTo>
                    <a:lnTo>
                      <a:pt x="800" y="10"/>
                    </a:lnTo>
                    <a:lnTo>
                      <a:pt x="951" y="0"/>
                    </a:lnTo>
                    <a:lnTo>
                      <a:pt x="963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5" name="Group 42"/>
            <p:cNvGrpSpPr>
              <a:grpSpLocks/>
            </p:cNvGrpSpPr>
            <p:nvPr/>
          </p:nvGrpSpPr>
          <p:grpSpPr bwMode="auto">
            <a:xfrm>
              <a:off x="3360" y="1056"/>
              <a:ext cx="336" cy="672"/>
              <a:chOff x="3360" y="1056"/>
              <a:chExt cx="336" cy="672"/>
            </a:xfrm>
          </p:grpSpPr>
          <p:sp>
            <p:nvSpPr>
              <p:cNvPr id="10262" name="Line 40"/>
              <p:cNvSpPr>
                <a:spLocks noChangeShapeType="1"/>
              </p:cNvSpPr>
              <p:nvPr/>
            </p:nvSpPr>
            <p:spPr bwMode="auto">
              <a:xfrm flipV="1">
                <a:off x="3360" y="1056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Line 41"/>
              <p:cNvSpPr>
                <a:spLocks noChangeShapeType="1"/>
              </p:cNvSpPr>
              <p:nvPr/>
            </p:nvSpPr>
            <p:spPr bwMode="auto">
              <a:xfrm>
                <a:off x="3360" y="1392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6" name="Group 45"/>
            <p:cNvGrpSpPr>
              <a:grpSpLocks/>
            </p:cNvGrpSpPr>
            <p:nvPr/>
          </p:nvGrpSpPr>
          <p:grpSpPr bwMode="auto">
            <a:xfrm>
              <a:off x="1920" y="1728"/>
              <a:ext cx="336" cy="672"/>
              <a:chOff x="1920" y="1728"/>
              <a:chExt cx="336" cy="672"/>
            </a:xfrm>
          </p:grpSpPr>
          <p:sp>
            <p:nvSpPr>
              <p:cNvPr id="10260" name="Line 43"/>
              <p:cNvSpPr>
                <a:spLocks noChangeShapeType="1"/>
              </p:cNvSpPr>
              <p:nvPr/>
            </p:nvSpPr>
            <p:spPr bwMode="auto">
              <a:xfrm flipV="1">
                <a:off x="1920" y="1728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44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7" name="Group 48"/>
            <p:cNvGrpSpPr>
              <a:grpSpLocks/>
            </p:cNvGrpSpPr>
            <p:nvPr/>
          </p:nvGrpSpPr>
          <p:grpSpPr bwMode="auto">
            <a:xfrm>
              <a:off x="3360" y="2544"/>
              <a:ext cx="336" cy="672"/>
              <a:chOff x="3360" y="2544"/>
              <a:chExt cx="336" cy="672"/>
            </a:xfrm>
          </p:grpSpPr>
          <p:sp>
            <p:nvSpPr>
              <p:cNvPr id="10258" name="Line 46"/>
              <p:cNvSpPr>
                <a:spLocks noChangeShapeType="1"/>
              </p:cNvSpPr>
              <p:nvPr/>
            </p:nvSpPr>
            <p:spPr bwMode="auto">
              <a:xfrm flipV="1">
                <a:off x="3360" y="2544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47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LIBOR Market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63738"/>
            <a:ext cx="7772400" cy="4167187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LIBOR market model is a model constructed in terms of the forward rates underlying caplet prices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A1795-8080-4BD6-A04C-8436D28E5EF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Notation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0DB870-7F16-4F76-8B57-8C513B3B98D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3" name="Object 1024"/>
          <p:cNvGraphicFramePr>
            <a:graphicFrameLocks noChangeAspect="1"/>
          </p:cNvGraphicFramePr>
          <p:nvPr/>
        </p:nvGraphicFramePr>
        <p:xfrm>
          <a:off x="685800" y="2209800"/>
          <a:ext cx="75898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6" imgW="2908300" imgH="914400" progId="Equation.3">
                  <p:embed/>
                </p:oleObj>
              </mc:Choice>
              <mc:Fallback>
                <p:oleObj name="Equation" r:id="rId6" imgW="2908300" imgH="914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589838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Volatility Structure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8E30FD-2DFA-455C-9BD1-33E070ADFF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7" name="Object 3"/>
          <p:cNvGraphicFramePr>
            <a:graphicFrameLocks/>
          </p:cNvGraphicFramePr>
          <p:nvPr/>
        </p:nvGraphicFramePr>
        <p:xfrm>
          <a:off x="1143000" y="2362200"/>
          <a:ext cx="745172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6" imgW="3162300" imgH="1117600" progId="Equation.2">
                  <p:embed/>
                </p:oleObj>
              </mc:Choice>
              <mc:Fallback>
                <p:oleObj name="Equation" r:id="rId6" imgW="3162300" imgH="111760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745172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Ch32HullOFOD8thEdition</Template>
  <TotalTime>108</TotalTime>
  <Words>962</Words>
  <Application>Microsoft Office PowerPoint</Application>
  <PresentationFormat>On-screen Show (4:3)</PresentationFormat>
  <Paragraphs>137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Times New Roman</vt:lpstr>
      <vt:lpstr>Tahoma</vt:lpstr>
      <vt:lpstr>Calibri</vt:lpstr>
      <vt:lpstr>Wingdings 2</vt:lpstr>
      <vt:lpstr>Symbol</vt:lpstr>
      <vt:lpstr>Wingdings</vt:lpstr>
      <vt:lpstr>Global</vt:lpstr>
      <vt:lpstr>Microsoft Equation 3.0</vt:lpstr>
      <vt:lpstr>Microsoft Equation 2.0</vt:lpstr>
      <vt:lpstr>Microsoft Word Document</vt:lpstr>
      <vt:lpstr> Chapter 32 HJM, LMM, and Multiple Zero Curves</vt:lpstr>
      <vt:lpstr>HJM Model: Notation </vt:lpstr>
      <vt:lpstr>Notation continued </vt:lpstr>
      <vt:lpstr>Modeling  Bond Prices (Equation 32.1, page 741)</vt:lpstr>
      <vt:lpstr>The process for F(t,T) Equation 32.4 and 32.5, page 742)</vt:lpstr>
      <vt:lpstr>Tree Evolution of Term Structure is Non-Recombining</vt:lpstr>
      <vt:lpstr>The LIBOR Market Model</vt:lpstr>
      <vt:lpstr>Notation</vt:lpstr>
      <vt:lpstr>Volatility Structure</vt:lpstr>
      <vt:lpstr>   In Theory the L’s can be Determined from Cap Prices</vt:lpstr>
      <vt:lpstr>Example 32.1 (Page 745)</vt:lpstr>
      <vt:lpstr>Example 32.2 (Page 745-746)</vt:lpstr>
      <vt:lpstr>The Process for Fk in a One-Factor LIBOR Market Model</vt:lpstr>
      <vt:lpstr>Rolling Forward Risk-Neutrality (Equation 32.12, page 746)</vt:lpstr>
      <vt:lpstr>The LIBOR Market Model  and HJM</vt:lpstr>
      <vt:lpstr>Monte Carlo Implementation of LMM Model  (Equation 32.14, page 746)</vt:lpstr>
      <vt:lpstr>Multifactor Versions of LMM</vt:lpstr>
      <vt:lpstr>Ratchet Caps, Sticky Caps, and Flexi Caps</vt:lpstr>
      <vt:lpstr>Valuing European Options in the LIBOR Market Model</vt:lpstr>
      <vt:lpstr>Calibrating the LIBOR Market Model</vt:lpstr>
      <vt:lpstr>Modeling LIBOR and OIS Term Structures Simultaneously (pages 753-755)</vt:lpstr>
      <vt:lpstr>Types of Agency Mortgage-Backed Securities (MBSs)</vt:lpstr>
      <vt:lpstr>Option-Adjusted Spread (OAS)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HJM, LMM, and Multiple Zero Curves</dc:title>
  <dc:subject>Options, Futures, and Other Derivatives, 9e</dc:subject>
  <dc:creator>John C. Hull</dc:creator>
  <cp:keywords>Chapter 32</cp:keywords>
  <dc:description>Copyright 2014 by John C. Hull. All Rights Reserved. Published 2014</dc:description>
  <cp:lastModifiedBy>Hull</cp:lastModifiedBy>
  <cp:revision>20</cp:revision>
  <dcterms:created xsi:type="dcterms:W3CDTF">2008-05-30T08:49:59Z</dcterms:created>
  <dcterms:modified xsi:type="dcterms:W3CDTF">2014-02-04T22:47:55Z</dcterms:modified>
</cp:coreProperties>
</file>