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BE889FE-1BFF-40A0-9692-53FBB121F961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19F2085-D9ED-45EB-9CB2-528A56D7EE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7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E8BD8E-49F8-4E02-8020-13D4E58607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D0BD25-E82C-4891-95B7-1442A1558804}" type="datetime1">
              <a:rPr lang="en-US" smtClean="0"/>
              <a:t>2/4/2014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0DDF1-8E9B-4454-95AB-C598F89F1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EDEEB-0519-422B-9B14-F8F19A7E28F3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C1C2A-D375-4604-A1D5-EB81BDD80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4F056-37E1-4B11-B9E5-30CFA11A5C63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946FF-79BD-4305-9A13-4AB98ED91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3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3401D7-33EB-40F9-A39F-534D909B13D7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F61DA-AE1C-4A8B-A7B2-97C70E73D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5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9D806-CABE-4525-95B4-F75355C9431A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C95A7-283C-4C22-9E3C-66CD4EEA58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9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E980B-B387-49AE-B924-0DFFD62FE759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02297-78FA-45BA-92AB-E21A8538A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0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EC7D4-A19E-4AFB-B572-045D72DDDFB8}" type="datetime1">
              <a:rPr lang="en-US" smtClean="0"/>
              <a:t>2/4/2014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0BE3F-14E6-4928-919C-D76A6AEE05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0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8A055E-7FFD-418E-B479-F3D430518477}" type="datetime1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36E10-62FC-48E8-B77E-D5925A4A2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8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2222D-9F3B-4633-9D40-9CC0C41C4D3E}" type="datetime1">
              <a:rPr lang="en-US" smtClean="0"/>
              <a:t>2/4/2014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35F7B-EF4E-4082-9E87-080EB9170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4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1EE22-4DC8-4A1B-9E3F-082956630808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AC211-6BC6-4185-8BC2-0B48ED85A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6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698B4-D6E8-4447-B9D6-92774A50A1A6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C5638-BA5A-40EB-9C45-434D862FA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0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9D7F2803-67F3-45AE-B249-16B75709EE73}" type="datetime1">
              <a:rPr lang="en-US" smtClean="0"/>
              <a:t>2/4/2014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/>
              <a:t>Options, Futures, and Other Derivatives,  9th  Edition, Copyright © John 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DA0D4C-5CC6-4A8B-BA51-2356A7489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17" r:id="rId3"/>
    <p:sldLayoutId id="2147483818" r:id="rId4"/>
    <p:sldLayoutId id="2147483819" r:id="rId5"/>
    <p:sldLayoutId id="2147483827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33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Swaps Revisited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5029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DD0DDE-3292-4503-A011-6FB6A7313CC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Equity Swaps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767-768)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209800"/>
            <a:ext cx="7543800" cy="40386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Total return on an equity index is exchanged periodically for a fixed or floating return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When the return on an equity index is exchanged for LIBOR the value of the swap is always zero immediately after a payment. This can be used to value the swap at other times.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B3766DF-2D47-46A0-BBCC-9B64B104FDC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Swaps with Embedded Options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769-771)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2286000"/>
            <a:ext cx="7499350" cy="3962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Accrual swaps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Cancelable swaps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Cancelable compounding swaps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0125C1-83B7-4522-83C6-045C9F4057E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Other Swaps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771-772)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2362200"/>
            <a:ext cx="7499350" cy="38862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Indexed principal swap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Commodity swap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Volatility swap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Bizarre deals (for example, the P&amp;G 5/30 swap in Business Snapshot 33.4 on page 772)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DA14AD3-3BF0-44AF-903C-8E31FEA1DD2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Valuation of Swaps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2133600"/>
            <a:ext cx="7499350" cy="4114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standard approach is to assume that forward rates will be realized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works for plain vanilla interest rate and plain vanilla currency swaps, but does not necessarily work for non-standard swaps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36F866-17E0-4940-B59F-0C0784BF247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Variations on Vanilla Interest Rate Swaps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2133600"/>
            <a:ext cx="7499350" cy="41148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Principal different on two sides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Payment frequency different on two sides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Can be floating-for-floating instead of floating-for-fixed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It is still correct to assume that forward rates are realized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How should a swap exchanging the 3-month LIBOR for 3-month CP rate be valued?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9149CB-13CA-4559-82F2-9EE3D09F1C0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Compounding Swaps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(Business Snapshot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33.2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762-763)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438400"/>
            <a:ext cx="70866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Interest is compounded instead of being paid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Example: the fixed side is 6% compounded forward at 6.3% while the floating side is LIBOR plus 20 bps compounded forward at LIBOR plus 10 bps.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This type of compounding swap can be valued (approximately) using the “assume forward rates are realized” rule.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Approximation is exact if spread over LIBOR for compounding is zero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C80DCD-6A0E-4EA4-B673-25FC406570F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Currency Swaps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theory, a swap where LIBOR in one currency is exchanged for LIBOR in another currency is worth zero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practice it is sometimes the case that LIBOR in currency A is exchanged for LIBOR plus a spread in currency B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necessitates a small adjustment to the “assume forward LIBOR rate are realized” rule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56280BA-C8BD-4ECB-BB42-D7E0F836A82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More Complex Swaps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LIBOR-in-arrears swaps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CMS and CMT swaps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Differential swaps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These cannot be accurately valued by assuming that forward rates will be realized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F9E3D6-9D5F-4745-9B4B-3390D6DD2FB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LIBOR-in Arrears Swap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(Equation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33.1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, page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764-765)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205288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Rate is observed at time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 and paid at time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 rather than time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i="1" baseline="-25000" smtClean="0">
                <a:latin typeface="Arial" charset="0"/>
                <a:cs typeface="Arial" charset="0"/>
              </a:rPr>
              <a:t>+</a:t>
            </a:r>
            <a:r>
              <a:rPr lang="en-US" altLang="en-US" sz="2400" baseline="-25000" smtClean="0">
                <a:latin typeface="Arial" charset="0"/>
                <a:cs typeface="Arial" charset="0"/>
              </a:rPr>
              <a:t>1</a:t>
            </a: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It is necessary to make a convexity adjustment to each forward rate underlying the swap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Suppose that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 is the forward rate between time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 and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baseline="-25000" smtClean="0">
                <a:latin typeface="Arial" charset="0"/>
                <a:cs typeface="Arial" charset="0"/>
              </a:rPr>
              <a:t>+1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and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is its volatility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We should increase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by</a:t>
            </a:r>
          </a:p>
          <a:p>
            <a:pPr eaLnBrk="1" hangingPunct="1"/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when valuing a LIBOR-in-arrears swap</a:t>
            </a:r>
            <a:endParaRPr lang="en-US" altLang="en-US" sz="2400" i="1" smtClean="0">
              <a:latin typeface="Times New Roman" pitchFamily="18" charset="0"/>
              <a:cs typeface="Arial" charset="0"/>
            </a:endParaRPr>
          </a:p>
          <a:p>
            <a:pPr eaLnBrk="1" hangingPunct="1"/>
            <a:endParaRPr lang="en-US" altLang="en-US" sz="2400" smtClean="0">
              <a:latin typeface="Arial" charset="0"/>
              <a:cs typeface="Arial" charset="0"/>
            </a:endParaRP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A0CC61-8CDB-41F7-BFC4-6EF147F058D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2667000" y="4876800"/>
          <a:ext cx="18653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76800"/>
                        <a:ext cx="186531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CMS swaps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Swap rate observed at time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Arial" charset="0"/>
                <a:cs typeface="Arial" charset="0"/>
              </a:rPr>
              <a:t> is paid at time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+1</a:t>
            </a:r>
            <a:endParaRPr lang="en-US" altLang="en-US" smtClean="0">
              <a:latin typeface="Times New Roman" pitchFamily="18" charset="0"/>
              <a:cs typeface="Arial" charset="0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We must </a:t>
            </a:r>
          </a:p>
          <a:p>
            <a:pPr marL="877888" lvl="1" indent="-533400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make a convexity adjustment because payments are swap rates (= yield on a par yield bond)</a:t>
            </a:r>
          </a:p>
          <a:p>
            <a:pPr marL="877888" lvl="1" indent="-533400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Make a timing adjustment because payments are made at time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baseline="-25000" smtClean="0">
                <a:latin typeface="Arial" charset="0"/>
                <a:cs typeface="Arial" charset="0"/>
              </a:rPr>
              <a:t>+1</a:t>
            </a:r>
            <a:r>
              <a:rPr lang="en-US" altLang="en-US" smtClean="0">
                <a:latin typeface="Arial" charset="0"/>
                <a:cs typeface="Arial" charset="0"/>
              </a:rPr>
              <a:t> not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4E7C90-3867-4F6C-A468-49622125DC1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Differential Swaps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Rate is observed in currency Y and applied to a principal in currency X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must make a quanto adjustment to the rate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 9th  Edition, Copyright © John 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F0AFDE-8C62-4749-B5C5-09956FBA08E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Ch33HullOFOD8thEdition</Template>
  <TotalTime>96</TotalTime>
  <Words>702</Words>
  <Application>Microsoft Office PowerPoint</Application>
  <PresentationFormat>On-screen Show (4:3)</PresentationFormat>
  <Paragraphs>77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Times New Roman</vt:lpstr>
      <vt:lpstr>Tahoma</vt:lpstr>
      <vt:lpstr>Calibri</vt:lpstr>
      <vt:lpstr>Wingdings</vt:lpstr>
      <vt:lpstr>Symbol</vt:lpstr>
      <vt:lpstr>Global</vt:lpstr>
      <vt:lpstr>Microsoft Equation 3.0</vt:lpstr>
      <vt:lpstr>Chapter 33 Swaps Revisited</vt:lpstr>
      <vt:lpstr>Valuation of Swaps</vt:lpstr>
      <vt:lpstr>Variations on Vanilla Interest Rate Swaps</vt:lpstr>
      <vt:lpstr>Compounding Swaps (Business Snapshot 33.2, page 762-763)</vt:lpstr>
      <vt:lpstr>Currency Swaps</vt:lpstr>
      <vt:lpstr>More Complex Swaps</vt:lpstr>
      <vt:lpstr>LIBOR-in Arrears Swap (Equation 33.1, page 764-765)</vt:lpstr>
      <vt:lpstr>CMS swaps</vt:lpstr>
      <vt:lpstr>Differential Swaps</vt:lpstr>
      <vt:lpstr>Equity Swaps (page 767-768)</vt:lpstr>
      <vt:lpstr>Swaps with Embedded Options (page 769-771)</vt:lpstr>
      <vt:lpstr>Other Swaps (page 771-772)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Swaps Revisited</dc:title>
  <dc:subject>Options, Futures, and Other Derivatives, 9e</dc:subject>
  <dc:creator>John C. Hull</dc:creator>
  <cp:keywords>Chapter 33</cp:keywords>
  <dc:description>Copyright 2014 by John C. Hull. All Rights Reserved. Published 2014</dc:description>
  <cp:lastModifiedBy>Hull</cp:lastModifiedBy>
  <cp:revision>19</cp:revision>
  <dcterms:created xsi:type="dcterms:W3CDTF">2008-05-30T08:49:59Z</dcterms:created>
  <dcterms:modified xsi:type="dcterms:W3CDTF">2014-02-04T22:49:32Z</dcterms:modified>
</cp:coreProperties>
</file>