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64" r:id="rId10"/>
    <p:sldId id="266" r:id="rId11"/>
    <p:sldId id="267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BBFD36-F59A-4C81-977C-B92E9506C5BB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BA51FE-5582-444B-8119-0E24B3FAA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DC0CB-628B-404D-98B0-C1E76B4BD8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D846C7-9C20-4A82-88B1-7A8E9500281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DA569E-4ACB-4C10-862D-17561253E597}" type="datetime1">
              <a:rPr lang="en-US" smtClean="0"/>
              <a:t>2/4/2014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312AC-6A87-4330-9D02-641F428FD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0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78A3-27EC-4B80-8DCE-CCE866D3B342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24D5D-633D-4750-8161-BE3E95FB8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0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3EEFE-8FD8-46E8-A3FD-8CFA8B70BEDE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0C86F-58CB-4626-A03C-F8BAAA69D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8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4D7778-D58B-4498-AD92-2C387ADF0C7F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BACEA-1389-4094-BC9F-CFF405A0C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F634D-B077-418F-9C70-3AAC8371828E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1DFB4-E042-4A5E-BB62-5DA71EA70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9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8D7B2-0CAF-4527-AA8A-D9481DBFF677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03EAF-66FC-441F-931D-48D37C5F5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50D8B-7FED-494E-BB22-437E97E86F65}" type="datetime1">
              <a:rPr lang="en-US" smtClean="0"/>
              <a:t>2/4/2014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A38B0-0DA9-43B4-8B84-87F0114F2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29C20F-5FCD-4F5F-8436-37781911339F}" type="datetime1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C10BB-DF46-4A7C-92A5-E0A457FE5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2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4B6E0-3AE8-4320-B4A2-64EEED2E0198}" type="datetime1">
              <a:rPr lang="en-US" smtClean="0"/>
              <a:t>2/4/2014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CCA93-E3B8-43AC-96BA-047BD16F0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55E3E-0E1A-4672-9733-3FBAEEA59168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B05FC-3B2A-4A38-AF27-EBD753FE4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4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9CC6-FB8F-453B-8B99-EAD79D6D34A3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13156-75A1-4947-A643-E5A1C95B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44E46906-20D6-42D9-AD17-0634B607C31B}" type="datetime1">
              <a:rPr lang="en-US" smtClean="0"/>
              <a:t>2/4/2014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828B96B-BF62-41F8-9DE3-C75D55A3B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17" r:id="rId3"/>
    <p:sldLayoutId id="2147483818" r:id="rId4"/>
    <p:sldLayoutId id="2147483819" r:id="rId5"/>
    <p:sldLayoutId id="2147483827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35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Real Options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648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D6EBD3-82E1-428F-9138-3853BEC8D88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798)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</a:t>
            </a:r>
            <a:r>
              <a:rPr lang="en-US" dirty="0"/>
              <a:t>company has to decide whether to invest $15 million to obtain 6 </a:t>
            </a:r>
            <a:r>
              <a:rPr lang="en-US" dirty="0" smtClean="0"/>
              <a:t>million units of a commodity </a:t>
            </a:r>
            <a:r>
              <a:rPr lang="en-US" dirty="0"/>
              <a:t>at the rate of 2 million </a:t>
            </a:r>
            <a:r>
              <a:rPr lang="en-US" dirty="0" smtClean="0"/>
              <a:t>units </a:t>
            </a:r>
            <a:r>
              <a:rPr lang="en-US" dirty="0"/>
              <a:t>per year for three years. </a:t>
            </a: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</a:t>
            </a:r>
            <a:r>
              <a:rPr lang="en-US" dirty="0"/>
              <a:t>fixed operating costs are $6 million per year and the variable costs are $17 per </a:t>
            </a:r>
            <a:r>
              <a:rPr lang="en-US" dirty="0" smtClean="0"/>
              <a:t>unit.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</a:t>
            </a:r>
            <a:r>
              <a:rPr lang="en-US" dirty="0"/>
              <a:t>spot price of </a:t>
            </a:r>
            <a:r>
              <a:rPr lang="en-US" dirty="0" smtClean="0"/>
              <a:t>the commodity is </a:t>
            </a:r>
            <a:r>
              <a:rPr lang="en-US" dirty="0"/>
              <a:t>$20 per </a:t>
            </a:r>
            <a:r>
              <a:rPr lang="en-US" dirty="0" smtClean="0"/>
              <a:t>unit </a:t>
            </a:r>
            <a:r>
              <a:rPr lang="en-US" dirty="0"/>
              <a:t>and 1, 2, and 3-year futures prices are $22, $23, and $24, respectively. </a:t>
            </a: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</a:t>
            </a:r>
            <a:r>
              <a:rPr lang="en-US" dirty="0"/>
              <a:t>risk-free rate is 10% per annum for all maturities. 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293853-735A-4EF1-BF4B-D9A08B63D70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Process for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Commodity Price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We assume that this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		d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) = [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) −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)]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dt </a:t>
            </a:r>
            <a:r>
              <a:rPr lang="en-US" altLang="en-US" smtClean="0">
                <a:latin typeface="Arial" charset="0"/>
                <a:cs typeface="Arial" charset="0"/>
              </a:rPr>
              <a:t>+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dz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a </a:t>
            </a:r>
            <a:r>
              <a:rPr lang="en-US" altLang="en-US" smtClean="0">
                <a:latin typeface="Arial" charset="0"/>
                <a:cs typeface="Arial" charset="0"/>
              </a:rPr>
              <a:t>= 0.1 and </a:t>
            </a:r>
            <a:r>
              <a:rPr lang="en-US" altLang="en-US" smtClean="0">
                <a:latin typeface="Symbol" pitchFamily="18" charset="2"/>
                <a:cs typeface="Arial" charset="0"/>
              </a:rPr>
              <a:t>s </a:t>
            </a:r>
            <a:r>
              <a:rPr lang="en-US" altLang="en-US" smtClean="0">
                <a:latin typeface="Arial" charset="0"/>
                <a:cs typeface="Arial" charset="0"/>
              </a:rPr>
              <a:t>= 0.2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We build a tree as in Chapter 33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5EC272-7312-4059-A7AB-EB7C0E51649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The Tree of Commodity Prices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(Figure 35.1)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09C1EF-34A3-4A7C-9D8C-9624D58BE1C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685800" y="1752600"/>
          <a:ext cx="6562725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Worksheet" r:id="rId6" imgW="5496154" imgH="2514905" progId="Excel.Sheet.8">
                  <p:embed/>
                </p:oleObj>
              </mc:Choice>
              <mc:Fallback>
                <p:oleObj name="Worksheet" r:id="rId6" imgW="5496154" imgH="2514905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6562725" cy="300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Group 6"/>
          <p:cNvGraphicFramePr>
            <a:graphicFrameLocks noGrp="1"/>
          </p:cNvGraphicFramePr>
          <p:nvPr/>
        </p:nvGraphicFramePr>
        <p:xfrm>
          <a:off x="1371600" y="4876800"/>
          <a:ext cx="7315200" cy="1136658"/>
        </p:xfrm>
        <a:graphic>
          <a:graphicData uri="http://schemas.openxmlformats.org/drawingml/2006/table">
            <a:tbl>
              <a:tblPr/>
              <a:tblGrid>
                <a:gridCol w="975360"/>
                <a:gridCol w="870857"/>
                <a:gridCol w="706846"/>
                <a:gridCol w="677817"/>
                <a:gridCol w="680720"/>
                <a:gridCol w="682171"/>
                <a:gridCol w="680720"/>
                <a:gridCol w="679269"/>
                <a:gridCol w="680720"/>
                <a:gridCol w="680720"/>
              </a:tblGrid>
              <a:tr h="27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Valuation of Base Project;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Fig 35.2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C019C9-AD70-492A-A594-E4A0AA84828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1371600" y="1825625"/>
          <a:ext cx="6705600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Worksheet" r:id="rId6" imgW="5496154" imgH="2514905" progId="Excel.Sheet.8">
                  <p:embed/>
                </p:oleObj>
              </mc:Choice>
              <mc:Fallback>
                <p:oleObj name="Worksheet" r:id="rId6" imgW="5496154" imgH="251490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5625"/>
                        <a:ext cx="6705600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Group 5"/>
          <p:cNvGraphicFramePr>
            <a:graphicFrameLocks noGrp="1"/>
          </p:cNvGraphicFramePr>
          <p:nvPr/>
        </p:nvGraphicFramePr>
        <p:xfrm>
          <a:off x="1524000" y="4876800"/>
          <a:ext cx="7162801" cy="1136658"/>
        </p:xfrm>
        <a:graphic>
          <a:graphicData uri="http://schemas.openxmlformats.org/drawingml/2006/table">
            <a:tbl>
              <a:tblPr/>
              <a:tblGrid>
                <a:gridCol w="955040"/>
                <a:gridCol w="852714"/>
                <a:gridCol w="692120"/>
                <a:gridCol w="663696"/>
                <a:gridCol w="666539"/>
                <a:gridCol w="667960"/>
                <a:gridCol w="666538"/>
                <a:gridCol w="665117"/>
                <a:gridCol w="666539"/>
                <a:gridCol w="666538"/>
              </a:tblGrid>
              <a:tr h="27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>
                <a:solidFill>
                  <a:schemeClr val="tx2">
                    <a:satMod val="130000"/>
                  </a:schemeClr>
                </a:solidFill>
              </a:rPr>
              <a:t>Valuation of Option to Abandon; Fig </a:t>
            </a:r>
            <a:r>
              <a:rPr lang="en-US" sz="2600" dirty="0" smtClean="0">
                <a:solidFill>
                  <a:schemeClr val="tx2">
                    <a:satMod val="130000"/>
                  </a:schemeClr>
                </a:solidFill>
              </a:rPr>
              <a:t>35.3</a:t>
            </a:r>
            <a:r>
              <a:rPr lang="en-US" sz="2600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satMod val="130000"/>
                  </a:schemeClr>
                </a:solidFill>
              </a:rPr>
              <a:t>(No Salvage Value; No Further Payments)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07AD62-4823-42AE-BDD5-95F5C3EC616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1676400" y="1965325"/>
          <a:ext cx="6096000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Worksheet" r:id="rId6" imgW="5496154" imgH="2514905" progId="Excel.Sheet.8">
                  <p:embed/>
                </p:oleObj>
              </mc:Choice>
              <mc:Fallback>
                <p:oleObj name="Worksheet" r:id="rId6" imgW="5496154" imgH="251490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65325"/>
                        <a:ext cx="6096000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Group 5"/>
          <p:cNvGraphicFramePr>
            <a:graphicFrameLocks noGrp="1"/>
          </p:cNvGraphicFramePr>
          <p:nvPr/>
        </p:nvGraphicFramePr>
        <p:xfrm>
          <a:off x="1447800" y="4876800"/>
          <a:ext cx="7238998" cy="1136658"/>
        </p:xfrm>
        <a:graphic>
          <a:graphicData uri="http://schemas.openxmlformats.org/drawingml/2006/table">
            <a:tbl>
              <a:tblPr/>
              <a:tblGrid>
                <a:gridCol w="965200"/>
                <a:gridCol w="861786"/>
                <a:gridCol w="699483"/>
                <a:gridCol w="670756"/>
                <a:gridCol w="673629"/>
                <a:gridCol w="675066"/>
                <a:gridCol w="673628"/>
                <a:gridCol w="672193"/>
                <a:gridCol w="673629"/>
                <a:gridCol w="673628"/>
              </a:tblGrid>
              <a:tr h="27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130000"/>
                  </a:schemeClr>
                </a:solidFill>
              </a:rPr>
              <a:t>Value of Expansion Option; Fig </a:t>
            </a: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>35.4 </a:t>
            </a:r>
            <a:r>
              <a:rPr lang="en-US" sz="2800" dirty="0">
                <a:solidFill>
                  <a:schemeClr val="tx2">
                    <a:satMod val="130000"/>
                  </a:schemeClr>
                </a:solidFill>
              </a:rPr>
              <a:t>(Company Can Increase Scale of Project by 20% for $2 million)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C80F00-0C1F-4971-9F2C-C8F0D02C809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1824038" y="2000250"/>
          <a:ext cx="5872162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Worksheet" r:id="rId6" imgW="5496154" imgH="2514905" progId="Excel.Sheet.8">
                  <p:embed/>
                </p:oleObj>
              </mc:Choice>
              <mc:Fallback>
                <p:oleObj name="Worksheet" r:id="rId6" imgW="5496154" imgH="251490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000250"/>
                        <a:ext cx="5872162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Group 5"/>
          <p:cNvGraphicFramePr>
            <a:graphicFrameLocks noGrp="1"/>
          </p:cNvGraphicFramePr>
          <p:nvPr/>
        </p:nvGraphicFramePr>
        <p:xfrm>
          <a:off x="1143000" y="4876800"/>
          <a:ext cx="7543799" cy="1136658"/>
        </p:xfrm>
        <a:graphic>
          <a:graphicData uri="http://schemas.openxmlformats.org/drawingml/2006/table">
            <a:tbl>
              <a:tblPr/>
              <a:tblGrid>
                <a:gridCol w="1005840"/>
                <a:gridCol w="898071"/>
                <a:gridCol w="728935"/>
                <a:gridCol w="698998"/>
                <a:gridCol w="701993"/>
                <a:gridCol w="703489"/>
                <a:gridCol w="701992"/>
                <a:gridCol w="700496"/>
                <a:gridCol w="701993"/>
                <a:gridCol w="701992"/>
              </a:tblGrid>
              <a:tr h="27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An Alternative to the NPV Rule for Capital Investments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362200"/>
            <a:ext cx="7162800" cy="37687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Define stochastic processes for the key underlying variables and use risk-neutral valuation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approach (known as the real options approach) is likely to do a better job at valuing growth options, abandonment options, etc than NPV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C66B45-C5FC-4E07-9899-0F230DEA156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Problem with using NPV to Value Options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09800"/>
            <a:ext cx="8020050" cy="4038600"/>
          </a:xfrm>
        </p:spPr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Consider the example from Chapter </a:t>
            </a:r>
            <a:r>
              <a:rPr lang="en-US" sz="2400" dirty="0" smtClean="0"/>
              <a:t>13: </a:t>
            </a:r>
            <a:r>
              <a:rPr lang="en-US" sz="2400" dirty="0"/>
              <a:t>risk-free rate =12%; strike price = $21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Suppose </a:t>
            </a:r>
            <a:r>
              <a:rPr lang="en-US" sz="2400" dirty="0"/>
              <a:t>that the expected return required by investors in the real world on the stock is 16%. What discount rate should we use to value an option with strike price $21?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CF4F23-201F-4080-8004-C8D918F5D0B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7174" name="Group 12"/>
          <p:cNvGrpSpPr>
            <a:grpSpLocks/>
          </p:cNvGrpSpPr>
          <p:nvPr/>
        </p:nvGrpSpPr>
        <p:grpSpPr bwMode="auto">
          <a:xfrm>
            <a:off x="1600200" y="2743200"/>
            <a:ext cx="6943725" cy="1581150"/>
            <a:chOff x="571500" y="2750343"/>
            <a:chExt cx="7972425" cy="1725441"/>
          </a:xfrm>
        </p:grpSpPr>
        <p:grpSp>
          <p:nvGrpSpPr>
            <p:cNvPr id="7175" name="Group 4"/>
            <p:cNvGrpSpPr>
              <a:grpSpLocks/>
            </p:cNvGrpSpPr>
            <p:nvPr/>
          </p:nvGrpSpPr>
          <p:grpSpPr bwMode="auto">
            <a:xfrm>
              <a:off x="571500" y="2750343"/>
              <a:ext cx="7972425" cy="1516856"/>
              <a:chOff x="360" y="2393"/>
              <a:chExt cx="5022" cy="910"/>
            </a:xfrm>
          </p:grpSpPr>
          <p:sp>
            <p:nvSpPr>
              <p:cNvPr id="7177" name="Line 5"/>
              <p:cNvSpPr>
                <a:spLocks noChangeShapeType="1"/>
              </p:cNvSpPr>
              <p:nvPr/>
            </p:nvSpPr>
            <p:spPr bwMode="auto">
              <a:xfrm flipV="1">
                <a:off x="2103" y="2542"/>
                <a:ext cx="1330" cy="3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" name="Line 6"/>
              <p:cNvSpPr>
                <a:spLocks noChangeShapeType="1"/>
              </p:cNvSpPr>
              <p:nvPr/>
            </p:nvSpPr>
            <p:spPr bwMode="auto">
              <a:xfrm>
                <a:off x="2103" y="2914"/>
                <a:ext cx="1330" cy="3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3564" y="2393"/>
                <a:ext cx="1818" cy="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Stock Price = $22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charset="0"/>
                </a:endParaRPr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360" y="2792"/>
                <a:ext cx="179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Stock price = $20</a:t>
                </a:r>
              </a:p>
            </p:txBody>
          </p:sp>
        </p:grpSp>
        <p:sp>
          <p:nvSpPr>
            <p:cNvPr id="7176" name="Text Box 9"/>
            <p:cNvSpPr txBox="1">
              <a:spLocks noChangeArrowheads="1"/>
            </p:cNvSpPr>
            <p:nvPr/>
          </p:nvSpPr>
          <p:spPr bwMode="auto">
            <a:xfrm>
              <a:off x="5715000" y="4038600"/>
              <a:ext cx="2590800" cy="437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Stock Price=$18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Correct Discount Rates are Counter-Intuitive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438400"/>
            <a:ext cx="7239000" cy="4084638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Correct discount rate for a call option is 42.6%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Correct discount rate for a put option is    –52.5%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422414-85F8-49F4-9CB7-A6DB1C24255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General Approach to Valuation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can value any asset dependent on a variable </a:t>
            </a:r>
            <a:r>
              <a:rPr lang="en-US" altLang="en-US" smtClean="0">
                <a:latin typeface="Symbol" pitchFamily="18" charset="2"/>
                <a:cs typeface="Arial" charset="0"/>
              </a:rPr>
              <a:t>q </a:t>
            </a:r>
            <a:r>
              <a:rPr lang="en-US" altLang="en-US" smtClean="0">
                <a:latin typeface="Arial" charset="0"/>
                <a:cs typeface="Arial" charset="0"/>
              </a:rPr>
              <a:t>by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Reducing the expected growth rate of 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 by </a:t>
            </a:r>
            <a:r>
              <a:rPr lang="en-US" altLang="en-US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where </a:t>
            </a:r>
            <a:r>
              <a:rPr lang="en-US" altLang="en-US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smtClean="0">
                <a:latin typeface="Arial" charset="0"/>
                <a:cs typeface="Arial" charset="0"/>
              </a:rPr>
              <a:t> is the market price of 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-risk 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is the volatility of 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Assuming that all investors are risk-neutral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D5B0BA-393C-439D-9336-BC976CA08A7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Extension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to Many Underlying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Variables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86000"/>
            <a:ext cx="8172450" cy="3962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there are several underlying variables 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we reduce the growth rate of each one by its market price of risk times its volatility and then behave as though the world is risk-neutral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Note that the variables do not have to be prices of traded securities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A264A8-1B0B-4A20-8AE9-8DB70DCDA5C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Estimating the Market Price of Risk Using CAPM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(equation 35.2, page 795)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 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880239-7718-465E-BF92-6AFF39CE313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1143000" y="2325688"/>
          <a:ext cx="6096000" cy="37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6" imgW="3200400" imgH="2006280" progId="Equation.3">
                  <p:embed/>
                </p:oleObj>
              </mc:Choice>
              <mc:Fallback>
                <p:oleObj name="Equation" r:id="rId6" imgW="3200400" imgH="2006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25688"/>
                        <a:ext cx="6096000" cy="375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Options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Abandonment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Expansion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Contraction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Option to defer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Option to extend life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629F21-2ECC-486B-9B82-A1FFE75F75F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772400" cy="1295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Example </a:t>
            </a:r>
            <a:r>
              <a:rPr lang="en-US" sz="3200" dirty="0">
                <a:solidFill>
                  <a:schemeClr val="tx2">
                    <a:satMod val="130000"/>
                  </a:schemeClr>
                </a:solidFill>
              </a:rPr>
              <a:t>of Application of Real Options Approach to Valuing Amazon.com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at end of 1999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(Business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Snapshot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35.1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; Schwartz and Moon)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14600"/>
            <a:ext cx="8248650" cy="4343400"/>
          </a:xfrm>
        </p:spPr>
        <p:txBody>
          <a:bodyPr/>
          <a:lstStyle/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Estimate stochastic processes for the company’s sales revenue and its average growth rate.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Estimated the market price of risk and other key parameters (cost of goods sold as a percent of sales, variable expenses as a percent of sales, fixed expenses, etc.)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Use Monte Carlo simulation to generate different scenarios in a risk-neutral world.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The stock price is the average of the present values of the net cash flows discounted at the risk-free rate.</a:t>
            </a:r>
          </a:p>
          <a:p>
            <a:pPr eaLnBrk="1" hangingPunct="1"/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FDEDDA-1705-4B23-9673-A494E14337C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Ch01HullOFOD8thEdition</Template>
  <TotalTime>128</TotalTime>
  <Words>962</Words>
  <Application>Microsoft Office PowerPoint</Application>
  <PresentationFormat>On-screen Show (4:3)</PresentationFormat>
  <Paragraphs>253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Times New Roman</vt:lpstr>
      <vt:lpstr>Tahoma</vt:lpstr>
      <vt:lpstr>Calibri</vt:lpstr>
      <vt:lpstr>Wingdings 2</vt:lpstr>
      <vt:lpstr>Symbol</vt:lpstr>
      <vt:lpstr>Wingdings</vt:lpstr>
      <vt:lpstr>Global</vt:lpstr>
      <vt:lpstr>Microsoft Equation 3.0</vt:lpstr>
      <vt:lpstr>Microsoft Excel Worksheet</vt:lpstr>
      <vt:lpstr>Chapter 35 Real Options</vt:lpstr>
      <vt:lpstr>An Alternative to the NPV Rule for Capital Investments</vt:lpstr>
      <vt:lpstr>The Problem with using NPV to Value Options</vt:lpstr>
      <vt:lpstr>Correct Discount Rates are Counter-Intuitive</vt:lpstr>
      <vt:lpstr>General Approach to Valuation</vt:lpstr>
      <vt:lpstr> Extension to Many Underlying Variables </vt:lpstr>
      <vt:lpstr>Estimating the Market Price of Risk Using CAPM (equation 35.2, page 795)</vt:lpstr>
      <vt:lpstr>Types of Options</vt:lpstr>
      <vt:lpstr>    Example of Application of Real Options Approach to Valuing Amazon.com at end of 1999 (Business Snapshot 35.1; Schwartz and Moon)</vt:lpstr>
      <vt:lpstr>Example (page 798)</vt:lpstr>
      <vt:lpstr>The Process for the Commodity Price</vt:lpstr>
      <vt:lpstr>The Tree of Commodity Prices (Figure 35.1)</vt:lpstr>
      <vt:lpstr>Valuation of Base Project; Fig 35.2</vt:lpstr>
      <vt:lpstr>Valuation of Option to Abandon; Fig 35.3 (No Salvage Value; No Further Payments)</vt:lpstr>
      <vt:lpstr>Value of Expansion Option; Fig 35.4 (Company Can Increase Scale of Project by 20% for $2 million)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Options</dc:title>
  <dc:subject>Options, Futures, and Other Derivatives, 9e</dc:subject>
  <dc:creator>John C. Hull</dc:creator>
  <cp:keywords>Chapter 35</cp:keywords>
  <dc:description>Copyright 2014 by John C. Hull. All Rights Reserved. Published 2014</dc:description>
  <cp:lastModifiedBy>Hull</cp:lastModifiedBy>
  <cp:revision>21</cp:revision>
  <dcterms:created xsi:type="dcterms:W3CDTF">2008-05-30T08:49:59Z</dcterms:created>
  <dcterms:modified xsi:type="dcterms:W3CDTF">2014-02-04T22:52:47Z</dcterms:modified>
</cp:coreProperties>
</file>